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5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media/image3.png" ContentType="image/png"/>
  <Override PartName="/ppt/media/image28.png" ContentType="image/png"/>
  <Override PartName="/ppt/media/image1.jpeg" ContentType="image/jpeg"/>
  <Override PartName="/ppt/media/image8.png" ContentType="image/png"/>
  <Override PartName="/ppt/media/image2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45.png" ContentType="image/png"/>
  <Override PartName="/ppt/media/image38.jpeg" ContentType="image/jpe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Pulse para desplazar la página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ES" sz="2000" spc="-1" strike="noStrike">
                <a:latin typeface="Arial"/>
              </a:rPr>
              <a:t>Pulse para editar el formato de las notas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ES" sz="1400" spc="-1" strike="noStrike">
                <a:latin typeface="Times New Roman"/>
              </a:rPr>
              <a:t> 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s-ES" sz="1400" spc="-1" strike="noStrike">
                <a:latin typeface="Times New Roman"/>
              </a:rPr>
              <a:t> 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Times New Roman"/>
              </a:rPr>
              <a:t> </a:t>
            </a:r>
            <a:endParaRPr b="0" lang="es-ES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A4E60407-4142-4A74-A2D9-D0F644B9217F}" type="slidenum">
              <a:rPr b="0" lang="es-ES" sz="1400" spc="-1" strike="noStrike">
                <a:latin typeface="Times New Roman"/>
              </a:rPr>
              <a:t>1</a:t>
            </a:fld>
            <a:endParaRPr b="0" lang="es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280" cy="3428280"/>
          </a:xfrm>
          <a:prstGeom prst="rect">
            <a:avLst/>
          </a:prstGeom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latin typeface="Arial"/>
            </a:endParaRPr>
          </a:p>
        </p:txBody>
      </p:sp>
      <p:sp>
        <p:nvSpPr>
          <p:cNvPr id="192" name="CustomShape 3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F7513B7B-F8B4-4924-B596-A14D4343D322}" type="slidenum">
              <a:rPr b="0" lang="es-ES" sz="1200" spc="-1" strike="noStrike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b="0" lang="es-ES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b808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Pulse para editar el formato del texto de título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Pulse para editar el formato de esquema del texto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Segundo nivel del esquema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Tercer nivel del esquema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Cuarto nivel del esquema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Quinto nivel del esquema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Sexto nivel del esquema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Séptimo nivel del esquema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214200" y="0"/>
            <a:ext cx="864324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36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REVOLUCIÓN RUSA. OUTUBRO 1917 </a:t>
            </a:r>
            <a:endParaRPr b="0" lang="es-ES" sz="3600" spc="-1" strike="noStrike">
              <a:latin typeface="Arial"/>
            </a:endParaRPr>
          </a:p>
        </p:txBody>
      </p:sp>
      <p:pic>
        <p:nvPicPr>
          <p:cNvPr id="45" name="Picture 3" descr=""/>
          <p:cNvPicPr/>
          <p:nvPr/>
        </p:nvPicPr>
        <p:blipFill>
          <a:blip r:embed="rId1"/>
          <a:stretch/>
        </p:blipFill>
        <p:spPr>
          <a:xfrm>
            <a:off x="4786200" y="642960"/>
            <a:ext cx="4142520" cy="6214320"/>
          </a:xfrm>
          <a:prstGeom prst="rect">
            <a:avLst/>
          </a:prstGeom>
          <a:ln w="9360">
            <a:noFill/>
          </a:ln>
        </p:spPr>
      </p:pic>
      <p:pic>
        <p:nvPicPr>
          <p:cNvPr id="46" name="Picture 2" descr=""/>
          <p:cNvPicPr/>
          <p:nvPr/>
        </p:nvPicPr>
        <p:blipFill>
          <a:blip r:embed="rId2"/>
          <a:stretch/>
        </p:blipFill>
        <p:spPr>
          <a:xfrm>
            <a:off x="51480" y="642960"/>
            <a:ext cx="4722480" cy="62143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2" descr=""/>
          <p:cNvPicPr/>
          <p:nvPr/>
        </p:nvPicPr>
        <p:blipFill>
          <a:blip r:embed="rId1"/>
          <a:stretch/>
        </p:blipFill>
        <p:spPr>
          <a:xfrm>
            <a:off x="2428920" y="0"/>
            <a:ext cx="3885480" cy="4133160"/>
          </a:xfrm>
          <a:prstGeom prst="rect">
            <a:avLst/>
          </a:prstGeom>
          <a:ln w="9360">
            <a:noFill/>
          </a:ln>
        </p:spPr>
      </p:pic>
      <p:graphicFrame>
        <p:nvGraphicFramePr>
          <p:cNvPr id="73" name="Table 1"/>
          <p:cNvGraphicFramePr/>
          <p:nvPr/>
        </p:nvGraphicFramePr>
        <p:xfrm>
          <a:off x="0" y="2357280"/>
          <a:ext cx="9000360" cy="4500000"/>
        </p:xfrm>
        <a:graphic>
          <a:graphicData uri="http://schemas.openxmlformats.org/drawingml/2006/table">
            <a:tbl>
              <a:tblPr/>
              <a:tblGrid>
                <a:gridCol w="4500360"/>
                <a:gridCol w="4500360"/>
              </a:tblGrid>
              <a:tr h="402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BOLXEVIQUES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MENXEVIQUES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097520">
                <a:tc>
                  <a:txBody>
                    <a:bodyPr>
                      <a:noAutofit/>
                    </a:bodyPr>
                    <a:p>
                      <a:pPr marL="216000" indent="-21564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ELITISTA.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FORMADO POR UN GRUPO DE REVOLUCIONARIOS QUE CONDUZAN Ó PROLETARIADO Á REVOLUCIÓN.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HAI QUE APROVEITAR CALQUERA CIRCUNSTANCIA PROPICIA PARA A REVOLUCIÓN, SEN ESPERAR A QUE EN RUSIA SE PRODUZA UNHA TRANSFORMACIÓN CAPITALISTA E BURGUESA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marL="343080" indent="-34236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PARTIDO DE MASAS. ABERTO A TÓDOLOS TRABALLADORES.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343080" indent="-342360"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343080" indent="-342360"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343080" indent="-34236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 REVOLUCIÓN SOCIALISTA DEBE IR PRECEDIDA POLA REVOLUCIÓN DEMOCRÁTICO-BURGUESA.HAI QUE APOIAR Á BURGUESÍA PARA DERROCAR Á AUTOCRACIA E ESIXIR MEDIDAS FAVORABLES ÓS OBREIROS(8 HORAS, MELLORAS SALARIAIS...)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74" name="CustomShape 2"/>
          <p:cNvSpPr/>
          <p:nvPr/>
        </p:nvSpPr>
        <p:spPr>
          <a:xfrm>
            <a:off x="789840" y="1143000"/>
            <a:ext cx="7416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LENIN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7220520" y="1143000"/>
            <a:ext cx="10126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MARTOV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214200" y="0"/>
            <a:ext cx="8500320" cy="1918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s-ES" sz="24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OS ANTECEDENTES DA REVOLUCIÓN RUSA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4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A REVOLUCIÓN DE 1905:</a:t>
            </a:r>
            <a:endParaRPr b="0" lang="es-E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24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CAUSAS</a:t>
            </a:r>
            <a:endParaRPr b="0" lang="es-ES" sz="2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400" spc="-1" strike="noStrike">
              <a:latin typeface="Arial"/>
            </a:endParaRPr>
          </a:p>
        </p:txBody>
      </p:sp>
      <p:graphicFrame>
        <p:nvGraphicFramePr>
          <p:cNvPr id="77" name="Table 2"/>
          <p:cNvGraphicFramePr/>
          <p:nvPr/>
        </p:nvGraphicFramePr>
        <p:xfrm>
          <a:off x="0" y="1785960"/>
          <a:ext cx="9143640" cy="207108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396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CRISE ECONÓMICA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CRISE MILITAR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67472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MALAS COLLEITAS DESDE 1901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CRISE INDUSTRIAL: O MERCADO RUSO NON É QUEN DE MERCAR OS PRODUCTOS DUNHA INCIPIENTE INDUSTRIA E INCREMENTO DO PARO NAS CIDADES.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DERROTA DOS RUSOS NA GUERRA CONTRA O XAPÓN DE 1905.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MALESTAR POLA SUBA DOS IMPOSTOS E AS LEVAS DE SOLDADOS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pic>
        <p:nvPicPr>
          <p:cNvPr id="78" name="Picture 2" descr=""/>
          <p:cNvPicPr/>
          <p:nvPr/>
        </p:nvPicPr>
        <p:blipFill>
          <a:blip r:embed="rId1"/>
          <a:stretch/>
        </p:blipFill>
        <p:spPr>
          <a:xfrm>
            <a:off x="2500200" y="4000680"/>
            <a:ext cx="4285440" cy="2856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0" y="0"/>
            <a:ext cx="3857040" cy="615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acontecemento que precipita o espallamento das protestas por toda Rusia será o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“Domingo sanguento”: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Recibe este nome pola matanza feita polos cosacos do Tsar en Xaneiro de 1905, contra unha manifestación dirixida polo Pope Gapón, na que participaban + de 150.000 persoas e  se lle pedía o Tsar que atender a penosa situación do pobo de San Petersburgo, máis en concreto dos traballadores da fábrica Putilov, que se atopaban en folga tralo despido de traballadores.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Os cosacos causaron a morte de máis dun milleiro de manifestantes.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80" name="Picture 2" descr=""/>
          <p:cNvPicPr/>
          <p:nvPr/>
        </p:nvPicPr>
        <p:blipFill>
          <a:blip r:embed="rId1"/>
          <a:stretch/>
        </p:blipFill>
        <p:spPr>
          <a:xfrm>
            <a:off x="4000320" y="428760"/>
            <a:ext cx="4714200" cy="593928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285840" y="500040"/>
            <a:ext cx="4714200" cy="4753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O domingo sanguento deixou patente que o Tsar, ( considerado ata o momento como o protector ou pai do pobo ruso), xunto coa aristocracia gobernante , defendía os intereses da industria e da incipiente burguesía rusa. En  palabras do propio Pope Gapón.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“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Camaradas, obreiros rusos, xa non temos Tsar. Desde agora un río de sangue sepárao do pobo ruso. Chegou o tempo de comezar sen el o combate pola liberdade do pobo…”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82" name="Picture 3" descr=""/>
          <p:cNvPicPr/>
          <p:nvPr/>
        </p:nvPicPr>
        <p:blipFill>
          <a:blip r:embed="rId1"/>
          <a:stretch/>
        </p:blipFill>
        <p:spPr>
          <a:xfrm>
            <a:off x="5500800" y="500040"/>
            <a:ext cx="3363480" cy="5592960"/>
          </a:xfrm>
          <a:prstGeom prst="rect">
            <a:avLst/>
          </a:prstGeom>
          <a:ln w="9360">
            <a:noFill/>
          </a:ln>
        </p:spPr>
      </p:pic>
      <p:sp>
        <p:nvSpPr>
          <p:cNvPr id="83" name="CustomShape 2"/>
          <p:cNvSpPr/>
          <p:nvPr/>
        </p:nvSpPr>
        <p:spPr>
          <a:xfrm>
            <a:off x="6080040" y="6215040"/>
            <a:ext cx="13161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Pope Gapón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214200" y="214200"/>
            <a:ext cx="871488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Ó longo do ano e ó mesmo tempo que se está a producir a derrota rusa en Asia, sumaranse  distintos grupos sociais, máis de 2 millóns de participantes nas protestas,  que reivindican: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85" name="Table 2"/>
          <p:cNvGraphicFramePr/>
          <p:nvPr/>
        </p:nvGraphicFramePr>
        <p:xfrm>
          <a:off x="0" y="1397160"/>
          <a:ext cx="9143640" cy="530568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404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OBREIROS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CAMPESIÑOS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EXÉRCITO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NACIONALISTAS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BURGUESÍA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6656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Melloras salariais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Redución de xornada laboral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Liberdade  sindical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Creación dos </a:t>
                      </a: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soviets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-Asaltan propiedades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-Piden Asemblea Constituínte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-Piden acceso á propiedade das terras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Sometido a pésimas condicións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Motín do Acoirazado Potemkin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-Organizan Congresos e Programas de autonomía política.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 Ucraínos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 Lituanos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 Bielorrusos...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Os máis moderados piden reformas políticas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Outubristas)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Outros: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Asemblea Constituínte: </a:t>
                      </a: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Kadetes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214200" y="142920"/>
            <a:ext cx="8714880" cy="201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No mes de xuño coinciden no Mar Negro 2 sublevacións, a do acoirazado Potemkin, a causa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do maltrato dos oficiais e polas pésimas condicións da comida a bordo, e a dos traballadores de Odessa que reivindicaban melloras salariais e redución da xornada laboral. Mariñeiros do Potemkin que desembarcaran en Odessa tras eliminar ós seus superiores, sumáronse ós traballadores. O exército do Tsar disparou contra os manifestantes provocando centenares de mortos. Os mariñeiros do Potemkin rematarán por refuxiarse no porto romanés de Constanza.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87" name="Picture 2" descr=""/>
          <p:cNvPicPr/>
          <p:nvPr/>
        </p:nvPicPr>
        <p:blipFill>
          <a:blip r:embed="rId1"/>
          <a:stretch/>
        </p:blipFill>
        <p:spPr>
          <a:xfrm>
            <a:off x="5500800" y="2071800"/>
            <a:ext cx="3071160" cy="4606920"/>
          </a:xfrm>
          <a:prstGeom prst="rect">
            <a:avLst/>
          </a:prstGeom>
          <a:ln w="9360">
            <a:noFill/>
          </a:ln>
        </p:spPr>
      </p:pic>
      <p:pic>
        <p:nvPicPr>
          <p:cNvPr id="88" name="Picture 3" descr=""/>
          <p:cNvPicPr/>
          <p:nvPr/>
        </p:nvPicPr>
        <p:blipFill>
          <a:blip r:embed="rId2"/>
          <a:stretch/>
        </p:blipFill>
        <p:spPr>
          <a:xfrm>
            <a:off x="285840" y="2786040"/>
            <a:ext cx="4954320" cy="2856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142920" y="161280"/>
            <a:ext cx="4785480" cy="6188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O Tsar vai responder a este movemento revolucionario co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Manifesto de Outubro: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Promesa de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instaurar as liberdades civís, ampliar a lei electoral,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convocar unha Asemblea con carácter lexislativo (pero non constituínte), chamada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Duma.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A este manifesto apuntarase a burguesía e clase media rusa, temerosa da revolución popular.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A revolución popular esmorecerá pola falta de organización e dirección única e pola represión levada adiante contra campesiños e obreiros (violencia e detención do soviet de Petrogrado, presidido por Trotsky, Semana sanguenta en Moscú, decembro de 1905).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90" name="Picture 2" descr=""/>
          <p:cNvPicPr/>
          <p:nvPr/>
        </p:nvPicPr>
        <p:blipFill>
          <a:blip r:embed="rId1"/>
          <a:stretch/>
        </p:blipFill>
        <p:spPr>
          <a:xfrm>
            <a:off x="5143680" y="428760"/>
            <a:ext cx="3642480" cy="2751120"/>
          </a:xfrm>
          <a:prstGeom prst="rect">
            <a:avLst/>
          </a:prstGeom>
          <a:ln w="9360">
            <a:noFill/>
          </a:ln>
        </p:spPr>
      </p:pic>
      <p:sp>
        <p:nvSpPr>
          <p:cNvPr id="91" name="CustomShape 2"/>
          <p:cNvSpPr/>
          <p:nvPr/>
        </p:nvSpPr>
        <p:spPr>
          <a:xfrm>
            <a:off x="6505560" y="3214800"/>
            <a:ext cx="73404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Duma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92" name="Picture 2" descr=""/>
          <p:cNvPicPr/>
          <p:nvPr/>
        </p:nvPicPr>
        <p:blipFill>
          <a:blip r:embed="rId2"/>
          <a:stretch/>
        </p:blipFill>
        <p:spPr>
          <a:xfrm>
            <a:off x="5143680" y="3820320"/>
            <a:ext cx="3785400" cy="28836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323280" y="0"/>
            <a:ext cx="6208200" cy="45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24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VALORACIÓN DA REVOLUCIÓN DE 1905:</a:t>
            </a:r>
            <a:endParaRPr b="0" lang="es-ES" sz="2400" spc="-1" strike="noStrike">
              <a:latin typeface="Arial"/>
            </a:endParaRPr>
          </a:p>
        </p:txBody>
      </p:sp>
      <p:graphicFrame>
        <p:nvGraphicFramePr>
          <p:cNvPr id="94" name="Table 2"/>
          <p:cNvGraphicFramePr/>
          <p:nvPr/>
        </p:nvGraphicFramePr>
        <p:xfrm>
          <a:off x="0" y="571320"/>
          <a:ext cx="9143280" cy="6218280"/>
        </p:xfrm>
        <a:graphic>
          <a:graphicData uri="http://schemas.openxmlformats.org/drawingml/2006/table">
            <a:tbl>
              <a:tblPr/>
              <a:tblGrid>
                <a:gridCol w="3096360"/>
                <a:gridCol w="3096360"/>
                <a:gridCol w="2950920"/>
              </a:tblGrid>
              <a:tr h="9147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TÍMIDA REFORMA POLÍTICA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APARICIÓN DOS SOVIETS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AFASTAMENTO DE BOLXEVIQUES E MENXEVIQUES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30388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Participación da burguesía no sistema.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Aparte dos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Outubristas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que se conforman coa leve reforma do Tsar, neste grupo incluírase aqueles que quererán unha reforma maior como os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Kadetes ( que reivindican a formación dunha Asemblea Constitucional)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SOVIETS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: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Consellos de deputados obreiros, elixidos nas principais cidades rusas.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Inicialmente pretendían unificar as accións de folga dos traballadores nas cidades rusas, pero vanse convertir en Asembleas con facultades lexislativas en San Petersburgo (presídeo Trotsky) 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 Soviet proclamará a liberdade de prensa, asociación, xornada de 8 horas.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Estas medidas son rexeitadas polo goberno. A experiencia dos soviets repítese en 1917.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Ante o desengano polo papel da burguesía en 1905 (que asume o Manifesto de Outubro) os bolxeviques acentúan a súa oposición ó Tsarismo (negaranse a colaborar coa Duma) e defenderán a idea da construción do socialismo en Rusia coa alianza entre o proletariado e o campesiñado.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1914. Bolxeviques oporanse á guerra (menxeviques non).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1917. Unha parte dos menxeviques liderados por Trotsky colaboran con Lenin contra o goberno provisional de Kerenski.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0" y="117720"/>
            <a:ext cx="5142960" cy="771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Na obra, Resultados e perspectivas,  Trotsky considera que a revolución de 1905 amosara a posibilidade do triunfo da revolución en Rusia. 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rápido e serodio desenvolvemento industrial liderado polo Estado e o Capital estranxeiro, e ó carecer Rusia dunha burguesía autóctona capaz de liderar unha  revolución burguesa como a francesa, fai posible que un crecente proletariado poida facer triunfar a súa.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Neste paso, o proletariado debería contar necesariamente co campesiñado nun primeiro momento. Unión temporal, pois para Trotsky, o campesiñado era contrarrevolucionario e non aceptaría a colectivización da terra.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consolidación da revolución só sería posible se  viñera acompañada de revolucións en Europa Occidental, pois seguramente as potencias capitalistas  atacarían ó Estado obreiro.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Os acontecementos de 1917  daríanlle gran parte da razón.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96" name="Picture 4" descr=""/>
          <p:cNvPicPr/>
          <p:nvPr/>
        </p:nvPicPr>
        <p:blipFill>
          <a:blip r:embed="rId1"/>
          <a:stretch/>
        </p:blipFill>
        <p:spPr>
          <a:xfrm>
            <a:off x="5286240" y="500040"/>
            <a:ext cx="3701520" cy="5857200"/>
          </a:xfrm>
          <a:prstGeom prst="rect">
            <a:avLst/>
          </a:prstGeom>
          <a:ln w="9360">
            <a:noFill/>
          </a:ln>
        </p:spPr>
      </p:pic>
      <p:sp>
        <p:nvSpPr>
          <p:cNvPr id="97" name="CustomShape 2"/>
          <p:cNvSpPr/>
          <p:nvPr/>
        </p:nvSpPr>
        <p:spPr>
          <a:xfrm>
            <a:off x="6507720" y="6488640"/>
            <a:ext cx="13510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León Trotsky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357120" y="0"/>
            <a:ext cx="3642480" cy="679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RUSIA. 1906-1914.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Entre 1906 e 1914 desenvolveranse varias Dumas (Asembleas lexislativas) que  levaron a cabo tímidas reformas, como as de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Stolypin, asasinado en 1911.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As políticas de Stolypin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supuxeron o desvencellamento dos campesiños do MIR, ó quedar suprimido, e a liberalización da terra que provocou a expansión  dos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Kulaks,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campesiños propietarios acomodados.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Estas reformas non solucionaron o problema dunha maioría de campesiños que seguen a reclamar a propiedade das terras.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99" name="Picture 2" descr=""/>
          <p:cNvPicPr/>
          <p:nvPr/>
        </p:nvPicPr>
        <p:blipFill>
          <a:blip r:embed="rId1"/>
          <a:stretch/>
        </p:blipFill>
        <p:spPr>
          <a:xfrm>
            <a:off x="4643280" y="428760"/>
            <a:ext cx="2602800" cy="3499920"/>
          </a:xfrm>
          <a:prstGeom prst="rect">
            <a:avLst/>
          </a:prstGeom>
          <a:ln w="9360">
            <a:noFill/>
          </a:ln>
        </p:spPr>
      </p:pic>
      <p:pic>
        <p:nvPicPr>
          <p:cNvPr id="100" name="Picture 3" descr=""/>
          <p:cNvPicPr/>
          <p:nvPr/>
        </p:nvPicPr>
        <p:blipFill>
          <a:blip r:embed="rId2"/>
          <a:stretch/>
        </p:blipFill>
        <p:spPr>
          <a:xfrm>
            <a:off x="4643280" y="4286160"/>
            <a:ext cx="3818160" cy="2428200"/>
          </a:xfrm>
          <a:prstGeom prst="rect">
            <a:avLst/>
          </a:prstGeom>
          <a:ln w="9360">
            <a:noFill/>
          </a:ln>
        </p:spPr>
      </p:pic>
      <p:sp>
        <p:nvSpPr>
          <p:cNvPr id="101" name="CustomShape 2"/>
          <p:cNvSpPr/>
          <p:nvPr/>
        </p:nvSpPr>
        <p:spPr>
          <a:xfrm>
            <a:off x="7435440" y="2071800"/>
            <a:ext cx="9928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Stolypin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 descr=""/>
          <p:cNvPicPr/>
          <p:nvPr/>
        </p:nvPicPr>
        <p:blipFill>
          <a:blip r:embed="rId1"/>
          <a:stretch/>
        </p:blipFill>
        <p:spPr>
          <a:xfrm>
            <a:off x="1643040" y="1071720"/>
            <a:ext cx="7286040" cy="5585760"/>
          </a:xfrm>
          <a:prstGeom prst="rect">
            <a:avLst/>
          </a:prstGeom>
          <a:ln w="9360"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0" y="0"/>
            <a:ext cx="914328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Rusia anterior á Revolución de Outubro era o país máis atrasado de Europa  e contaba cun sistema político autoritario anacrónico,  </a:t>
            </a:r>
            <a:r>
              <a:rPr b="0" i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autocracia tsarista,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cunha sociedade maioritariamente </a:t>
            </a:r>
            <a:r>
              <a:rPr b="0" i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rural.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0" y="5357880"/>
            <a:ext cx="1499400" cy="118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O derradeiro Tsar Nicolás II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e a súa familia.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214200" y="357120"/>
            <a:ext cx="3785400" cy="618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Desde o punto de vista político, entre 1911 e 1916 o Tsar rodearase dunha importante “Camarilla” no seu palacio, entre eles destaca Rasputin, que contribuirá ó desprestixio do Tsar entre a poboación.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feito de acertar co tratamento do tsarevich, que padecía de hemofilia, deulle ante a familia do tsar, sobre todo ante a tsarina, de orixe alemá, unha gran ascendencia, que provocou o rexeitamento dunha grande parte da nobreza rusa.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Rasputin acabará sendo asasinado en 1916 por 2 representantes da alta nobreza rusa.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4451040" y="428760"/>
            <a:ext cx="4453920" cy="592848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 descr=""/>
          <p:cNvPicPr/>
          <p:nvPr/>
        </p:nvPicPr>
        <p:blipFill>
          <a:blip r:embed="rId1"/>
          <a:stretch/>
        </p:blipFill>
        <p:spPr>
          <a:xfrm>
            <a:off x="1571760" y="2196720"/>
            <a:ext cx="6214320" cy="4660560"/>
          </a:xfrm>
          <a:prstGeom prst="rect">
            <a:avLst/>
          </a:prstGeom>
          <a:ln w="9360">
            <a:noFill/>
          </a:ln>
        </p:spPr>
      </p:pic>
      <p:sp>
        <p:nvSpPr>
          <p:cNvPr id="105" name="CustomShape 1"/>
          <p:cNvSpPr/>
          <p:nvPr/>
        </p:nvSpPr>
        <p:spPr>
          <a:xfrm>
            <a:off x="214200" y="142920"/>
            <a:ext cx="8714880" cy="234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4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A  PRIMEIRA  GUERRA  MUNDIAL. 1914-1917.</a:t>
            </a:r>
            <a:endParaRPr b="0" lang="es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29 de Xullo de 1914 o Tsar, Nicolás II, decreta a mobilización do exército ruso para defender a Serbia (segundo Lenin: ” O seu máis fermoso regalo á Revolución”, xa que o país non estaba en condicións de afrontar un conflicto como a 1ª Guerra Mundial).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0" y="142920"/>
            <a:ext cx="8929080" cy="252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Aínda que nun principio contou cun certo consenso social (a maioría apoiarán a guerra, agás os bolxeviques), co transcurso da guerra quedarán de manifesto as carencias de Rusia: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Penurias do exército  (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sen municións, fusís, artillería, sen material moderno)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Penuria económica: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atrancos á industria (diminución da man de obra, carencia de enerxía e materias primas...) atrancos nas comunicacións, redución da produción agrícola (menos territorios, menos man de obra).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107" name="Picture 2" descr=""/>
          <p:cNvPicPr/>
          <p:nvPr/>
        </p:nvPicPr>
        <p:blipFill>
          <a:blip r:embed="rId1"/>
          <a:stretch/>
        </p:blipFill>
        <p:spPr>
          <a:xfrm>
            <a:off x="1714320" y="2428920"/>
            <a:ext cx="6214320" cy="42786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0" y="5760"/>
            <a:ext cx="9143280" cy="1310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Esta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situación agravouse ,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polo 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illamento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que padecerá Rusia (bloqueada nos Estreitos polos turcos e no Mar Báltico, polos alemáns) e polas 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penosas condicións da poboación civil e dos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soldados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-Inflación, paro, fame- así como polas 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derrotas militares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, no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inverno de 1916-1917.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09" name="Picture 3" descr=""/>
          <p:cNvPicPr/>
          <p:nvPr/>
        </p:nvPicPr>
        <p:blipFill>
          <a:blip r:embed="rId1"/>
          <a:stretch/>
        </p:blipFill>
        <p:spPr>
          <a:xfrm>
            <a:off x="357120" y="1357200"/>
            <a:ext cx="3868920" cy="2714040"/>
          </a:xfrm>
          <a:prstGeom prst="rect">
            <a:avLst/>
          </a:prstGeom>
          <a:ln w="9360">
            <a:noFill/>
          </a:ln>
        </p:spPr>
      </p:pic>
      <p:pic>
        <p:nvPicPr>
          <p:cNvPr id="110" name="Picture 4" descr=""/>
          <p:cNvPicPr/>
          <p:nvPr/>
        </p:nvPicPr>
        <p:blipFill>
          <a:blip r:embed="rId2"/>
          <a:stretch/>
        </p:blipFill>
        <p:spPr>
          <a:xfrm>
            <a:off x="4429080" y="2143080"/>
            <a:ext cx="4571280" cy="3126600"/>
          </a:xfrm>
          <a:prstGeom prst="rect">
            <a:avLst/>
          </a:prstGeom>
          <a:ln w="9360">
            <a:noFill/>
          </a:ln>
        </p:spPr>
      </p:pic>
      <p:pic>
        <p:nvPicPr>
          <p:cNvPr id="111" name="Picture 5" descr=""/>
          <p:cNvPicPr/>
          <p:nvPr/>
        </p:nvPicPr>
        <p:blipFill>
          <a:blip r:embed="rId3"/>
          <a:stretch/>
        </p:blipFill>
        <p:spPr>
          <a:xfrm>
            <a:off x="428760" y="4071960"/>
            <a:ext cx="3632400" cy="26424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28440" y="0"/>
            <a:ext cx="774000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</a:t>
            </a: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A REVOLUCIÓN DE FEBREIRO DE 1917.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guerra amosaba a 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        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INCOMPETENCIA DA AUTOCRACIA TSARISTA: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13" name="Table 2"/>
          <p:cNvGraphicFramePr/>
          <p:nvPr/>
        </p:nvGraphicFramePr>
        <p:xfrm>
          <a:off x="0" y="1071720"/>
          <a:ext cx="9143280" cy="4452120"/>
        </p:xfrm>
        <a:graphic>
          <a:graphicData uri="http://schemas.openxmlformats.org/drawingml/2006/table">
            <a:tbl>
              <a:tblPr/>
              <a:tblGrid>
                <a:gridCol w="2857320"/>
                <a:gridCol w="3285360"/>
                <a:gridCol w="3000960"/>
              </a:tblGrid>
              <a:tr h="10065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INCAPACIDADE MILITAR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INCAPACIDADE DE SATISFACER  A NECESIDADE DO  POBO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INCAPACIDADE POLÍTICA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44592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-1915: Derrotas de Tanemberg e Lagos Masurianos (2 millóns de baixas)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-1916: Fracaso da ofensiva en Galitzia (graves perdas)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Escaseza de alimentos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Inflación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Paro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 Fame nas cidades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Goberna coa súa camarilla</a:t>
                      </a: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co asesoramento de Rasputin ata o asasinato deste en Decembro de 1916.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Suspende a Duma, tentando rematar con ela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14" name="CustomShape 3"/>
          <p:cNvSpPr/>
          <p:nvPr/>
        </p:nvSpPr>
        <p:spPr>
          <a:xfrm>
            <a:off x="285840" y="5540400"/>
            <a:ext cx="8571960" cy="1310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Esta incapacidade fai posible que a oposición non sexa soio protagonizada polos soldados, obreiros e campesiños, senón que a propia burguesía e clase media crea necesario un golpe de estado (especialmente desde a disolución da Duma) contra a autocracia tsarista.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0" y="285840"/>
            <a:ext cx="3999960" cy="283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penosa situación pola que atravesa Rusia motiva a mobilización no mes de febreiro das masas en Petrogrado.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Sucédense as folgas (Putilov), manifestacións masivas (sobre todo das mulleres baixo o eslogan “Pan e Paz”), asaltos a establecementos alimenticios. 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16" name="Picture 3" descr=""/>
          <p:cNvPicPr/>
          <p:nvPr/>
        </p:nvPicPr>
        <p:blipFill>
          <a:blip r:embed="rId1"/>
          <a:stretch/>
        </p:blipFill>
        <p:spPr>
          <a:xfrm>
            <a:off x="4286160" y="285840"/>
            <a:ext cx="4428360" cy="2934000"/>
          </a:xfrm>
          <a:prstGeom prst="rect">
            <a:avLst/>
          </a:prstGeom>
          <a:ln w="9360">
            <a:noFill/>
          </a:ln>
        </p:spPr>
      </p:pic>
      <p:pic>
        <p:nvPicPr>
          <p:cNvPr id="117" name="Picture 4" descr=""/>
          <p:cNvPicPr/>
          <p:nvPr/>
        </p:nvPicPr>
        <p:blipFill>
          <a:blip r:embed="rId2"/>
          <a:stretch/>
        </p:blipFill>
        <p:spPr>
          <a:xfrm>
            <a:off x="0" y="3429000"/>
            <a:ext cx="5159880" cy="3071160"/>
          </a:xfrm>
          <a:prstGeom prst="rect">
            <a:avLst/>
          </a:prstGeom>
          <a:ln w="9360">
            <a:noFill/>
          </a:ln>
        </p:spPr>
      </p:pic>
      <p:sp>
        <p:nvSpPr>
          <p:cNvPr id="118" name="CustomShape 2"/>
          <p:cNvSpPr/>
          <p:nvPr/>
        </p:nvSpPr>
        <p:spPr>
          <a:xfrm>
            <a:off x="5214960" y="3857760"/>
            <a:ext cx="3642480" cy="22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partir do 26 de febreiro sucédense mostras de confraternización do exército cos manifestantes (motíns dalgunhas unidades militares tralos disparos de tropas do Tsar contra os manifestantes).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214200" y="0"/>
            <a:ext cx="8643240" cy="679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27 de febreiro: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Varios corpos de exército pásanse ós revolucionarios de Petrogrado e fronte ó Tsar xorde un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dobre poder: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O Comité da Duma (controlado pola burguesía e clases medias)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O Soviet de Petrogrado (formado por obreiros e soldados)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Comité da Duma tras dialogar co soviet e recibir o seu apoio (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No soviet tiñan maioría os menxeviques e os socialrevolucionarios: contrarios ó tsarismo e partidarios de apoiar á burguesía cara a unha sociedade democrática burguesa)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confórmase como goberno provisional o 14 de Marzo e pide a abdicación do Tsar Nicolás II.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20" name="Picture 2" descr=""/>
          <p:cNvPicPr/>
          <p:nvPr/>
        </p:nvPicPr>
        <p:blipFill>
          <a:blip r:embed="rId1"/>
          <a:stretch/>
        </p:blipFill>
        <p:spPr>
          <a:xfrm>
            <a:off x="2428920" y="1428840"/>
            <a:ext cx="3374640" cy="37854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0" y="142920"/>
            <a:ext cx="8571960" cy="130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Tsar, ó non poder sofocar militarmente a revolta (as unidades do exército de Petrogrado póñense ó lado da Revolución; e os xenerais na fronte non garantían a lealdade dos soldados) vese obrigado a abdicar no seu irmán Miguel, que rexeita o poder. O 17 de Marzo Rusia convertíase nunha República.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22" name="Picture 2" descr=""/>
          <p:cNvPicPr/>
          <p:nvPr/>
        </p:nvPicPr>
        <p:blipFill>
          <a:blip r:embed="rId1"/>
          <a:stretch/>
        </p:blipFill>
        <p:spPr>
          <a:xfrm>
            <a:off x="1071360" y="1500120"/>
            <a:ext cx="7000200" cy="524988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-5400" y="0"/>
            <a:ext cx="666576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DE FEBREIRO A OUTUBRO. 1917.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DOBRE PODER:  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0" y="418680"/>
            <a:ext cx="8857440" cy="2223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De febreiro a Outubro van convivir  2 poderes: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   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1-</a:t>
            </a: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O GOBERNO PROVISIONAL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Formado por liberais, Kadetes e a inclusión de Kerenski (un social revolucionario dos soviet).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Vai contar co recoñecemento do Alto Mando do exército e das Potencias europeas aliadas (Gran Bretaña, Francia...) polo seu compromiso de continuar a guerra contra Alemaña e o Imperio Austro-Húngaro</a:t>
            </a:r>
            <a:r>
              <a:rPr b="1" lang="es-ES" sz="1200" spc="-1" strike="noStrike">
                <a:solidFill>
                  <a:srgbClr val="ffffff"/>
                </a:solidFill>
                <a:latin typeface="Arial"/>
                <a:ea typeface="Times New Roman"/>
              </a:rPr>
              <a:t>.</a:t>
            </a:r>
            <a:endParaRPr b="0" lang="es-ES" sz="1200" spc="-1" strike="noStrike">
              <a:latin typeface="Arial"/>
            </a:endParaRPr>
          </a:p>
        </p:txBody>
      </p:sp>
      <p:pic>
        <p:nvPicPr>
          <p:cNvPr id="125" name="Picture 3" descr=""/>
          <p:cNvPicPr/>
          <p:nvPr/>
        </p:nvPicPr>
        <p:blipFill>
          <a:blip r:embed="rId1"/>
          <a:stretch/>
        </p:blipFill>
        <p:spPr>
          <a:xfrm>
            <a:off x="5572080" y="2690640"/>
            <a:ext cx="2923560" cy="4166640"/>
          </a:xfrm>
          <a:prstGeom prst="rect">
            <a:avLst/>
          </a:prstGeom>
          <a:ln w="9360">
            <a:noFill/>
          </a:ln>
        </p:spPr>
      </p:pic>
      <p:pic>
        <p:nvPicPr>
          <p:cNvPr id="126" name="Picture 4" descr=""/>
          <p:cNvPicPr/>
          <p:nvPr/>
        </p:nvPicPr>
        <p:blipFill>
          <a:blip r:embed="rId2"/>
          <a:stretch/>
        </p:blipFill>
        <p:spPr>
          <a:xfrm>
            <a:off x="214200" y="2786040"/>
            <a:ext cx="4977360" cy="3180600"/>
          </a:xfrm>
          <a:prstGeom prst="rect">
            <a:avLst/>
          </a:prstGeom>
          <a:ln w="9360">
            <a:noFill/>
          </a:ln>
        </p:spPr>
      </p:pic>
      <p:sp>
        <p:nvSpPr>
          <p:cNvPr id="127" name="CustomShape 3"/>
          <p:cNvSpPr/>
          <p:nvPr/>
        </p:nvSpPr>
        <p:spPr>
          <a:xfrm>
            <a:off x="244440" y="6000840"/>
            <a:ext cx="523872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Goberno provisional de Kerenski. Á dereita, presidindo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un desfile.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285840" y="0"/>
            <a:ext cx="8643240" cy="679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2-</a:t>
            </a: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OS SOVIETS.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Consello de obreiros ós que se unirán tamén soldados e campesiños, creáronse en Rusia ó redor de 600. Desde o soviet mandábanse as consignas de actuación de obreiros, soldados e campesiños. Forman parte: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Os menxeviques, socialrevolucionarios (son a maioría e son partidarios de apoiar ó goberno provisional)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  Os bolxeviques (negan o seu apoio).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Os soviets apoiábanse militarmente na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garda vermella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, que naceu con obreiros e soldados armados coa intención de controlar a capital (San Petersburgo).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29" name="Picture 3" descr=""/>
          <p:cNvPicPr/>
          <p:nvPr/>
        </p:nvPicPr>
        <p:blipFill>
          <a:blip r:embed="rId1"/>
          <a:stretch/>
        </p:blipFill>
        <p:spPr>
          <a:xfrm>
            <a:off x="1571760" y="2286000"/>
            <a:ext cx="5071320" cy="38034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"/>
          <p:cNvPicPr/>
          <p:nvPr/>
        </p:nvPicPr>
        <p:blipFill>
          <a:blip r:embed="rId1"/>
          <a:stretch/>
        </p:blipFill>
        <p:spPr>
          <a:xfrm>
            <a:off x="785880" y="214200"/>
            <a:ext cx="2785320" cy="3286800"/>
          </a:xfrm>
          <a:prstGeom prst="rect">
            <a:avLst/>
          </a:prstGeom>
          <a:ln w="9360">
            <a:noFill/>
          </a:ln>
        </p:spPr>
      </p:pic>
      <p:sp>
        <p:nvSpPr>
          <p:cNvPr id="51" name="CustomShape 1"/>
          <p:cNvSpPr/>
          <p:nvPr/>
        </p:nvSpPr>
        <p:spPr>
          <a:xfrm>
            <a:off x="500040" y="3441600"/>
            <a:ext cx="3857040" cy="374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TSAR ALEXANDRE II: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Aínda que a súa política é autocrática:</a:t>
            </a:r>
            <a:endParaRPr b="0" lang="es-ES" sz="2000" spc="-1" strike="noStrike"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Emancipa ós servos. 1861.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  Moderniza a administración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Realiza  inversións para a construción do ferrocarril.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No seu reinado vende Alaska ós EE.UU.  Morre asasinado nun atentado nihilista en 1881.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52" name="Picture 3" descr=""/>
          <p:cNvPicPr/>
          <p:nvPr/>
        </p:nvPicPr>
        <p:blipFill>
          <a:blip r:embed="rId2"/>
          <a:stretch/>
        </p:blipFill>
        <p:spPr>
          <a:xfrm>
            <a:off x="5072040" y="214200"/>
            <a:ext cx="2828880" cy="3357000"/>
          </a:xfrm>
          <a:prstGeom prst="rect">
            <a:avLst/>
          </a:prstGeom>
          <a:ln w="9360"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4857840" y="3571920"/>
            <a:ext cx="4071240" cy="405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TSAR ALEXANDRE III: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seu reinado caracterízase por unha política máis autocrática: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Perseguiu ós xudeus. 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Perseguiu a políticos liberais e de esquerdas.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Sufriu un atentado en 1887, no que participou  o irmán de Lenin, Alexandre, que foi executado.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42920" y="142920"/>
            <a:ext cx="864324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Para coordinar a tódolos soviets de Rusia convocan o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Congreso Panruso de deputados campesiños e deputados obreiros e soldados, tamén con maioría menxevique e de socialrevolucionarios.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31" name="Picture 2" descr=""/>
          <p:cNvPicPr/>
          <p:nvPr/>
        </p:nvPicPr>
        <p:blipFill>
          <a:blip r:embed="rId1"/>
          <a:stretch/>
        </p:blipFill>
        <p:spPr>
          <a:xfrm>
            <a:off x="1428840" y="1428840"/>
            <a:ext cx="6428880" cy="4782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0" y="7200"/>
            <a:ext cx="9143280" cy="1615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- O FRACASO DO GOBERNO PROVISIONAL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Mailo apoio que o goberno vai recibir dos menxeviques e socialrevolucionarios (en maio noméanse 6 ministros socialistas) o goberno provisional non resolve ningún dos problemas e reivindicacións que reclama o pobo ruso:</a:t>
            </a: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33" name="Table 2"/>
          <p:cNvGraphicFramePr/>
          <p:nvPr/>
        </p:nvGraphicFramePr>
        <p:xfrm>
          <a:off x="0" y="2000160"/>
          <a:ext cx="9143640" cy="445212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7016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REFORMA AGRARIA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REFORMAS LABORAIS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REFORMAS POLÍTICAS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PAZ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50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Acceso á terra dos campesiños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Mellora das condicións de traballo: 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xornada de</a:t>
                      </a: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horas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dereito folga 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seguros sociais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Asemblea Constitucional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Fracaso da ofensiva en Galitzia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Problemas económicos: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Deterioro da disciplina militar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2" descr=""/>
          <p:cNvPicPr/>
          <p:nvPr/>
        </p:nvPicPr>
        <p:blipFill>
          <a:blip r:embed="rId1"/>
          <a:stretch/>
        </p:blipFill>
        <p:spPr>
          <a:xfrm>
            <a:off x="1928880" y="3442320"/>
            <a:ext cx="5142960" cy="3414960"/>
          </a:xfrm>
          <a:prstGeom prst="rect">
            <a:avLst/>
          </a:prstGeom>
          <a:ln w="9360"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0" y="0"/>
            <a:ext cx="9143280" cy="344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Lenin chega a Rusia o 3 de abril, desde Suiza, coa colaboración dos alemáns, que lle facilitan a viaxe en tren pois pretenden que triunfen os bolxeviques e rematen coa guerra en Rusia. Nada máis chegar, propón as súas famosas </a:t>
            </a: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TESES DE ABRIL:</a:t>
            </a:r>
            <a:r>
              <a:rPr b="0" lang="es-ES" sz="2000" spc="-1" strike="noStrike" u="sng">
                <a:solidFill>
                  <a:srgbClr val="000000"/>
                </a:solidFill>
                <a:uFillTx/>
                <a:latin typeface="Calibri"/>
                <a:ea typeface="DejaVu Sans"/>
              </a:rPr>
              <a:t> 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 A primeira fase da revolución xa está rematada e agora é  necesario unha segunda revolución protagonizada por obreiros e campesiños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“Todo o poder para os soviets”. Polo tanto hai que acabar co goberno provisional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                                . Rexeitamento da Guerra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           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. Nacionalización da Terra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           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. Nacionalización da Banca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           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. Control obreiro sobre a producción e a distribución.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Necesidade de organizar unha nova internacional : A III Internacional.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0" y="142920"/>
            <a:ext cx="900036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Goberno provisional contará pois coa oposición dos Bolxeviques: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Intentona revolucionaria do mes de Xullo. Fracasa e os bolxeviques son perseguidos (Lenin fuxe a Finlandia e outros dirixentes son detidos).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37" name="Picture 2" descr=""/>
          <p:cNvPicPr/>
          <p:nvPr/>
        </p:nvPicPr>
        <p:blipFill>
          <a:blip r:embed="rId1"/>
          <a:stretch/>
        </p:blipFill>
        <p:spPr>
          <a:xfrm>
            <a:off x="857160" y="1357200"/>
            <a:ext cx="6786000" cy="4699080"/>
          </a:xfrm>
          <a:prstGeom prst="rect">
            <a:avLst/>
          </a:prstGeom>
          <a:ln w="9360">
            <a:noFill/>
          </a:ln>
        </p:spPr>
      </p:pic>
      <p:sp>
        <p:nvSpPr>
          <p:cNvPr id="138" name="CustomShape 2"/>
          <p:cNvSpPr/>
          <p:nvPr/>
        </p:nvSpPr>
        <p:spPr>
          <a:xfrm>
            <a:off x="1224360" y="6215040"/>
            <a:ext cx="447552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Manifestación bolxevique. Xuño de 1917.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4429080" y="571320"/>
            <a:ext cx="3571200" cy="588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En Agosto: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Intento de golpe de Estado do xeneral Kornilov, co obxecto de restaurar o orde no exército e no país. Ante este intento o goberno provisional ten que pedir a axuda da garda vermella para a defensa de Petrogrado.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Como consecuencia da mobilización da garda vermella, os bolxeviques recobran a súa influencia militar e política (desbancando desde setembro nos soviets a menxeviques e socialrevolucionarios - pola inoperancia do goberno provisional - ).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40" name="Picture 2" descr=""/>
          <p:cNvPicPr/>
          <p:nvPr/>
        </p:nvPicPr>
        <p:blipFill>
          <a:blip r:embed="rId1"/>
          <a:stretch/>
        </p:blipFill>
        <p:spPr>
          <a:xfrm>
            <a:off x="285840" y="571320"/>
            <a:ext cx="3857040" cy="59648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0" y="-87120"/>
            <a:ext cx="9143280" cy="10040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A REVOLUCIÓN DE OUTUBRO. 1917. A INSURRECCIÓN BOLXEVIQUE.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O protagonismo dos bolxeviques crecera ó longo de 1917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 grazas a varios factores:</a:t>
            </a: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42" name="Table 2"/>
          <p:cNvGraphicFramePr/>
          <p:nvPr/>
        </p:nvGraphicFramePr>
        <p:xfrm>
          <a:off x="0" y="1214280"/>
          <a:ext cx="9072000" cy="3154680"/>
        </p:xfrm>
        <a:graphic>
          <a:graphicData uri="http://schemas.openxmlformats.org/drawingml/2006/table">
            <a:tbl>
              <a:tblPr/>
              <a:tblGrid>
                <a:gridCol w="2857320"/>
                <a:gridCol w="2857320"/>
                <a:gridCol w="3357720"/>
              </a:tblGrid>
              <a:tr h="11746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O DESPRESTIXIO DO  GOBERNO PROVISIONAL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A FIGURA DE LENIN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SINTONÍA   COAS REIVINDICACIÓNS DO POBO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98036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POUCO A POUCO SUPORÁ O TRIUNFO DAS TESES BOLXEVIQUES NOS SOVIETS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DESPRAZANDO A MENXEVIQUES E SOCIALREVOLUCIONARIOS QUE APOIABAN Ó GOBERNO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VOLVE DE SUIZA O 3 DE ABRIL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UNIFICA Ó PARTIDO E IMPÓN OS SEUS CRITERIOS,EXPOSTOS NAS SÚAS 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“</a:t>
                      </a: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TESES DE ABRIL”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     PAZ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     TERRA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</a:t>
                      </a: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 CONTROL DAS FÁBRICAS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O DEREITO DE AUTODETERMINACIÓN PARA AS NACIONALIDADES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0" y="0"/>
            <a:ext cx="5214240" cy="646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personaxe máis significativo da Revolución rusa vai ser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Lenin,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dirixente bolxevique máis representativo.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seu pensamento, dunha gran orixinalidade, supón unha evolución do pensamento marxista(O Leninismo).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Na súa obra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¿Qué facer?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Explica o proceso polo que o proletariado tomará o Estado: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Cómpre a formación dun partido de elite, de profesionais da revolución, unha organización clandestina, de membros electos, inspirados polo secreto absoluto, a obediencia cega ós dirixentes, que actúan con disciplina férrea (centralismo democrático), que encabezan a loita do proletariado e organizan a revolución por tódolos medios posibles.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144" name="Picture 2" descr=""/>
          <p:cNvPicPr/>
          <p:nvPr/>
        </p:nvPicPr>
        <p:blipFill>
          <a:blip r:embed="rId1"/>
          <a:stretch/>
        </p:blipFill>
        <p:spPr>
          <a:xfrm>
            <a:off x="5357880" y="1000080"/>
            <a:ext cx="3523680" cy="43333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0" y="-31680"/>
            <a:ext cx="4357080" cy="64926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0" lang="es-ES" sz="1200" spc="-1" strike="noStrike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En Estado e Revolución (fronte á imprecisión de Marx sobre o paso á sociedade sen clases) explica a necesidade despois da revolución do reforzamento do Estado co fin de acabar co Capitalismo.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Esta etapa de Dictadura do Proletariado caracterízase por ser un poder alternativo e dictatorial onde non haberá liberdade (Liberdade ¿Para que?).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O poder será exercido pola clase obreira trala revolución sobre a burguesía e os terratenentes e terá como base os soviets, consellos de obreiros.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Este poder será provisional antes do éxito do socialismo (Lenin non chegará a establecer un tempo determinado para esta transformación).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46" name="Picture 5" descr=""/>
          <p:cNvPicPr/>
          <p:nvPr/>
        </p:nvPicPr>
        <p:blipFill>
          <a:blip r:embed="rId1"/>
          <a:stretch/>
        </p:blipFill>
        <p:spPr>
          <a:xfrm>
            <a:off x="4643280" y="0"/>
            <a:ext cx="4098600" cy="6857280"/>
          </a:xfrm>
          <a:prstGeom prst="rect">
            <a:avLst/>
          </a:prstGeom>
          <a:ln w="28440">
            <a:solidFill>
              <a:srgbClr val="ff00f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0" y="-66960"/>
            <a:ext cx="4714200" cy="7407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Na súa obra Imperialismo, fase superior do capitalismo, desenvolve a súa tese do elo máis débil.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Rusia, dado o seu atraso capitalista e a falla dun gran imperio colonial, mantiña ó seu proletariado nunhas condicións peores que os traballadores das grandes potencias quen grazas ó desenvolvemento industrial e colonial disfrutaban dunhas condicións salariais mellores.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Isto favorecía, en contra dos postulados de Marx, que a revolución se poidese dar nestes países menos desenvolvidos. Iso si, Lenin afirmaba que para que triunfase e se consolidase en Rusia a revolución, esta debería espallarse noutros países capitalistas máis desenvolvidos.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triunfo da revolución esixía que, aínda que se iniciase nos países onde as condicións dos traballadores foran peores, a revolución fora de ámbito mundial.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48" name="Picture 2" descr=""/>
          <p:cNvPicPr/>
          <p:nvPr/>
        </p:nvPicPr>
        <p:blipFill>
          <a:blip r:embed="rId1"/>
          <a:stretch/>
        </p:blipFill>
        <p:spPr>
          <a:xfrm>
            <a:off x="4929120" y="119880"/>
            <a:ext cx="4057920" cy="3094200"/>
          </a:xfrm>
          <a:prstGeom prst="rect">
            <a:avLst/>
          </a:prstGeom>
          <a:ln w="9360">
            <a:noFill/>
          </a:ln>
        </p:spPr>
      </p:pic>
      <p:pic>
        <p:nvPicPr>
          <p:cNvPr id="149" name="Picture 3" descr=""/>
          <p:cNvPicPr/>
          <p:nvPr/>
        </p:nvPicPr>
        <p:blipFill>
          <a:blip r:embed="rId2"/>
          <a:stretch/>
        </p:blipFill>
        <p:spPr>
          <a:xfrm>
            <a:off x="4857840" y="3500280"/>
            <a:ext cx="4080600" cy="30081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0" y="0"/>
            <a:ext cx="8929080" cy="161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DejaVu Sans"/>
              </a:rPr>
              <a:t>A REVOLUCIÓN BOLXEVIQUE: A TOMA DO PODER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Lenin planteará a insurrección armada en Outubro cando considera a situación madura (fracaso militar do goberno provisional, fracaso político, aumento da influencia bolxevique nos soviets...). Un día despois da súa chegada de Finlandia (9 de outubro), Lenin convence ó Comité bolxevique que é a hora de tomar o poder. 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51" name="Picture 2" descr=""/>
          <p:cNvPicPr/>
          <p:nvPr/>
        </p:nvPicPr>
        <p:blipFill>
          <a:blip r:embed="rId1"/>
          <a:stretch/>
        </p:blipFill>
        <p:spPr>
          <a:xfrm>
            <a:off x="1214280" y="1785960"/>
            <a:ext cx="6357240" cy="454320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able 1"/>
          <p:cNvGraphicFramePr/>
          <p:nvPr/>
        </p:nvGraphicFramePr>
        <p:xfrm>
          <a:off x="0" y="0"/>
          <a:ext cx="9143280" cy="671436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  <a:gridCol w="3048120"/>
              </a:tblGrid>
              <a:tr h="15159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AUTOCRACIA TSARISTA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ESTADO RURAL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ESTADO MULTINACIONAL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19876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Sistema político propio de Rusia.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 poder recae no Tsar, que recibe o poder de si mesmo, sen estar limitado por ningunha institución, costume ou privilexio.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É o “pai de tódolos rusos”, defensor da rusificación e da ortodoxia.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Apóiase nunha burocracia e policía corrupta.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En 1860 o 85% da poboación eran campesiños.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Aínda que os servos desaparecen en 1861, os campesiños non acceden á propiedade da terra, fican adscritos ás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MIR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comunidades de campesiños.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Os rusos representan o 43% da poboación.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Había que engadir ós: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Fineses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Estones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Letones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Lituanos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Polacos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Ucraínos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Pobos de Siberia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Musulmáns asiáticos...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0" y="214200"/>
            <a:ext cx="892908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Acórdase a preparación da insurrección armada para o mesmo día en que se celebra a reunión do II Congreso Panruso dos Soviets, o 25 de outubro. Trala toma do Pazo de Inverno, constituirase en Rusia o 1º sistema político comunista.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153" name="Picture 2" descr=""/>
          <p:cNvPicPr/>
          <p:nvPr/>
        </p:nvPicPr>
        <p:blipFill>
          <a:blip r:embed="rId1"/>
          <a:stretch/>
        </p:blipFill>
        <p:spPr>
          <a:xfrm>
            <a:off x="1357200" y="1500120"/>
            <a:ext cx="6428880" cy="47829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0" y="0"/>
            <a:ext cx="8929080" cy="13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 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Unha vez tomado o poder, o novo goberno, que se chamará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Consello de Comisarios do Pobo, adoptará 2 decretos: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55" name="Table 2"/>
          <p:cNvGraphicFramePr/>
          <p:nvPr/>
        </p:nvGraphicFramePr>
        <p:xfrm>
          <a:off x="0" y="1285920"/>
          <a:ext cx="9143640" cy="292752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396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DECRETO SOBRE A TERRA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DECRETO SOBRE A PAZ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53116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Abolición da gran propiedade sen indemnización  ningunha.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Dereito de usufruto da terra.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Prohibición de compra-venda, de aluguer da terra e de emprego de man de obra asalariada.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Piden ás potencias belixerantes unha paz xusta, democrática, inmediata, sen anexións nin indemnizacións.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56" name="CustomShape 3"/>
          <p:cNvSpPr/>
          <p:nvPr/>
        </p:nvSpPr>
        <p:spPr>
          <a:xfrm>
            <a:off x="20880" y="5148000"/>
            <a:ext cx="9099360" cy="1005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 decreto sobre a terra tentan contentar ós campesiños, dándolle o libre acceso á terra.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O decreto sobre a paz é o antecedente da paz de Brest-Litovsk, de Marzo de 1918. 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0" y="142920"/>
            <a:ext cx="4142520" cy="679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PAZ DE BREST-LITOVSK,  Marzo de 1918.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Foi unha paz perxudicial para a URSS debido ás divisións internas e ás presións alemás (que non so amenazaron con continuar a guerra, senón que iniciaron un avance no territorio ruso).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tratado supuxo a perda de importantes territorios: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Polonia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Bielorrusia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Lituania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Letonia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Estonia.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Cedía vastos territorios a Finlandia, Turquía e Romanía.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158" name="Picture 2" descr=""/>
          <p:cNvPicPr/>
          <p:nvPr/>
        </p:nvPicPr>
        <p:blipFill>
          <a:blip r:embed="rId1"/>
          <a:stretch/>
        </p:blipFill>
        <p:spPr>
          <a:xfrm>
            <a:off x="4326120" y="0"/>
            <a:ext cx="4817160" cy="685728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214200" y="285840"/>
            <a:ext cx="8643240" cy="222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Ademais das perdas territoriais e das riquezas industriais, agrícolas e de poboación, a paz de Brest-Litovsk supuxo: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O illamento internacional da URSS;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Servirá como pretexto para a intervención militar estranxeira e o seu apoio ós brancos na guerra civil que se iniciará na URSS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           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Discusións internas dentro do partido (Bujarin-Trostski-Lenin)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pic>
        <p:nvPicPr>
          <p:cNvPr id="160" name="Picture 3" descr=""/>
          <p:cNvPicPr/>
          <p:nvPr/>
        </p:nvPicPr>
        <p:blipFill>
          <a:blip r:embed="rId1"/>
          <a:stretch/>
        </p:blipFill>
        <p:spPr>
          <a:xfrm>
            <a:off x="1357200" y="2286000"/>
            <a:ext cx="6428880" cy="444564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Table 1"/>
          <p:cNvGraphicFramePr/>
          <p:nvPr/>
        </p:nvGraphicFramePr>
        <p:xfrm>
          <a:off x="0" y="588960"/>
          <a:ext cx="9143280" cy="5785560"/>
        </p:xfrm>
        <a:graphic>
          <a:graphicData uri="http://schemas.openxmlformats.org/drawingml/2006/table">
            <a:tbl>
              <a:tblPr/>
              <a:tblGrid>
                <a:gridCol w="3500280"/>
                <a:gridCol w="5643360"/>
              </a:tblGrid>
              <a:tr h="7038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ELECCIÓN DUNHA ASEMBL. CONSTITUÍNTE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Elaborará a 1ª constitución socialista  en  1918.</a:t>
                      </a:r>
                      <a:endParaRPr b="0" lang="es-ES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7261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DECRETO SOBRE O CONTROL DAS FÁBRICAS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As fábricas son dirixidas por comités de obreiros.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69064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DECLARACIÓN DOS DEREITOS DO POBO TRABALLADOR E EXPLOTADO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Establecíanse as características do novo réxime: República dos soviets de obreiros, soldados e campesiños.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Imponse o sufraxio universal aos traballadores, soldados e mariñeiros, pero excluíndo ó clero, terratenentes, antigos policías ... e cun sistema indirecto que favorecía ó proletariado( 1 deputado por cada 25.000 electores) fronte ó campesiñado (1 deputado por cada 125.000 electores). 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7819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ÓRGANOS DE GOBERNO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 CONGRESO DOS SOVIETS DE TODA RUSIA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. Órgano Supremo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COMITÉ EXECUTIVO CENTRAL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834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PRINCIPIO DE AUTODETERMINACIÓN 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Federación de Repúblicas Nacionais Soviéticas, que en 1922 dará lugar á URSS ( UNIÓN DE REPÚBLICAS SOCIALISTAS SOVIÉTICAS) 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162" name="CustomShape 2"/>
          <p:cNvSpPr/>
          <p:nvPr/>
        </p:nvSpPr>
        <p:spPr>
          <a:xfrm>
            <a:off x="817200" y="0"/>
            <a:ext cx="746856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OUTRAS MEDIDAS DO CONSELLO DE COMISARIOS DO POBO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214200" y="214200"/>
            <a:ext cx="8643240" cy="173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s-ES" sz="1800" spc="-1" strike="noStrike" u="sng">
                <a:solidFill>
                  <a:srgbClr val="ffffff"/>
                </a:solidFill>
                <a:uFillTx/>
                <a:latin typeface="Calibri"/>
                <a:ea typeface="DejaVu Sans"/>
              </a:rPr>
              <a:t>A GUERRA CIVIL E O COMUNISMO DE GUERRA. 1918-1921: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Trala paz de Brest- Litovsk, 7 millóns de soldados foron desmobilizados. Moitos deles ante a falla de espectativas, empezaron a engrosar as bandas de salteadores que con anterioridade formaran os desertores. Desta maneira vanse aproveitar os xenerais do exército antirrevolucionario ou </a:t>
            </a:r>
            <a:r>
              <a:rPr b="1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“brancos”,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que se enfrontan ós revolucionarios bolxeviques, do exército vermello que pasará a ser dirixido por Trotsky.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164" name="Picture 2" descr=""/>
          <p:cNvPicPr/>
          <p:nvPr/>
        </p:nvPicPr>
        <p:blipFill>
          <a:blip r:embed="rId1"/>
          <a:stretch/>
        </p:blipFill>
        <p:spPr>
          <a:xfrm>
            <a:off x="1000080" y="2071800"/>
            <a:ext cx="7143120" cy="44521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214200" y="0"/>
            <a:ext cx="8429040" cy="310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Os xenerais brancos, xeralmente defensores do Tsarismo e antibolxeviques non van constituír unha forza unitaria fronte ó exército vermello. Van controlar as zonas periféricas de Rusia (Polonia e Bielorrusia, Ucraína, Crimea, as estepas do Don e do Volga e máis Siberia). Os </a:t>
            </a:r>
            <a:r>
              <a:rPr b="1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brancos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van contar coa axuda estranxeira (Francia, Xapón, Gran Bretaña) por varias razóns: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  Impedir que os alemáns concentren tódalas súas tropas na fronte occidental.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 Poder cobrar as débedas contraídas pola Rusia do Tsar (os bolxeviques confirmaron a   súa intención de non facerse cargo das débedas anteriores).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  Poder conservar o mercado ruso para os seus productos industriais.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  Sobre todo, impedir o “contaxio revolucionario”noutros países europeos.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</p:txBody>
      </p:sp>
      <p:pic>
        <p:nvPicPr>
          <p:cNvPr id="166" name="Picture 3" descr=""/>
          <p:cNvPicPr/>
          <p:nvPr/>
        </p:nvPicPr>
        <p:blipFill>
          <a:blip r:embed="rId1"/>
          <a:stretch/>
        </p:blipFill>
        <p:spPr>
          <a:xfrm>
            <a:off x="2786040" y="3071880"/>
            <a:ext cx="3214080" cy="2259360"/>
          </a:xfrm>
          <a:prstGeom prst="rect">
            <a:avLst/>
          </a:prstGeom>
          <a:ln w="9360">
            <a:noFill/>
          </a:ln>
        </p:spPr>
      </p:pic>
      <p:sp>
        <p:nvSpPr>
          <p:cNvPr id="167" name="CustomShape 2"/>
          <p:cNvSpPr/>
          <p:nvPr/>
        </p:nvSpPr>
        <p:spPr>
          <a:xfrm>
            <a:off x="439200" y="6286680"/>
            <a:ext cx="176256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Xeneral Wrangel.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168" name="Picture 5" descr=""/>
          <p:cNvPicPr/>
          <p:nvPr/>
        </p:nvPicPr>
        <p:blipFill>
          <a:blip r:embed="rId2"/>
          <a:stretch/>
        </p:blipFill>
        <p:spPr>
          <a:xfrm>
            <a:off x="285840" y="3000240"/>
            <a:ext cx="1988640" cy="3295080"/>
          </a:xfrm>
          <a:prstGeom prst="rect">
            <a:avLst/>
          </a:prstGeom>
          <a:ln w="9360">
            <a:noFill/>
          </a:ln>
        </p:spPr>
      </p:pic>
      <p:sp>
        <p:nvSpPr>
          <p:cNvPr id="169" name="CustomShape 3"/>
          <p:cNvSpPr/>
          <p:nvPr/>
        </p:nvSpPr>
        <p:spPr>
          <a:xfrm>
            <a:off x="3017880" y="5500800"/>
            <a:ext cx="310824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Néstor Majno. Líder do exército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Negro, anarquista.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170" name="Picture 6" descr=""/>
          <p:cNvPicPr/>
          <p:nvPr/>
        </p:nvPicPr>
        <p:blipFill>
          <a:blip r:embed="rId3"/>
          <a:stretch/>
        </p:blipFill>
        <p:spPr>
          <a:xfrm>
            <a:off x="6641640" y="3071880"/>
            <a:ext cx="2053080" cy="2999520"/>
          </a:xfrm>
          <a:prstGeom prst="rect">
            <a:avLst/>
          </a:prstGeom>
          <a:ln w="9360">
            <a:noFill/>
          </a:ln>
        </p:spPr>
      </p:pic>
      <p:sp>
        <p:nvSpPr>
          <p:cNvPr id="171" name="CustomShape 4"/>
          <p:cNvSpPr/>
          <p:nvPr/>
        </p:nvSpPr>
        <p:spPr>
          <a:xfrm>
            <a:off x="6797160" y="6215040"/>
            <a:ext cx="164844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Xeneral Kolchak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52200" y="0"/>
            <a:ext cx="8623800" cy="338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Ante a guerra civil o Consello Económico Supremo ideou unha política económica durísima,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chamada  Comunismo de Guerra co obxectivo de alimentar as cidades e subministrar  ó 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exército vermello de armas e alimentos.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Desde o mes de abril de 1918  implántase :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prohibición de calquera transación de empresas comerciais e industriais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prohibición de transmisión de bens por herdanza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 remátase coa propiedade privada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e 4 grandes medidas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nacionalización dos medios de produción (agás a terra)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nacionalización do comercio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planificación centralizada da economía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             </a:t>
            </a: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- supresión da economía monetaria</a:t>
            </a:r>
            <a:endParaRPr b="0" lang="es-ES" sz="1800" spc="-1" strike="noStrike">
              <a:latin typeface="Arial"/>
            </a:endParaRPr>
          </a:p>
        </p:txBody>
      </p:sp>
      <p:graphicFrame>
        <p:nvGraphicFramePr>
          <p:cNvPr id="173" name="Table 2"/>
          <p:cNvGraphicFramePr/>
          <p:nvPr/>
        </p:nvGraphicFramePr>
        <p:xfrm>
          <a:off x="0" y="3500280"/>
          <a:ext cx="9143640" cy="292644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3661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ABASTECEMENTO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AGRICULTURA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INDUSTRIA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COMERCIO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56068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Piquetes de subministros: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van polas zonas rurais requisando e collendo á forza a producción agraria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Entrega obrigatoria de excedentes, a prezos reducidos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Prohíbese o comercio de cereais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Koljovs e sovjos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Nacionalización de empresas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Disciplina laboral. xornada de 10-11h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Non abandono do posto de traballo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Traballo gratuíto: “sábados comunistas”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Non existe o comercio exterior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Comercio interior: nacionalización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-Exténdese o racionamento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0" y="214200"/>
            <a:ext cx="8929080" cy="118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O resultado do comunismo de guerra foi catastrófico para a economía soviética, aínda que se conseguiu satisfacer as necesidades mínimas da poboación e do exército vermello, o inverno de 1920-21 é especialmente cru. Aínda que os bolxeviques gañan a guerra civil por: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</p:txBody>
      </p:sp>
      <p:graphicFrame>
        <p:nvGraphicFramePr>
          <p:cNvPr id="175" name="Table 2"/>
          <p:cNvGraphicFramePr/>
          <p:nvPr/>
        </p:nvGraphicFramePr>
        <p:xfrm>
          <a:off x="214200" y="1357200"/>
          <a:ext cx="8143200" cy="1458000"/>
        </p:xfrm>
        <a:graphic>
          <a:graphicData uri="http://schemas.openxmlformats.org/drawingml/2006/table">
            <a:tbl>
              <a:tblPr/>
              <a:tblGrid>
                <a:gridCol w="2035800"/>
                <a:gridCol w="2035800"/>
                <a:gridCol w="2035800"/>
                <a:gridCol w="2036160"/>
              </a:tblGrid>
              <a:tr h="1458360"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A retirada das tropas  aliadas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Falta de coordinación dos exércitos brancos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O apoio da poboación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A organización do exército vermello por Trotski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6" name="CustomShape 3"/>
          <p:cNvSpPr/>
          <p:nvPr/>
        </p:nvSpPr>
        <p:spPr>
          <a:xfrm>
            <a:off x="0" y="0"/>
            <a:ext cx="9143280" cy="456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77" name="Picture 2" descr=""/>
          <p:cNvPicPr/>
          <p:nvPr/>
        </p:nvPicPr>
        <p:blipFill>
          <a:blip r:embed="rId1"/>
          <a:stretch/>
        </p:blipFill>
        <p:spPr>
          <a:xfrm>
            <a:off x="1714320" y="2952720"/>
            <a:ext cx="5742720" cy="390456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0" y="11520"/>
            <a:ext cx="9000360" cy="25300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1" lang="es-ES" sz="2000" spc="-1" strike="noStrike" u="sng">
                <a:solidFill>
                  <a:srgbClr val="ffffff"/>
                </a:solidFill>
                <a:uFillTx/>
                <a:latin typeface="Times New Roman"/>
                <a:ea typeface="Times New Roman"/>
              </a:rPr>
              <a:t>A    NEP. 1921    : 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Lenin levará adiante unha nova política económica. A NEP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A Nova Política Económica vai dirixida a corrixir os malos resultados da economía de guerra. Segundo Lenin a NEP era unha “corrección necesaria do comunismo”, dado o atraso da economía rusa e do peso significativo do campesiñado ruso, permitindo de novo unha economía de mercado e facendo fincapé na economía agraria.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Coa NEP preténdese liberar ós campesiños das cargas anteriores (requisas de cereais...) e estimular a producción agrícola (permitindo a súa venda no mercado). 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79" name="Picture 2" descr=""/>
          <p:cNvPicPr/>
          <p:nvPr/>
        </p:nvPicPr>
        <p:blipFill>
          <a:blip r:embed="rId1"/>
          <a:stretch/>
        </p:blipFill>
        <p:spPr>
          <a:xfrm>
            <a:off x="1000080" y="2643120"/>
            <a:ext cx="5357160" cy="4025880"/>
          </a:xfrm>
          <a:prstGeom prst="rect">
            <a:avLst/>
          </a:prstGeom>
          <a:ln w="9360">
            <a:noFill/>
          </a:ln>
        </p:spPr>
      </p:pic>
      <p:sp>
        <p:nvSpPr>
          <p:cNvPr id="180" name="CustomShape 2"/>
          <p:cNvSpPr/>
          <p:nvPr/>
        </p:nvSpPr>
        <p:spPr>
          <a:xfrm>
            <a:off x="6656040" y="4929120"/>
            <a:ext cx="20721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Imaxe de Kulaks.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Antes da revolución.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9074880" cy="5357160"/>
          </a:xfrm>
          <a:prstGeom prst="rect">
            <a:avLst/>
          </a:prstGeom>
          <a:ln w="9360">
            <a:noFill/>
          </a:ln>
        </p:spPr>
      </p:pic>
      <p:sp>
        <p:nvSpPr>
          <p:cNvPr id="56" name="CustomShape 1"/>
          <p:cNvSpPr/>
          <p:nvPr/>
        </p:nvSpPr>
        <p:spPr>
          <a:xfrm>
            <a:off x="0" y="5429160"/>
            <a:ext cx="9143280" cy="1614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IMPERIO RUSO EN 1914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Dentro deste inmenso imperio que se estendía desde o Pacífico ata os Mares Negro e Báltico, atopábanse numerosas nacionalidades e pobos como os - Fineses- Estones- Letones- Lituanos</a:t>
            </a:r>
            <a:r>
              <a:rPr b="1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- Polacos- Ucraínos- Pobos de Siberia- Musulmáns asiáticos...</a:t>
            </a:r>
            <a:endParaRPr b="0" lang="es-E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2075760" y="285840"/>
            <a:ext cx="86652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Fineses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58" name="CustomShape 3"/>
          <p:cNvSpPr/>
          <p:nvPr/>
        </p:nvSpPr>
        <p:spPr>
          <a:xfrm>
            <a:off x="1148040" y="214200"/>
            <a:ext cx="90756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Est. Let.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Lit.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59" name="CustomShape 4"/>
          <p:cNvSpPr/>
          <p:nvPr/>
        </p:nvSpPr>
        <p:spPr>
          <a:xfrm>
            <a:off x="147960" y="142920"/>
            <a:ext cx="8802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Polacos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60" name="CustomShape 5"/>
          <p:cNvSpPr/>
          <p:nvPr/>
        </p:nvSpPr>
        <p:spPr>
          <a:xfrm>
            <a:off x="5760" y="1500120"/>
            <a:ext cx="99000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Ucraínos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61" name="CustomShape 6"/>
          <p:cNvSpPr/>
          <p:nvPr/>
        </p:nvSpPr>
        <p:spPr>
          <a:xfrm>
            <a:off x="4143240" y="2214720"/>
            <a:ext cx="199944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Pobos de Siberia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62" name="CustomShape 7"/>
          <p:cNvSpPr/>
          <p:nvPr/>
        </p:nvSpPr>
        <p:spPr>
          <a:xfrm>
            <a:off x="935280" y="3786120"/>
            <a:ext cx="126108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Musulmáns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0" y="147240"/>
            <a:ext cx="8857440" cy="1005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Times New Roman"/>
              </a:rPr>
              <a:t>Ó mesmo tempo que se incentiva a producción agraria, trátase de estimular a produción industrial de bens de consumo (para vender principalmente no campo) e permitir así o renacemento do comercio privado (entre o campo e a cidade).</a:t>
            </a: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82" name="Table 2"/>
          <p:cNvGraphicFramePr/>
          <p:nvPr/>
        </p:nvGraphicFramePr>
        <p:xfrm>
          <a:off x="0" y="1397160"/>
          <a:ext cx="9000360" cy="2919600"/>
        </p:xfrm>
        <a:graphic>
          <a:graphicData uri="http://schemas.openxmlformats.org/drawingml/2006/table">
            <a:tbl>
              <a:tblPr/>
              <a:tblGrid>
                <a:gridCol w="3000240"/>
                <a:gridCol w="3000240"/>
                <a:gridCol w="3000240"/>
              </a:tblGrid>
              <a:tr h="396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AGRICULTURA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INDUSTRIA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COMERCIO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5232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Abolir as entregas obrigatorias e impoñer: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      Imposto en especie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      Permitir a venda de excedentes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      Dereito a arrendar a terra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      Dereito a empregar traballo asalariado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Non nacionalización das empresas de – de 20 traballadores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 Arrendamento de certas empresas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 Introdución da contabilidade comercial para obter beneficios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Permítese o libre comercio entre produtos do campo e da cidade.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83" name="CustomShape 3"/>
          <p:cNvSpPr/>
          <p:nvPr/>
        </p:nvSpPr>
        <p:spPr>
          <a:xfrm>
            <a:off x="214200" y="4929120"/>
            <a:ext cx="8786160" cy="130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Lenin xustificara o abandono do comunismo de guerra e o paso á NEP como unha necesidade dado o desabastecemento de alimentos das cidades e as condicións de vida moi duras polas que atravesaba o pobo ruso, aínda que recoñecía que era un paso atrás no camiño ó socialismo.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0" y="4303440"/>
            <a:ext cx="9143280" cy="22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Aínda que a NEP estimulou o crecemento da producción agraria e industrial e mellorou as relacións comerciais, nembargante supuxo a desconfianza dos pequenos campesiños frente ós Kulaks e un sentimento da poboación contra os “homes da NEP”, así como o malestar dos traballadores polo incremento do paro que supuxo a crise de 1923.</a:t>
            </a: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, </a:t>
            </a:r>
            <a:r>
              <a:rPr b="0" lang="es-ES" sz="2000" spc="-1" strike="noStrike">
                <a:solidFill>
                  <a:srgbClr val="ffffff"/>
                </a:solidFill>
                <a:latin typeface="Calibri"/>
                <a:ea typeface="DejaVu Sans"/>
              </a:rPr>
              <a:t>”crise das tesouras” , crise causada polo incremento do prezo dos productos industriais, moi por riba dos agrícolas, o que supuxo inflación, retraso no pago dos salarios e paro.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</p:txBody>
      </p:sp>
      <p:graphicFrame>
        <p:nvGraphicFramePr>
          <p:cNvPr id="185" name="Table 2"/>
          <p:cNvGraphicFramePr/>
          <p:nvPr/>
        </p:nvGraphicFramePr>
        <p:xfrm>
          <a:off x="0" y="714240"/>
          <a:ext cx="9143280" cy="333396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  <a:gridCol w="3048120"/>
              </a:tblGrid>
              <a:tr h="499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AGRICULTURA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INDUSTRIA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COMERCIO</a:t>
                      </a:r>
                      <a:endParaRPr b="0" lang="es-E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8350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Incremento da produción agraria (gran colleita 1922)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Enriquecemento dos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Kulaks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: campesiños ricos que explotan as mellores terras e producen para o mercado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Menor incidencia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Benefícianse as industrias rurais e artesanais que abastecen o mercado rural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4280" rIns="4428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15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Reiníciase e increméntanse os intercambios comerciais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343080" indent="-342360" algn="just">
                        <a:lnSpc>
                          <a:spcPct val="115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- Aparecen os </a:t>
                      </a: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“homes da NEP”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, empresarios comerciais que extenden a súa influencia económica por toda Rusia.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44280" marR="44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86" name="CustomShape 3"/>
          <p:cNvSpPr/>
          <p:nvPr/>
        </p:nvSpPr>
        <p:spPr>
          <a:xfrm>
            <a:off x="2515680" y="214200"/>
            <a:ext cx="325296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CONSECUENCIAS DA NEP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0" y="0"/>
            <a:ext cx="5357160" cy="771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En 1924, Lenin morre despois dunha longa enfermidade en Gorki.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Ó final da súa vida, non tiña moi clara a súa sucesión, e vía na rivalidade entre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Stalin e Trotsky un perigo para o Partido: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“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Ó meu modo de ver supón máis da metade de perigo de escisión”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Non tiña unha boa opinión de ningún deles.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De Trotsky 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“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Persoalmente quizás sexa o home máis capaz do Comité Central…pero está demasiado ensoberbecido e demasiado atraído polo aspecto puramente administrativo dos asuntos.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De Stalin:</a:t>
            </a: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ES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“ </a:t>
            </a: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O camarada Stalin, unha vez chegado á Secretaría Xeral, concentrou nas súas mans un poder inmenso e non estou seguro de que sempre sexa utilizado coa suficiente prudencia” “ Este cociñeiro só prepara platos cargados de pementa, venenosos”.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188" name="Picture 2" descr=""/>
          <p:cNvPicPr/>
          <p:nvPr/>
        </p:nvPicPr>
        <p:blipFill>
          <a:blip r:embed="rId1"/>
          <a:stretch/>
        </p:blipFill>
        <p:spPr>
          <a:xfrm>
            <a:off x="5643720" y="3500280"/>
            <a:ext cx="2642400" cy="3251520"/>
          </a:xfrm>
          <a:prstGeom prst="rect">
            <a:avLst/>
          </a:prstGeom>
          <a:ln w="9360">
            <a:noFill/>
          </a:ln>
        </p:spPr>
      </p:pic>
      <p:pic>
        <p:nvPicPr>
          <p:cNvPr id="189" name="Picture 3" descr=""/>
          <p:cNvPicPr/>
          <p:nvPr/>
        </p:nvPicPr>
        <p:blipFill>
          <a:blip r:embed="rId2"/>
          <a:stretch/>
        </p:blipFill>
        <p:spPr>
          <a:xfrm>
            <a:off x="5643720" y="0"/>
            <a:ext cx="2502360" cy="33775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" descr=""/>
          <p:cNvPicPr/>
          <p:nvPr/>
        </p:nvPicPr>
        <p:blipFill>
          <a:blip r:embed="rId1"/>
          <a:stretch/>
        </p:blipFill>
        <p:spPr>
          <a:xfrm>
            <a:off x="571320" y="1071720"/>
            <a:ext cx="7857360" cy="5578560"/>
          </a:xfrm>
          <a:prstGeom prst="rect">
            <a:avLst/>
          </a:prstGeom>
          <a:ln w="9360">
            <a:noFill/>
          </a:ln>
        </p:spPr>
      </p:pic>
      <p:sp>
        <p:nvSpPr>
          <p:cNvPr id="64" name="CustomShape 1"/>
          <p:cNvSpPr/>
          <p:nvPr/>
        </p:nvSpPr>
        <p:spPr>
          <a:xfrm>
            <a:off x="214200" y="0"/>
            <a:ext cx="8500320" cy="100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En 1881 iníciase en Rusia o seu desenvolvemento industrial. Aínda que a industrialización foi rápida, en 1914 só representaba o 5% da poboación activa e o 20% da producción total. 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Table 1"/>
          <p:cNvGraphicFramePr/>
          <p:nvPr/>
        </p:nvGraphicFramePr>
        <p:xfrm>
          <a:off x="0" y="785880"/>
          <a:ext cx="9143280" cy="455400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  <a:gridCol w="3048120"/>
              </a:tblGrid>
              <a:tr h="5518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INTERVENCIÓN DO ESTADO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CAPITAIS ESTRANXEIROS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INDUSTRIA  LOCALIZADA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002480"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 Estado garante: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Grandes beneficios á explotación de minas.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Importantes intereses a préstamos estranxeiros.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Protexe a industria rusa con aranceis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Incentiva a construcción do FF.CC.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Os primeiros capitais son de orixe alemá.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 finais de século serán superados polos   franceses, grazas ó achegamento político entre Francia e Rusia.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Invisten en Ferrocarrís, minas, ind. siderúrxica.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Predomina a ind. básica sobre a lixeira..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Predomina a gran industria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(+ de 1000 obreiros). 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Industria localizada en San Petersburgo. Moscova, Polonia, Ucraína, Urais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66" name="CustomShape 2"/>
          <p:cNvSpPr/>
          <p:nvPr/>
        </p:nvSpPr>
        <p:spPr>
          <a:xfrm>
            <a:off x="785880" y="142920"/>
            <a:ext cx="7714440" cy="39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CARACTERÍSTICAS DA INDUSTRIALIZACIÓN EN RUSIA</a:t>
            </a:r>
            <a:endParaRPr b="0" lang="es-E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0" y="0"/>
            <a:ext cx="8857440" cy="191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Aínda que a maior  parte da poboación seguirá a ser campesiña, a industrialización supuxo a aparición en Rusia de clases medias burguesas e o nacemento do proletariado</a:t>
            </a:r>
            <a:r>
              <a:rPr b="0" lang="es-E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.</a:t>
            </a:r>
            <a:endParaRPr b="0" lang="es-ES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ES" sz="20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Ningún destes grupos sociais foi quen de artellar organizacións de carácter político opostos á autocracia tsarista que contasen cun amplo respaldo social. En consecuencia toda oposición será condenada á clandestinidade ou ó exilio.</a:t>
            </a:r>
            <a:endParaRPr b="0" lang="es-ES" sz="2000" spc="-1" strike="noStrike">
              <a:latin typeface="Arial"/>
            </a:endParaRPr>
          </a:p>
        </p:txBody>
      </p:sp>
      <p:pic>
        <p:nvPicPr>
          <p:cNvPr id="68" name="Picture 2" descr=""/>
          <p:cNvPicPr/>
          <p:nvPr/>
        </p:nvPicPr>
        <p:blipFill>
          <a:blip r:embed="rId1"/>
          <a:stretch/>
        </p:blipFill>
        <p:spPr>
          <a:xfrm>
            <a:off x="571320" y="2000160"/>
            <a:ext cx="6428880" cy="4692600"/>
          </a:xfrm>
          <a:prstGeom prst="rect">
            <a:avLst/>
          </a:prstGeom>
          <a:ln w="9360">
            <a:noFill/>
          </a:ln>
        </p:spPr>
      </p:pic>
      <p:sp>
        <p:nvSpPr>
          <p:cNvPr id="69" name="CustomShape 2"/>
          <p:cNvSpPr/>
          <p:nvPr/>
        </p:nvSpPr>
        <p:spPr>
          <a:xfrm>
            <a:off x="7175520" y="5000760"/>
            <a:ext cx="136332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Debuxo de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B.V. Smirnov.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0" y="0"/>
            <a:ext cx="8500320" cy="45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s-ES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A OPOSICIÓN Ó RÉXIME TSARISTA </a:t>
            </a:r>
            <a:endParaRPr b="0" lang="es-ES" sz="2400" spc="-1" strike="noStrike">
              <a:latin typeface="Arial"/>
            </a:endParaRPr>
          </a:p>
        </p:txBody>
      </p:sp>
      <p:graphicFrame>
        <p:nvGraphicFramePr>
          <p:cNvPr id="71" name="Table 2"/>
          <p:cNvGraphicFramePr/>
          <p:nvPr/>
        </p:nvGraphicFramePr>
        <p:xfrm>
          <a:off x="0" y="642960"/>
          <a:ext cx="9143280" cy="382140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  <a:gridCol w="3048120"/>
              </a:tblGrid>
              <a:tr h="7142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 BURGUESÍA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O PARTIDO SOCIALDEMÓCRATA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O MOVEMENTO POPULISTA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1075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É UNHA CLASE SOCIAL RECENTE E DE POUCO PESO: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DEFENDERÁ 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OS PRINCIPIOS DO LIBERALISMO POLÍTICO: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FIN DA AUTOCRACIA.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MAIOR PARTICIPACIÓN POLÍTICA.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PARLAMENTARISMO.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SUFRAXIO UNIVERSAL…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DESPOIS DE 1905, NACERÁN 2 GRANDES GRUPOS: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OUTUBRISTAS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KADETES (DEFENSORES DUNHA CONSTITUCIÓN)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FUNDADO EN 1898. A IMITACIÓN DOS PARTIDOS SOCIALISTAS EUROPEOS.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DESDE 1903: DIVÍDESE EN 2 GRANDES CORRENTES: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  BOLXEVIQUES (LENIN)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 marL="216000" indent="-21564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Char char="-"/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MENXEVIQUES (MARTOV)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AMBOS PRETENDEN O FIN DO TSARISMO E O NACEMENTO DUNHA RUSIA SOCIALISTA, PERO DIFIREN NOS MEDIOS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COMO LOITA CONTRA A AUTOCRACIA TSARISTA PROPOÑEN ACCIÓNS INDIVIDUAIS DE TERRORISMO CONTRA O RÉXIME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CREACIÓN DUNHA SOCIEDADE IGUALITARIA E COLECTIVISTA CAMPESIÑA.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CLASE REVOLUCIONARIA: O CAMPESIÑADO </a:t>
                      </a: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E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 O NÚCLEO SOCIAL BÁSICO É A COMUNA  LOCAL.</a:t>
                      </a:r>
                      <a:endParaRPr b="0" lang="es-E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</TotalTime>
  <Application>LibreOffice/6.2.3.2$Windows_X86_64 LibreOffice_project/aecc05fe267cc68dde00352a451aa867b3b546ac</Application>
  <Words>4755</Words>
  <Paragraphs>602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2012-01-28T19:11:13Z</dcterms:created>
  <dc:creator>Mario</dc:creator>
  <dc:description/>
  <dc:language>es-ES</dc:language>
  <cp:lastModifiedBy/>
  <dcterms:modified xsi:type="dcterms:W3CDTF">2023-04-17T08:45:26Z</dcterms:modified>
  <cp:revision>102</cp:revision>
  <dc:subject/>
  <dc:title>Diapositiva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52</vt:i4>
  </property>
</Properties>
</file>