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EC07-6126-4029-B401-4E6A1FAA9A8C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5D4F9-2649-44FF-B7D0-7574CAF39014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369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1343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0038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7479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2412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40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6579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3592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0885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7354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6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3373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102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8068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5FB7-D4E9-43A1-90C9-D01FC12F2509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6AE6-158E-42E7-9EE5-BA2AB9B15CA7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9924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83971" y="835572"/>
            <a:ext cx="5108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O CAMBIO DINÁSTICO E A GUERRA DE SUCESIÓN </a:t>
            </a:r>
            <a:endParaRPr lang="es-ES" sz="3600" b="1" dirty="0" smtClean="0"/>
          </a:p>
          <a:p>
            <a:r>
              <a:rPr lang="es-ES" sz="3600" b="1" dirty="0" smtClean="0"/>
              <a:t>(</a:t>
            </a:r>
            <a:r>
              <a:rPr lang="es-ES" sz="3600" b="1" dirty="0"/>
              <a:t>causas da guerra, bandos en </a:t>
            </a:r>
            <a:r>
              <a:rPr lang="es-ES" sz="3600" b="1" dirty="0" err="1"/>
              <a:t>conflito</a:t>
            </a:r>
            <a:r>
              <a:rPr lang="es-ES" sz="3600" b="1" dirty="0"/>
              <a:t>, a paz de Utrecht)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835572"/>
            <a:ext cx="6828842" cy="48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7560" y="394138"/>
            <a:ext cx="31215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pesar de </a:t>
            </a:r>
            <a:r>
              <a:rPr lang="es-ES" sz="2800" dirty="0" err="1"/>
              <a:t>asinarse</a:t>
            </a:r>
            <a:r>
              <a:rPr lang="es-ES" sz="2800" dirty="0"/>
              <a:t> a paz internacional, a guerra </a:t>
            </a:r>
            <a:r>
              <a:rPr lang="es-ES" sz="2800" dirty="0" err="1"/>
              <a:t>continuou</a:t>
            </a:r>
            <a:r>
              <a:rPr lang="es-ES" sz="2800" dirty="0"/>
              <a:t> en </a:t>
            </a:r>
            <a:r>
              <a:rPr lang="es-ES" sz="2800" dirty="0" smtClean="0"/>
              <a:t>España.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A</a:t>
            </a:r>
            <a:r>
              <a:rPr lang="es-ES" sz="2800" dirty="0" smtClean="0"/>
              <a:t>s </a:t>
            </a:r>
            <a:r>
              <a:rPr lang="es-ES" sz="2800" dirty="0"/>
              <a:t>tropas de </a:t>
            </a:r>
            <a:r>
              <a:rPr lang="es-ES" sz="2800" dirty="0" err="1"/>
              <a:t>Filipe</a:t>
            </a:r>
            <a:r>
              <a:rPr lang="es-ES" sz="2800" dirty="0"/>
              <a:t> V conquistaron Barcelona o 11 de </a:t>
            </a:r>
            <a:r>
              <a:rPr lang="es-ES" sz="2800" dirty="0" err="1"/>
              <a:t>setembro</a:t>
            </a:r>
            <a:r>
              <a:rPr lang="es-ES" sz="2800" dirty="0"/>
              <a:t> de 1714 e Mallorca e </a:t>
            </a:r>
            <a:r>
              <a:rPr lang="es-ES" sz="2800" dirty="0" err="1"/>
              <a:t>Eivisa</a:t>
            </a:r>
            <a:r>
              <a:rPr lang="es-ES" sz="2800" dirty="0"/>
              <a:t> en 1715, </a:t>
            </a:r>
            <a:r>
              <a:rPr lang="es-ES" sz="2800" dirty="0" err="1"/>
              <a:t>concluíndo</a:t>
            </a:r>
            <a:r>
              <a:rPr lang="es-ES" sz="2800" dirty="0"/>
              <a:t> así o </a:t>
            </a:r>
            <a:r>
              <a:rPr lang="es-ES" sz="2800" dirty="0" err="1"/>
              <a:t>conflito</a:t>
            </a:r>
            <a:endParaRPr lang="gl-ES" sz="2800" dirty="0"/>
          </a:p>
        </p:txBody>
      </p:sp>
      <p:pic>
        <p:nvPicPr>
          <p:cNvPr id="3" name="Picture 6" descr="11_sete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4" y="394138"/>
            <a:ext cx="795655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04952"/>
            <a:ext cx="6022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 smtClean="0"/>
              <a:t>Guerra de Sucesión á </a:t>
            </a:r>
            <a:r>
              <a:rPr lang="es-ES" sz="2800" b="1" u="sng" dirty="0" err="1" smtClean="0"/>
              <a:t>Coroa</a:t>
            </a:r>
            <a:r>
              <a:rPr lang="es-ES" sz="2800" b="1" u="sng" dirty="0" smtClean="0"/>
              <a:t> de España:</a:t>
            </a:r>
            <a:endParaRPr lang="es-ES" sz="2800" u="sng" dirty="0" smtClean="0"/>
          </a:p>
          <a:p>
            <a:pPr algn="just"/>
            <a:r>
              <a:rPr lang="es-ES" sz="2800" b="1" u="sng" dirty="0" smtClean="0"/>
              <a:t>1702-1713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1700, Carlos II de </a:t>
            </a:r>
            <a:r>
              <a:rPr lang="es-ES" sz="2800" b="1" dirty="0"/>
              <a:t>Habsburgo </a:t>
            </a:r>
            <a:r>
              <a:rPr lang="es-ES" sz="2800" dirty="0" err="1"/>
              <a:t>morreu</a:t>
            </a:r>
            <a:r>
              <a:rPr lang="es-ES" sz="2800" dirty="0"/>
              <a:t> </a:t>
            </a:r>
            <a:r>
              <a:rPr lang="es-ES" sz="2800" dirty="0" err="1"/>
              <a:t>sen</a:t>
            </a:r>
            <a:r>
              <a:rPr lang="es-ES" sz="2800" dirty="0"/>
              <a:t> descendencia </a:t>
            </a:r>
            <a:r>
              <a:rPr lang="es-ES" sz="2800" dirty="0" err="1"/>
              <a:t>deixando</a:t>
            </a:r>
            <a:r>
              <a:rPr lang="es-ES" sz="2800" dirty="0"/>
              <a:t> como </a:t>
            </a:r>
            <a:r>
              <a:rPr lang="es-ES" sz="2800" dirty="0" err="1"/>
              <a:t>herdeiro</a:t>
            </a:r>
            <a:r>
              <a:rPr lang="es-ES" sz="2800" dirty="0"/>
              <a:t> da </a:t>
            </a:r>
            <a:r>
              <a:rPr lang="es-ES" sz="2800" dirty="0" err="1"/>
              <a:t>Coroa</a:t>
            </a:r>
            <a:r>
              <a:rPr lang="es-ES" sz="2800" dirty="0"/>
              <a:t> de España a </a:t>
            </a:r>
            <a:r>
              <a:rPr lang="es-ES" sz="2800" b="1" dirty="0" err="1"/>
              <a:t>Filipe</a:t>
            </a:r>
            <a:r>
              <a:rPr lang="es-ES" sz="2800" b="1" dirty="0"/>
              <a:t> de Borbón,</a:t>
            </a:r>
            <a:r>
              <a:rPr lang="es-ES" sz="2800" dirty="0"/>
              <a:t> neto de Luís XIV de Francia e emparentado por </a:t>
            </a:r>
            <a:r>
              <a:rPr lang="es-ES" sz="2800" dirty="0" err="1"/>
              <a:t>liña</a:t>
            </a:r>
            <a:r>
              <a:rPr lang="es-ES" sz="2800" dirty="0"/>
              <a:t> materna coa dinastía dos Habsburgo, </a:t>
            </a:r>
            <a:r>
              <a:rPr lang="es-ES" sz="2800" dirty="0" err="1"/>
              <a:t>producíndose</a:t>
            </a:r>
            <a:r>
              <a:rPr lang="es-ES" sz="2800" dirty="0"/>
              <a:t> así o </a:t>
            </a:r>
            <a:r>
              <a:rPr lang="es-ES" sz="2800" b="1" dirty="0"/>
              <a:t>cambio dinástico </a:t>
            </a:r>
            <a:r>
              <a:rPr lang="es-ES" sz="2800" dirty="0"/>
              <a:t>que non </a:t>
            </a:r>
            <a:r>
              <a:rPr lang="es-ES" sz="2800" dirty="0" err="1"/>
              <a:t>foi</a:t>
            </a:r>
            <a:r>
              <a:rPr lang="es-ES" sz="2800" dirty="0"/>
              <a:t> aceptado por todos os países europeos e </a:t>
            </a:r>
            <a:r>
              <a:rPr lang="es-ES" sz="2800" dirty="0" err="1"/>
              <a:t>orixinou</a:t>
            </a:r>
            <a:r>
              <a:rPr lang="es-ES" sz="2800" dirty="0"/>
              <a:t> un </a:t>
            </a:r>
            <a:r>
              <a:rPr lang="es-ES" sz="2800" dirty="0" err="1"/>
              <a:t>conflito</a:t>
            </a:r>
            <a:r>
              <a:rPr lang="es-ES" sz="2800" dirty="0"/>
              <a:t> </a:t>
            </a:r>
            <a:r>
              <a:rPr lang="es-ES" sz="2800" dirty="0" smtClean="0"/>
              <a:t>bélico, a Guerra de Sucesión que </a:t>
            </a:r>
            <a:r>
              <a:rPr lang="es-ES" sz="2800" dirty="0" err="1" smtClean="0"/>
              <a:t>tivo</a:t>
            </a:r>
            <a:r>
              <a:rPr lang="es-ES" sz="2800" dirty="0" smtClean="0"/>
              <a:t> </a:t>
            </a:r>
            <a:r>
              <a:rPr lang="es-ES" sz="2800" dirty="0"/>
              <a:t>lugar entre 1702 e 1713.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32" y="806396"/>
            <a:ext cx="5162010" cy="55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36372" y="632970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FELIPE DE BORBÓN. FELIPE V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5931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185" y="0"/>
            <a:ext cx="62431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b="1" u="sng" dirty="0"/>
              <a:t>Causas da Guerra. </a:t>
            </a:r>
            <a:endParaRPr lang="es-ES" sz="2800" b="1" u="sng" dirty="0" smtClean="0"/>
          </a:p>
          <a:p>
            <a:pPr lvl="0" algn="just" fontAlgn="base"/>
            <a:r>
              <a:rPr lang="es-ES" sz="2800" dirty="0" smtClean="0"/>
              <a:t>O </a:t>
            </a:r>
            <a:r>
              <a:rPr lang="es-ES" sz="2800" dirty="0" err="1"/>
              <a:t>novo</a:t>
            </a:r>
            <a:r>
              <a:rPr lang="es-ES" sz="2800" dirty="0"/>
              <a:t> </a:t>
            </a:r>
            <a:r>
              <a:rPr lang="es-ES" sz="2800" dirty="0" err="1"/>
              <a:t>rei</a:t>
            </a:r>
            <a:r>
              <a:rPr lang="es-ES" sz="2800" dirty="0"/>
              <a:t> </a:t>
            </a:r>
            <a:r>
              <a:rPr lang="es-ES" sz="2800" dirty="0" err="1"/>
              <a:t>Filipe</a:t>
            </a:r>
            <a:r>
              <a:rPr lang="es-ES" sz="2800" dirty="0"/>
              <a:t> V </a:t>
            </a:r>
            <a:r>
              <a:rPr lang="es-ES" sz="2800" dirty="0" err="1"/>
              <a:t>foi</a:t>
            </a:r>
            <a:r>
              <a:rPr lang="es-ES" sz="2800" dirty="0"/>
              <a:t> aceptado e </a:t>
            </a:r>
            <a:r>
              <a:rPr lang="es-ES" sz="2800" dirty="0" err="1"/>
              <a:t>recoñecido</a:t>
            </a:r>
            <a:r>
              <a:rPr lang="es-ES" sz="2800" dirty="0"/>
              <a:t> como </a:t>
            </a:r>
            <a:r>
              <a:rPr lang="es-ES" sz="2800" dirty="0" err="1"/>
              <a:t>rei</a:t>
            </a:r>
            <a:r>
              <a:rPr lang="es-ES" sz="2800" dirty="0"/>
              <a:t> </a:t>
            </a:r>
            <a:r>
              <a:rPr lang="es-ES" sz="2800" dirty="0" err="1"/>
              <a:t>polas</a:t>
            </a:r>
            <a:r>
              <a:rPr lang="es-ES" sz="2800" dirty="0"/>
              <a:t> Cortes de </a:t>
            </a:r>
            <a:r>
              <a:rPr lang="es-ES" sz="2800" dirty="0" err="1" smtClean="0"/>
              <a:t>Castela</a:t>
            </a:r>
            <a:r>
              <a:rPr lang="es-ES" sz="2800" dirty="0" smtClean="0"/>
              <a:t>, Aragón</a:t>
            </a:r>
            <a:r>
              <a:rPr lang="es-ES" sz="2800" dirty="0"/>
              <a:t>, Cataluña, Sicilia, Nápoles e Milán, </a:t>
            </a:r>
            <a:r>
              <a:rPr lang="es-ES" sz="2800" dirty="0" smtClean="0"/>
              <a:t>pero:</a:t>
            </a:r>
          </a:p>
          <a:p>
            <a:pPr lvl="0" algn="just" fontAlgn="base"/>
            <a:r>
              <a:rPr lang="es-ES" sz="2800" dirty="0"/>
              <a:t>-</a:t>
            </a:r>
            <a:r>
              <a:rPr lang="es-ES" sz="2800" dirty="0" smtClean="0"/>
              <a:t> Os </a:t>
            </a:r>
            <a:r>
              <a:rPr lang="es-ES" sz="2800" dirty="0"/>
              <a:t>Habsburgo de Austria non aceptaron que a </a:t>
            </a:r>
            <a:r>
              <a:rPr lang="es-ES" sz="2800" dirty="0" err="1"/>
              <a:t>Coroa</a:t>
            </a:r>
            <a:r>
              <a:rPr lang="es-ES" sz="2800" dirty="0"/>
              <a:t> de España pasase </a:t>
            </a:r>
            <a:r>
              <a:rPr lang="es-ES" sz="2800" dirty="0" err="1"/>
              <a:t>aos</a:t>
            </a:r>
            <a:r>
              <a:rPr lang="es-ES" sz="2800" dirty="0"/>
              <a:t> </a:t>
            </a:r>
            <a:r>
              <a:rPr lang="es-ES" sz="2800" dirty="0" err="1"/>
              <a:t>Borbóns</a:t>
            </a:r>
            <a:r>
              <a:rPr lang="es-ES" sz="2800" dirty="0"/>
              <a:t> e defendían o </a:t>
            </a:r>
            <a:r>
              <a:rPr lang="es-ES" sz="2800" dirty="0" err="1"/>
              <a:t>seu</a:t>
            </a:r>
            <a:r>
              <a:rPr lang="es-ES" sz="2800" dirty="0"/>
              <a:t> propio candidato, </a:t>
            </a:r>
            <a:r>
              <a:rPr lang="es-ES" sz="2800" b="1" dirty="0"/>
              <a:t>o </a:t>
            </a:r>
            <a:r>
              <a:rPr lang="es-ES" sz="2800" b="1" dirty="0" err="1"/>
              <a:t>arquiduque</a:t>
            </a:r>
            <a:r>
              <a:rPr lang="es-ES" sz="2800" b="1" dirty="0"/>
              <a:t> Carlos de Austria, </a:t>
            </a:r>
            <a:r>
              <a:rPr lang="es-ES" sz="2800" dirty="0" err="1"/>
              <a:t>fillo</a:t>
            </a:r>
            <a:r>
              <a:rPr lang="es-ES" sz="2800" dirty="0"/>
              <a:t> do emperador Leopoldo I. 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- </a:t>
            </a:r>
            <a:r>
              <a:rPr lang="es-ES" sz="2800" dirty="0" err="1" smtClean="0"/>
              <a:t>Ademais</a:t>
            </a:r>
            <a:r>
              <a:rPr lang="es-ES" sz="2800" dirty="0"/>
              <a:t>, a </a:t>
            </a:r>
            <a:r>
              <a:rPr lang="es-ES" sz="2800" dirty="0" err="1"/>
              <a:t>posibilidade</a:t>
            </a:r>
            <a:r>
              <a:rPr lang="es-ES" sz="2800" dirty="0"/>
              <a:t> da unión das </a:t>
            </a:r>
            <a:r>
              <a:rPr lang="es-ES" sz="2800" dirty="0" err="1"/>
              <a:t>Coroas</a:t>
            </a:r>
            <a:r>
              <a:rPr lang="es-ES" sz="2800" dirty="0"/>
              <a:t> de Francia e España e o papel prepotente e de control que desempeñaba Luís XIV, </a:t>
            </a:r>
            <a:r>
              <a:rPr lang="es-ES" sz="2800" dirty="0" err="1"/>
              <a:t>atemorizou</a:t>
            </a:r>
            <a:r>
              <a:rPr lang="es-ES" sz="2800" dirty="0"/>
              <a:t> os reinos europeos, que se </a:t>
            </a:r>
            <a:r>
              <a:rPr lang="es-ES" sz="2800" dirty="0" err="1"/>
              <a:t>uniron</a:t>
            </a:r>
            <a:r>
              <a:rPr lang="es-ES" sz="2800" dirty="0"/>
              <a:t> e iniciaron a guerra.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15" y="648739"/>
            <a:ext cx="5071062" cy="5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750215" y="6164316"/>
            <a:ext cx="4211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dirty="0" smtClean="0">
                <a:latin typeface="Arial" panose="020B0604020202020204" pitchFamily="34" charset="0"/>
              </a:rPr>
              <a:t>ARCHIDUQUE </a:t>
            </a:r>
            <a:r>
              <a:rPr lang="es-ES_tradnl" dirty="0">
                <a:latin typeface="Arial" panose="020B0604020202020204" pitchFamily="34" charset="0"/>
              </a:rPr>
              <a:t>CARLOS </a:t>
            </a:r>
            <a:endParaRPr lang="es-ES_tradnl" dirty="0" smtClean="0">
              <a:latin typeface="Arial" panose="020B0604020202020204" pitchFamily="34" charset="0"/>
            </a:endParaRPr>
          </a:p>
          <a:p>
            <a:r>
              <a:rPr lang="es-ES_tradnl" dirty="0" smtClean="0">
                <a:latin typeface="Arial" panose="020B0604020202020204" pitchFamily="34" charset="0"/>
              </a:rPr>
              <a:t>(FUTURO EMPERADOR </a:t>
            </a:r>
            <a:r>
              <a:rPr lang="es-ES_tradnl" dirty="0">
                <a:latin typeface="Arial" panose="020B0604020202020204" pitchFamily="34" charset="0"/>
              </a:rPr>
              <a:t>CARLOS VI)</a:t>
            </a:r>
          </a:p>
        </p:txBody>
      </p:sp>
    </p:spTree>
    <p:extLst>
      <p:ext uri="{BB962C8B-B14F-4D97-AF65-F5344CB8AC3E}">
        <p14:creationId xmlns:p14="http://schemas.microsoft.com/office/powerpoint/2010/main" val="34978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57655"/>
            <a:ext cx="57386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Bandos en </a:t>
            </a:r>
            <a:r>
              <a:rPr lang="es-ES" sz="2800" b="1" u="sng" dirty="0" err="1"/>
              <a:t>conflito</a:t>
            </a:r>
            <a:r>
              <a:rPr lang="es-ES" sz="2800" b="1" u="sng" dirty="0"/>
              <a:t>. </a:t>
            </a:r>
          </a:p>
          <a:p>
            <a:pPr algn="just"/>
            <a:r>
              <a:rPr lang="es-ES" sz="2800" dirty="0" smtClean="0"/>
              <a:t>En </a:t>
            </a:r>
            <a:r>
              <a:rPr lang="es-ES" sz="2800" dirty="0"/>
              <a:t>1701, </a:t>
            </a:r>
            <a:r>
              <a:rPr lang="es-ES" sz="2800" dirty="0" err="1"/>
              <a:t>formouse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alianza </a:t>
            </a:r>
            <a:r>
              <a:rPr lang="es-ES" sz="2800" dirty="0" err="1"/>
              <a:t>antiborbónica</a:t>
            </a:r>
            <a:r>
              <a:rPr lang="es-ES" sz="2800" dirty="0"/>
              <a:t> entre </a:t>
            </a:r>
            <a:r>
              <a:rPr lang="es-ES" sz="2800" b="1" dirty="0"/>
              <a:t>Austria, Inglaterra e Holanda,</a:t>
            </a:r>
            <a:r>
              <a:rPr lang="es-ES" sz="2800" dirty="0"/>
              <a:t> á que logo se </a:t>
            </a:r>
            <a:r>
              <a:rPr lang="es-ES" sz="2800" dirty="0" err="1"/>
              <a:t>uniron</a:t>
            </a:r>
            <a:r>
              <a:rPr lang="es-ES" sz="2800" dirty="0"/>
              <a:t> </a:t>
            </a:r>
            <a:r>
              <a:rPr lang="es-ES" sz="2800" b="1" dirty="0"/>
              <a:t>Prusia, Portugal, </a:t>
            </a:r>
            <a:r>
              <a:rPr lang="es-ES" sz="2800" b="1" dirty="0" err="1"/>
              <a:t>Savoia</a:t>
            </a:r>
            <a:r>
              <a:rPr lang="es-ES" sz="2800" b="1" dirty="0"/>
              <a:t> </a:t>
            </a:r>
            <a:r>
              <a:rPr lang="es-ES" sz="2800" dirty="0"/>
              <a:t>e a </a:t>
            </a:r>
            <a:r>
              <a:rPr lang="es-ES" sz="2800" dirty="0" err="1"/>
              <a:t>maioría</a:t>
            </a:r>
            <a:r>
              <a:rPr lang="es-ES" sz="2800" dirty="0"/>
              <a:t> dos príncipes </a:t>
            </a:r>
            <a:r>
              <a:rPr lang="es-ES" sz="2800" dirty="0" err="1"/>
              <a:t>alemáns</a:t>
            </a:r>
            <a:r>
              <a:rPr lang="es-ES" sz="2800" dirty="0"/>
              <a:t> e italianos. 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err="1" smtClean="0"/>
              <a:t>Uns</a:t>
            </a:r>
            <a:r>
              <a:rPr lang="es-ES" sz="2800" dirty="0" smtClean="0"/>
              <a:t> </a:t>
            </a:r>
            <a:r>
              <a:rPr lang="es-ES" sz="2800" dirty="0"/>
              <a:t>trataban de evitar a </a:t>
            </a:r>
            <a:r>
              <a:rPr lang="es-ES" sz="2800" dirty="0" err="1"/>
              <a:t>hexemonía</a:t>
            </a:r>
            <a:r>
              <a:rPr lang="es-ES" sz="2800" dirty="0"/>
              <a:t> borbónica e defender a candidatura </a:t>
            </a:r>
            <a:r>
              <a:rPr lang="es-ES" sz="2800" dirty="0" err="1"/>
              <a:t>ao</a:t>
            </a:r>
            <a:r>
              <a:rPr lang="es-ES" sz="2800" dirty="0"/>
              <a:t> trono de España do </a:t>
            </a:r>
            <a:r>
              <a:rPr lang="es-ES" sz="2800" dirty="0" err="1"/>
              <a:t>arquiduque</a:t>
            </a:r>
            <a:r>
              <a:rPr lang="es-ES" sz="2800" dirty="0"/>
              <a:t> Carlos de Austria</a:t>
            </a:r>
            <a:r>
              <a:rPr lang="es-ES" sz="2800" dirty="0" smtClean="0"/>
              <a:t>.</a:t>
            </a:r>
          </a:p>
          <a:p>
            <a:pPr marL="457200" indent="-457200" algn="just">
              <a:buFontTx/>
              <a:buChar char="-"/>
            </a:pPr>
            <a:r>
              <a:rPr lang="es-ES" sz="2800" dirty="0" err="1" smtClean="0"/>
              <a:t>Outros</a:t>
            </a:r>
            <a:r>
              <a:rPr lang="es-ES" sz="2800" dirty="0" smtClean="0"/>
              <a:t> </a:t>
            </a:r>
            <a:r>
              <a:rPr lang="es-ES" sz="2800" dirty="0"/>
              <a:t>buscaban a división das </a:t>
            </a:r>
            <a:r>
              <a:rPr lang="es-ES" sz="2800" dirty="0" err="1"/>
              <a:t>posesións</a:t>
            </a:r>
            <a:r>
              <a:rPr lang="es-ES" sz="2800" dirty="0"/>
              <a:t> españolas e 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err="1"/>
              <a:t>O</a:t>
            </a:r>
            <a:r>
              <a:rPr lang="es-ES" sz="2800" dirty="0" err="1" smtClean="0"/>
              <a:t>bter</a:t>
            </a:r>
            <a:r>
              <a:rPr lang="es-ES" sz="2800" dirty="0" smtClean="0"/>
              <a:t> </a:t>
            </a:r>
            <a:r>
              <a:rPr lang="es-ES" sz="2800" dirty="0" err="1"/>
              <a:t>vantaxes</a:t>
            </a:r>
            <a:r>
              <a:rPr lang="es-ES" sz="2800" dirty="0"/>
              <a:t> no </a:t>
            </a:r>
            <a:r>
              <a:rPr lang="es-ES" sz="2800" dirty="0" err="1"/>
              <a:t>seu</a:t>
            </a:r>
            <a:r>
              <a:rPr lang="es-ES" sz="2800" dirty="0"/>
              <a:t> comercio colonial</a:t>
            </a:r>
            <a:endParaRPr lang="gl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48" y="1107019"/>
            <a:ext cx="6453351" cy="45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54268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guerra </a:t>
            </a:r>
            <a:r>
              <a:rPr lang="es-ES" sz="2800" dirty="0" err="1"/>
              <a:t>foi</a:t>
            </a:r>
            <a:r>
              <a:rPr lang="es-ES" sz="2800" dirty="0"/>
              <a:t> tanto un </a:t>
            </a:r>
            <a:r>
              <a:rPr lang="es-ES" sz="2800" dirty="0" err="1"/>
              <a:t>conflito</a:t>
            </a:r>
            <a:r>
              <a:rPr lang="es-ES" sz="2800" dirty="0"/>
              <a:t> internacional como un </a:t>
            </a:r>
            <a:r>
              <a:rPr lang="es-ES" sz="2800" b="1" u="sng" dirty="0" err="1"/>
              <a:t>conflito</a:t>
            </a:r>
            <a:r>
              <a:rPr lang="es-ES" sz="2800" b="1" u="sng" dirty="0"/>
              <a:t> interno </a:t>
            </a:r>
            <a:r>
              <a:rPr lang="es-ES" sz="2800" dirty="0"/>
              <a:t>dentro da monarquía española. </a:t>
            </a:r>
            <a:endParaRPr lang="es-ES" sz="2800" dirty="0" smtClean="0"/>
          </a:p>
          <a:p>
            <a:pPr algn="just"/>
            <a:endParaRPr lang="es-ES" sz="800" dirty="0"/>
          </a:p>
          <a:p>
            <a:pPr algn="just"/>
            <a:r>
              <a:rPr lang="es-ES" sz="2800" dirty="0" smtClean="0"/>
              <a:t>Os </a:t>
            </a:r>
            <a:r>
              <a:rPr lang="es-ES" sz="2800" dirty="0"/>
              <a:t>territorios da </a:t>
            </a:r>
            <a:r>
              <a:rPr lang="es-ES" sz="2800" dirty="0" err="1"/>
              <a:t>Coroa</a:t>
            </a:r>
            <a:r>
              <a:rPr lang="es-ES" sz="2800" dirty="0"/>
              <a:t> de </a:t>
            </a:r>
            <a:r>
              <a:rPr lang="es-ES" sz="2800" dirty="0" err="1"/>
              <a:t>Castela</a:t>
            </a:r>
            <a:r>
              <a:rPr lang="es-ES" sz="2800" dirty="0"/>
              <a:t> (</a:t>
            </a:r>
            <a:r>
              <a:rPr lang="es-ES" sz="2800" dirty="0" err="1"/>
              <a:t>incluídas</a:t>
            </a:r>
            <a:r>
              <a:rPr lang="es-ES" sz="2800" dirty="0"/>
              <a:t> as provincias vascas e o reino de Navarra) </a:t>
            </a:r>
            <a:r>
              <a:rPr lang="es-ES" sz="2800" dirty="0" err="1"/>
              <a:t>apoiaron</a:t>
            </a:r>
            <a:r>
              <a:rPr lang="es-ES" sz="2800" dirty="0"/>
              <a:t> a </a:t>
            </a:r>
            <a:r>
              <a:rPr lang="es-ES" sz="2800" dirty="0" err="1"/>
              <a:t>Filipe</a:t>
            </a:r>
            <a:r>
              <a:rPr lang="es-ES" sz="2800" dirty="0"/>
              <a:t> V. </a:t>
            </a:r>
            <a:endParaRPr lang="es-ES" sz="2800" dirty="0" smtClean="0"/>
          </a:p>
          <a:p>
            <a:pPr algn="just"/>
            <a:endParaRPr lang="es-ES" sz="800" dirty="0"/>
          </a:p>
          <a:p>
            <a:pPr algn="just"/>
            <a:r>
              <a:rPr lang="es-ES" sz="2800" dirty="0"/>
              <a:t>O</a:t>
            </a:r>
            <a:r>
              <a:rPr lang="es-ES" sz="2800" dirty="0" smtClean="0"/>
              <a:t>s </a:t>
            </a:r>
            <a:r>
              <a:rPr lang="es-ES" sz="2800" dirty="0"/>
              <a:t>territorios da </a:t>
            </a:r>
            <a:r>
              <a:rPr lang="es-ES" sz="2800" dirty="0" err="1"/>
              <a:t>Coroa</a:t>
            </a:r>
            <a:r>
              <a:rPr lang="es-ES" sz="2800" dirty="0"/>
              <a:t> de Aragón (Cataluña, Aragón, Valencia e Baleares), </a:t>
            </a:r>
            <a:r>
              <a:rPr lang="es-ES" sz="2800" dirty="0" err="1"/>
              <a:t>despois</a:t>
            </a:r>
            <a:r>
              <a:rPr lang="es-ES" sz="2800" dirty="0"/>
              <a:t> de </a:t>
            </a:r>
            <a:r>
              <a:rPr lang="es-ES" sz="2800" dirty="0" err="1"/>
              <a:t>recoñecer</a:t>
            </a:r>
            <a:r>
              <a:rPr lang="es-ES" sz="2800" dirty="0"/>
              <a:t> a </a:t>
            </a:r>
            <a:r>
              <a:rPr lang="es-ES" sz="2800" dirty="0" err="1"/>
              <a:t>Filipe</a:t>
            </a:r>
            <a:r>
              <a:rPr lang="es-ES" sz="2800" dirty="0"/>
              <a:t> V, apostaron polo </a:t>
            </a:r>
            <a:r>
              <a:rPr lang="es-ES" sz="2800" dirty="0" err="1"/>
              <a:t>arquiduque</a:t>
            </a:r>
            <a:r>
              <a:rPr lang="es-ES" sz="2800" dirty="0"/>
              <a:t> Carlos de </a:t>
            </a:r>
            <a:r>
              <a:rPr lang="es-ES" sz="2800" dirty="0" smtClean="0"/>
              <a:t>Austria por:</a:t>
            </a:r>
          </a:p>
          <a:p>
            <a:pPr algn="just"/>
            <a:endParaRPr lang="es-ES" sz="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temor </a:t>
            </a:r>
            <a:r>
              <a:rPr lang="es-ES" sz="2800" dirty="0"/>
              <a:t>ante a política centralizadora que representaba a monarquía borbónica </a:t>
            </a:r>
            <a:r>
              <a:rPr lang="es-ES" sz="2800" dirty="0" smtClean="0"/>
              <a:t>e</a:t>
            </a:r>
          </a:p>
          <a:p>
            <a:pPr marL="457200" indent="-457200" algn="just">
              <a:buFontTx/>
              <a:buChar char="-"/>
            </a:pPr>
            <a:endParaRPr lang="es-ES" sz="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/>
              <a:t>partidarios da </a:t>
            </a:r>
            <a:r>
              <a:rPr lang="es-ES" sz="2800" dirty="0" err="1"/>
              <a:t>antiga</a:t>
            </a:r>
            <a:r>
              <a:rPr lang="es-ES" sz="2800" dirty="0"/>
              <a:t> monarquía pactista dos Habsburgo.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51" y="0"/>
            <a:ext cx="54426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951" y="0"/>
            <a:ext cx="584900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O </a:t>
            </a:r>
            <a:r>
              <a:rPr lang="es-ES" sz="2800" dirty="0" err="1"/>
              <a:t>enfrontamento</a:t>
            </a:r>
            <a:r>
              <a:rPr lang="es-ES" sz="2800" dirty="0"/>
              <a:t> </a:t>
            </a:r>
            <a:r>
              <a:rPr lang="es-ES" sz="2800" dirty="0" err="1"/>
              <a:t>estendeuse</a:t>
            </a:r>
            <a:r>
              <a:rPr lang="es-ES" sz="2800" dirty="0"/>
              <a:t> por toda Europa con vitorias e derrotas para os </a:t>
            </a:r>
            <a:r>
              <a:rPr lang="es-ES" sz="2800" dirty="0" err="1"/>
              <a:t>dous</a:t>
            </a:r>
            <a:r>
              <a:rPr lang="es-ES" sz="2800" dirty="0"/>
              <a:t> bandos, pero </a:t>
            </a:r>
            <a:endParaRPr lang="es-ES" sz="2800" dirty="0" smtClean="0"/>
          </a:p>
          <a:p>
            <a:pPr algn="just"/>
            <a:r>
              <a:rPr lang="es-ES" sz="2800" dirty="0" smtClean="0"/>
              <a:t>o inicio </a:t>
            </a:r>
            <a:r>
              <a:rPr lang="es-ES" sz="2800" dirty="0"/>
              <a:t>das </a:t>
            </a:r>
            <a:r>
              <a:rPr lang="es-ES" sz="2800" dirty="0" err="1"/>
              <a:t>conversacións</a:t>
            </a:r>
            <a:r>
              <a:rPr lang="es-ES" sz="2800" dirty="0"/>
              <a:t> </a:t>
            </a:r>
            <a:r>
              <a:rPr lang="es-ES" sz="2800" dirty="0" smtClean="0"/>
              <a:t>de paz </a:t>
            </a:r>
            <a:r>
              <a:rPr lang="es-ES" sz="2800" dirty="0" err="1" smtClean="0"/>
              <a:t>debeuse</a:t>
            </a:r>
            <a:r>
              <a:rPr lang="es-ES" sz="2800" dirty="0" smtClean="0"/>
              <a:t> a: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o </a:t>
            </a:r>
            <a:r>
              <a:rPr lang="es-ES" sz="2800" dirty="0"/>
              <a:t>cambio de posición das potencias europeas aliadas cando, </a:t>
            </a:r>
            <a:r>
              <a:rPr lang="es-ES" sz="2800" dirty="0" err="1"/>
              <a:t>pola</a:t>
            </a:r>
            <a:r>
              <a:rPr lang="es-ES" sz="2800" dirty="0"/>
              <a:t> </a:t>
            </a:r>
            <a:r>
              <a:rPr lang="es-ES" sz="2800" dirty="0" err="1"/>
              <a:t>morte</a:t>
            </a:r>
            <a:r>
              <a:rPr lang="es-ES" sz="2800" dirty="0"/>
              <a:t> do emperador austríaco en 1711, </a:t>
            </a:r>
            <a:endParaRPr lang="es-ES" sz="2800" dirty="0" smtClean="0"/>
          </a:p>
          <a:p>
            <a:pPr algn="just"/>
            <a:r>
              <a:rPr lang="es-ES" sz="2800" dirty="0" smtClean="0"/>
              <a:t>          . o </a:t>
            </a:r>
            <a:r>
              <a:rPr lang="es-ES" sz="2800" dirty="0" err="1"/>
              <a:t>arquiduque</a:t>
            </a:r>
            <a:r>
              <a:rPr lang="es-ES" sz="2800" dirty="0"/>
              <a:t> Carlos </a:t>
            </a:r>
            <a:r>
              <a:rPr lang="es-ES" sz="2800" dirty="0" err="1"/>
              <a:t>convertíase</a:t>
            </a:r>
            <a:r>
              <a:rPr lang="es-ES" sz="2800" dirty="0"/>
              <a:t> no </a:t>
            </a:r>
            <a:r>
              <a:rPr lang="es-ES" sz="2800" dirty="0" err="1"/>
              <a:t>herdeiro</a:t>
            </a:r>
            <a:r>
              <a:rPr lang="es-ES" sz="2800" dirty="0"/>
              <a:t> do Imperio. 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endParaRPr lang="es-ES" sz="2800" dirty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O </a:t>
            </a:r>
            <a:r>
              <a:rPr lang="es-ES" sz="2800" dirty="0" err="1"/>
              <a:t>perigo</a:t>
            </a:r>
            <a:r>
              <a:rPr lang="es-ES" sz="2800" dirty="0"/>
              <a:t> </a:t>
            </a:r>
            <a:r>
              <a:rPr lang="es-ES" sz="2800" dirty="0" err="1"/>
              <a:t>dunha</a:t>
            </a:r>
            <a:r>
              <a:rPr lang="es-ES" sz="2800" dirty="0"/>
              <a:t> </a:t>
            </a:r>
            <a:r>
              <a:rPr lang="es-ES" sz="2800" dirty="0" err="1"/>
              <a:t>hexemonía</a:t>
            </a:r>
            <a:r>
              <a:rPr lang="es-ES" sz="2800" dirty="0"/>
              <a:t> de Austria se Carlos </a:t>
            </a:r>
            <a:r>
              <a:rPr lang="es-ES" sz="2800" dirty="0" err="1"/>
              <a:t>cinguía</a:t>
            </a:r>
            <a:r>
              <a:rPr lang="es-ES" sz="2800" dirty="0"/>
              <a:t>, </a:t>
            </a:r>
            <a:r>
              <a:rPr lang="es-ES" sz="2800" dirty="0" err="1"/>
              <a:t>ademais</a:t>
            </a:r>
            <a:r>
              <a:rPr lang="es-ES" sz="2800" dirty="0"/>
              <a:t>, a </a:t>
            </a:r>
            <a:r>
              <a:rPr lang="es-ES" sz="2800" dirty="0" err="1"/>
              <a:t>Coroa</a:t>
            </a:r>
            <a:r>
              <a:rPr lang="es-ES" sz="2800" dirty="0"/>
              <a:t> española, era tan </a:t>
            </a:r>
            <a:r>
              <a:rPr lang="es-ES" sz="2800" dirty="0" err="1"/>
              <a:t>perigoso</a:t>
            </a:r>
            <a:r>
              <a:rPr lang="es-ES" sz="2800" dirty="0"/>
              <a:t> como a unión entre Francia e España. </a:t>
            </a:r>
          </a:p>
        </p:txBody>
      </p:sp>
      <p:pic>
        <p:nvPicPr>
          <p:cNvPr id="11266" name="Picture 2" descr="Guerra de Sucesión Española (1701-1715) – L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8" y="851337"/>
            <a:ext cx="6007734" cy="49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7297"/>
            <a:ext cx="64323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Paz de Utrecht</a:t>
            </a:r>
            <a:r>
              <a:rPr lang="es-ES" sz="2800" b="1" dirty="0" smtClean="0"/>
              <a:t>*</a:t>
            </a:r>
            <a:r>
              <a:rPr lang="es-ES" sz="2800" dirty="0" smtClean="0"/>
              <a:t>: </a:t>
            </a:r>
            <a:r>
              <a:rPr lang="es-ES" sz="2800" dirty="0" err="1" smtClean="0"/>
              <a:t>Asinouse</a:t>
            </a:r>
            <a:r>
              <a:rPr lang="es-ES" sz="2800" dirty="0" smtClean="0"/>
              <a:t> </a:t>
            </a:r>
            <a:r>
              <a:rPr lang="es-ES" sz="2800" dirty="0"/>
              <a:t>nos </a:t>
            </a:r>
            <a:r>
              <a:rPr lang="es-ES" sz="2800" b="1" dirty="0"/>
              <a:t>Tratados de Utrecht </a:t>
            </a:r>
            <a:r>
              <a:rPr lang="es-ES" sz="2800" dirty="0"/>
              <a:t>(1713) e de </a:t>
            </a:r>
            <a:r>
              <a:rPr lang="es-ES" sz="2800" b="1" dirty="0" err="1"/>
              <a:t>Rastadt</a:t>
            </a:r>
            <a:r>
              <a:rPr lang="es-ES" sz="2800" b="1" dirty="0"/>
              <a:t> </a:t>
            </a:r>
            <a:r>
              <a:rPr lang="es-ES" sz="2800" dirty="0"/>
              <a:t>(1714) </a:t>
            </a:r>
            <a:r>
              <a:rPr lang="es-ES" sz="2800" dirty="0" smtClean="0"/>
              <a:t> </a:t>
            </a:r>
          </a:p>
          <a:p>
            <a:pPr algn="just"/>
            <a:r>
              <a:rPr lang="es-ES" sz="2800" dirty="0" smtClean="0"/>
              <a:t>Para </a:t>
            </a:r>
            <a:r>
              <a:rPr lang="es-ES" sz="2800" dirty="0" err="1"/>
              <a:t>manter</a:t>
            </a:r>
            <a:r>
              <a:rPr lang="es-ES" sz="2800" dirty="0"/>
              <a:t> o equilibrio europeo, </a:t>
            </a:r>
            <a:r>
              <a:rPr lang="es-ES" sz="2800" dirty="0" err="1"/>
              <a:t>estableceuse</a:t>
            </a:r>
            <a:r>
              <a:rPr lang="es-ES" sz="2800" dirty="0" smtClean="0"/>
              <a:t>:</a:t>
            </a:r>
          </a:p>
          <a:p>
            <a:pPr marL="457200" indent="-457200" algn="just">
              <a:buFontTx/>
              <a:buChar char="-"/>
            </a:pPr>
            <a:r>
              <a:rPr lang="es-ES" sz="2800" dirty="0" err="1" smtClean="0"/>
              <a:t>Filipe</a:t>
            </a:r>
            <a:r>
              <a:rPr lang="es-ES" sz="2800" dirty="0" smtClean="0"/>
              <a:t> </a:t>
            </a:r>
            <a:r>
              <a:rPr lang="es-ES" sz="2800" dirty="0"/>
              <a:t>V </a:t>
            </a:r>
            <a:r>
              <a:rPr lang="es-ES" sz="2800" dirty="0" err="1" smtClean="0"/>
              <a:t>recoñecido</a:t>
            </a:r>
            <a:r>
              <a:rPr lang="es-ES" sz="2800" dirty="0" smtClean="0"/>
              <a:t> </a:t>
            </a:r>
            <a:r>
              <a:rPr lang="es-ES" sz="2800" dirty="0"/>
              <a:t>como </a:t>
            </a:r>
            <a:r>
              <a:rPr lang="es-ES" sz="2800" dirty="0" err="1"/>
              <a:t>rei</a:t>
            </a:r>
            <a:r>
              <a:rPr lang="es-ES" sz="2800" dirty="0"/>
              <a:t> de España, </a:t>
            </a:r>
            <a:r>
              <a:rPr lang="es-ES" sz="2800" dirty="0" smtClean="0"/>
              <a:t> A </a:t>
            </a:r>
            <a:r>
              <a:rPr lang="es-ES" sz="2800" dirty="0"/>
              <a:t>cambio </a:t>
            </a:r>
            <a:r>
              <a:rPr lang="es-ES" sz="2800" dirty="0" err="1"/>
              <a:t>tivo</a:t>
            </a:r>
            <a:r>
              <a:rPr lang="es-ES" sz="2800" dirty="0"/>
              <a:t> </a:t>
            </a:r>
            <a:r>
              <a:rPr lang="es-ES" sz="2800" dirty="0" smtClean="0"/>
              <a:t>que: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/>
              <a:t>renunciar á </a:t>
            </a:r>
            <a:r>
              <a:rPr lang="es-ES" sz="2800" dirty="0" err="1"/>
              <a:t>Coroa</a:t>
            </a:r>
            <a:r>
              <a:rPr lang="es-ES" sz="2800" dirty="0"/>
              <a:t> de Francia 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/>
              <a:t>entregar os Países </a:t>
            </a:r>
            <a:r>
              <a:rPr lang="es-ES" sz="2800" dirty="0" err="1"/>
              <a:t>Baixos</a:t>
            </a:r>
            <a:r>
              <a:rPr lang="es-ES" sz="2800" dirty="0"/>
              <a:t> </a:t>
            </a:r>
            <a:r>
              <a:rPr lang="es-ES" sz="2800" dirty="0" err="1"/>
              <a:t>españois</a:t>
            </a:r>
            <a:r>
              <a:rPr lang="es-ES" sz="2800" dirty="0"/>
              <a:t>, Nápoles, Milán e </a:t>
            </a:r>
            <a:r>
              <a:rPr lang="es-ES" sz="2800" dirty="0" err="1"/>
              <a:t>Sardeña</a:t>
            </a:r>
            <a:r>
              <a:rPr lang="es-ES" sz="2800" dirty="0"/>
              <a:t> </a:t>
            </a:r>
            <a:r>
              <a:rPr lang="es-ES" sz="2800" dirty="0" err="1"/>
              <a:t>ao</a:t>
            </a:r>
            <a:r>
              <a:rPr lang="es-ES" sz="2800" dirty="0"/>
              <a:t> emperador de </a:t>
            </a:r>
            <a:r>
              <a:rPr lang="es-ES" sz="2800" dirty="0" smtClean="0"/>
              <a:t>Austria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Sicilia </a:t>
            </a:r>
            <a:r>
              <a:rPr lang="es-ES" sz="2800" dirty="0" err="1"/>
              <a:t>ao</a:t>
            </a:r>
            <a:r>
              <a:rPr lang="es-ES" sz="2800" dirty="0"/>
              <a:t> </a:t>
            </a:r>
            <a:r>
              <a:rPr lang="es-ES" sz="2800" dirty="0" err="1"/>
              <a:t>rei</a:t>
            </a:r>
            <a:r>
              <a:rPr lang="es-ES" sz="2800" dirty="0"/>
              <a:t> de </a:t>
            </a:r>
            <a:r>
              <a:rPr lang="es-ES" sz="2800" dirty="0" err="1" smtClean="0"/>
              <a:t>Piemonte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A colonia </a:t>
            </a:r>
            <a:r>
              <a:rPr lang="es-ES" sz="2800" dirty="0"/>
              <a:t>de Sacramento a </a:t>
            </a:r>
            <a:r>
              <a:rPr lang="es-ES" sz="2800" dirty="0" smtClean="0"/>
              <a:t>Portugal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 </a:t>
            </a:r>
            <a:r>
              <a:rPr lang="es-ES" sz="2800" dirty="0" err="1"/>
              <a:t>Xibraltar</a:t>
            </a:r>
            <a:r>
              <a:rPr lang="es-ES" sz="2800" dirty="0"/>
              <a:t> e Menorca a Gran Bretaña que </a:t>
            </a:r>
            <a:r>
              <a:rPr lang="es-ES" sz="2800" dirty="0" err="1"/>
              <a:t>ademais</a:t>
            </a:r>
            <a:r>
              <a:rPr lang="es-ES" sz="2800" dirty="0"/>
              <a:t> </a:t>
            </a:r>
            <a:r>
              <a:rPr lang="es-ES" sz="2800" dirty="0" err="1"/>
              <a:t>obtiña</a:t>
            </a:r>
            <a:r>
              <a:rPr lang="es-ES" sz="2800" dirty="0"/>
              <a:t> </a:t>
            </a:r>
            <a:r>
              <a:rPr lang="es-ES" sz="2800" dirty="0" smtClean="0"/>
              <a:t> (</a:t>
            </a:r>
            <a:r>
              <a:rPr lang="es-ES" sz="2800" dirty="0"/>
              <a:t>un navío de permiso para comerciar coa América hispánica e o </a:t>
            </a:r>
            <a:r>
              <a:rPr lang="es-ES" sz="2800" dirty="0" err="1"/>
              <a:t>asento</a:t>
            </a:r>
            <a:r>
              <a:rPr lang="es-ES" sz="2800" dirty="0"/>
              <a:t> de negros).</a:t>
            </a:r>
            <a:endParaRPr lang="gl-ES" sz="2800" dirty="0"/>
          </a:p>
        </p:txBody>
      </p:sp>
      <p:pic>
        <p:nvPicPr>
          <p:cNvPr id="3" name="Picture 6" descr="barco%20negr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1" y="3272546"/>
            <a:ext cx="5471165" cy="33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20070717klphisuni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66" y="148182"/>
            <a:ext cx="5207273" cy="31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1657350" y="4941168"/>
            <a:ext cx="9188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gl-ES" u="sng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gl-ES" b="1" u="sng" dirty="0">
                <a:solidFill>
                  <a:schemeClr val="hlink"/>
                </a:solidFill>
                <a:latin typeface="Arial" panose="020B0604020202020204" pitchFamily="34" charset="0"/>
              </a:rPr>
              <a:t>NAVÍO DE PERMISO</a:t>
            </a:r>
            <a:r>
              <a:rPr lang="gl-ES" u="sng" dirty="0">
                <a:solidFill>
                  <a:schemeClr val="hlink"/>
                </a:solidFill>
                <a:latin typeface="Arial" panose="020B0604020202020204" pitchFamily="34" charset="0"/>
              </a:rPr>
              <a:t>:</a:t>
            </a:r>
            <a:r>
              <a:rPr lang="gl-ES" dirty="0">
                <a:latin typeface="Arial" panose="020B0604020202020204" pitchFamily="34" charset="0"/>
              </a:rPr>
              <a:t>  Permiso que autorizaba a Inglaterra a enviar un barco cada ano </a:t>
            </a:r>
          </a:p>
          <a:p>
            <a:r>
              <a:rPr lang="gl-ES" dirty="0">
                <a:latin typeface="Arial" panose="020B0604020202020204" pitchFamily="34" charset="0"/>
              </a:rPr>
              <a:t>cunha capacidade de carga de 500 toneladas ás colonias españolas en América para</a:t>
            </a:r>
          </a:p>
          <a:p>
            <a:r>
              <a:rPr lang="gl-ES" dirty="0">
                <a:latin typeface="Arial" panose="020B0604020202020204" pitchFamily="34" charset="0"/>
              </a:rPr>
              <a:t> comerciar con estas.</a:t>
            </a:r>
          </a:p>
          <a:p>
            <a:r>
              <a:rPr lang="gl-ES" dirty="0">
                <a:latin typeface="Arial" panose="020B0604020202020204" pitchFamily="34" charset="0"/>
              </a:rPr>
              <a:t> Esta concesión foi aproveitada polos británicos para exercer un descarado contrabando</a:t>
            </a:r>
          </a:p>
          <a:p>
            <a:r>
              <a:rPr lang="gl-ES" dirty="0">
                <a:latin typeface="Arial" panose="020B0604020202020204" pitchFamily="34" charset="0"/>
              </a:rPr>
              <a:t>ó </a:t>
            </a:r>
            <a:r>
              <a:rPr lang="gl-ES" dirty="0" err="1">
                <a:latin typeface="Arial" panose="020B0604020202020204" pitchFamily="34" charset="0"/>
              </a:rPr>
              <a:t>repostar</a:t>
            </a:r>
            <a:r>
              <a:rPr lang="gl-ES" dirty="0">
                <a:latin typeface="Arial" panose="020B0604020202020204" pitchFamily="34" charset="0"/>
              </a:rPr>
              <a:t> o barco con novos xéneros en alta mar provenientes de Xamaica e volver a </a:t>
            </a:r>
          </a:p>
          <a:p>
            <a:r>
              <a:rPr lang="gl-ES" dirty="0">
                <a:latin typeface="Arial" panose="020B0604020202020204" pitchFamily="34" charset="0"/>
              </a:rPr>
              <a:t>porto para intercambiar estas mercadorías.</a:t>
            </a:r>
          </a:p>
        </p:txBody>
      </p:sp>
      <p:pic>
        <p:nvPicPr>
          <p:cNvPr id="37890" name="Picture 8" descr="20070717klphisuni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78223"/>
            <a:ext cx="6167852" cy="37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7350" y="1"/>
            <a:ext cx="8877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b="1" u="sng" dirty="0">
                <a:solidFill>
                  <a:schemeClr val="hlink"/>
                </a:solidFill>
                <a:latin typeface="Arial" panose="020B0604020202020204" pitchFamily="34" charset="0"/>
              </a:rPr>
              <a:t>ASENTO DE NEGROS: </a:t>
            </a:r>
          </a:p>
          <a:p>
            <a:r>
              <a:rPr lang="es-ES_tradnl" b="1" dirty="0">
                <a:latin typeface="Arial" panose="020B0604020202020204" pitchFamily="34" charset="0"/>
              </a:rPr>
              <a:t>Monopolio concedido a  Inglaterra, durante 30 anos, que </a:t>
            </a:r>
            <a:r>
              <a:rPr lang="es-ES_tradnl" b="1" dirty="0" err="1">
                <a:latin typeface="Arial" panose="020B0604020202020204" pitchFamily="34" charset="0"/>
              </a:rPr>
              <a:t>lle</a:t>
            </a:r>
            <a:r>
              <a:rPr lang="es-ES_tradnl" b="1" dirty="0">
                <a:latin typeface="Arial" panose="020B0604020202020204" pitchFamily="34" charset="0"/>
              </a:rPr>
              <a:t> permitía vender </a:t>
            </a:r>
            <a:r>
              <a:rPr lang="es-ES_tradnl" b="1" dirty="0" err="1">
                <a:latin typeface="Arial" panose="020B0604020202020204" pitchFamily="34" charset="0"/>
              </a:rPr>
              <a:t>na</a:t>
            </a:r>
            <a:r>
              <a:rPr lang="es-ES_tradnl" b="1" dirty="0">
                <a:latin typeface="Arial" panose="020B0604020202020204" pitchFamily="34" charset="0"/>
              </a:rPr>
              <a:t> América española  </a:t>
            </a:r>
            <a:r>
              <a:rPr lang="es-ES_tradnl" b="1" dirty="0" err="1">
                <a:latin typeface="Arial" panose="020B0604020202020204" pitchFamily="34" charset="0"/>
              </a:rPr>
              <a:t>unha</a:t>
            </a:r>
            <a:r>
              <a:rPr lang="es-ES_tradnl" b="1" dirty="0">
                <a:latin typeface="Arial" panose="020B0604020202020204" pitchFamily="34" charset="0"/>
              </a:rPr>
              <a:t> </a:t>
            </a:r>
            <a:r>
              <a:rPr lang="es-ES_tradnl" b="1" dirty="0" err="1">
                <a:latin typeface="Arial" panose="020B0604020202020204" pitchFamily="34" charset="0"/>
              </a:rPr>
              <a:t>cantidade</a:t>
            </a:r>
            <a:r>
              <a:rPr lang="es-ES_tradnl" b="1" dirty="0">
                <a:latin typeface="Arial" panose="020B0604020202020204" pitchFamily="34" charset="0"/>
              </a:rPr>
              <a:t> anual de 4800  </a:t>
            </a:r>
            <a:r>
              <a:rPr lang="es-ES_tradnl" b="1" dirty="0" err="1">
                <a:latin typeface="Arial" panose="020B0604020202020204" pitchFamily="34" charset="0"/>
              </a:rPr>
              <a:t>escravos</a:t>
            </a:r>
            <a:r>
              <a:rPr lang="es-ES_tradnl" b="1" dirty="0">
                <a:latin typeface="Arial" panose="020B0604020202020204" pitchFamily="34" charset="0"/>
              </a:rPr>
              <a:t> negros.  </a:t>
            </a:r>
          </a:p>
        </p:txBody>
      </p:sp>
    </p:spTree>
    <p:extLst>
      <p:ext uri="{BB962C8B-B14F-4D97-AF65-F5344CB8AC3E}">
        <p14:creationId xmlns:p14="http://schemas.microsoft.com/office/powerpoint/2010/main" val="21008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692</Words>
  <Application>Microsoft Office PowerPoint</Application>
  <PresentationFormat>Panorámica</PresentationFormat>
  <Paragraphs>52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7</cp:revision>
  <dcterms:created xsi:type="dcterms:W3CDTF">2020-08-31T14:54:32Z</dcterms:created>
  <dcterms:modified xsi:type="dcterms:W3CDTF">2020-08-31T15:43:41Z</dcterms:modified>
</cp:coreProperties>
</file>