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9" r:id="rId6"/>
    <p:sldId id="261" r:id="rId7"/>
    <p:sldId id="263" r:id="rId8"/>
    <p:sldId id="266" r:id="rId9"/>
    <p:sldId id="267" r:id="rId10"/>
    <p:sldId id="262" r:id="rId11"/>
    <p:sldId id="280" r:id="rId12"/>
    <p:sldId id="272" r:id="rId13"/>
    <p:sldId id="274" r:id="rId14"/>
    <p:sldId id="276" r:id="rId15"/>
    <p:sldId id="268" r:id="rId16"/>
    <p:sldId id="269" r:id="rId17"/>
    <p:sldId id="277" r:id="rId18"/>
    <p:sldId id="278" r:id="rId19"/>
    <p:sldId id="270" r:id="rId20"/>
    <p:sldId id="271" r:id="rId21"/>
    <p:sldId id="281" r:id="rId22"/>
    <p:sldId id="282" r:id="rId23"/>
    <p:sldId id="284" r:id="rId24"/>
    <p:sldId id="285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EE532"/>
    <a:srgbClr val="DDE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8FD3-D879-4786-91B3-4C93BD16D419}" type="datetimeFigureOut">
              <a:rPr lang="es-ES_tradnl" smtClean="0"/>
              <a:pPr/>
              <a:t>06/11/2019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05C8-B2D8-4616-BABD-A5B3F901A7F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8FD3-D879-4786-91B3-4C93BD16D419}" type="datetimeFigureOut">
              <a:rPr lang="es-ES_tradnl" smtClean="0"/>
              <a:pPr/>
              <a:t>06/11/2019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05C8-B2D8-4616-BABD-A5B3F901A7F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8FD3-D879-4786-91B3-4C93BD16D419}" type="datetimeFigureOut">
              <a:rPr lang="es-ES_tradnl" smtClean="0"/>
              <a:pPr/>
              <a:t>06/11/2019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05C8-B2D8-4616-BABD-A5B3F901A7F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CA2E2-E0A2-4345-92BD-01F20E23440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8FD3-D879-4786-91B3-4C93BD16D419}" type="datetimeFigureOut">
              <a:rPr lang="es-ES_tradnl" smtClean="0"/>
              <a:pPr/>
              <a:t>06/11/2019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05C8-B2D8-4616-BABD-A5B3F901A7F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8FD3-D879-4786-91B3-4C93BD16D419}" type="datetimeFigureOut">
              <a:rPr lang="es-ES_tradnl" smtClean="0"/>
              <a:pPr/>
              <a:t>06/11/2019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05C8-B2D8-4616-BABD-A5B3F901A7F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8FD3-D879-4786-91B3-4C93BD16D419}" type="datetimeFigureOut">
              <a:rPr lang="es-ES_tradnl" smtClean="0"/>
              <a:pPr/>
              <a:t>06/11/2019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05C8-B2D8-4616-BABD-A5B3F901A7F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8FD3-D879-4786-91B3-4C93BD16D419}" type="datetimeFigureOut">
              <a:rPr lang="es-ES_tradnl" smtClean="0"/>
              <a:pPr/>
              <a:t>06/11/2019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05C8-B2D8-4616-BABD-A5B3F901A7F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8FD3-D879-4786-91B3-4C93BD16D419}" type="datetimeFigureOut">
              <a:rPr lang="es-ES_tradnl" smtClean="0"/>
              <a:pPr/>
              <a:t>06/11/2019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05C8-B2D8-4616-BABD-A5B3F901A7F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8FD3-D879-4786-91B3-4C93BD16D419}" type="datetimeFigureOut">
              <a:rPr lang="es-ES_tradnl" smtClean="0"/>
              <a:pPr/>
              <a:t>06/11/2019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05C8-B2D8-4616-BABD-A5B3F901A7F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8FD3-D879-4786-91B3-4C93BD16D419}" type="datetimeFigureOut">
              <a:rPr lang="es-ES_tradnl" smtClean="0"/>
              <a:pPr/>
              <a:t>06/11/2019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05C8-B2D8-4616-BABD-A5B3F901A7F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8FD3-D879-4786-91B3-4C93BD16D419}" type="datetimeFigureOut">
              <a:rPr lang="es-ES_tradnl" smtClean="0"/>
              <a:pPr/>
              <a:t>06/11/2019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05C8-B2D8-4616-BABD-A5B3F901A7F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78FD3-D879-4786-91B3-4C93BD16D419}" type="datetimeFigureOut">
              <a:rPr lang="es-ES_tradnl" smtClean="0"/>
              <a:pPr/>
              <a:t>06/11/2019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605C8-B2D8-4616-BABD-A5B3F901A7F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b="1" dirty="0" smtClean="0">
                <a:solidFill>
                  <a:srgbClr val="FFFF00"/>
                </a:solidFill>
                <a:effectLst/>
                <a:latin typeface="Times New Roman" pitchFamily="18" charset="0"/>
              </a:rPr>
              <a:t>A REVOLUCIÓN INDUSTRIAL</a:t>
            </a:r>
          </a:p>
        </p:txBody>
      </p:sp>
      <p:pic>
        <p:nvPicPr>
          <p:cNvPr id="3075" name="Picture 4" descr="nioslaborandokq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557338"/>
            <a:ext cx="7416800" cy="4810125"/>
          </a:xfrm>
          <a:noFill/>
          <a:ln w="57150" cap="flat">
            <a:solidFill>
              <a:srgbClr val="FFCC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_tradnl" sz="2000" smtClean="0">
                <a:solidFill>
                  <a:schemeClr val="bg1"/>
                </a:solidFill>
                <a:effectLst/>
                <a:latin typeface="Times New Roman" pitchFamily="18" charset="0"/>
              </a:rPr>
              <a:t>DISPUÑA DE GRAN Nº DE COLONIAS QUE APORTABAN AS MATERIAS PRIMAS NECESARIAS E SUPUÑAN UN GRAN MERCADO PARA OS PRODUCTOS INDUSTRIAIS E UN GRAN INCENTIVO PARA O INCREMENTO DA PRODUCCIÓN</a:t>
            </a:r>
            <a:br>
              <a:rPr lang="es-ES_tradnl" sz="2000" smtClean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endParaRPr lang="es-ES_tradnl" sz="2000" smtClean="0"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8640"/>
            <a:ext cx="8229600" cy="1340768"/>
          </a:xfrm>
          <a:solidFill>
            <a:srgbClr val="FFCC00"/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es-ES_tradnl" sz="2000" dirty="0" smtClean="0">
                <a:effectLst/>
                <a:latin typeface="Times New Roman" pitchFamily="18" charset="0"/>
              </a:rPr>
              <a:t>DISPUÑA DE GRAN Nº DE COLONIAS QUE APORTABAN AS MATERIAS PRIMAS NECESARIAS E CONSTITUÍAN UN GRAN MERCADO PARA OS PRODUTOS INDUSTRIAIS E UN GRAN INCENTIVO PARA O INCREMENTO DA PRODUCIÓN.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_tradnl" sz="2400" dirty="0" smtClean="0"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196" name="Picture 4" descr="800px-world_1898_empires_colonies_territ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9138"/>
            <a:ext cx="9144000" cy="4535487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50825" y="6515100"/>
            <a:ext cx="84978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>
                <a:solidFill>
                  <a:srgbClr val="FFCC00"/>
                </a:solidFill>
              </a:rPr>
              <a:t>COLONIAS BRITÁNICAS A FINAIS DO S. XIX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3275856" cy="5688483"/>
          </a:xfrm>
          <a:solidFill>
            <a:srgbClr val="FFCC00"/>
          </a:solidFill>
          <a:ln w="38100">
            <a:solidFill>
              <a:srgbClr val="000000"/>
            </a:solidFill>
          </a:ln>
        </p:spPr>
        <p:txBody>
          <a:bodyPr/>
          <a:lstStyle/>
          <a:p>
            <a:pPr algn="just" eaLnBrk="1" hangingPunct="1"/>
            <a:r>
              <a:rPr lang="es-ES_tradnl" sz="2000" dirty="0" smtClean="0">
                <a:effectLst/>
                <a:latin typeface="Times New Roman" pitchFamily="18" charset="0"/>
              </a:rPr>
              <a:t/>
            </a:r>
            <a:br>
              <a:rPr lang="es-ES_tradnl" sz="2000" dirty="0" smtClean="0">
                <a:effectLst/>
                <a:latin typeface="Times New Roman" pitchFamily="18" charset="0"/>
              </a:rPr>
            </a:br>
            <a:r>
              <a:rPr lang="es-ES_tradnl" sz="2000" dirty="0" smtClean="0">
                <a:effectLst/>
                <a:latin typeface="Times New Roman" pitchFamily="18" charset="0"/>
              </a:rPr>
              <a:t>LOCALIZACIÓN DAS INDUSTRIAS EN GRAN BRETAÑA:</a:t>
            </a:r>
            <a:br>
              <a:rPr lang="es-ES_tradnl" sz="2000" dirty="0" smtClean="0">
                <a:effectLst/>
                <a:latin typeface="Times New Roman" pitchFamily="18" charset="0"/>
              </a:rPr>
            </a:br>
            <a:r>
              <a:rPr lang="es-ES_tradnl" sz="2000" dirty="0" smtClean="0">
                <a:effectLst/>
                <a:latin typeface="Times New Roman" pitchFamily="18" charset="0"/>
              </a:rPr>
              <a:t/>
            </a:r>
            <a:br>
              <a:rPr lang="es-ES_tradnl" sz="2000" dirty="0" smtClean="0">
                <a:effectLst/>
                <a:latin typeface="Times New Roman" pitchFamily="18" charset="0"/>
              </a:rPr>
            </a:br>
            <a:r>
              <a:rPr lang="es-ES_tradnl" sz="2000" dirty="0" smtClean="0">
                <a:effectLst/>
                <a:latin typeface="Times New Roman" pitchFamily="18" charset="0"/>
              </a:rPr>
              <a:t>FERRO:</a:t>
            </a:r>
            <a:br>
              <a:rPr lang="es-ES_tradnl" sz="2000" dirty="0" smtClean="0">
                <a:effectLst/>
                <a:latin typeface="Times New Roman" pitchFamily="18" charset="0"/>
              </a:rPr>
            </a:br>
            <a:r>
              <a:rPr lang="es-ES_tradnl" sz="2000" dirty="0" smtClean="0">
                <a:effectLst/>
                <a:latin typeface="Times New Roman" pitchFamily="18" charset="0"/>
              </a:rPr>
              <a:t/>
            </a:r>
            <a:br>
              <a:rPr lang="es-ES_tradnl" sz="2000" dirty="0" smtClean="0">
                <a:effectLst/>
                <a:latin typeface="Times New Roman" pitchFamily="18" charset="0"/>
              </a:rPr>
            </a:br>
            <a:r>
              <a:rPr lang="es-ES_tradnl" sz="2000" dirty="0" smtClean="0">
                <a:effectLst/>
                <a:latin typeface="Times New Roman" pitchFamily="18" charset="0"/>
              </a:rPr>
              <a:t>ENTRE 1760 - 1790 O CARBÓN DE COQUE SUBSTITUÍU Á MADEIRA COMO COMBUSTIBLE, UNHA VEZ QUE SE ELIMINOU O SEU CONTIDO EN SÍLICE QUE FACÍA Ó FERRO QUEBRADIZO.</a:t>
            </a:r>
          </a:p>
        </p:txBody>
      </p:sp>
      <p:pic>
        <p:nvPicPr>
          <p:cNvPr id="11267" name="Picture 4" descr="r_industria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188913"/>
            <a:ext cx="5375275" cy="6480175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148064" y="188640"/>
            <a:ext cx="3995936" cy="808037"/>
          </a:xfrm>
          <a:prstGeom prst="rect">
            <a:avLst/>
          </a:prstGeom>
          <a:solidFill>
            <a:srgbClr val="7030A0"/>
          </a:solidFill>
          <a:ln w="38100"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A MÁQUINA DE VAPOR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48064" y="1196752"/>
            <a:ext cx="3995936" cy="3384375"/>
          </a:xfrm>
          <a:prstGeom prst="rect">
            <a:avLst/>
          </a:prstGeom>
          <a:solidFill>
            <a:srgbClr val="FFCC00"/>
          </a:solidFill>
          <a:ln w="38100">
            <a:solidFill>
              <a:srgbClr val="00000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R="0" lvl="0" indent="-342900" algn="just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ES_tradnl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</a:t>
            </a:r>
          </a:p>
          <a:p>
            <a:pPr lvl="0" indent="-342900" algn="just">
              <a:lnSpc>
                <a:spcPct val="120000"/>
              </a:lnSpc>
            </a:pPr>
            <a:r>
              <a:rPr kumimoji="0" lang="es-ES_tradnl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</a:t>
            </a:r>
            <a:r>
              <a:rPr kumimoji="0" lang="gl-E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itchFamily="18" charset="0"/>
              </a:rPr>
              <a:t>Considérase</a:t>
            </a:r>
            <a:r>
              <a:rPr kumimoji="0" lang="gl-ES" sz="8000" b="0" i="0" u="none" strike="noStrike" kern="1200" cap="none" spc="0" normalizeH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itchFamily="18" charset="0"/>
              </a:rPr>
              <a:t> a invención máis</a:t>
            </a:r>
            <a:r>
              <a:rPr lang="gl-ES" sz="8000" dirty="0" smtClean="0">
                <a:solidFill>
                  <a:srgbClr val="111111"/>
                </a:solidFill>
                <a:latin typeface="Times New Roman" pitchFamily="18" charset="0"/>
              </a:rPr>
              <a:t> destacada da 1ª Revolución Industrial.</a:t>
            </a:r>
          </a:p>
          <a:p>
            <a:pPr lvl="0" indent="-342900" algn="just">
              <a:lnSpc>
                <a:spcPct val="120000"/>
              </a:lnSpc>
            </a:pPr>
            <a:endParaRPr lang="gl-ES" sz="8000" i="1" dirty="0" smtClean="0">
              <a:solidFill>
                <a:srgbClr val="111111"/>
              </a:solidFill>
              <a:latin typeface="Times New Roman" pitchFamily="18" charset="0"/>
            </a:endParaRPr>
          </a:p>
          <a:p>
            <a:pPr lvl="0" indent="-342900" algn="just">
              <a:lnSpc>
                <a:spcPct val="120000"/>
              </a:lnSpc>
            </a:pPr>
            <a:r>
              <a:rPr lang="gl-ES" sz="8000" i="1" dirty="0" smtClean="0">
                <a:solidFill>
                  <a:srgbClr val="111111"/>
                </a:solidFill>
                <a:latin typeface="Times New Roman" pitchFamily="18" charset="0"/>
              </a:rPr>
              <a:t>Consolídase a partir das innovacións de </a:t>
            </a:r>
            <a:r>
              <a:rPr lang="gl-ES" sz="8000" i="1" dirty="0" err="1" smtClean="0">
                <a:solidFill>
                  <a:srgbClr val="111111"/>
                </a:solidFill>
                <a:latin typeface="Times New Roman" pitchFamily="18" charset="0"/>
              </a:rPr>
              <a:t>Papin</a:t>
            </a:r>
            <a:r>
              <a:rPr lang="gl-ES" sz="8000" i="1" dirty="0" smtClean="0">
                <a:solidFill>
                  <a:srgbClr val="111111"/>
                </a:solidFill>
                <a:latin typeface="Times New Roman" pitchFamily="18" charset="0"/>
              </a:rPr>
              <a:t>, </a:t>
            </a:r>
            <a:r>
              <a:rPr lang="gl-ES" sz="8000" i="1" dirty="0" err="1" smtClean="0">
                <a:solidFill>
                  <a:srgbClr val="111111"/>
                </a:solidFill>
                <a:latin typeface="Times New Roman" pitchFamily="18" charset="0"/>
              </a:rPr>
              <a:t>Savery</a:t>
            </a:r>
            <a:r>
              <a:rPr lang="gl-ES" sz="8000" i="1" dirty="0" smtClean="0">
                <a:solidFill>
                  <a:srgbClr val="111111"/>
                </a:solidFill>
                <a:latin typeface="Times New Roman" pitchFamily="18" charset="0"/>
              </a:rPr>
              <a:t>, </a:t>
            </a:r>
            <a:r>
              <a:rPr lang="gl-ES" sz="8000" i="1" dirty="0" err="1" smtClean="0">
                <a:solidFill>
                  <a:srgbClr val="111111"/>
                </a:solidFill>
                <a:latin typeface="Times New Roman" pitchFamily="18" charset="0"/>
              </a:rPr>
              <a:t>Newcomen</a:t>
            </a:r>
            <a:r>
              <a:rPr lang="gl-ES" sz="8000" i="1" dirty="0" smtClean="0">
                <a:solidFill>
                  <a:srgbClr val="111111"/>
                </a:solidFill>
                <a:latin typeface="Times New Roman" pitchFamily="18" charset="0"/>
              </a:rPr>
              <a:t>, ata a definitiva aportación de James Watt, ao que se ten por inventor.</a:t>
            </a:r>
          </a:p>
          <a:p>
            <a:pPr marL="342900" lvl="0" indent="-342900" algn="just">
              <a:lnSpc>
                <a:spcPct val="80000"/>
              </a:lnSpc>
              <a:spcBef>
                <a:spcPct val="20000"/>
              </a:spcBef>
            </a:pPr>
            <a:endParaRPr lang="es-ES_tradnl" sz="8000" i="1" dirty="0" smtClean="0">
              <a:solidFill>
                <a:srgbClr val="111111"/>
              </a:solidFill>
              <a:latin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spcBef>
                <a:spcPct val="20000"/>
              </a:spcBef>
            </a:pPr>
            <a:endParaRPr lang="es-ES_tradnl" sz="8000" dirty="0" smtClean="0">
              <a:solidFill>
                <a:srgbClr val="111111"/>
              </a:solidFill>
              <a:latin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spcBef>
                <a:spcPct val="20000"/>
              </a:spcBef>
            </a:pPr>
            <a:r>
              <a:rPr lang="es-ES_tradnl" sz="8000" dirty="0" smtClean="0">
                <a:solidFill>
                  <a:srgbClr val="111111"/>
                </a:solidFill>
                <a:latin typeface="Times New Roman" pitchFamily="18" charset="0"/>
              </a:rPr>
              <a:t>       </a:t>
            </a:r>
            <a:endParaRPr kumimoji="0" lang="es-ES_tradnl" sz="1800" b="0" i="0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7" name="Picture 5" descr="Explorar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8064" cy="6858000"/>
          </a:xfrm>
          <a:prstGeom prst="rect">
            <a:avLst/>
          </a:prstGeom>
          <a:noFill/>
          <a:ln w="38100">
            <a:solidFill>
              <a:srgbClr val="66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5206820"/>
            <a:ext cx="1900691" cy="165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72816"/>
            <a:ext cx="172533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88640"/>
            <a:ext cx="1728192" cy="147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501008"/>
            <a:ext cx="1830328" cy="157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7380312" y="4941168"/>
            <a:ext cx="176368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_tradnl" dirty="0" smtClean="0"/>
              <a:t>O pistón </a:t>
            </a:r>
            <a:r>
              <a:rPr lang="es-ES_tradnl" dirty="0" err="1" smtClean="0"/>
              <a:t>érgue</a:t>
            </a:r>
            <a:r>
              <a:rPr lang="es-ES_tradnl" dirty="0" err="1" smtClean="0"/>
              <a:t>se</a:t>
            </a:r>
            <a:r>
              <a:rPr lang="es-ES_tradnl" dirty="0" smtClean="0"/>
              <a:t> </a:t>
            </a:r>
            <a:r>
              <a:rPr lang="es-ES_tradnl" dirty="0" smtClean="0"/>
              <a:t>impulsado polo vapor</a:t>
            </a:r>
            <a:endParaRPr lang="es-ES_tradnl" dirty="0"/>
          </a:p>
        </p:txBody>
      </p:sp>
      <p:sp>
        <p:nvSpPr>
          <p:cNvPr id="9" name="8 CuadroTexto"/>
          <p:cNvSpPr txBox="1"/>
          <p:nvPr/>
        </p:nvSpPr>
        <p:spPr>
          <a:xfrm>
            <a:off x="7055768" y="764704"/>
            <a:ext cx="2088232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gl-ES" dirty="0" smtClean="0"/>
              <a:t>Ó </a:t>
            </a:r>
            <a:r>
              <a:rPr lang="gl-ES" dirty="0" smtClean="0"/>
              <a:t>arre</a:t>
            </a:r>
            <a:r>
              <a:rPr lang="gl-ES" dirty="0" smtClean="0"/>
              <a:t>friar </a:t>
            </a:r>
            <a:r>
              <a:rPr lang="gl-ES" dirty="0" smtClean="0"/>
              <a:t>o cilindro, o vapor condénsase,</a:t>
            </a:r>
          </a:p>
          <a:p>
            <a:pPr algn="just"/>
            <a:r>
              <a:rPr lang="gl-ES" dirty="0" smtClean="0"/>
              <a:t>producindo un </a:t>
            </a:r>
            <a:r>
              <a:rPr lang="gl-ES" dirty="0"/>
              <a:t>b</a:t>
            </a:r>
            <a:r>
              <a:rPr lang="gl-ES" dirty="0" smtClean="0"/>
              <a:t>aleiro </a:t>
            </a:r>
            <a:r>
              <a:rPr lang="gl-ES" dirty="0" smtClean="0"/>
              <a:t>que fai que o pistón descenda.</a:t>
            </a:r>
            <a:endParaRPr lang="gl-ES" dirty="0"/>
          </a:p>
        </p:txBody>
      </p:sp>
      <p:pic>
        <p:nvPicPr>
          <p:cNvPr id="10" name="Picture 1" descr="http://www.librosmaravillosos.com/inventos/imagenes/figura32-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556792"/>
            <a:ext cx="3735068" cy="3350890"/>
          </a:xfrm>
          <a:prstGeom prst="rect">
            <a:avLst/>
          </a:prstGeom>
          <a:noFill/>
        </p:spPr>
      </p:pic>
      <p:sp>
        <p:nvSpPr>
          <p:cNvPr id="13" name="12 Flecha abajo"/>
          <p:cNvSpPr/>
          <p:nvPr/>
        </p:nvSpPr>
        <p:spPr>
          <a:xfrm rot="10800000">
            <a:off x="7884368" y="2924944"/>
            <a:ext cx="484632" cy="1482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79512" y="5085184"/>
            <a:ext cx="4968552" cy="1512168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ES_tradnl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s-ES_tradnl" sz="8000" dirty="0" smtClean="0">
                <a:solidFill>
                  <a:srgbClr val="111111"/>
                </a:solidFill>
                <a:latin typeface="Times New Roman" pitchFamily="18" charset="0"/>
              </a:rPr>
              <a:t>                   </a:t>
            </a:r>
            <a:r>
              <a:rPr kumimoji="0" lang="es-ES_tradnl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Máquina de </a:t>
            </a:r>
            <a:r>
              <a:rPr kumimoji="0" lang="es-ES_tradnl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Papin</a:t>
            </a:r>
            <a:r>
              <a:rPr kumimoji="0" lang="es-ES_tradnl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ES_tradnl" sz="8000" b="0" i="0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s-ES_tradnl" sz="8000" dirty="0" smtClean="0">
                <a:solidFill>
                  <a:srgbClr val="111111"/>
                </a:solidFill>
                <a:latin typeface="Times New Roman" pitchFamily="18" charset="0"/>
              </a:rPr>
              <a:t> </a:t>
            </a:r>
            <a:r>
              <a:rPr lang="gl-ES" sz="8000" dirty="0" smtClean="0">
                <a:solidFill>
                  <a:srgbClr val="111111"/>
                </a:solidFill>
                <a:latin typeface="Times New Roman" pitchFamily="18" charset="0"/>
              </a:rPr>
              <a:t>     A caldeira, o motor e o condensador forman unha sola u</a:t>
            </a:r>
            <a:r>
              <a:rPr kumimoji="0" lang="gl-E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nidade</a:t>
            </a:r>
            <a:r>
              <a:rPr kumimoji="0" lang="gl-E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. O lume quenta a auga</a:t>
            </a:r>
            <a:r>
              <a:rPr kumimoji="0" lang="gl-ES" sz="8000" b="0" i="0" u="none" strike="noStrike" kern="1200" cap="none" spc="0" normalizeH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 o vapor move o pistón</a:t>
            </a:r>
            <a:r>
              <a:rPr kumimoji="0" lang="gl-E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ES_tradnl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s-ES_tradnl" sz="8000" dirty="0" smtClean="0">
              <a:solidFill>
                <a:srgbClr val="111111"/>
              </a:solidFill>
              <a:latin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ES_tradnl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s-ES_tradnl" dirty="0" smtClean="0">
              <a:solidFill>
                <a:srgbClr val="111111"/>
              </a:solidFill>
              <a:latin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spcBef>
                <a:spcPct val="20000"/>
              </a:spcBef>
            </a:pPr>
            <a:r>
              <a:rPr lang="es-ES_tradnl" i="1" dirty="0" smtClean="0"/>
              <a:t> </a:t>
            </a:r>
            <a:endParaRPr kumimoji="0" lang="es-ES_tradnl" sz="1800" b="0" i="0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 smtClean="0">
              <a:ln>
                <a:noFill/>
              </a:ln>
              <a:solidFill>
                <a:srgbClr val="0C0C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s-ES_tradnl" dirty="0" smtClean="0">
              <a:solidFill>
                <a:srgbClr val="111111"/>
              </a:solidFill>
              <a:latin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s-ES_tradnl" dirty="0" smtClean="0">
              <a:solidFill>
                <a:srgbClr val="111111"/>
              </a:solidFill>
              <a:latin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s-ES_tradnl" dirty="0" smtClean="0">
              <a:solidFill>
                <a:srgbClr val="111111"/>
              </a:solidFill>
              <a:latin typeface="Times New Roman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1520" y="260648"/>
            <a:ext cx="4608511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gl-ES" dirty="0" smtClean="0"/>
              <a:t>En 1690 </a:t>
            </a:r>
            <a:r>
              <a:rPr lang="gl-ES" dirty="0" err="1" smtClean="0"/>
              <a:t>Papin</a:t>
            </a:r>
            <a:r>
              <a:rPr lang="gl-ES" dirty="0" smtClean="0"/>
              <a:t> </a:t>
            </a:r>
            <a:r>
              <a:rPr lang="gl-ES" dirty="0" smtClean="0"/>
              <a:t>descubre </a:t>
            </a:r>
            <a:r>
              <a:rPr lang="gl-ES" dirty="0" smtClean="0"/>
              <a:t>que a dilatación e</a:t>
            </a:r>
          </a:p>
          <a:p>
            <a:pPr algn="just"/>
            <a:r>
              <a:rPr lang="gl-ES" dirty="0" smtClean="0"/>
              <a:t>a condensación do </a:t>
            </a:r>
            <a:r>
              <a:rPr lang="gl-ES" dirty="0" smtClean="0"/>
              <a:t>vapor</a:t>
            </a:r>
            <a:r>
              <a:rPr lang="gl-ES" dirty="0" smtClean="0"/>
              <a:t>, </a:t>
            </a:r>
            <a:r>
              <a:rPr lang="gl-ES" dirty="0" smtClean="0"/>
              <a:t>fan </a:t>
            </a:r>
            <a:r>
              <a:rPr lang="gl-ES" dirty="0" smtClean="0"/>
              <a:t>desprazar</a:t>
            </a:r>
          </a:p>
          <a:p>
            <a:pPr algn="just"/>
            <a:r>
              <a:rPr lang="gl-ES" dirty="0" smtClean="0"/>
              <a:t>un émbolo introducido nun cilindro ben cara arriba, ben cara abaixo.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0"/>
            <a:ext cx="8493159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gl-ES" b="1" dirty="0" err="1" smtClean="0"/>
              <a:t>Thomas</a:t>
            </a:r>
            <a:r>
              <a:rPr lang="gl-ES" b="1" dirty="0" smtClean="0"/>
              <a:t>  </a:t>
            </a:r>
            <a:r>
              <a:rPr lang="gl-ES" b="1" dirty="0" err="1" smtClean="0"/>
              <a:t>Savery</a:t>
            </a:r>
            <a:r>
              <a:rPr lang="gl-ES" b="1" dirty="0" smtClean="0"/>
              <a:t> en 1698</a:t>
            </a:r>
            <a:r>
              <a:rPr lang="gl-ES" dirty="0" smtClean="0"/>
              <a:t>, patenta a </a:t>
            </a:r>
            <a:r>
              <a:rPr lang="gl-ES" b="1" dirty="0" smtClean="0"/>
              <a:t>primeira máquina de vapor </a:t>
            </a:r>
            <a:r>
              <a:rPr lang="gl-ES" b="1" dirty="0" smtClean="0"/>
              <a:t>concibida </a:t>
            </a:r>
            <a:r>
              <a:rPr lang="gl-ES" b="1" dirty="0" smtClean="0"/>
              <a:t>para unha</a:t>
            </a:r>
          </a:p>
          <a:p>
            <a:r>
              <a:rPr lang="gl-ES" b="1" dirty="0" smtClean="0"/>
              <a:t>aplicación industrial, </a:t>
            </a:r>
            <a:r>
              <a:rPr lang="gl-ES" dirty="0" smtClean="0"/>
              <a:t>a drenaxe das augas das minas. Era unha simple bomba aspirante e</a:t>
            </a:r>
          </a:p>
          <a:p>
            <a:r>
              <a:rPr lang="gl-ES" dirty="0" smtClean="0"/>
              <a:t>non tivo moito éxito.</a:t>
            </a:r>
            <a:endParaRPr lang="gl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0" y="2996952"/>
            <a:ext cx="885270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gl-ES" dirty="0" smtClean="0"/>
              <a:t>O seu funcionamento consiste esencialmente en inxectar vapor a un recipiente cheo de auga, </a:t>
            </a:r>
          </a:p>
          <a:p>
            <a:r>
              <a:rPr lang="gl-ES" dirty="0" smtClean="0"/>
              <a:t>ata </a:t>
            </a:r>
            <a:r>
              <a:rPr lang="gl-ES" dirty="0"/>
              <a:t>b</a:t>
            </a:r>
            <a:r>
              <a:rPr lang="gl-ES" dirty="0" smtClean="0"/>
              <a:t>aleirar </a:t>
            </a:r>
            <a:r>
              <a:rPr lang="gl-ES" dirty="0" smtClean="0"/>
              <a:t>o seu  contido, por un tubo colocado na parte superior, controlado por unha válvula.</a:t>
            </a:r>
            <a:endParaRPr lang="gl-E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2376264" cy="188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0728"/>
            <a:ext cx="24206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933056"/>
            <a:ext cx="2376264" cy="189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933057"/>
            <a:ext cx="2376264" cy="191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005065"/>
            <a:ext cx="2304256" cy="187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0" y="5934670"/>
            <a:ext cx="896448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gl-ES" dirty="0" smtClean="0"/>
              <a:t>Cando </a:t>
            </a:r>
            <a:r>
              <a:rPr lang="gl-ES" dirty="0" smtClean="0"/>
              <a:t>o recipiente se </a:t>
            </a:r>
            <a:r>
              <a:rPr lang="gl-ES" dirty="0" smtClean="0"/>
              <a:t>baleira</a:t>
            </a:r>
            <a:r>
              <a:rPr lang="gl-ES" dirty="0" smtClean="0"/>
              <a:t>, remata o subministro de vapor e o vapor remanente condénsase mediante un chorro de auga fría e provoca un </a:t>
            </a:r>
            <a:r>
              <a:rPr lang="gl-ES" dirty="0"/>
              <a:t>b</a:t>
            </a:r>
            <a:r>
              <a:rPr lang="gl-ES" dirty="0" smtClean="0"/>
              <a:t>aleiro</a:t>
            </a:r>
            <a:r>
              <a:rPr lang="gl-ES" dirty="0" smtClean="0"/>
              <a:t>. Este fai posible que por un tubo inferior se aspire auga do pozo. 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"/>
            <a:ext cx="9144000" cy="1412776"/>
          </a:xfrm>
          <a:solidFill>
            <a:srgbClr val="FFCC00"/>
          </a:solidFill>
          <a:ln w="38100">
            <a:solidFill>
              <a:srgbClr val="000000"/>
            </a:solidFill>
          </a:ln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gl-ES" sz="2000" dirty="0" smtClean="0">
                <a:solidFill>
                  <a:srgbClr val="111111"/>
                </a:solidFill>
                <a:effectLst/>
                <a:latin typeface="Times New Roman" pitchFamily="18" charset="0"/>
              </a:rPr>
              <a:t>      Con quen vai achegar a máquina de vapor </a:t>
            </a:r>
            <a:r>
              <a:rPr lang="gl-ES" sz="2000" dirty="0" smtClean="0">
                <a:solidFill>
                  <a:srgbClr val="111111"/>
                </a:solidFill>
                <a:effectLst/>
                <a:latin typeface="Times New Roman" pitchFamily="18" charset="0"/>
              </a:rPr>
              <a:t>rendibilidade </a:t>
            </a:r>
            <a:r>
              <a:rPr lang="gl-ES" sz="2000" dirty="0" smtClean="0">
                <a:solidFill>
                  <a:srgbClr val="111111"/>
                </a:solidFill>
                <a:effectLst/>
                <a:latin typeface="Times New Roman" pitchFamily="18" charset="0"/>
              </a:rPr>
              <a:t>económica é certa eficacia industrial é coa máquina de vapor de </a:t>
            </a:r>
            <a:r>
              <a:rPr lang="gl-ES" sz="2000" dirty="0" err="1" smtClean="0">
                <a:solidFill>
                  <a:srgbClr val="111111"/>
                </a:solidFill>
                <a:effectLst/>
                <a:latin typeface="Times New Roman" pitchFamily="18" charset="0"/>
              </a:rPr>
              <a:t>Newcomen</a:t>
            </a:r>
            <a:r>
              <a:rPr lang="gl-ES" sz="2000" dirty="0" smtClean="0">
                <a:solidFill>
                  <a:srgbClr val="111111"/>
                </a:solidFill>
                <a:latin typeface="Times New Roman" pitchFamily="18" charset="0"/>
              </a:rPr>
              <a:t>, en 1705, empregada para bombear e sacar auga das minas. Consigue incrementar a potencia ó aplicar á máquina de </a:t>
            </a:r>
            <a:r>
              <a:rPr lang="gl-ES" sz="2000" dirty="0" err="1" smtClean="0">
                <a:solidFill>
                  <a:srgbClr val="111111"/>
                </a:solidFill>
                <a:latin typeface="Times New Roman" pitchFamily="18" charset="0"/>
              </a:rPr>
              <a:t>Savery</a:t>
            </a:r>
            <a:r>
              <a:rPr lang="gl-ES" sz="2000" dirty="0" smtClean="0">
                <a:solidFill>
                  <a:srgbClr val="111111"/>
                </a:solidFill>
                <a:latin typeface="Times New Roman" pitchFamily="18" charset="0"/>
              </a:rPr>
              <a:t> o dispositivo de cilindro e pistón de </a:t>
            </a:r>
            <a:r>
              <a:rPr lang="gl-ES" sz="2000" dirty="0" err="1" smtClean="0">
                <a:solidFill>
                  <a:srgbClr val="111111"/>
                </a:solidFill>
                <a:latin typeface="Times New Roman" pitchFamily="18" charset="0"/>
              </a:rPr>
              <a:t>Papin</a:t>
            </a:r>
            <a:r>
              <a:rPr lang="gl-ES" sz="2000" dirty="0" smtClean="0">
                <a:solidFill>
                  <a:srgbClr val="111111"/>
                </a:solidFill>
                <a:latin typeface="Times New Roman" pitchFamily="18" charset="0"/>
              </a:rPr>
              <a:t> e engadíndolle un balancín que transformaba a enerxía xerada polo vapor en movemento alternativo.</a:t>
            </a:r>
            <a:endParaRPr lang="gl-ES" sz="2000" dirty="0" smtClean="0">
              <a:solidFill>
                <a:srgbClr val="111111"/>
              </a:solidFill>
              <a:effectLst/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1800" dirty="0" smtClean="0">
                <a:solidFill>
                  <a:srgbClr val="111111"/>
                </a:solidFill>
                <a:effectLst/>
                <a:latin typeface="Times New Roman" pitchFamily="18" charset="0"/>
              </a:rPr>
              <a:t> </a:t>
            </a:r>
            <a:endParaRPr lang="es-ES_tradnl" sz="1800" dirty="0" smtClean="0">
              <a:solidFill>
                <a:srgbClr val="0C0C00"/>
              </a:solidFill>
              <a:effectLst/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s-ES_tradnl" sz="1800" dirty="0" smtClean="0">
              <a:solidFill>
                <a:srgbClr val="11111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460" name="Picture 4" descr="426785614_27cb869c7a_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5" y="1484784"/>
            <a:ext cx="6953111" cy="5373216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031325"/>
          </a:xfrm>
          <a:prstGeom prst="rect">
            <a:avLst/>
          </a:prstGeom>
          <a:solidFill>
            <a:srgbClr val="FFC00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l-ES" b="1" dirty="0" smtClean="0">
                <a:solidFill>
                  <a:srgbClr val="111111"/>
                </a:solidFill>
                <a:latin typeface="Times New Roman" pitchFamily="18" charset="0"/>
              </a:rPr>
              <a:t>O inventor da máquina de vapor foi  </a:t>
            </a:r>
            <a:r>
              <a:rPr lang="gl-ES" b="1" dirty="0" err="1" smtClean="0">
                <a:solidFill>
                  <a:srgbClr val="111111"/>
                </a:solidFill>
                <a:latin typeface="Times New Roman" pitchFamily="18" charset="0"/>
              </a:rPr>
              <a:t>James</a:t>
            </a:r>
            <a:r>
              <a:rPr lang="gl-ES" b="1" dirty="0" smtClean="0">
                <a:solidFill>
                  <a:srgbClr val="111111"/>
                </a:solidFill>
                <a:latin typeface="Times New Roman" pitchFamily="18" charset="0"/>
              </a:rPr>
              <a:t> Watt. En 1775 patenta unha máquina que mellorou a de </a:t>
            </a:r>
            <a:r>
              <a:rPr lang="gl-ES" b="1" dirty="0" err="1" smtClean="0">
                <a:solidFill>
                  <a:srgbClr val="111111"/>
                </a:solidFill>
                <a:latin typeface="Times New Roman" pitchFamily="18" charset="0"/>
              </a:rPr>
              <a:t>Newcomen</a:t>
            </a:r>
            <a:r>
              <a:rPr lang="gl-ES" b="1" dirty="0" smtClean="0">
                <a:solidFill>
                  <a:srgbClr val="111111"/>
                </a:solidFill>
                <a:latin typeface="Times New Roman" pitchFamily="18" charset="0"/>
              </a:rPr>
              <a:t> introducindo un condensador , que evitaba a perda de enerxía no </a:t>
            </a:r>
            <a:r>
              <a:rPr lang="gl-ES" b="1" dirty="0" smtClean="0">
                <a:solidFill>
                  <a:srgbClr val="111111"/>
                </a:solidFill>
                <a:latin typeface="Times New Roman" pitchFamily="18" charset="0"/>
              </a:rPr>
              <a:t>arre</a:t>
            </a:r>
            <a:r>
              <a:rPr lang="gl-ES" b="1" dirty="0" smtClean="0">
                <a:solidFill>
                  <a:srgbClr val="111111"/>
                </a:solidFill>
                <a:latin typeface="Times New Roman" pitchFamily="18" charset="0"/>
              </a:rPr>
              <a:t>friamento </a:t>
            </a:r>
            <a:r>
              <a:rPr lang="gl-ES" b="1" dirty="0" smtClean="0">
                <a:solidFill>
                  <a:srgbClr val="111111"/>
                </a:solidFill>
                <a:latin typeface="Times New Roman" pitchFamily="18" charset="0"/>
              </a:rPr>
              <a:t>alternativo do cilindro,  e un brazo articulado que permite un movemento xiratorio que favorece a súa aplicación a </a:t>
            </a:r>
            <a:r>
              <a:rPr lang="gl-ES" b="1" dirty="0" smtClean="0">
                <a:solidFill>
                  <a:srgbClr val="111111"/>
                </a:solidFill>
                <a:latin typeface="Times New Roman" pitchFamily="18" charset="0"/>
              </a:rPr>
              <a:t>calquera outra </a:t>
            </a:r>
            <a:r>
              <a:rPr lang="gl-ES" b="1" dirty="0" smtClean="0">
                <a:solidFill>
                  <a:srgbClr val="111111"/>
                </a:solidFill>
                <a:latin typeface="Times New Roman" pitchFamily="18" charset="0"/>
              </a:rPr>
              <a:t>máquina para distintos </a:t>
            </a:r>
            <a:r>
              <a:rPr lang="gl-ES" b="1" dirty="0" smtClean="0">
                <a:solidFill>
                  <a:srgbClr val="111111"/>
                </a:solidFill>
                <a:latin typeface="Times New Roman" pitchFamily="18" charset="0"/>
              </a:rPr>
              <a:t>usos</a:t>
            </a:r>
            <a:r>
              <a:rPr lang="gl-ES" b="1" dirty="0" smtClean="0">
                <a:solidFill>
                  <a:srgbClr val="111111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gl-ES" b="1" dirty="0" smtClean="0">
                <a:solidFill>
                  <a:srgbClr val="111111"/>
                </a:solidFill>
                <a:latin typeface="Times New Roman" pitchFamily="18" charset="0"/>
              </a:rPr>
              <a:t> - na minería, - na imprenta, - na </a:t>
            </a:r>
            <a:r>
              <a:rPr lang="gl-ES" b="1" dirty="0" smtClean="0">
                <a:solidFill>
                  <a:srgbClr val="111111"/>
                </a:solidFill>
                <a:latin typeface="Times New Roman" pitchFamily="18" charset="0"/>
              </a:rPr>
              <a:t>cuñaxe </a:t>
            </a:r>
            <a:r>
              <a:rPr lang="gl-ES" b="1" dirty="0" smtClean="0">
                <a:solidFill>
                  <a:srgbClr val="111111"/>
                </a:solidFill>
                <a:latin typeface="Times New Roman" pitchFamily="18" charset="0"/>
              </a:rPr>
              <a:t>de moeda,  - nos teares, </a:t>
            </a:r>
          </a:p>
          <a:p>
            <a:pPr>
              <a:spcBef>
                <a:spcPct val="50000"/>
              </a:spcBef>
            </a:pPr>
            <a:r>
              <a:rPr lang="gl-ES" b="1" dirty="0" smtClean="0">
                <a:solidFill>
                  <a:srgbClr val="111111"/>
                </a:solidFill>
                <a:latin typeface="Times New Roman" pitchFamily="18" charset="0"/>
              </a:rPr>
              <a:t> - nos </a:t>
            </a:r>
            <a:r>
              <a:rPr lang="gl-ES" b="1" dirty="0" err="1" smtClean="0">
                <a:solidFill>
                  <a:srgbClr val="111111"/>
                </a:solidFill>
                <a:latin typeface="Times New Roman" pitchFamily="18" charset="0"/>
              </a:rPr>
              <a:t>martinetes</a:t>
            </a:r>
            <a:r>
              <a:rPr lang="gl-ES" b="1" dirty="0" smtClean="0">
                <a:solidFill>
                  <a:srgbClr val="111111"/>
                </a:solidFill>
                <a:latin typeface="Times New Roman" pitchFamily="18" charset="0"/>
              </a:rPr>
              <a:t>, - nos apeiros agrícolas</a:t>
            </a:r>
          </a:p>
        </p:txBody>
      </p:sp>
      <p:pic>
        <p:nvPicPr>
          <p:cNvPr id="4" name="Picture 10" descr="maquina-de-vap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71861"/>
            <a:ext cx="7128792" cy="478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203132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gl-ES" b="1" dirty="0" smtClean="0">
                <a:latin typeface="Times New Roman" pitchFamily="18" charset="0"/>
                <a:cs typeface="Times New Roman" pitchFamily="18" charset="0"/>
              </a:rPr>
              <a:t>Transforma o movemento rectilíneo nun continuo e circular, aplicable a calquera máquina, grazas ao </a:t>
            </a:r>
          </a:p>
          <a:p>
            <a:r>
              <a:rPr lang="gl-ES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“ Planetario de Watt ”</a:t>
            </a:r>
          </a:p>
          <a:p>
            <a:r>
              <a:rPr lang="gl-ES" b="1" dirty="0" smtClean="0">
                <a:latin typeface="Times New Roman" pitchFamily="18" charset="0"/>
                <a:cs typeface="Times New Roman" pitchFamily="18" charset="0"/>
              </a:rPr>
              <a:t>Unha roda dentada unida ó extremo do balancín e ao mesmo tempo </a:t>
            </a:r>
            <a:r>
              <a:rPr lang="gl-ES" b="1" dirty="0" err="1" smtClean="0">
                <a:latin typeface="Times New Roman" pitchFamily="18" charset="0"/>
                <a:cs typeface="Times New Roman" pitchFamily="18" charset="0"/>
              </a:rPr>
              <a:t>engranada</a:t>
            </a:r>
            <a:r>
              <a:rPr lang="gl-ES" b="1" dirty="0" smtClean="0">
                <a:latin typeface="Times New Roman" pitchFamily="18" charset="0"/>
                <a:cs typeface="Times New Roman" pitchFamily="18" charset="0"/>
              </a:rPr>
              <a:t> no pistón </a:t>
            </a:r>
          </a:p>
          <a:p>
            <a:r>
              <a:rPr lang="gl-ES" b="1" dirty="0" smtClean="0">
                <a:latin typeface="Times New Roman" pitchFamily="18" charset="0"/>
                <a:cs typeface="Times New Roman" pitchFamily="18" charset="0"/>
              </a:rPr>
              <a:t>dunha grande roda motriz.</a:t>
            </a:r>
          </a:p>
          <a:p>
            <a:r>
              <a:rPr lang="gl-ES" b="1" dirty="0" smtClean="0">
                <a:latin typeface="Times New Roman" pitchFamily="18" charset="0"/>
                <a:cs typeface="Times New Roman" pitchFamily="18" charset="0"/>
              </a:rPr>
              <a:t>O balancín fai xirar a roda quen, ó mesmo tempo, transmite movemento a calquera </a:t>
            </a:r>
          </a:p>
          <a:p>
            <a:r>
              <a:rPr lang="gl-ES" b="1" dirty="0" smtClean="0">
                <a:latin typeface="Times New Roman" pitchFamily="18" charset="0"/>
                <a:cs typeface="Times New Roman" pitchFamily="18" charset="0"/>
              </a:rPr>
              <a:t>outra máquina. </a:t>
            </a:r>
            <a:endParaRPr lang="gl-E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tecnologias.us/IMAGENES/watt%20maquina%20de%20vap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046446"/>
            <a:ext cx="5256584" cy="4730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0"/>
          <p:cNvSpPr txBox="1">
            <a:spLocks noChangeArrowheads="1"/>
          </p:cNvSpPr>
          <p:nvPr/>
        </p:nvSpPr>
        <p:spPr bwMode="auto">
          <a:xfrm>
            <a:off x="179388" y="188913"/>
            <a:ext cx="89646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gl-ES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588125" y="1412875"/>
            <a:ext cx="22320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gl-ES" sz="24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179388" y="2924175"/>
            <a:ext cx="2159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gl-ES" sz="24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250825" y="1268413"/>
            <a:ext cx="1692275" cy="844550"/>
          </a:xfrm>
          <a:prstGeom prst="rect">
            <a:avLst/>
          </a:prstGeom>
          <a:solidFill>
            <a:srgbClr val="FFCC00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dirty="0">
                <a:solidFill>
                  <a:srgbClr val="111111"/>
                </a:solidFill>
                <a:latin typeface="Times New Roman" pitchFamily="18" charset="0"/>
              </a:rPr>
              <a:t>AUMENTO DA </a:t>
            </a:r>
            <a:r>
              <a:rPr lang="es-ES_tradnl" sz="1600" dirty="0" smtClean="0">
                <a:solidFill>
                  <a:srgbClr val="111111"/>
                </a:solidFill>
                <a:latin typeface="Times New Roman" pitchFamily="18" charset="0"/>
              </a:rPr>
              <a:t>PRODUCIÓN </a:t>
            </a:r>
            <a:r>
              <a:rPr lang="es-ES_tradnl" sz="1600" dirty="0">
                <a:solidFill>
                  <a:srgbClr val="111111"/>
                </a:solidFill>
                <a:latin typeface="Times New Roman" pitchFamily="18" charset="0"/>
              </a:rPr>
              <a:t>AGRARIA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2555875" y="3357563"/>
            <a:ext cx="18716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gl-ES" sz="24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295" name="Text Box 12"/>
          <p:cNvSpPr txBox="1">
            <a:spLocks noChangeArrowheads="1"/>
          </p:cNvSpPr>
          <p:nvPr/>
        </p:nvSpPr>
        <p:spPr bwMode="auto">
          <a:xfrm>
            <a:off x="2124075" y="1268413"/>
            <a:ext cx="2160588" cy="600075"/>
          </a:xfrm>
          <a:prstGeom prst="rect">
            <a:avLst/>
          </a:prstGeom>
          <a:solidFill>
            <a:srgbClr val="FFCC00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>
                <a:solidFill>
                  <a:srgbClr val="111111"/>
                </a:solidFill>
                <a:latin typeface="Times New Roman" pitchFamily="18" charset="0"/>
              </a:rPr>
              <a:t>CRECEMENTO DA POBOACIÓN</a:t>
            </a:r>
          </a:p>
        </p:txBody>
      </p:sp>
      <p:sp>
        <p:nvSpPr>
          <p:cNvPr id="12296" name="Text Box 13"/>
          <p:cNvSpPr txBox="1">
            <a:spLocks noChangeArrowheads="1"/>
          </p:cNvSpPr>
          <p:nvPr/>
        </p:nvSpPr>
        <p:spPr bwMode="auto">
          <a:xfrm>
            <a:off x="4500563" y="1268413"/>
            <a:ext cx="1871662" cy="966787"/>
          </a:xfrm>
          <a:prstGeom prst="rect">
            <a:avLst/>
          </a:prstGeom>
          <a:solidFill>
            <a:srgbClr val="FFCC00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>
                <a:solidFill>
                  <a:srgbClr val="111111"/>
                </a:solidFill>
                <a:latin typeface="Times New Roman" pitchFamily="18" charset="0"/>
              </a:rPr>
              <a:t>MENTALIDADE BURGUESA:</a:t>
            </a:r>
          </a:p>
          <a:p>
            <a:pPr>
              <a:spcBef>
                <a:spcPct val="50000"/>
              </a:spcBef>
            </a:pPr>
            <a:endParaRPr lang="es-ES_tradnl" sz="1600">
              <a:solidFill>
                <a:srgbClr val="111111"/>
              </a:solidFill>
              <a:latin typeface="Times New Roman" pitchFamily="18" charset="0"/>
            </a:endParaRPr>
          </a:p>
        </p:txBody>
      </p:sp>
      <p:sp>
        <p:nvSpPr>
          <p:cNvPr id="12297" name="Text Box 14"/>
          <p:cNvSpPr txBox="1">
            <a:spLocks noChangeArrowheads="1"/>
          </p:cNvSpPr>
          <p:nvPr/>
        </p:nvSpPr>
        <p:spPr bwMode="auto">
          <a:xfrm>
            <a:off x="6877050" y="1268413"/>
            <a:ext cx="2087563" cy="600075"/>
          </a:xfrm>
          <a:prstGeom prst="rect">
            <a:avLst/>
          </a:prstGeom>
          <a:solidFill>
            <a:srgbClr val="FFCC00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>
                <a:solidFill>
                  <a:srgbClr val="111111"/>
                </a:solidFill>
                <a:latin typeface="Times New Roman" pitchFamily="18" charset="0"/>
              </a:rPr>
              <a:t>NOVAS FONTES DE ENERXÍA</a:t>
            </a:r>
          </a:p>
        </p:txBody>
      </p:sp>
      <p:sp>
        <p:nvSpPr>
          <p:cNvPr id="12298" name="Text Box 16"/>
          <p:cNvSpPr txBox="1">
            <a:spLocks noChangeArrowheads="1"/>
          </p:cNvSpPr>
          <p:nvPr/>
        </p:nvSpPr>
        <p:spPr bwMode="auto">
          <a:xfrm>
            <a:off x="1042988" y="3068638"/>
            <a:ext cx="2809875" cy="1089025"/>
          </a:xfrm>
          <a:prstGeom prst="rect">
            <a:avLst/>
          </a:prstGeom>
          <a:solidFill>
            <a:srgbClr val="FFCC00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>
                <a:solidFill>
                  <a:srgbClr val="111111"/>
                </a:solidFill>
                <a:latin typeface="Times New Roman" pitchFamily="18" charset="0"/>
              </a:rPr>
              <a:t>+ COMERCIO</a:t>
            </a:r>
          </a:p>
          <a:p>
            <a:pPr>
              <a:spcBef>
                <a:spcPct val="50000"/>
              </a:spcBef>
            </a:pPr>
            <a:r>
              <a:rPr lang="es-ES_tradnl" sz="1600">
                <a:solidFill>
                  <a:srgbClr val="111111"/>
                </a:solidFill>
                <a:latin typeface="Times New Roman" pitchFamily="18" charset="0"/>
              </a:rPr>
              <a:t>+ CONSUMIDORES</a:t>
            </a:r>
          </a:p>
          <a:p>
            <a:pPr>
              <a:spcBef>
                <a:spcPct val="50000"/>
              </a:spcBef>
            </a:pPr>
            <a:r>
              <a:rPr lang="es-ES_tradnl" sz="1600">
                <a:solidFill>
                  <a:srgbClr val="111111"/>
                </a:solidFill>
                <a:latin typeface="Times New Roman" pitchFamily="18" charset="0"/>
              </a:rPr>
              <a:t>+ MAN DE OBRA</a:t>
            </a:r>
          </a:p>
        </p:txBody>
      </p:sp>
      <p:sp>
        <p:nvSpPr>
          <p:cNvPr id="12299" name="Text Box 17"/>
          <p:cNvSpPr txBox="1">
            <a:spLocks noChangeArrowheads="1"/>
          </p:cNvSpPr>
          <p:nvPr/>
        </p:nvSpPr>
        <p:spPr bwMode="auto">
          <a:xfrm>
            <a:off x="4211638" y="6092825"/>
            <a:ext cx="2952750" cy="600075"/>
          </a:xfrm>
          <a:prstGeom prst="rect">
            <a:avLst/>
          </a:prstGeom>
          <a:solidFill>
            <a:srgbClr val="FFCC00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>
                <a:solidFill>
                  <a:srgbClr val="111111"/>
                </a:solidFill>
                <a:latin typeface="Times New Roman" pitchFamily="18" charset="0"/>
              </a:rPr>
              <a:t>INTRODUCCIÓN DAS MÁQUINAS NAS FÁBRICAS</a:t>
            </a:r>
          </a:p>
        </p:txBody>
      </p:sp>
      <p:sp>
        <p:nvSpPr>
          <p:cNvPr id="12300" name="Line 21"/>
          <p:cNvSpPr>
            <a:spLocks noChangeShapeType="1"/>
          </p:cNvSpPr>
          <p:nvPr/>
        </p:nvSpPr>
        <p:spPr bwMode="auto">
          <a:xfrm>
            <a:off x="395288" y="1484313"/>
            <a:ext cx="0" cy="5040312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gl-ES"/>
          </a:p>
        </p:txBody>
      </p:sp>
      <p:sp>
        <p:nvSpPr>
          <p:cNvPr id="12301" name="Line 23"/>
          <p:cNvSpPr>
            <a:spLocks noChangeShapeType="1"/>
          </p:cNvSpPr>
          <p:nvPr/>
        </p:nvSpPr>
        <p:spPr bwMode="auto">
          <a:xfrm>
            <a:off x="468313" y="2276475"/>
            <a:ext cx="287337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ctr"/>
          <a:lstStyle/>
          <a:p>
            <a:endParaRPr lang="gl-ES"/>
          </a:p>
        </p:txBody>
      </p:sp>
      <p:sp>
        <p:nvSpPr>
          <p:cNvPr id="12302" name="Line 24"/>
          <p:cNvSpPr>
            <a:spLocks noChangeShapeType="1"/>
          </p:cNvSpPr>
          <p:nvPr/>
        </p:nvSpPr>
        <p:spPr bwMode="auto">
          <a:xfrm>
            <a:off x="395288" y="3500438"/>
            <a:ext cx="431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ctr"/>
          <a:lstStyle/>
          <a:p>
            <a:endParaRPr lang="gl-ES"/>
          </a:p>
        </p:txBody>
      </p:sp>
      <p:sp>
        <p:nvSpPr>
          <p:cNvPr id="12303" name="Line 25"/>
          <p:cNvSpPr>
            <a:spLocks noChangeShapeType="1"/>
          </p:cNvSpPr>
          <p:nvPr/>
        </p:nvSpPr>
        <p:spPr bwMode="auto">
          <a:xfrm>
            <a:off x="395288" y="4437063"/>
            <a:ext cx="431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ctr"/>
          <a:lstStyle/>
          <a:p>
            <a:endParaRPr lang="gl-ES"/>
          </a:p>
        </p:txBody>
      </p:sp>
      <p:sp>
        <p:nvSpPr>
          <p:cNvPr id="12304" name="Line 26"/>
          <p:cNvSpPr>
            <a:spLocks noChangeShapeType="1"/>
          </p:cNvSpPr>
          <p:nvPr/>
        </p:nvSpPr>
        <p:spPr bwMode="auto">
          <a:xfrm flipV="1">
            <a:off x="539750" y="6092825"/>
            <a:ext cx="287338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ctr"/>
          <a:lstStyle/>
          <a:p>
            <a:endParaRPr lang="gl-ES"/>
          </a:p>
        </p:txBody>
      </p:sp>
      <p:sp>
        <p:nvSpPr>
          <p:cNvPr id="12305" name="Line 42"/>
          <p:cNvSpPr>
            <a:spLocks noChangeShapeType="1"/>
          </p:cNvSpPr>
          <p:nvPr/>
        </p:nvSpPr>
        <p:spPr bwMode="auto">
          <a:xfrm>
            <a:off x="611188" y="908050"/>
            <a:ext cx="7632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gl-ES"/>
          </a:p>
        </p:txBody>
      </p:sp>
      <p:sp>
        <p:nvSpPr>
          <p:cNvPr id="12306" name="Line 44"/>
          <p:cNvSpPr>
            <a:spLocks noChangeShapeType="1"/>
          </p:cNvSpPr>
          <p:nvPr/>
        </p:nvSpPr>
        <p:spPr bwMode="auto">
          <a:xfrm>
            <a:off x="1116013" y="90805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gl-ES"/>
          </a:p>
        </p:txBody>
      </p:sp>
      <p:sp>
        <p:nvSpPr>
          <p:cNvPr id="12307" name="Line 45"/>
          <p:cNvSpPr>
            <a:spLocks noChangeShapeType="1"/>
          </p:cNvSpPr>
          <p:nvPr/>
        </p:nvSpPr>
        <p:spPr bwMode="auto">
          <a:xfrm>
            <a:off x="3203575" y="90805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gl-ES"/>
          </a:p>
        </p:txBody>
      </p:sp>
      <p:sp>
        <p:nvSpPr>
          <p:cNvPr id="12308" name="Line 46"/>
          <p:cNvSpPr>
            <a:spLocks noChangeShapeType="1"/>
          </p:cNvSpPr>
          <p:nvPr/>
        </p:nvSpPr>
        <p:spPr bwMode="auto">
          <a:xfrm>
            <a:off x="5435600" y="9080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gl-ES"/>
          </a:p>
        </p:txBody>
      </p:sp>
      <p:sp>
        <p:nvSpPr>
          <p:cNvPr id="12309" name="Line 47"/>
          <p:cNvSpPr>
            <a:spLocks noChangeShapeType="1"/>
          </p:cNvSpPr>
          <p:nvPr/>
        </p:nvSpPr>
        <p:spPr bwMode="auto">
          <a:xfrm>
            <a:off x="7740650" y="9080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gl-ES"/>
          </a:p>
        </p:txBody>
      </p:sp>
      <p:sp>
        <p:nvSpPr>
          <p:cNvPr id="12310" name="Line 48"/>
          <p:cNvSpPr>
            <a:spLocks noChangeShapeType="1"/>
          </p:cNvSpPr>
          <p:nvPr/>
        </p:nvSpPr>
        <p:spPr bwMode="auto">
          <a:xfrm>
            <a:off x="900113" y="2420938"/>
            <a:ext cx="309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gl-ES"/>
          </a:p>
        </p:txBody>
      </p:sp>
      <p:sp>
        <p:nvSpPr>
          <p:cNvPr id="12311" name="Line 49"/>
          <p:cNvSpPr>
            <a:spLocks noChangeShapeType="1"/>
          </p:cNvSpPr>
          <p:nvPr/>
        </p:nvSpPr>
        <p:spPr bwMode="auto">
          <a:xfrm>
            <a:off x="1619250" y="21336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gl-ES"/>
          </a:p>
        </p:txBody>
      </p:sp>
      <p:sp>
        <p:nvSpPr>
          <p:cNvPr id="12312" name="Line 50"/>
          <p:cNvSpPr>
            <a:spLocks noChangeShapeType="1"/>
          </p:cNvSpPr>
          <p:nvPr/>
        </p:nvSpPr>
        <p:spPr bwMode="auto">
          <a:xfrm>
            <a:off x="3132138" y="18446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gl-ES"/>
          </a:p>
        </p:txBody>
      </p:sp>
      <p:sp>
        <p:nvSpPr>
          <p:cNvPr id="12313" name="Text Box 52"/>
          <p:cNvSpPr txBox="1">
            <a:spLocks noChangeArrowheads="1"/>
          </p:cNvSpPr>
          <p:nvPr/>
        </p:nvSpPr>
        <p:spPr bwMode="auto">
          <a:xfrm>
            <a:off x="4643438" y="3141663"/>
            <a:ext cx="22336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gl-ES"/>
          </a:p>
        </p:txBody>
      </p:sp>
      <p:sp>
        <p:nvSpPr>
          <p:cNvPr id="12314" name="Line 54"/>
          <p:cNvSpPr>
            <a:spLocks noChangeShapeType="1"/>
          </p:cNvSpPr>
          <p:nvPr/>
        </p:nvSpPr>
        <p:spPr bwMode="auto">
          <a:xfrm>
            <a:off x="2339975" y="24209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gl-ES"/>
          </a:p>
        </p:txBody>
      </p:sp>
      <p:sp>
        <p:nvSpPr>
          <p:cNvPr id="12315" name="Text Box 55"/>
          <p:cNvSpPr txBox="1">
            <a:spLocks noChangeArrowheads="1"/>
          </p:cNvSpPr>
          <p:nvPr/>
        </p:nvSpPr>
        <p:spPr bwMode="auto">
          <a:xfrm>
            <a:off x="5219700" y="2492375"/>
            <a:ext cx="1800225" cy="863600"/>
          </a:xfrm>
          <a:prstGeom prst="rect">
            <a:avLst/>
          </a:prstGeom>
          <a:solidFill>
            <a:srgbClr val="FFCC0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dirty="0">
                <a:latin typeface="Times New Roman" pitchFamily="18" charset="0"/>
              </a:rPr>
              <a:t>INVERSIÓN DOS BENEFICIOS NA INDUSTRIA</a:t>
            </a:r>
          </a:p>
        </p:txBody>
      </p:sp>
      <p:sp>
        <p:nvSpPr>
          <p:cNvPr id="12316" name="Text Box 56"/>
          <p:cNvSpPr txBox="1">
            <a:spLocks noChangeArrowheads="1"/>
          </p:cNvSpPr>
          <p:nvPr/>
        </p:nvSpPr>
        <p:spPr bwMode="auto">
          <a:xfrm>
            <a:off x="5219700" y="3644900"/>
            <a:ext cx="1871663" cy="954107"/>
          </a:xfrm>
          <a:prstGeom prst="rect">
            <a:avLst/>
          </a:prstGeom>
          <a:solidFill>
            <a:srgbClr val="FFCC0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dirty="0"/>
              <a:t>INNOVACIÓNS TECNOLÓXICAS:</a:t>
            </a:r>
          </a:p>
          <a:p>
            <a:pPr>
              <a:spcBef>
                <a:spcPct val="50000"/>
              </a:spcBef>
            </a:pPr>
            <a:r>
              <a:rPr lang="es-ES_tradnl" sz="1600" dirty="0"/>
              <a:t>MÁQUINA VAPOR</a:t>
            </a:r>
          </a:p>
        </p:txBody>
      </p:sp>
      <p:sp>
        <p:nvSpPr>
          <p:cNvPr id="12317" name="Text Box 57"/>
          <p:cNvSpPr txBox="1">
            <a:spLocks noChangeArrowheads="1"/>
          </p:cNvSpPr>
          <p:nvPr/>
        </p:nvSpPr>
        <p:spPr bwMode="auto">
          <a:xfrm>
            <a:off x="5219700" y="5013325"/>
            <a:ext cx="1873250" cy="863600"/>
          </a:xfrm>
          <a:prstGeom prst="rect">
            <a:avLst/>
          </a:prstGeom>
          <a:solidFill>
            <a:srgbClr val="FFCC0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dirty="0"/>
              <a:t>DEFENSA DO LIBERALISMO ECONÓMICO</a:t>
            </a:r>
          </a:p>
        </p:txBody>
      </p:sp>
      <p:sp>
        <p:nvSpPr>
          <p:cNvPr id="12318" name="Line 58"/>
          <p:cNvSpPr>
            <a:spLocks noChangeShapeType="1"/>
          </p:cNvSpPr>
          <p:nvPr/>
        </p:nvSpPr>
        <p:spPr bwMode="auto">
          <a:xfrm>
            <a:off x="4787900" y="2349500"/>
            <a:ext cx="0" cy="309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gl-ES"/>
          </a:p>
        </p:txBody>
      </p:sp>
      <p:sp>
        <p:nvSpPr>
          <p:cNvPr id="12319" name="Line 59"/>
          <p:cNvSpPr>
            <a:spLocks noChangeShapeType="1"/>
          </p:cNvSpPr>
          <p:nvPr/>
        </p:nvSpPr>
        <p:spPr bwMode="auto">
          <a:xfrm>
            <a:off x="4787900" y="29972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gl-ES"/>
          </a:p>
        </p:txBody>
      </p:sp>
      <p:sp>
        <p:nvSpPr>
          <p:cNvPr id="12320" name="Line 60"/>
          <p:cNvSpPr>
            <a:spLocks noChangeShapeType="1"/>
          </p:cNvSpPr>
          <p:nvPr/>
        </p:nvSpPr>
        <p:spPr bwMode="auto">
          <a:xfrm>
            <a:off x="4787900" y="400526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gl-ES"/>
          </a:p>
        </p:txBody>
      </p:sp>
      <p:sp>
        <p:nvSpPr>
          <p:cNvPr id="12321" name="Line 61"/>
          <p:cNvSpPr>
            <a:spLocks noChangeShapeType="1"/>
          </p:cNvSpPr>
          <p:nvPr/>
        </p:nvSpPr>
        <p:spPr bwMode="auto">
          <a:xfrm>
            <a:off x="4787900" y="47974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gl-ES"/>
          </a:p>
        </p:txBody>
      </p:sp>
      <p:sp>
        <p:nvSpPr>
          <p:cNvPr id="12322" name="Line 63"/>
          <p:cNvSpPr>
            <a:spLocks noChangeShapeType="1"/>
          </p:cNvSpPr>
          <p:nvPr/>
        </p:nvSpPr>
        <p:spPr bwMode="auto">
          <a:xfrm>
            <a:off x="8604250" y="1916113"/>
            <a:ext cx="0" cy="417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gl-ES"/>
          </a:p>
        </p:txBody>
      </p:sp>
      <p:sp>
        <p:nvSpPr>
          <p:cNvPr id="12323" name="Line 64"/>
          <p:cNvSpPr>
            <a:spLocks noChangeShapeType="1"/>
          </p:cNvSpPr>
          <p:nvPr/>
        </p:nvSpPr>
        <p:spPr bwMode="auto">
          <a:xfrm>
            <a:off x="7019925" y="393382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gl-ES"/>
          </a:p>
        </p:txBody>
      </p:sp>
      <p:sp>
        <p:nvSpPr>
          <p:cNvPr id="12324" name="Text Box 67"/>
          <p:cNvSpPr txBox="1">
            <a:spLocks noChangeArrowheads="1"/>
          </p:cNvSpPr>
          <p:nvPr/>
        </p:nvSpPr>
        <p:spPr bwMode="auto">
          <a:xfrm>
            <a:off x="179388" y="188913"/>
            <a:ext cx="8964612" cy="579437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s-ES_tradnl" sz="3200" dirty="0">
                <a:solidFill>
                  <a:schemeClr val="bg1"/>
                </a:solidFill>
                <a:latin typeface="Times New Roman" pitchFamily="18" charset="0"/>
              </a:rPr>
              <a:t>FACTORES DA REVOLUCIÓN INDUSTRIAL</a:t>
            </a:r>
          </a:p>
        </p:txBody>
      </p:sp>
      <p:sp>
        <p:nvSpPr>
          <p:cNvPr id="12325" name="Line 68"/>
          <p:cNvSpPr>
            <a:spLocks noChangeShapeType="1"/>
          </p:cNvSpPr>
          <p:nvPr/>
        </p:nvSpPr>
        <p:spPr bwMode="auto">
          <a:xfrm flipH="1">
            <a:off x="7308850" y="63087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gl-ES"/>
          </a:p>
        </p:txBody>
      </p:sp>
      <p:sp>
        <p:nvSpPr>
          <p:cNvPr id="12326" name="Line 69"/>
          <p:cNvSpPr>
            <a:spLocks noChangeShapeType="1"/>
          </p:cNvSpPr>
          <p:nvPr/>
        </p:nvSpPr>
        <p:spPr bwMode="auto">
          <a:xfrm>
            <a:off x="4787900" y="54451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gl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385175" cy="692150"/>
          </a:xfrm>
          <a:solidFill>
            <a:srgbClr val="FFFF00"/>
          </a:solidFill>
          <a:ln w="38100"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_tradnl" sz="2800" dirty="0" smtClean="0">
                <a:latin typeface="Times New Roman" pitchFamily="18" charset="0"/>
              </a:rPr>
              <a:t> A REVOLUCIÓN AGRÍCOLA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179388" y="3289300"/>
            <a:ext cx="4032250" cy="3568700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 i="1" u="sng" dirty="0">
                <a:latin typeface="Times New Roman" pitchFamily="18" charset="0"/>
              </a:rPr>
              <a:t>2- MODERNIZACIÓN DAS TÉCNICAS AGRÍCOLAS:</a:t>
            </a:r>
          </a:p>
          <a:p>
            <a:pPr>
              <a:spcBef>
                <a:spcPct val="50000"/>
              </a:spcBef>
            </a:pPr>
            <a:r>
              <a:rPr lang="es-ES_tradnl" b="1" dirty="0">
                <a:latin typeface="Times New Roman" pitchFamily="18" charset="0"/>
              </a:rPr>
              <a:t>-   SUPRESIÓN DO BARBEITO: </a:t>
            </a:r>
          </a:p>
          <a:p>
            <a:pPr>
              <a:spcBef>
                <a:spcPct val="50000"/>
              </a:spcBef>
            </a:pPr>
            <a:r>
              <a:rPr lang="es-ES_tradnl" b="1" dirty="0">
                <a:latin typeface="Times New Roman" pitchFamily="18" charset="0"/>
              </a:rPr>
              <a:t>SISTEMA NORFOLK</a:t>
            </a:r>
          </a:p>
          <a:p>
            <a:pPr>
              <a:spcBef>
                <a:spcPct val="50000"/>
              </a:spcBef>
            </a:pPr>
            <a:r>
              <a:rPr lang="es-ES_tradnl" b="1" dirty="0">
                <a:latin typeface="Times New Roman" pitchFamily="18" charset="0"/>
              </a:rPr>
              <a:t>-   INTRODUCCIÓN DE NOVOS</a:t>
            </a:r>
          </a:p>
          <a:p>
            <a:pPr>
              <a:spcBef>
                <a:spcPct val="50000"/>
              </a:spcBef>
            </a:pPr>
            <a:r>
              <a:rPr lang="es-ES_tradnl" b="1" dirty="0">
                <a:latin typeface="Times New Roman" pitchFamily="18" charset="0"/>
              </a:rPr>
              <a:t>CULTIVOS:</a:t>
            </a:r>
          </a:p>
          <a:p>
            <a:pPr>
              <a:spcBef>
                <a:spcPct val="50000"/>
              </a:spcBef>
            </a:pPr>
            <a:r>
              <a:rPr lang="es-ES_tradnl" b="1" dirty="0">
                <a:latin typeface="Times New Roman" pitchFamily="18" charset="0"/>
              </a:rPr>
              <a:t>PATACA, MILLO, REMOLACHA</a:t>
            </a:r>
          </a:p>
          <a:p>
            <a:pPr>
              <a:spcBef>
                <a:spcPct val="50000"/>
              </a:spcBef>
            </a:pPr>
            <a:r>
              <a:rPr lang="es-ES_tradnl" b="1" dirty="0">
                <a:latin typeface="Times New Roman" pitchFamily="18" charset="0"/>
              </a:rPr>
              <a:t>-   MECANIZACIÓN: </a:t>
            </a:r>
          </a:p>
          <a:p>
            <a:pPr>
              <a:spcBef>
                <a:spcPct val="50000"/>
              </a:spcBef>
            </a:pPr>
            <a:r>
              <a:rPr lang="es-ES_tradnl" b="1" dirty="0">
                <a:latin typeface="Times New Roman" pitchFamily="18" charset="0"/>
              </a:rPr>
              <a:t>SEITURADORAS, MALLADORAS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250825" y="981075"/>
            <a:ext cx="3959225" cy="2055813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b="1" i="1" u="sng" dirty="0">
                <a:latin typeface="Times New Roman" pitchFamily="18" charset="0"/>
              </a:rPr>
              <a:t>1- REFORMAS POLÍTICAS:</a:t>
            </a:r>
          </a:p>
          <a:p>
            <a:pPr algn="just">
              <a:spcBef>
                <a:spcPct val="50000"/>
              </a:spcBef>
            </a:pPr>
            <a:r>
              <a:rPr lang="es-ES_tradnl" b="1" dirty="0">
                <a:latin typeface="Times New Roman" pitchFamily="18" charset="0"/>
              </a:rPr>
              <a:t>- LEIS DE CERCAMENTOS:</a:t>
            </a:r>
          </a:p>
          <a:p>
            <a:pPr algn="just">
              <a:spcBef>
                <a:spcPct val="50000"/>
              </a:spcBef>
            </a:pPr>
            <a:r>
              <a:rPr lang="es-ES_tradnl" b="1" dirty="0">
                <a:latin typeface="Times New Roman" pitchFamily="18" charset="0"/>
              </a:rPr>
              <a:t>REMATAN COAS LIMITACIÓNS </a:t>
            </a:r>
          </a:p>
          <a:p>
            <a:pPr algn="just">
              <a:spcBef>
                <a:spcPct val="50000"/>
              </a:spcBef>
            </a:pPr>
            <a:r>
              <a:rPr lang="es-ES_tradnl" b="1" dirty="0">
                <a:latin typeface="Times New Roman" pitchFamily="18" charset="0"/>
              </a:rPr>
              <a:t>Á INTRODUCCIÓN DE NOVAS</a:t>
            </a:r>
          </a:p>
          <a:p>
            <a:pPr algn="just">
              <a:spcBef>
                <a:spcPct val="50000"/>
              </a:spcBef>
            </a:pPr>
            <a:r>
              <a:rPr lang="es-ES_tradnl" b="1" dirty="0">
                <a:latin typeface="Times New Roman" pitchFamily="18" charset="0"/>
              </a:rPr>
              <a:t>TÉCNICAS</a:t>
            </a:r>
          </a:p>
        </p:txBody>
      </p:sp>
      <p:pic>
        <p:nvPicPr>
          <p:cNvPr id="13317" name="Picture 6" descr="sistemanorf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050" y="692150"/>
            <a:ext cx="467995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116maq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960813"/>
            <a:ext cx="4643437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23850" y="4724400"/>
            <a:ext cx="8569325" cy="1955800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gl-ES" sz="2400" dirty="0" smtClean="0">
                <a:latin typeface="Times New Roman" pitchFamily="18" charset="0"/>
              </a:rPr>
              <a:t>O </a:t>
            </a:r>
            <a:r>
              <a:rPr lang="gl-E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termo</a:t>
            </a:r>
            <a:r>
              <a:rPr lang="gl-ES" sz="2400" dirty="0" smtClean="0">
                <a:latin typeface="Times New Roman" pitchFamily="18" charset="0"/>
              </a:rPr>
              <a:t> de </a:t>
            </a:r>
            <a:r>
              <a:rPr lang="gl-ES" sz="2400" b="1" dirty="0" smtClean="0">
                <a:latin typeface="Times New Roman" pitchFamily="18" charset="0"/>
              </a:rPr>
              <a:t>Revolución Industrial</a:t>
            </a:r>
            <a:r>
              <a:rPr lang="gl-ES" sz="2400" dirty="0" smtClean="0">
                <a:latin typeface="Times New Roman" pitchFamily="18" charset="0"/>
              </a:rPr>
              <a:t> fai referencia ás </a:t>
            </a:r>
            <a:r>
              <a:rPr lang="gl-ES" sz="2400" b="1" dirty="0" smtClean="0">
                <a:latin typeface="Times New Roman" pitchFamily="18" charset="0"/>
              </a:rPr>
              <a:t>transformacións sociais e económicas que se inician en Inglaterra desde mediados do s. XVIII</a:t>
            </a:r>
            <a:r>
              <a:rPr lang="gl-ES" sz="2400" dirty="0" smtClean="0">
                <a:latin typeface="Times New Roman" pitchFamily="18" charset="0"/>
              </a:rPr>
              <a:t>,</a:t>
            </a:r>
            <a:r>
              <a:rPr lang="gl-ES" sz="2400" b="1" dirty="0" smtClean="0">
                <a:latin typeface="Times New Roman" pitchFamily="18" charset="0"/>
              </a:rPr>
              <a:t> </a:t>
            </a:r>
            <a:r>
              <a:rPr lang="gl-ES" sz="2400" dirty="0" smtClean="0">
                <a:latin typeface="Times New Roman" pitchFamily="18" charset="0"/>
              </a:rPr>
              <a:t>grazas   ó </a:t>
            </a:r>
            <a:r>
              <a:rPr lang="gl-ES" sz="2400" dirty="0" err="1" smtClean="0">
                <a:latin typeface="Times New Roman" pitchFamily="18" charset="0"/>
              </a:rPr>
              <a:t>protagonismo</a:t>
            </a:r>
            <a:r>
              <a:rPr lang="gl-ES" sz="2400" dirty="0" smtClean="0">
                <a:latin typeface="Times New Roman" pitchFamily="18" charset="0"/>
              </a:rPr>
              <a:t> dunha clase social, </a:t>
            </a:r>
            <a:r>
              <a:rPr lang="gl-ES" sz="2400" dirty="0" err="1" smtClean="0">
                <a:latin typeface="Times New Roman" pitchFamily="18" charset="0"/>
              </a:rPr>
              <a:t>adicada</a:t>
            </a:r>
            <a:r>
              <a:rPr lang="gl-ES" sz="2400" dirty="0" smtClean="0">
                <a:latin typeface="Times New Roman" pitchFamily="18" charset="0"/>
              </a:rPr>
              <a:t> á actividade comercial e industrial , a </a:t>
            </a:r>
            <a:r>
              <a:rPr lang="gl-ES" sz="2400" b="1" dirty="0" smtClean="0">
                <a:latin typeface="Times New Roman" pitchFamily="18" charset="0"/>
              </a:rPr>
              <a:t>burguesía.</a:t>
            </a:r>
            <a:endParaRPr lang="gl-ES" sz="2400" b="1" dirty="0">
              <a:latin typeface="Times New Roman" pitchFamily="18" charset="0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23528" y="332656"/>
            <a:ext cx="7848600" cy="579438"/>
          </a:xfrm>
          <a:prstGeom prst="rect">
            <a:avLst/>
          </a:prstGeom>
          <a:solidFill>
            <a:srgbClr val="7030A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200" b="1" dirty="0" smtClean="0">
                <a:solidFill>
                  <a:schemeClr val="bg1"/>
                </a:solidFill>
                <a:latin typeface="Times New Roman" pitchFamily="18" charset="0"/>
              </a:rPr>
              <a:t>DEFINICIÓN</a:t>
            </a:r>
            <a:endParaRPr lang="es-ES_tradnl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4100" name="Picture 6" descr="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4913" y="333375"/>
            <a:ext cx="3789362" cy="410368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101" name="Picture 7" descr="polucion-co2-records-08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125538"/>
            <a:ext cx="4535488" cy="33115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964613" cy="1139825"/>
          </a:xfrm>
          <a:solidFill>
            <a:srgbClr val="FFCC00"/>
          </a:solidFill>
          <a:ln w="38100"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s-ES_tradnl" sz="3200" dirty="0" smtClean="0">
                <a:effectLst/>
                <a:latin typeface="Times New Roman" pitchFamily="18" charset="0"/>
              </a:rPr>
              <a:t>APORTACIÓNS DA INDUSTRIA Á AGRICULTURA E VICEVERSA</a:t>
            </a:r>
          </a:p>
        </p:txBody>
      </p:sp>
      <p:graphicFrame>
        <p:nvGraphicFramePr>
          <p:cNvPr id="24631" name="Group 55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2459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1036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AGRICULTURA 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INDUSTRIA</a:t>
                      </a:r>
                      <a:endParaRPr kumimoji="0" lang="gl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gl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INDUSTRIA Á AGRICULTURA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265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   </a:t>
                      </a:r>
                      <a:r>
                        <a:rPr kumimoji="0" lang="es-ES_tradn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</a:t>
                      </a: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 obra para a Industria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   Alimentos e materias primas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Tx/>
                        <a:buChar char="-"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  Mercado para os productos </a:t>
                      </a:r>
                      <a:r>
                        <a:rPr kumimoji="0" lang="es-ES_tradn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industriais</a:t>
                      </a: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s-ES_tradn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tecidos</a:t>
                      </a: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 algodón, arados, </a:t>
                      </a:r>
                      <a:r>
                        <a:rPr kumimoji="0" lang="es-ES_tradn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apeiros</a:t>
                      </a: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fertilizantes…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Tx/>
                        <a:buChar char="-"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  Fomento dos transportes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(transporte para comerciar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os productos agrarios)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  Capital para investir </a:t>
                      </a:r>
                      <a:r>
                        <a:rPr kumimoji="0" lang="es-ES_tradn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</a:t>
                      </a: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industria</a:t>
                      </a:r>
                      <a:endParaRPr kumimoji="0" lang="gl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  A mecanización: </a:t>
                      </a:r>
                      <a:r>
                        <a:rPr kumimoji="0" lang="es-ES_tradn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emprego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 máquina de vapor e do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motor de combustión inter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</a:t>
                      </a: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  Cambios </a:t>
                      </a:r>
                      <a:r>
                        <a:rPr kumimoji="0" lang="es-ES_tradn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</a:t>
                      </a: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s-ES_tradn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paisaxe</a:t>
                      </a: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agraria: </a:t>
                      </a:r>
                      <a:r>
                        <a:rPr kumimoji="0" lang="es-ES_tradn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arame</a:t>
                      </a: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 púas.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gl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banco-inglater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981075"/>
            <a:ext cx="4560887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385175" cy="792163"/>
          </a:xfrm>
          <a:solidFill>
            <a:srgbClr val="FFFF00"/>
          </a:solidFill>
          <a:ln>
            <a:solidFill>
              <a:srgbClr val="000000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_tradnl" sz="2400" u="sng" dirty="0" smtClean="0">
                <a:latin typeface="Times New Roman" pitchFamily="18" charset="0"/>
              </a:rPr>
              <a:t>INVESTIMENTO DOS BENEFICIOS DO COMERCIO E DO SISTEMA DOMÉSTICO NA  INDUSTRIA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547813" y="2060575"/>
            <a:ext cx="60483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gl-ES" sz="320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179388" y="1089025"/>
            <a:ext cx="3671887" cy="5768975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s-ES_tradnl" sz="2000">
                <a:solidFill>
                  <a:srgbClr val="111111"/>
                </a:solidFill>
                <a:latin typeface="Times New Roman" pitchFamily="18" charset="0"/>
              </a:rPr>
              <a:t>     AS PRIMEIRAS EMPRESAS NECESITABAN POUCO CAPITAL.</a:t>
            </a:r>
          </a:p>
          <a:p>
            <a:pPr marL="342900" indent="-342900" algn="just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s-ES_tradnl" sz="1000">
              <a:solidFill>
                <a:srgbClr val="111111"/>
              </a:solidFill>
              <a:latin typeface="Times New Roman" pitchFamily="18" charset="0"/>
            </a:endParaRPr>
          </a:p>
          <a:p>
            <a:pPr marL="342900" indent="-342900" algn="just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s-ES_tradnl" sz="2000">
                <a:solidFill>
                  <a:srgbClr val="111111"/>
                </a:solidFill>
                <a:latin typeface="Times New Roman" pitchFamily="18" charset="0"/>
              </a:rPr>
              <a:t>     A MEIRANDE PARTE DO CAPITAL PROCEDÍA DA PROPIA ACTIVIDADE INDUSTRIAL: </a:t>
            </a:r>
          </a:p>
          <a:p>
            <a:pPr marL="342900" indent="-342900" algn="just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s-ES_tradnl" sz="2000">
              <a:solidFill>
                <a:srgbClr val="111111"/>
              </a:solidFill>
              <a:latin typeface="Times New Roman" pitchFamily="18" charset="0"/>
            </a:endParaRPr>
          </a:p>
          <a:p>
            <a:pPr marL="342900" indent="-342900" algn="just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s-ES_tradnl" sz="2000">
                <a:solidFill>
                  <a:srgbClr val="111111"/>
                </a:solidFill>
                <a:latin typeface="Times New Roman" pitchFamily="18" charset="0"/>
              </a:rPr>
              <a:t>     </a:t>
            </a:r>
            <a:r>
              <a:rPr lang="es-ES_tradnl" sz="2000" i="1" u="sng">
                <a:solidFill>
                  <a:srgbClr val="111111"/>
                </a:solidFill>
                <a:latin typeface="Times New Roman" pitchFamily="18" charset="0"/>
              </a:rPr>
              <a:t>DA INDUSTRIA DOMÉSTICA</a:t>
            </a:r>
          </a:p>
          <a:p>
            <a:pPr marL="342900" indent="-342900" algn="just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s-ES_tradnl" sz="1000" i="1" u="sng">
              <a:solidFill>
                <a:srgbClr val="111111"/>
              </a:solidFill>
              <a:latin typeface="Times New Roman" pitchFamily="18" charset="0"/>
            </a:endParaRPr>
          </a:p>
          <a:p>
            <a:pPr marL="342900" indent="-342900" algn="just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s-ES_tradnl" sz="2000">
                <a:solidFill>
                  <a:srgbClr val="111111"/>
                </a:solidFill>
                <a:latin typeface="Times New Roman" pitchFamily="18" charset="0"/>
              </a:rPr>
              <a:t>      A BANCA IRÁ COBRANDO IMPORTANCIA CO DESENVOLVEMENTO INDUSTRIAL.</a:t>
            </a:r>
          </a:p>
        </p:txBody>
      </p:sp>
      <p:pic>
        <p:nvPicPr>
          <p:cNvPr id="15366" name="Picture 8" descr="LibraJers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3898900"/>
            <a:ext cx="467995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424862" cy="865187"/>
          </a:xfrm>
          <a:solidFill>
            <a:srgbClr val="FFFF00"/>
          </a:solidFill>
          <a:ln w="38100"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_tradnl" sz="2400" dirty="0" smtClean="0">
                <a:latin typeface="Times New Roman" pitchFamily="18" charset="0"/>
              </a:rPr>
              <a:t>LIBERDADE DE COMERCIO:</a:t>
            </a:r>
            <a:br>
              <a:rPr lang="es-ES_tradnl" sz="2400" dirty="0" smtClean="0">
                <a:latin typeface="Times New Roman" pitchFamily="18" charset="0"/>
              </a:rPr>
            </a:br>
            <a:r>
              <a:rPr lang="es-ES_tradnl" sz="1800" dirty="0" smtClean="0">
                <a:latin typeface="Times New Roman" pitchFamily="18" charset="0"/>
              </a:rPr>
              <a:t>ELIMINACIÓN DE ARANCEIS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250825" y="1125538"/>
            <a:ext cx="8893175" cy="1501775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b="1" dirty="0">
                <a:solidFill>
                  <a:srgbClr val="111111"/>
                </a:solidFill>
                <a:latin typeface="Times New Roman" pitchFamily="18" charset="0"/>
              </a:rPr>
              <a:t>A SUPRESIÓN DE ARANCEIS FACILITABA </a:t>
            </a:r>
            <a:r>
              <a:rPr lang="es-ES_tradnl" sz="2000" b="1" dirty="0" smtClean="0">
                <a:solidFill>
                  <a:srgbClr val="111111"/>
                </a:solidFill>
                <a:latin typeface="Times New Roman" pitchFamily="18" charset="0"/>
              </a:rPr>
              <a:t> A  VENDA </a:t>
            </a:r>
            <a:r>
              <a:rPr lang="es-ES_tradnl" sz="2000" b="1" dirty="0">
                <a:solidFill>
                  <a:srgbClr val="111111"/>
                </a:solidFill>
                <a:latin typeface="Times New Roman" pitchFamily="18" charset="0"/>
              </a:rPr>
              <a:t>DE PRODUCTOS INDUSTRIAIS EN MERCADOS MÁIS AMPLOS</a:t>
            </a:r>
          </a:p>
          <a:p>
            <a:pPr>
              <a:spcBef>
                <a:spcPct val="50000"/>
              </a:spcBef>
            </a:pPr>
            <a:r>
              <a:rPr lang="es-ES_tradnl" sz="2000" b="1" dirty="0">
                <a:solidFill>
                  <a:srgbClr val="111111"/>
                </a:solidFill>
                <a:latin typeface="Times New Roman" pitchFamily="18" charset="0"/>
              </a:rPr>
              <a:t>A AMPLIACIÓN DO MERCADO POR TODO O MUNDO ESTIMULA A PRODUCCIÓN INDUSTRIAL</a:t>
            </a:r>
          </a:p>
        </p:txBody>
      </p:sp>
      <p:pic>
        <p:nvPicPr>
          <p:cNvPr id="16388" name="Picture 6" descr="800px-world_1898_empires_colonies_territ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798763"/>
            <a:ext cx="8820150" cy="4059237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285720" y="4137025"/>
            <a:ext cx="8497887" cy="2720975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b="1" dirty="0">
                <a:solidFill>
                  <a:srgbClr val="111111"/>
                </a:solidFill>
                <a:latin typeface="Times New Roman" pitchFamily="18" charset="0"/>
              </a:rPr>
              <a:t>ARKWRIGHT      WATER-FRAME                       1769        I. TÉXTIL</a:t>
            </a:r>
          </a:p>
          <a:p>
            <a:pPr>
              <a:spcBef>
                <a:spcPct val="50000"/>
              </a:spcBef>
            </a:pPr>
            <a:r>
              <a:rPr lang="es-ES_tradnl" sz="2000" b="1" dirty="0">
                <a:solidFill>
                  <a:srgbClr val="111111"/>
                </a:solidFill>
                <a:latin typeface="Times New Roman" pitchFamily="18" charset="0"/>
              </a:rPr>
              <a:t>CROMPTON         MULE                                          1779        I. TÉXTIL</a:t>
            </a:r>
          </a:p>
          <a:p>
            <a:pPr>
              <a:spcBef>
                <a:spcPct val="50000"/>
              </a:spcBef>
            </a:pPr>
            <a:r>
              <a:rPr lang="es-ES_tradnl" sz="2000" b="1" dirty="0">
                <a:solidFill>
                  <a:srgbClr val="111111"/>
                </a:solidFill>
                <a:latin typeface="Times New Roman" pitchFamily="18" charset="0"/>
              </a:rPr>
              <a:t>WATT                     MÁQUINA DE VAPOR           </a:t>
            </a:r>
            <a:r>
              <a:rPr lang="es-ES_tradnl" sz="2000" b="1" dirty="0" smtClean="0">
                <a:solidFill>
                  <a:srgbClr val="111111"/>
                </a:solidFill>
                <a:latin typeface="Times New Roman" pitchFamily="18" charset="0"/>
              </a:rPr>
              <a:t>   1782</a:t>
            </a:r>
          </a:p>
          <a:p>
            <a:pPr>
              <a:spcBef>
                <a:spcPct val="50000"/>
              </a:spcBef>
            </a:pPr>
            <a:r>
              <a:rPr lang="es-ES_tradnl" sz="2000" b="1" dirty="0" smtClean="0">
                <a:solidFill>
                  <a:srgbClr val="111111"/>
                </a:solidFill>
                <a:latin typeface="Times New Roman" pitchFamily="18" charset="0"/>
              </a:rPr>
              <a:t>CARTWRIGHT    TEAR MECÁNICO                    1785       I. TÉXTIL</a:t>
            </a:r>
          </a:p>
          <a:p>
            <a:pPr>
              <a:spcBef>
                <a:spcPct val="50000"/>
              </a:spcBef>
            </a:pPr>
            <a:r>
              <a:rPr lang="es-ES_tradnl" sz="2000" b="1" dirty="0" smtClean="0">
                <a:solidFill>
                  <a:srgbClr val="111111"/>
                </a:solidFill>
                <a:latin typeface="Times New Roman" pitchFamily="18" charset="0"/>
              </a:rPr>
              <a:t>CORT                      </a:t>
            </a:r>
            <a:r>
              <a:rPr lang="es-ES_tradnl" sz="2000" b="1" dirty="0">
                <a:solidFill>
                  <a:srgbClr val="111111"/>
                </a:solidFill>
                <a:latin typeface="Times New Roman" pitchFamily="18" charset="0"/>
              </a:rPr>
              <a:t>PUDELADO DE FERRO          1794       I. SIDER.</a:t>
            </a:r>
          </a:p>
          <a:p>
            <a:pPr>
              <a:spcBef>
                <a:spcPct val="50000"/>
              </a:spcBef>
            </a:pPr>
            <a:r>
              <a:rPr lang="es-ES_tradnl" sz="2000" b="1" dirty="0">
                <a:solidFill>
                  <a:srgbClr val="111111"/>
                </a:solidFill>
                <a:latin typeface="Times New Roman" pitchFamily="18" charset="0"/>
              </a:rPr>
              <a:t>STEPHENSON       LOCOMOTORA                       1826       TRANSP.</a:t>
            </a:r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611188" y="333375"/>
            <a:ext cx="7705725" cy="2590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8436" name="Picture 9" descr="The_Rock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714356"/>
            <a:ext cx="34798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0" descr="maquina-de-vap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48260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385175" cy="592138"/>
          </a:xfrm>
          <a:solidFill>
            <a:srgbClr val="FFFF00"/>
          </a:solidFill>
          <a:ln w="38100"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_tradnl" sz="2400" dirty="0" smtClean="0">
                <a:latin typeface="Times New Roman" pitchFamily="18" charset="0"/>
              </a:rPr>
              <a:t>INNOVACIÓNS TECNOLÓXICAS</a:t>
            </a:r>
            <a:r>
              <a:rPr lang="es-ES_tradnl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28637"/>
          </a:xfrm>
          <a:solidFill>
            <a:srgbClr val="FFFF00"/>
          </a:solidFill>
          <a:ln w="38100"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_tradnl" sz="2400" dirty="0" smtClean="0">
                <a:latin typeface="Times New Roman" pitchFamily="18" charset="0"/>
              </a:rPr>
              <a:t>REVOLUCIÓN DOS TRANSPORTES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755650" y="1196975"/>
            <a:ext cx="6985000" cy="1042988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b="1">
                <a:solidFill>
                  <a:srgbClr val="111111"/>
                </a:solidFill>
                <a:latin typeface="Times New Roman" pitchFamily="18" charset="0"/>
              </a:rPr>
              <a:t>FERROCARRIL</a:t>
            </a:r>
          </a:p>
          <a:p>
            <a:pPr>
              <a:spcBef>
                <a:spcPct val="50000"/>
              </a:spcBef>
            </a:pPr>
            <a:r>
              <a:rPr lang="es-ES_tradnl" sz="2400" b="1">
                <a:solidFill>
                  <a:srgbClr val="111111"/>
                </a:solidFill>
                <a:latin typeface="Times New Roman" pitchFamily="18" charset="0"/>
              </a:rPr>
              <a:t>BARCO DE VAPOR</a:t>
            </a:r>
          </a:p>
        </p:txBody>
      </p:sp>
      <p:pic>
        <p:nvPicPr>
          <p:cNvPr id="21508" name="Picture 6" descr="rocke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708275"/>
            <a:ext cx="3671887" cy="2952750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</p:spPr>
      </p:pic>
      <p:pic>
        <p:nvPicPr>
          <p:cNvPr id="21509" name="Picture 7" descr="segunda-revolucion-industri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3933825"/>
            <a:ext cx="4957762" cy="2703513"/>
          </a:xfrm>
          <a:prstGeom prst="rect">
            <a:avLst/>
          </a:prstGeom>
          <a:noFill/>
          <a:ln w="38100">
            <a:solidFill>
              <a:srgbClr val="66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385175" cy="881063"/>
          </a:xfrm>
          <a:solidFill>
            <a:srgbClr val="7030A0"/>
          </a:solidFill>
          <a:ln w="38100">
            <a:solidFill>
              <a:srgbClr val="000000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</a:rPr>
              <a:t> TRAZOS DEFINITORIOS DA REVOLUCIÓN INDUSTRIAL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84213" y="1700213"/>
            <a:ext cx="2087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gl-ES" sz="24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3348038" y="1628775"/>
            <a:ext cx="1871662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539750" y="1268413"/>
            <a:ext cx="25923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NOVAS FONTES DE ENERXÍA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755650" y="2708275"/>
            <a:ext cx="20875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gl-ES" sz="24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539750" y="2205038"/>
            <a:ext cx="2590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NOVAS M. PRIMAS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539750" y="2997200"/>
            <a:ext cx="230346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UNIDADE DE PRODUCCIÓN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611188" y="4005263"/>
            <a:ext cx="20351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gl-ES" sz="24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39750" y="3860800"/>
            <a:ext cx="22320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INNOVAC. TECNOLÓXICA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611188" y="5084763"/>
            <a:ext cx="20161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CAPITAL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611188" y="5661025"/>
            <a:ext cx="18716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TRABALLO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684213" y="6237288"/>
            <a:ext cx="20875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MERCADO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3708400" y="1341438"/>
            <a:ext cx="51133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gl-ES" sz="24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3567" name="Text Box 21"/>
          <p:cNvSpPr txBox="1">
            <a:spLocks noChangeArrowheads="1"/>
          </p:cNvSpPr>
          <p:nvPr/>
        </p:nvSpPr>
        <p:spPr bwMode="auto">
          <a:xfrm>
            <a:off x="3635375" y="1125538"/>
            <a:ext cx="5257800" cy="817562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solidFill>
                  <a:srgbClr val="111111"/>
                </a:solidFill>
                <a:latin typeface="Times New Roman" pitchFamily="18" charset="0"/>
              </a:rPr>
              <a:t>ORIXE MINERAL: CARBÓN</a:t>
            </a:r>
          </a:p>
          <a:p>
            <a:pPr>
              <a:spcBef>
                <a:spcPct val="50000"/>
              </a:spcBef>
            </a:pPr>
            <a:r>
              <a:rPr lang="es-ES_tradnl" b="1">
                <a:solidFill>
                  <a:srgbClr val="111111"/>
                </a:solidFill>
                <a:latin typeface="Times New Roman" pitchFamily="18" charset="0"/>
              </a:rPr>
              <a:t>                                    VAPOR</a:t>
            </a:r>
          </a:p>
        </p:txBody>
      </p:sp>
      <p:sp>
        <p:nvSpPr>
          <p:cNvPr id="23568" name="Text Box 23"/>
          <p:cNvSpPr txBox="1">
            <a:spLocks noChangeArrowheads="1"/>
          </p:cNvSpPr>
          <p:nvPr/>
        </p:nvSpPr>
        <p:spPr bwMode="auto">
          <a:xfrm>
            <a:off x="3708400" y="2205038"/>
            <a:ext cx="5111750" cy="404812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solidFill>
                  <a:srgbClr val="111111"/>
                </a:solidFill>
                <a:latin typeface="Times New Roman" pitchFamily="18" charset="0"/>
              </a:rPr>
              <a:t>ALGODÓN, CARBÓN, FERRO</a:t>
            </a:r>
          </a:p>
        </p:txBody>
      </p:sp>
      <p:sp>
        <p:nvSpPr>
          <p:cNvPr id="23569" name="Text Box 24"/>
          <p:cNvSpPr txBox="1">
            <a:spLocks noChangeArrowheads="1"/>
          </p:cNvSpPr>
          <p:nvPr/>
        </p:nvSpPr>
        <p:spPr bwMode="auto">
          <a:xfrm>
            <a:off x="3708400" y="3068638"/>
            <a:ext cx="5111750" cy="404812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solidFill>
                  <a:srgbClr val="111111"/>
                </a:solidFill>
                <a:latin typeface="Times New Roman" pitchFamily="18" charset="0"/>
              </a:rPr>
              <a:t>FÁBRICA</a:t>
            </a:r>
          </a:p>
        </p:txBody>
      </p:sp>
      <p:sp>
        <p:nvSpPr>
          <p:cNvPr id="23570" name="Text Box 25"/>
          <p:cNvSpPr txBox="1">
            <a:spLocks noChangeArrowheads="1"/>
          </p:cNvSpPr>
          <p:nvPr/>
        </p:nvSpPr>
        <p:spPr bwMode="auto">
          <a:xfrm>
            <a:off x="3708400" y="3860800"/>
            <a:ext cx="5184775" cy="1092200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solidFill>
                  <a:srgbClr val="111111"/>
                </a:solidFill>
                <a:latin typeface="Times New Roman" pitchFamily="18" charset="0"/>
              </a:rPr>
              <a:t>APIICACIÓN DA MÁQUINA DE VAPOR ÁS DISTINTAS INDUSTRIAS E TRANSPORTE.</a:t>
            </a:r>
          </a:p>
          <a:p>
            <a:pPr>
              <a:spcBef>
                <a:spcPct val="50000"/>
              </a:spcBef>
            </a:pPr>
            <a:r>
              <a:rPr lang="es-ES_tradnl" b="1">
                <a:solidFill>
                  <a:srgbClr val="111111"/>
                </a:solidFill>
                <a:latin typeface="Times New Roman" pitchFamily="18" charset="0"/>
              </a:rPr>
              <a:t>INNOVACIÓNS TÉCNICAS: PUDELADO,ETC.</a:t>
            </a:r>
          </a:p>
        </p:txBody>
      </p:sp>
      <p:sp>
        <p:nvSpPr>
          <p:cNvPr id="23571" name="Text Box 29"/>
          <p:cNvSpPr txBox="1">
            <a:spLocks noChangeArrowheads="1"/>
          </p:cNvSpPr>
          <p:nvPr/>
        </p:nvSpPr>
        <p:spPr bwMode="auto">
          <a:xfrm>
            <a:off x="3779838" y="5734050"/>
            <a:ext cx="5111750" cy="404813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solidFill>
                  <a:srgbClr val="111111"/>
                </a:solidFill>
                <a:latin typeface="Times New Roman" pitchFamily="18" charset="0"/>
              </a:rPr>
              <a:t>TRABALLO ASALARIADO</a:t>
            </a:r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3779838" y="6400800"/>
            <a:ext cx="50403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gl-ES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3573" name="Text Box 31"/>
          <p:cNvSpPr txBox="1">
            <a:spLocks noChangeArrowheads="1"/>
          </p:cNvSpPr>
          <p:nvPr/>
        </p:nvSpPr>
        <p:spPr bwMode="auto">
          <a:xfrm>
            <a:off x="3708400" y="5157788"/>
            <a:ext cx="5184775" cy="404812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solidFill>
                  <a:srgbClr val="111111"/>
                </a:solidFill>
                <a:latin typeface="Times New Roman" pitchFamily="18" charset="0"/>
              </a:rPr>
              <a:t>PRÉSTAMOS BANCA. FORTUNA PERSOAL</a:t>
            </a:r>
          </a:p>
        </p:txBody>
      </p:sp>
      <p:sp>
        <p:nvSpPr>
          <p:cNvPr id="23574" name="Text Box 32"/>
          <p:cNvSpPr txBox="1">
            <a:spLocks noChangeArrowheads="1"/>
          </p:cNvSpPr>
          <p:nvPr/>
        </p:nvSpPr>
        <p:spPr bwMode="auto">
          <a:xfrm>
            <a:off x="3708400" y="6308725"/>
            <a:ext cx="5184775" cy="404813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solidFill>
                  <a:srgbClr val="111111"/>
                </a:solidFill>
                <a:latin typeface="Times New Roman" pitchFamily="18" charset="0"/>
              </a:rPr>
              <a:t>AMPLIACIÓN MERCADO NAC. E INTERNAC</a:t>
            </a:r>
            <a:r>
              <a:rPr lang="es-ES_tradnl" b="1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7813"/>
            <a:ext cx="8496300" cy="1139825"/>
          </a:xfrm>
          <a:solidFill>
            <a:srgbClr val="7030A0"/>
          </a:solidFill>
          <a:ln w="38100"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</a:rPr>
              <a:t>SECTORES DESTACADOS DA REVOLUCIÓN INDUSTRIAL</a:t>
            </a:r>
            <a:r>
              <a:rPr lang="es-ES_tradnl" sz="28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1724025"/>
          </a:xfrm>
          <a:solidFill>
            <a:srgbClr val="FFFF00"/>
          </a:solidFill>
          <a:ln w="38100"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s-ES_tradnl" sz="2800" dirty="0" smtClean="0">
                <a:solidFill>
                  <a:srgbClr val="111111"/>
                </a:solidFill>
                <a:effectLst/>
                <a:latin typeface="Times New Roman" pitchFamily="18" charset="0"/>
              </a:rPr>
              <a:t>1.SECTOR TÉXTIL ALGODOEIRO</a:t>
            </a:r>
          </a:p>
          <a:p>
            <a:pPr eaLnBrk="1" hangingPunct="1">
              <a:buFontTx/>
              <a:buChar char="-"/>
            </a:pPr>
            <a:r>
              <a:rPr lang="es-ES_tradnl" sz="2800" dirty="0" smtClean="0">
                <a:solidFill>
                  <a:srgbClr val="111111"/>
                </a:solidFill>
                <a:effectLst/>
                <a:latin typeface="Times New Roman" pitchFamily="18" charset="0"/>
              </a:rPr>
              <a:t>2.SECTOR SIDEROMETALÚRXICO</a:t>
            </a:r>
          </a:p>
          <a:p>
            <a:pPr eaLnBrk="1" hangingPunct="1">
              <a:buFontTx/>
              <a:buChar char="-"/>
            </a:pPr>
            <a:r>
              <a:rPr lang="es-ES_tradnl" sz="2800" dirty="0" smtClean="0">
                <a:solidFill>
                  <a:srgbClr val="111111"/>
                </a:solidFill>
                <a:effectLst/>
                <a:latin typeface="Times New Roman" pitchFamily="18" charset="0"/>
              </a:rPr>
              <a:t>3.OS TRANSPORTES</a:t>
            </a:r>
          </a:p>
        </p:txBody>
      </p:sp>
      <p:pic>
        <p:nvPicPr>
          <p:cNvPr id="24580" name="Picture 4" descr="RevolucionIndustr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933825"/>
            <a:ext cx="2592387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162revoluc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3933825"/>
            <a:ext cx="37084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The_Rock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3933825"/>
            <a:ext cx="22320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385175" cy="836613"/>
          </a:xfrm>
          <a:solidFill>
            <a:srgbClr val="FFFF00"/>
          </a:solidFill>
          <a:ln w="38100"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_tradnl" sz="2800" dirty="0" smtClean="0">
                <a:latin typeface="Times New Roman" pitchFamily="18" charset="0"/>
              </a:rPr>
              <a:t>SECTOR TÉXTIL. INDUSTRIA ALGODOEIRA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833813"/>
            <a:ext cx="8353425" cy="3024187"/>
          </a:xfrm>
          <a:solidFill>
            <a:srgbClr val="FFCC00"/>
          </a:solidFill>
          <a:ln w="38100">
            <a:solidFill>
              <a:srgbClr val="000000"/>
            </a:solidFill>
          </a:ln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1800" dirty="0" smtClean="0">
                <a:solidFill>
                  <a:srgbClr val="111111"/>
                </a:solidFill>
                <a:effectLst/>
                <a:latin typeface="Times New Roman" pitchFamily="18" charset="0"/>
              </a:rPr>
              <a:t>     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1800" dirty="0" smtClean="0">
                <a:solidFill>
                  <a:srgbClr val="111111"/>
                </a:solidFill>
                <a:latin typeface="Times New Roman" pitchFamily="18" charset="0"/>
              </a:rPr>
              <a:t>     </a:t>
            </a:r>
            <a:r>
              <a:rPr lang="es-ES_tradnl" sz="1800" dirty="0" smtClean="0">
                <a:solidFill>
                  <a:srgbClr val="111111"/>
                </a:solidFill>
                <a:effectLst/>
                <a:latin typeface="Times New Roman" pitchFamily="18" charset="0"/>
              </a:rPr>
              <a:t>O ALGODÓN É A MATERIA PRIMA QUE MÁIS SE EMPREGA NA 1ª REVOLUCIÓN INDUSTRIAL: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es-ES_tradnl" sz="1800" dirty="0" smtClean="0">
                <a:solidFill>
                  <a:srgbClr val="111111"/>
                </a:solidFill>
                <a:effectLst/>
                <a:latin typeface="Times New Roman" pitchFamily="18" charset="0"/>
              </a:rPr>
              <a:t>É BARATA. 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es-ES_tradnl" sz="1800" dirty="0" smtClean="0">
                <a:solidFill>
                  <a:srgbClr val="111111"/>
                </a:solidFill>
                <a:effectLst/>
                <a:latin typeface="Times New Roman" pitchFamily="18" charset="0"/>
              </a:rPr>
              <a:t>PRODÚCESE NAS COLONIAS BRITÁNICAS (SUR DOS ESTADOS UNIDOS E A INDIA)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es-ES_tradnl" sz="1800" dirty="0" smtClean="0">
                <a:solidFill>
                  <a:srgbClr val="111111"/>
                </a:solidFill>
                <a:effectLst/>
                <a:latin typeface="Times New Roman" pitchFamily="18" charset="0"/>
              </a:rPr>
              <a:t>AS SÚAS CARACTERÍSTICAS PRÉSTANSE MELLOR Á MECANIZACIÓN, ADEMAIS DAS SÚAS CALIDADES DE TINTADO E LAVADO DOADO.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es-ES_tradnl" sz="1800" dirty="0" smtClean="0">
                <a:solidFill>
                  <a:srgbClr val="111111"/>
                </a:solidFill>
                <a:effectLst/>
                <a:latin typeface="Times New Roman" pitchFamily="18" charset="0"/>
              </a:rPr>
              <a:t>AMPLA PRODUCCIÓN: 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es-ES_tradnl" sz="1800" dirty="0" smtClean="0">
                <a:solidFill>
                  <a:srgbClr val="111111"/>
                </a:solidFill>
                <a:effectLst/>
                <a:latin typeface="Times New Roman" pitchFamily="18" charset="0"/>
              </a:rPr>
              <a:t>PERMITÍU AMPLIAR O SEU MERCADO, Ó DIMINUÍR O SEU PREZO (INGLATERRA ACABOU COA INDUSTRIA ALGODOEIRA TRADICIONAL INDÚ E ÍNUNDOU O MERCADO INDIO DE PEZAS DE ALGODÓN INGLÉS)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_tradnl" sz="1800" dirty="0" smtClean="0">
                <a:solidFill>
                  <a:srgbClr val="111111"/>
                </a:solidFill>
                <a:effectLst/>
                <a:latin typeface="Times New Roman" pitchFamily="18" charset="0"/>
              </a:rPr>
              <a:t>      EN 1850 CHEGOU A DOBRAR O CONSUMO DA LA.</a:t>
            </a:r>
          </a:p>
        </p:txBody>
      </p:sp>
      <p:pic>
        <p:nvPicPr>
          <p:cNvPr id="25604" name="Picture 4" descr="RevolucionIndustr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908050"/>
            <a:ext cx="5256213" cy="2801938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gl-E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gl-ES" smtClean="0"/>
          </a:p>
        </p:txBody>
      </p:sp>
      <p:pic>
        <p:nvPicPr>
          <p:cNvPr id="26628" name="Picture 4" descr="ut2-revolucion-industrial-completo-0_3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200" dirty="0" smtClean="0">
                <a:solidFill>
                  <a:schemeClr val="bg1"/>
                </a:solidFill>
              </a:rPr>
              <a:t>  </a:t>
            </a:r>
            <a:r>
              <a:rPr lang="es-ES_tradnl" sz="3200" dirty="0" smtClean="0"/>
              <a:t>O </a:t>
            </a:r>
            <a:r>
              <a:rPr lang="es-ES_tradnl" sz="3200" dirty="0"/>
              <a:t>SECTOR SIDERO-METALÚRXICO</a:t>
            </a: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0" y="4137025"/>
            <a:ext cx="9144000" cy="2720975"/>
          </a:xfrm>
          <a:prstGeom prst="rect">
            <a:avLst/>
          </a:prstGeom>
          <a:solidFill>
            <a:srgbClr val="FFC00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000" dirty="0">
                <a:latin typeface="Times New Roman" pitchFamily="18" charset="0"/>
              </a:rPr>
              <a:t>A PRINCIPIOS DO S. XIX A INDUSTRIA SIDERÚRXICA ESTABA ESTANCADA POR MOR DE: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s-ES_tradnl" sz="2000" dirty="0">
                <a:latin typeface="Times New Roman" pitchFamily="18" charset="0"/>
              </a:rPr>
              <a:t>A CARESTÍA DO COMBUSTIBLE (A MADEIRA, CADA VEZ MÁIS ESCASA E MÁIS CARO O SEU TRANSPORTE)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s-ES_tradnl" sz="2000" dirty="0">
                <a:latin typeface="Times New Roman" pitchFamily="18" charset="0"/>
              </a:rPr>
              <a:t> A MALA CALIDADE DO FERRO DE FUNDICIÓN (CANTIDADE DE IMPUREZAS)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s-ES_tradnl" sz="2000" dirty="0">
                <a:latin typeface="Times New Roman" pitchFamily="18" charset="0"/>
              </a:rPr>
              <a:t> OS ELEVADOS CUSTOS DA PRODUCIÓN.</a:t>
            </a:r>
          </a:p>
        </p:txBody>
      </p:sp>
      <p:pic>
        <p:nvPicPr>
          <p:cNvPr id="27652" name="Picture 8" descr="El_pobal_Pagina_02_Imagen_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692150"/>
            <a:ext cx="7993063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539750" y="188913"/>
            <a:ext cx="80645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200">
                <a:solidFill>
                  <a:srgbClr val="FFFF00"/>
                </a:solidFill>
                <a:latin typeface="Times New Roman" pitchFamily="18" charset="0"/>
              </a:rPr>
              <a:t>1.1. TRANSFORMACIÓNS SOCIAIS</a:t>
            </a:r>
          </a:p>
        </p:txBody>
      </p:sp>
      <p:graphicFrame>
        <p:nvGraphicFramePr>
          <p:cNvPr id="55364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236597"/>
              </p:ext>
            </p:extLst>
          </p:nvPr>
        </p:nvGraphicFramePr>
        <p:xfrm>
          <a:off x="684213" y="908050"/>
          <a:ext cx="7416800" cy="5805489"/>
        </p:xfrm>
        <a:graphic>
          <a:graphicData uri="http://schemas.openxmlformats.org/drawingml/2006/table">
            <a:tbl>
              <a:tblPr/>
              <a:tblGrid>
                <a:gridCol w="2276475"/>
                <a:gridCol w="2628900"/>
                <a:gridCol w="2511425"/>
              </a:tblGrid>
              <a:tr h="135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ANTES DA REVOLUCIÓN INDUSTRIAL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5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SOCIEDADE RURAL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5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SOCIEDADE ESTAMENTAL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532"/>
                    </a:solidFill>
                  </a:tcPr>
                </a:tc>
              </a:tr>
              <a:tr h="1196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gl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5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gl-E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- A maior parte da poboación vive da agricultura e gandaría</a:t>
                      </a:r>
                      <a:endParaRPr kumimoji="0" lang="gl-E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5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gl-E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- Estamentos privilexiados e non privilexiados</a:t>
                      </a:r>
                      <a:endParaRPr kumimoji="0" lang="gl-E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532"/>
                    </a:solidFill>
                  </a:tcPr>
                </a:tc>
              </a:tr>
              <a:tr h="1198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1ª REVOLUCIÓN INDUSTRIAL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5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gl-E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URBANIZACIÓN</a:t>
                      </a:r>
                      <a:endParaRPr kumimoji="0" lang="gl-ES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5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gl-E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SOCIEDADE DE CLASES</a:t>
                      </a:r>
                      <a:endParaRPr kumimoji="0" lang="gl-ES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532"/>
                    </a:solidFill>
                  </a:tcPr>
                </a:tc>
              </a:tr>
              <a:tr h="2052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gl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5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gl-E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- Éxodo rural.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gl-E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Para traballar nas fábricas que se asentan nas cidades</a:t>
                      </a:r>
                      <a:endParaRPr kumimoji="0" lang="gl-E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5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gl-E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- Igualdade Xurídica.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gl-E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- A </a:t>
                      </a:r>
                      <a:r>
                        <a:rPr kumimoji="0" lang="gl-ES" sz="1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Sdade</a:t>
                      </a:r>
                      <a:r>
                        <a:rPr kumimoji="0" lang="gl-E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divídese por razóns económicas: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gl-E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Burguesía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gl-E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Proletariado</a:t>
                      </a:r>
                      <a:endParaRPr kumimoji="0" lang="gl-E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53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806575"/>
          </a:xfrm>
          <a:prstGeom prst="rect">
            <a:avLst/>
          </a:prstGeom>
          <a:solidFill>
            <a:srgbClr val="FFCC0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l-ES" sz="2000" b="1" dirty="0" smtClean="0">
                <a:latin typeface="Times New Roman" pitchFamily="18" charset="0"/>
              </a:rPr>
              <a:t>INNOVACIÓNS NA INDUSTRIA SIDEROMETALÚRXICA: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gl-ES" sz="2000" dirty="0" smtClean="0">
                <a:latin typeface="Times New Roman" pitchFamily="18" charset="0"/>
              </a:rPr>
              <a:t> Utilízase o CARBÓN DE COQUE como combustible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gl-ES" sz="2000" dirty="0" smtClean="0">
                <a:latin typeface="Times New Roman" pitchFamily="18" charset="0"/>
              </a:rPr>
              <a:t> Innovación do método de laminado e </a:t>
            </a:r>
            <a:r>
              <a:rPr lang="gl-ES" sz="2000" dirty="0" err="1" smtClean="0">
                <a:latin typeface="Times New Roman" pitchFamily="18" charset="0"/>
              </a:rPr>
              <a:t>pudelado</a:t>
            </a:r>
            <a:r>
              <a:rPr lang="gl-ES" sz="2000" dirty="0" smtClean="0">
                <a:latin typeface="Times New Roman" pitchFamily="18" charset="0"/>
              </a:rPr>
              <a:t> de </a:t>
            </a:r>
            <a:r>
              <a:rPr lang="gl-ES" sz="2000" dirty="0" err="1" smtClean="0">
                <a:latin typeface="Times New Roman" pitchFamily="18" charset="0"/>
              </a:rPr>
              <a:t>Cort</a:t>
            </a:r>
            <a:endParaRPr lang="gl-ES" sz="2000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gl-ES" sz="2000" dirty="0" smtClean="0">
                <a:latin typeface="Times New Roman" pitchFamily="18" charset="0"/>
              </a:rPr>
              <a:t> Aplicación da máquina de vapor á industria siderúrxica</a:t>
            </a:r>
            <a:endParaRPr lang="gl-ES" sz="2000" dirty="0">
              <a:latin typeface="Times New Roman" pitchFamily="18" charset="0"/>
            </a:endParaRPr>
          </a:p>
        </p:txBody>
      </p:sp>
      <p:pic>
        <p:nvPicPr>
          <p:cNvPr id="28675" name="Picture 5" descr="museo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365625"/>
            <a:ext cx="2846387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7" descr="moldeo-fundicion_image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068638"/>
            <a:ext cx="4284662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" descr="ope_rodillo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9138"/>
            <a:ext cx="4897438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179388" y="0"/>
            <a:ext cx="8569325" cy="584775"/>
          </a:xfrm>
          <a:prstGeom prst="rect">
            <a:avLst/>
          </a:prstGeom>
          <a:solidFill>
            <a:srgbClr val="7030A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200" dirty="0" smtClean="0">
                <a:solidFill>
                  <a:schemeClr val="bg1"/>
                </a:solidFill>
              </a:rPr>
              <a:t>A </a:t>
            </a:r>
            <a:r>
              <a:rPr lang="es-ES_tradnl" sz="3200" dirty="0">
                <a:solidFill>
                  <a:schemeClr val="bg1"/>
                </a:solidFill>
              </a:rPr>
              <a:t>REVOLUCIÓN DOS TRANSPORTES</a:t>
            </a: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179512" y="1124744"/>
            <a:ext cx="3097212" cy="4939814"/>
          </a:xfrm>
          <a:prstGeom prst="rect">
            <a:avLst/>
          </a:prstGeom>
          <a:solidFill>
            <a:srgbClr val="FFCC0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dirty="0"/>
              <a:t>NOVOS TRANSPORTES</a:t>
            </a:r>
            <a:r>
              <a:rPr lang="es-ES_tradnl" dirty="0" smtClean="0"/>
              <a:t>:</a:t>
            </a:r>
          </a:p>
          <a:p>
            <a:pPr algn="just">
              <a:spcBef>
                <a:spcPct val="50000"/>
              </a:spcBef>
            </a:pPr>
            <a:endParaRPr lang="es-ES_tradnl" dirty="0" smtClean="0"/>
          </a:p>
          <a:p>
            <a:pPr algn="just">
              <a:spcBef>
                <a:spcPct val="50000"/>
              </a:spcBef>
            </a:pPr>
            <a:r>
              <a:rPr lang="es-ES_tradnl" dirty="0" smtClean="0"/>
              <a:t>  </a:t>
            </a:r>
            <a:endParaRPr lang="es-ES_tradnl" dirty="0"/>
          </a:p>
          <a:p>
            <a:pPr algn="just">
              <a:spcBef>
                <a:spcPct val="50000"/>
              </a:spcBef>
            </a:pPr>
            <a:r>
              <a:rPr lang="es-ES_tradnl" dirty="0"/>
              <a:t>. FERROCARRIL </a:t>
            </a:r>
            <a:endParaRPr lang="es-ES_tradnl" dirty="0" smtClean="0"/>
          </a:p>
          <a:p>
            <a:pPr algn="just">
              <a:spcBef>
                <a:spcPct val="50000"/>
              </a:spcBef>
            </a:pPr>
            <a:endParaRPr lang="es-ES_tradnl" dirty="0" smtClean="0"/>
          </a:p>
          <a:p>
            <a:pPr algn="just">
              <a:spcBef>
                <a:spcPct val="50000"/>
              </a:spcBef>
            </a:pPr>
            <a:endParaRPr lang="es-ES_tradnl" dirty="0" smtClean="0"/>
          </a:p>
          <a:p>
            <a:pPr algn="just">
              <a:spcBef>
                <a:spcPct val="50000"/>
              </a:spcBef>
            </a:pPr>
            <a:endParaRPr lang="es-ES_tradnl" dirty="0"/>
          </a:p>
          <a:p>
            <a:pPr algn="just">
              <a:spcBef>
                <a:spcPct val="50000"/>
              </a:spcBef>
            </a:pPr>
            <a:r>
              <a:rPr lang="es-ES_tradnl" dirty="0"/>
              <a:t>. BARCO DE </a:t>
            </a:r>
            <a:r>
              <a:rPr lang="es-ES_tradnl" dirty="0" smtClean="0"/>
              <a:t>VAPOR</a:t>
            </a:r>
          </a:p>
          <a:p>
            <a:pPr algn="just">
              <a:spcBef>
                <a:spcPct val="50000"/>
              </a:spcBef>
            </a:pPr>
            <a:endParaRPr lang="es-ES_tradnl" dirty="0" smtClean="0"/>
          </a:p>
          <a:p>
            <a:pPr algn="just">
              <a:spcBef>
                <a:spcPct val="50000"/>
              </a:spcBef>
            </a:pPr>
            <a:endParaRPr lang="es-ES_tradnl" dirty="0" smtClean="0"/>
          </a:p>
          <a:p>
            <a:pPr algn="just">
              <a:spcBef>
                <a:spcPct val="50000"/>
              </a:spcBef>
            </a:pPr>
            <a:endParaRPr lang="es-ES_tradnl" dirty="0" smtClean="0"/>
          </a:p>
          <a:p>
            <a:pPr algn="just">
              <a:spcBef>
                <a:spcPct val="50000"/>
              </a:spcBef>
            </a:pPr>
            <a:endParaRPr lang="es-ES_tradnl" dirty="0" smtClean="0"/>
          </a:p>
        </p:txBody>
      </p:sp>
      <p:pic>
        <p:nvPicPr>
          <p:cNvPr id="29700" name="Picture 6" descr="ferrocarr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124744"/>
            <a:ext cx="5614987" cy="5035550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8424862" cy="923330"/>
          </a:xfrm>
          <a:prstGeom prst="rect">
            <a:avLst/>
          </a:prstGeom>
          <a:solidFill>
            <a:srgbClr val="FFCC0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dirty="0"/>
              <a:t>RICHARD </a:t>
            </a:r>
            <a:r>
              <a:rPr lang="es-ES_tradnl" dirty="0" smtClean="0"/>
              <a:t>TREVITHICK</a:t>
            </a:r>
            <a:r>
              <a:rPr lang="es-ES_tradnl" dirty="0"/>
              <a:t>, FOI O PRIMEIRO EN PATENTAR EN 1808 A LOCOMOTORA Ó MISTURAR MÁQUINA DE VAPOR E RAÍS DE FERRO. GEORGE STEPHENSON, PERFECCIONOUNA E POR PRIMEIRA VEZ CORREU MÁIS CA UN CABALO (47 KM/H).</a:t>
            </a:r>
          </a:p>
        </p:txBody>
      </p:sp>
      <p:pic>
        <p:nvPicPr>
          <p:cNvPr id="30723" name="Picture 5" descr="la-segunda-revolucion-industr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700213"/>
            <a:ext cx="5689600" cy="2592387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179388" y="4437063"/>
            <a:ext cx="8964612" cy="2263775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dirty="0">
                <a:latin typeface="Times New Roman" pitchFamily="18" charset="0"/>
              </a:rPr>
              <a:t>O FERROCARRIL SERVÍU DE ARRASTRE A OUTROS SECTORES:</a:t>
            </a:r>
          </a:p>
          <a:p>
            <a:pPr>
              <a:spcBef>
                <a:spcPct val="50000"/>
              </a:spcBef>
            </a:pPr>
            <a:r>
              <a:rPr lang="es-ES_tradnl" sz="2000" dirty="0">
                <a:latin typeface="Times New Roman" pitchFamily="18" charset="0"/>
              </a:rPr>
              <a:t>PRODUCCIÓN              1830                    1835              1847                 1870</a:t>
            </a:r>
          </a:p>
          <a:p>
            <a:pPr>
              <a:spcBef>
                <a:spcPct val="50000"/>
              </a:spcBef>
            </a:pPr>
            <a:r>
              <a:rPr lang="es-ES_tradnl" sz="2000" dirty="0">
                <a:latin typeface="Times New Roman" pitchFamily="18" charset="0"/>
              </a:rPr>
              <a:t>CARBÓN.      22.830.000 TM                                                            123.000.000 TM</a:t>
            </a:r>
          </a:p>
          <a:p>
            <a:pPr>
              <a:spcBef>
                <a:spcPct val="50000"/>
              </a:spcBef>
            </a:pPr>
            <a:r>
              <a:rPr lang="es-ES_tradnl" sz="2000" dirty="0">
                <a:latin typeface="Times New Roman" pitchFamily="18" charset="0"/>
              </a:rPr>
              <a:t>FERRO:                                             20.000 TM     1.000.000 TM</a:t>
            </a:r>
          </a:p>
          <a:p>
            <a:pPr>
              <a:spcBef>
                <a:spcPct val="50000"/>
              </a:spcBef>
            </a:pPr>
            <a:r>
              <a:rPr lang="es-ES_tradnl" sz="2000" dirty="0">
                <a:latin typeface="Times New Roman" pitchFamily="18" charset="0"/>
              </a:rPr>
              <a:t>           VÍAS, LOCOMOTORAS, VAGÓNS FERROCARRIL, COMBUSTIBLE.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8497888" cy="1200329"/>
          </a:xfrm>
          <a:prstGeom prst="rect">
            <a:avLst/>
          </a:prstGeom>
          <a:solidFill>
            <a:srgbClr val="FFCC0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dirty="0"/>
              <a:t>AS PRIMEIRAS LIÑAS DE FERROCARRIL TRAZÁRONSE NA GRAN BRETAÑA. 1º PARA TRANSPORTE DO CARBÓN ATA OS CENTROS DE CONSUMO (STOCKTON-DARLINGTON) E POSTERIORMENTE APARECERON AS LIÑAS DE PASAXEIROS. A 1ª LIÑA DATA DE 1830, LIVERPOOL-MANCHESTER. </a:t>
            </a:r>
          </a:p>
        </p:txBody>
      </p:sp>
      <p:pic>
        <p:nvPicPr>
          <p:cNvPr id="3174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773238"/>
            <a:ext cx="8353425" cy="4989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ut2-revolucion-industrial-completo-0_5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0" y="65088"/>
            <a:ext cx="9144000" cy="10541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dirty="0"/>
              <a:t>A PARTIR DE GRAN BRETAÑA DIFUNDIUSE O FERROCARRIL, PRIMEIRO POR</a:t>
            </a:r>
          </a:p>
          <a:p>
            <a:pPr>
              <a:spcBef>
                <a:spcPct val="50000"/>
              </a:spcBef>
            </a:pPr>
            <a:r>
              <a:rPr lang="es-ES_tradnl" dirty="0"/>
              <a:t>EUROPA E LOGO POLO RESTO DO PLANETA.</a:t>
            </a:r>
          </a:p>
          <a:p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862322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gl-ES" dirty="0" smtClean="0"/>
              <a:t>ROBERT FULTON CO SEU CLERMONT (1807), PERCORRE OS 240 KM </a:t>
            </a:r>
            <a:r>
              <a:rPr lang="gl-ES" dirty="0"/>
              <a:t>QUE SEPARAN NOVA IORQUE DE ALBANY POLO RÍO HUDSON E </a:t>
            </a:r>
            <a:r>
              <a:rPr lang="gl-ES" dirty="0" smtClean="0"/>
              <a:t>INICIA O PROCESO DE APLICACIÓN DA MÁQUINA DE VAPOR  ÓS BARCOS:</a:t>
            </a:r>
          </a:p>
          <a:p>
            <a:pPr algn="just">
              <a:spcBef>
                <a:spcPct val="50000"/>
              </a:spcBef>
            </a:pPr>
            <a:r>
              <a:rPr lang="gl-ES" dirty="0" smtClean="0"/>
              <a:t> - HÉLICE. 1804 </a:t>
            </a:r>
            <a:r>
              <a:rPr lang="gl-ES" dirty="0" err="1"/>
              <a:t>John</a:t>
            </a:r>
            <a:r>
              <a:rPr lang="gl-ES" dirty="0"/>
              <a:t> </a:t>
            </a:r>
            <a:r>
              <a:rPr lang="gl-ES" dirty="0" err="1"/>
              <a:t>Stevens</a:t>
            </a:r>
            <a:r>
              <a:rPr lang="gl-ES" dirty="0"/>
              <a:t> desenvolve a transmisión con hélices (podendo superar ás pas</a:t>
            </a:r>
            <a:r>
              <a:rPr lang="gl-ES" dirty="0" smtClean="0"/>
              <a:t>)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gl-ES" dirty="0" smtClean="0"/>
              <a:t> CONDENSADOR DE AUGA </a:t>
            </a:r>
          </a:p>
          <a:p>
            <a:pPr algn="just">
              <a:spcBef>
                <a:spcPct val="50000"/>
              </a:spcBef>
            </a:pPr>
            <a:r>
              <a:rPr lang="gl-ES" dirty="0" smtClean="0"/>
              <a:t>                Separa a auga para refrixerar da auga da caldeira. Así evitábase a acumulación de sal e as frecuentes explosións que se producían ó navegar por mar.</a:t>
            </a:r>
          </a:p>
          <a:p>
            <a:pPr algn="just">
              <a:spcBef>
                <a:spcPct val="50000"/>
              </a:spcBef>
            </a:pPr>
            <a:r>
              <a:rPr lang="es-ES_tradnl" dirty="0" smtClean="0">
                <a:solidFill>
                  <a:schemeClr val="bg1"/>
                </a:solidFill>
              </a:rPr>
              <a:t> </a:t>
            </a:r>
            <a:endParaRPr lang="es-ES_tradnl" dirty="0">
              <a:solidFill>
                <a:schemeClr val="bg1"/>
              </a:solidFill>
            </a:endParaRPr>
          </a:p>
        </p:txBody>
      </p:sp>
      <p:pic>
        <p:nvPicPr>
          <p:cNvPr id="33795" name="Picture 7" descr="stanton012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738"/>
            <a:ext cx="7416800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9" descr="robertful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7363" y="3357563"/>
            <a:ext cx="2306637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179512" y="0"/>
            <a:ext cx="8640762" cy="2492896"/>
          </a:xfrm>
          <a:solidFill>
            <a:srgbClr val="FFC000"/>
          </a:solidFill>
          <a:ln w="38100" cap="flat" algn="ctr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1600" b="1" dirty="0" smtClean="0">
                <a:solidFill>
                  <a:srgbClr val="111111"/>
                </a:solidFill>
                <a:effectLst/>
                <a:latin typeface="Times New Roman" pitchFamily="18" charset="0"/>
                <a:cs typeface="Times New Roman" pitchFamily="18" charset="0"/>
              </a:rPr>
              <a:t>OS NOVOS MEDIOS DE TRANSPORTE: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ES_tradnl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1600" b="1" dirty="0" smtClean="0">
                <a:solidFill>
                  <a:srgbClr val="111111"/>
                </a:solidFill>
                <a:effectLst/>
                <a:latin typeface="Times New Roman" pitchFamily="18" charset="0"/>
                <a:cs typeface="Times New Roman" pitchFamily="18" charset="0"/>
              </a:rPr>
              <a:t>-      </a:t>
            </a:r>
            <a:r>
              <a:rPr lang="es-ES_tradnl" sz="1600" dirty="0" smtClean="0">
                <a:solidFill>
                  <a:srgbClr val="111111"/>
                </a:solidFill>
                <a:effectLst/>
                <a:latin typeface="Times New Roman" pitchFamily="18" charset="0"/>
                <a:cs typeface="Times New Roman" pitchFamily="18" charset="0"/>
              </a:rPr>
              <a:t>FAVORECERON A REDUCIÓN DO TEMPO DE TRANSPORTE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1600" dirty="0" smtClean="0">
                <a:solidFill>
                  <a:srgbClr val="111111"/>
                </a:solidFill>
                <a:effectLst/>
                <a:latin typeface="Times New Roman" pitchFamily="18" charset="0"/>
                <a:cs typeface="Times New Roman" pitchFamily="18" charset="0"/>
              </a:rPr>
              <a:t>-      PERMITIRON OS INTERCAMBIOS CON TERRITORIOS AILLADOS ANTERIORMENTE.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1600" dirty="0" smtClean="0">
                <a:solidFill>
                  <a:srgbClr val="111111"/>
                </a:solidFill>
                <a:effectLst/>
                <a:latin typeface="Times New Roman" pitchFamily="18" charset="0"/>
                <a:cs typeface="Times New Roman" pitchFamily="18" charset="0"/>
              </a:rPr>
              <a:t>-      ABARATARON O CUSTO DOS TRANSPORTES.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1600" dirty="0" smtClean="0">
                <a:solidFill>
                  <a:srgbClr val="111111"/>
                </a:solidFill>
                <a:effectLst/>
                <a:latin typeface="Times New Roman" pitchFamily="18" charset="0"/>
                <a:cs typeface="Times New Roman" pitchFamily="18" charset="0"/>
              </a:rPr>
              <a:t>-      </a:t>
            </a:r>
            <a:r>
              <a:rPr lang="es-ES_tradnl" sz="16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CONTRIBUÍRON Ó INCREMENTO D</a:t>
            </a:r>
            <a:r>
              <a:rPr lang="es-ES_tradnl" sz="1600" dirty="0" smtClean="0">
                <a:solidFill>
                  <a:srgbClr val="111111"/>
                </a:solidFill>
                <a:effectLst/>
                <a:latin typeface="Times New Roman" pitchFamily="18" charset="0"/>
                <a:cs typeface="Times New Roman" pitchFamily="18" charset="0"/>
              </a:rPr>
              <a:t>A PRODUCCIÓN DA INDUSTRIA SIDERÚRXICA E DOUTROS SECTORES.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s-ES_tradnl" sz="1600" dirty="0" smtClean="0">
                <a:solidFill>
                  <a:srgbClr val="111111"/>
                </a:solidFill>
                <a:effectLst/>
                <a:latin typeface="Times New Roman" pitchFamily="18" charset="0"/>
                <a:cs typeface="Times New Roman" pitchFamily="18" charset="0"/>
              </a:rPr>
              <a:t>AUMENTOU O VOLUME DE BENS TRANSPORTADOS.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s-ES_tradnl" sz="16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ACHEGARON AS ZONAS DE PRODUCIÓN DE MATERIAS PRIMAS E AS NOVAS ÁREAS INDUSTRIAIS (ARTELLANDO O MERCADO NACIONAL E MUNDIAL)</a:t>
            </a:r>
          </a:p>
        </p:txBody>
      </p:sp>
      <p:pic>
        <p:nvPicPr>
          <p:cNvPr id="22531" name="Picture 6" descr="rocke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77108"/>
            <a:ext cx="7992888" cy="4280892"/>
          </a:xfrm>
          <a:prstGeom prst="rect">
            <a:avLst/>
          </a:prstGeom>
          <a:noFill/>
          <a:ln w="38100">
            <a:solidFill>
              <a:srgbClr val="66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s-ES_tradnl" sz="3200" dirty="0" smtClean="0">
                <a:solidFill>
                  <a:schemeClr val="bg1"/>
                </a:solidFill>
                <a:effectLst/>
                <a:latin typeface="Times New Roman" pitchFamily="18" charset="0"/>
              </a:rPr>
              <a:t>2ª REVOLUCIÓN INDUSTRIAL. 1890-1914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00213"/>
            <a:ext cx="8064500" cy="4824412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539750" y="765175"/>
            <a:ext cx="25923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NOVAS FONTES DE ENERXÍA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539750" y="1557338"/>
            <a:ext cx="2590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NOVAS M. PRIMAS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611188" y="2565400"/>
            <a:ext cx="230346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UNIDADE DE PRODUCCIÓN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611188" y="3429000"/>
            <a:ext cx="22320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INNOVAC. TECNOLÓXICA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684213" y="5084763"/>
            <a:ext cx="20161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CAPITAL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684213" y="5949950"/>
            <a:ext cx="20875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TRABALLO</a:t>
            </a:r>
          </a:p>
        </p:txBody>
      </p:sp>
      <p:sp>
        <p:nvSpPr>
          <p:cNvPr id="35848" name="Text Box 10"/>
          <p:cNvSpPr txBox="1">
            <a:spLocks noChangeArrowheads="1"/>
          </p:cNvSpPr>
          <p:nvPr/>
        </p:nvSpPr>
        <p:spPr bwMode="auto">
          <a:xfrm>
            <a:off x="250825" y="0"/>
            <a:ext cx="8893175" cy="40011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b="1" dirty="0" smtClean="0">
                <a:latin typeface="Times New Roman" pitchFamily="18" charset="0"/>
              </a:rPr>
              <a:t>TRAZOS </a:t>
            </a:r>
            <a:r>
              <a:rPr lang="es-ES_tradnl" sz="2000" b="1" dirty="0">
                <a:latin typeface="Times New Roman" pitchFamily="18" charset="0"/>
              </a:rPr>
              <a:t>DA 2ª REVOLUCIÓN INDUSTRIAL</a:t>
            </a:r>
          </a:p>
        </p:txBody>
      </p:sp>
      <p:sp>
        <p:nvSpPr>
          <p:cNvPr id="35849" name="Rectangle 11"/>
          <p:cNvSpPr>
            <a:spLocks noChangeArrowheads="1"/>
          </p:cNvSpPr>
          <p:nvPr/>
        </p:nvSpPr>
        <p:spPr bwMode="auto">
          <a:xfrm>
            <a:off x="3491880" y="692696"/>
            <a:ext cx="5400675" cy="574675"/>
          </a:xfrm>
          <a:prstGeom prst="rect">
            <a:avLst/>
          </a:prstGeom>
          <a:solidFill>
            <a:srgbClr val="FFCC0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_tradnl" dirty="0"/>
              <a:t>PETRÓLEO, ELECTRICIDADE</a:t>
            </a:r>
          </a:p>
        </p:txBody>
      </p:sp>
      <p:sp>
        <p:nvSpPr>
          <p:cNvPr id="35850" name="Text Box 12"/>
          <p:cNvSpPr txBox="1">
            <a:spLocks noChangeArrowheads="1"/>
          </p:cNvSpPr>
          <p:nvPr/>
        </p:nvSpPr>
        <p:spPr bwMode="auto">
          <a:xfrm>
            <a:off x="3492500" y="1484313"/>
            <a:ext cx="5400675" cy="646331"/>
          </a:xfrm>
          <a:prstGeom prst="rect">
            <a:avLst/>
          </a:prstGeom>
          <a:solidFill>
            <a:srgbClr val="FFCC0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dirty="0"/>
              <a:t>ACEIRO. NOVOS METAIS (NI, AL, SN, CU) CAUCHO. INDUSTRIAIS: SOSA, PETRÓLEO, ÁCIDO SULFÚRICO</a:t>
            </a:r>
          </a:p>
        </p:txBody>
      </p:sp>
      <p:sp>
        <p:nvSpPr>
          <p:cNvPr id="35851" name="Text Box 13"/>
          <p:cNvSpPr txBox="1">
            <a:spLocks noChangeArrowheads="1"/>
          </p:cNvSpPr>
          <p:nvPr/>
        </p:nvSpPr>
        <p:spPr bwMode="auto">
          <a:xfrm>
            <a:off x="3492500" y="2924175"/>
            <a:ext cx="52562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gl-ES"/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3492500" y="2924175"/>
            <a:ext cx="51117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gl-ES" sz="20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3491880" y="2636912"/>
            <a:ext cx="5400675" cy="376238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FÁBRICAS DE MAIOR TAMAÑO</a:t>
            </a:r>
          </a:p>
        </p:txBody>
      </p:sp>
      <p:sp>
        <p:nvSpPr>
          <p:cNvPr id="35854" name="Text Box 16"/>
          <p:cNvSpPr txBox="1">
            <a:spLocks noChangeArrowheads="1"/>
          </p:cNvSpPr>
          <p:nvPr/>
        </p:nvSpPr>
        <p:spPr bwMode="auto">
          <a:xfrm>
            <a:off x="3492500" y="3284538"/>
            <a:ext cx="5400675" cy="1228725"/>
          </a:xfrm>
          <a:prstGeom prst="rect">
            <a:avLst/>
          </a:prstGeom>
          <a:solidFill>
            <a:srgbClr val="FFCC0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l-ES" dirty="0" smtClean="0"/>
              <a:t>Turbina hidráulica, </a:t>
            </a:r>
            <a:r>
              <a:rPr lang="gl-ES" dirty="0" err="1" smtClean="0"/>
              <a:t>Dinamo</a:t>
            </a:r>
            <a:r>
              <a:rPr lang="gl-ES" dirty="0" smtClean="0"/>
              <a:t>, Motor de explosión. Convertedor </a:t>
            </a:r>
            <a:r>
              <a:rPr lang="gl-ES" dirty="0" err="1" smtClean="0"/>
              <a:t>Bessemer</a:t>
            </a:r>
            <a:r>
              <a:rPr lang="gl-ES" dirty="0" smtClean="0"/>
              <a:t>. </a:t>
            </a:r>
            <a:r>
              <a:rPr lang="gl-ES" dirty="0" err="1" smtClean="0"/>
              <a:t>Electrolise</a:t>
            </a:r>
            <a:r>
              <a:rPr lang="gl-ES" dirty="0" smtClean="0"/>
              <a:t>, Forno de </a:t>
            </a:r>
            <a:r>
              <a:rPr lang="gl-ES" dirty="0" err="1" smtClean="0"/>
              <a:t>Moissan</a:t>
            </a:r>
            <a:r>
              <a:rPr lang="gl-ES" dirty="0" smtClean="0"/>
              <a:t>,  Vulcanización, Automóbil, aviación,  Tranvía, telégrafo, teléfono </a:t>
            </a:r>
            <a:endParaRPr lang="gl-ES" dirty="0"/>
          </a:p>
        </p:txBody>
      </p:sp>
      <p:sp>
        <p:nvSpPr>
          <p:cNvPr id="35855" name="Text Box 17"/>
          <p:cNvSpPr txBox="1">
            <a:spLocks noChangeArrowheads="1"/>
          </p:cNvSpPr>
          <p:nvPr/>
        </p:nvSpPr>
        <p:spPr bwMode="auto">
          <a:xfrm>
            <a:off x="3563938" y="4941888"/>
            <a:ext cx="5329237" cy="925512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dirty="0"/>
              <a:t>EXPANSIÓN DAS S.A..</a:t>
            </a:r>
          </a:p>
          <a:p>
            <a:r>
              <a:rPr lang="es-ES_tradnl" dirty="0"/>
              <a:t>CONCENTRACIÓN DE EMPRESAS:</a:t>
            </a:r>
            <a:endParaRPr lang="en-US" dirty="0"/>
          </a:p>
          <a:p>
            <a:r>
              <a:rPr lang="en-US" dirty="0"/>
              <a:t>           -Trust.     - Cartel.     - Holding</a:t>
            </a:r>
            <a:r>
              <a:rPr lang="es-ES_tradnl" dirty="0">
                <a:latin typeface="Times New Roman" pitchFamily="18" charset="0"/>
              </a:rPr>
              <a:t> </a:t>
            </a:r>
          </a:p>
        </p:txBody>
      </p:sp>
      <p:sp>
        <p:nvSpPr>
          <p:cNvPr id="35856" name="Text Box 18"/>
          <p:cNvSpPr txBox="1">
            <a:spLocks noChangeArrowheads="1"/>
          </p:cNvSpPr>
          <p:nvPr/>
        </p:nvSpPr>
        <p:spPr bwMode="auto">
          <a:xfrm>
            <a:off x="3563938" y="6021388"/>
            <a:ext cx="5329237" cy="788987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dirty="0"/>
              <a:t>ORGANIZACIÓN CIENTÍFICA DO TRABALLO: </a:t>
            </a:r>
          </a:p>
          <a:p>
            <a:pPr>
              <a:spcBef>
                <a:spcPct val="50000"/>
              </a:spcBef>
            </a:pPr>
            <a:r>
              <a:rPr lang="es-ES_tradnl" dirty="0"/>
              <a:t>- </a:t>
            </a:r>
            <a:r>
              <a:rPr lang="es-ES_tradnl" dirty="0" err="1"/>
              <a:t>Taylorizacion</a:t>
            </a:r>
            <a:r>
              <a:rPr lang="es-ES_tradnl" dirty="0"/>
              <a:t>  - </a:t>
            </a:r>
            <a:r>
              <a:rPr lang="es-ES_tradnl" dirty="0" err="1"/>
              <a:t>Traballo</a:t>
            </a:r>
            <a:r>
              <a:rPr lang="es-ES_tradnl" dirty="0"/>
              <a:t> en </a:t>
            </a:r>
            <a:r>
              <a:rPr lang="es-ES_tradnl" dirty="0" err="1"/>
              <a:t>cadea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468313" y="253296"/>
            <a:ext cx="2808287" cy="6186309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gl-ES" b="1" u="sng" dirty="0" smtClean="0"/>
              <a:t>. O petróleo</a:t>
            </a:r>
            <a:r>
              <a:rPr lang="gl-ES" b="1" dirty="0" smtClean="0"/>
              <a:t>: </a:t>
            </a:r>
            <a:r>
              <a:rPr lang="gl-ES" dirty="0" smtClean="0"/>
              <a:t>  </a:t>
            </a:r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A súa explotación moderna, iniciouse coa perforación do pozo de </a:t>
            </a:r>
            <a:r>
              <a:rPr lang="gl-ES" dirty="0" err="1" smtClean="0"/>
              <a:t>Drake</a:t>
            </a:r>
            <a:r>
              <a:rPr lang="gl-ES" dirty="0" smtClean="0"/>
              <a:t> (Pensilvania) en 1859. </a:t>
            </a:r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Nos inicios da </a:t>
            </a:r>
            <a:r>
              <a:rPr lang="gl-ES" dirty="0" smtClean="0"/>
              <a:t>súa </a:t>
            </a:r>
            <a:r>
              <a:rPr lang="gl-ES" dirty="0" smtClean="0"/>
              <a:t>explotación, o queroseno era o máis valioso dos produtos derivados do petróleo polo seu uso nas lámpadas de iluminación, substituíndo ó aceite de balea. </a:t>
            </a:r>
            <a:endParaRPr lang="gl-ES" dirty="0" smtClean="0"/>
          </a:p>
          <a:p>
            <a:pPr algn="just"/>
            <a:r>
              <a:rPr lang="gl-ES" dirty="0" smtClean="0"/>
              <a:t>As </a:t>
            </a:r>
            <a:r>
              <a:rPr lang="gl-ES" dirty="0" smtClean="0"/>
              <a:t>demais sustancias tardaron máis tempo en ser utilizadas: as máis pesadas pronto se empregaron na calefacción doméstica e industrial. </a:t>
            </a:r>
          </a:p>
          <a:p>
            <a:pPr algn="just"/>
            <a:endParaRPr lang="es-ES_tradnl" dirty="0"/>
          </a:p>
        </p:txBody>
      </p:sp>
      <p:pic>
        <p:nvPicPr>
          <p:cNvPr id="36867" name="Picture 5" descr="TX-00338-C~Pozo-de-petroleo-Odessa-Tejas-Post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0"/>
            <a:ext cx="4679950" cy="6858000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022" name="Group 7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897467"/>
              </p:ext>
            </p:extLst>
          </p:nvPr>
        </p:nvGraphicFramePr>
        <p:xfrm>
          <a:off x="0" y="765175"/>
          <a:ext cx="9144000" cy="614172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gl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Antes da 1ª Revolución Industrial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1ª Revolución Industrial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FONTES DE ENERXÍA</a:t>
                      </a: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gl-ES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Orgánicas:</a:t>
                      </a:r>
                      <a:r>
                        <a:rPr kumimoji="0" lang="gl-E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gl-E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Madeira, vento, auga, animal.</a:t>
                      </a:r>
                      <a:endParaRPr kumimoji="0" lang="gl-E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Orixe mineral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Carbón ou vapor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MATERIAS PRIMAS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gl-E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Lá, liño.</a:t>
                      </a:r>
                      <a:endParaRPr kumimoji="0" lang="gl-E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Algodón, carbón, ferro.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1054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UNIDADE 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PRODUCIÓN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gl-E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Obradoiro artesanal (gremio).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gl-E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Sistema doméstico.</a:t>
                      </a:r>
                      <a:endParaRPr kumimoji="0" lang="gl-E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Fábrica.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1322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INNOVACIÓN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TECNOLÓXIVA</a:t>
                      </a: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gl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Máquina de vapor: Watt.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Mule</a:t>
                      </a: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</a:t>
                      </a:r>
                      <a:r>
                        <a:rPr kumimoji="0" lang="es-ES_trad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Tear</a:t>
                      </a: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mecánico.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Carbón de coque.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Pudelado e lamiado.                                                                     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CAPITAL</a:t>
                      </a: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gl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Beneficios do comercio.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Bancos, Bolsa.                                                                                    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TRABALLO</a:t>
                      </a: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 asalariado e asalariado.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gl-E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Xeneralízase o asalariado.</a:t>
                      </a:r>
                      <a:endParaRPr kumimoji="0" lang="gl-E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  <p:sp>
        <p:nvSpPr>
          <p:cNvPr id="6177" name="Text Box 101"/>
          <p:cNvSpPr txBox="1">
            <a:spLocks noChangeArrowheads="1"/>
          </p:cNvSpPr>
          <p:nvPr/>
        </p:nvSpPr>
        <p:spPr bwMode="auto">
          <a:xfrm>
            <a:off x="0" y="0"/>
            <a:ext cx="80645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200" b="1">
                <a:solidFill>
                  <a:srgbClr val="FFFF00"/>
                </a:solidFill>
                <a:latin typeface="Times New Roman" pitchFamily="18" charset="0"/>
              </a:rPr>
              <a:t>1.2. TRANSFORMACIÓNS ECONÓMICAS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620713"/>
            <a:ext cx="4752975" cy="430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323850" y="908050"/>
            <a:ext cx="3332163" cy="258532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s-ES_tradnl" dirty="0"/>
          </a:p>
          <a:p>
            <a:pPr algn="just"/>
            <a:r>
              <a:rPr lang="gl-ES" dirty="0" smtClean="0"/>
              <a:t>A </a:t>
            </a:r>
            <a:r>
              <a:rPr lang="gl-ES" dirty="0" smtClean="0"/>
              <a:t>gasolina</a:t>
            </a:r>
            <a:r>
              <a:rPr lang="gl-ES" dirty="0" smtClean="0"/>
              <a:t>, nun principio rexeitada pola </a:t>
            </a:r>
            <a:r>
              <a:rPr lang="gl-ES" dirty="0" smtClean="0"/>
              <a:t>súa </a:t>
            </a:r>
            <a:r>
              <a:rPr lang="gl-ES" dirty="0" err="1" smtClean="0"/>
              <a:t>perigosidade</a:t>
            </a:r>
            <a:r>
              <a:rPr lang="gl-ES" dirty="0" smtClean="0"/>
              <a:t>, </a:t>
            </a:r>
            <a:r>
              <a:rPr lang="gl-ES" dirty="0" smtClean="0"/>
              <a:t>pasou a primeiro plano grazas ó descubrimento do motor de explosión que implicou a </a:t>
            </a:r>
            <a:r>
              <a:rPr lang="gl-ES" dirty="0" smtClean="0"/>
              <a:t>súa </a:t>
            </a:r>
            <a:r>
              <a:rPr lang="gl-ES" dirty="0" smtClean="0"/>
              <a:t>utilización como combustible para o automóbil.</a:t>
            </a:r>
          </a:p>
          <a:p>
            <a:endParaRPr lang="gl-ES" dirty="0"/>
          </a:p>
        </p:txBody>
      </p: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076700"/>
            <a:ext cx="2592388" cy="2525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ChangeArrowheads="1"/>
          </p:cNvSpPr>
          <p:nvPr/>
        </p:nvSpPr>
        <p:spPr bwMode="auto">
          <a:xfrm>
            <a:off x="179388" y="333375"/>
            <a:ext cx="3673475" cy="2308324"/>
          </a:xfrm>
          <a:prstGeom prst="rect">
            <a:avLst/>
          </a:prstGeom>
          <a:solidFill>
            <a:srgbClr val="FFCC0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gl-ES" b="1" u="sng" dirty="0" smtClean="0"/>
              <a:t>A electricidade:</a:t>
            </a:r>
            <a:r>
              <a:rPr lang="gl-ES" u="sng" dirty="0" smtClean="0"/>
              <a:t> </a:t>
            </a:r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Xa desde finais do s.XVIII se iniciou a investigación científica dos fenómenos eléctricos: </a:t>
            </a:r>
            <a:r>
              <a:rPr lang="gl-ES" dirty="0" err="1" smtClean="0"/>
              <a:t>Franklin</a:t>
            </a:r>
            <a:r>
              <a:rPr lang="gl-ES" dirty="0" smtClean="0"/>
              <a:t>, e os inventores da pila voltaica, os italianos </a:t>
            </a:r>
            <a:r>
              <a:rPr lang="gl-ES" dirty="0" err="1" smtClean="0"/>
              <a:t>Galván</a:t>
            </a:r>
            <a:r>
              <a:rPr lang="gl-ES" dirty="0" smtClean="0"/>
              <a:t> e Volta. </a:t>
            </a:r>
          </a:p>
          <a:p>
            <a:pPr algn="just"/>
            <a:r>
              <a:rPr lang="es-ES_tradnl" b="1" u="sng" dirty="0" smtClean="0">
                <a:solidFill>
                  <a:schemeClr val="bg1"/>
                </a:solidFill>
              </a:rPr>
              <a:t> </a:t>
            </a:r>
            <a:endParaRPr lang="es-ES_tradnl" dirty="0">
              <a:solidFill>
                <a:schemeClr val="bg1"/>
              </a:solidFill>
            </a:endParaRPr>
          </a:p>
        </p:txBody>
      </p:sp>
      <p:pic>
        <p:nvPicPr>
          <p:cNvPr id="3891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0"/>
            <a:ext cx="5027613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891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141663"/>
            <a:ext cx="1614488" cy="345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76250"/>
            <a:ext cx="3960813" cy="5040313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4859338" y="5734050"/>
            <a:ext cx="3455987" cy="987425"/>
          </a:xfrm>
          <a:prstGeom prst="rect">
            <a:avLst/>
          </a:prstGeom>
          <a:solidFill>
            <a:srgbClr val="FFCC00"/>
          </a:solidFill>
          <a:ln w="9525" algn="ctr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>
                <a:solidFill>
                  <a:srgbClr val="0C0C00"/>
                </a:solidFill>
              </a:rPr>
              <a:t>THOMAS A. EDISON.</a:t>
            </a:r>
          </a:p>
          <a:p>
            <a:pPr algn="ctr">
              <a:spcBef>
                <a:spcPct val="50000"/>
              </a:spcBef>
            </a:pPr>
            <a:r>
              <a:rPr lang="es-ES_tradnl" sz="1600">
                <a:solidFill>
                  <a:srgbClr val="0C0C00"/>
                </a:solidFill>
              </a:rPr>
              <a:t>INVENTOR E COFUNDADOR DA GENERAL ELECTRIC </a:t>
            </a: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539750" y="404813"/>
            <a:ext cx="2952750" cy="61341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_tradnl" dirty="0"/>
          </a:p>
          <a:p>
            <a:pPr algn="just"/>
            <a:r>
              <a:rPr lang="gl-ES" dirty="0" smtClean="0"/>
              <a:t>Durante a maior parte do s.XIX a utilización da electricidade non era rendible, debido ós altos custos:</a:t>
            </a:r>
          </a:p>
          <a:p>
            <a:pPr algn="just"/>
            <a:endParaRPr lang="gl-ES" dirty="0" smtClean="0"/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O custo de calquera motor eléctrico que tivera  como única fonte de enerxía eléctrica a pila voltaica, sería 20 veces maior co da máquina de vapor. </a:t>
            </a:r>
          </a:p>
          <a:p>
            <a:pPr algn="just"/>
            <a:endParaRPr lang="gl-ES" dirty="0" smtClean="0"/>
          </a:p>
          <a:p>
            <a:pPr algn="just"/>
            <a:endParaRPr lang="gl-ES" dirty="0" smtClean="0"/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A turbina hidráulica e a de vapor favoreceron o desenvolvemento da utilización da electricidade.</a:t>
            </a:r>
          </a:p>
          <a:p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250825" y="596176"/>
            <a:ext cx="3384550" cy="5632311"/>
          </a:xfrm>
          <a:prstGeom prst="rect">
            <a:avLst/>
          </a:prstGeom>
          <a:solidFill>
            <a:srgbClr val="FFCC0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gl-ES" b="1" u="sng" dirty="0" smtClean="0"/>
              <a:t> Novas materias primas</a:t>
            </a:r>
            <a:endParaRPr lang="gl-ES" b="1" i="1" u="sng" dirty="0" smtClean="0"/>
          </a:p>
          <a:p>
            <a:pPr algn="just"/>
            <a:endParaRPr lang="gl-ES" b="1" i="1" u="sng" dirty="0" smtClean="0"/>
          </a:p>
          <a:p>
            <a:pPr algn="just"/>
            <a:r>
              <a:rPr lang="gl-ES" dirty="0" smtClean="0"/>
              <a:t>Entre as novas destacan: o aceiro, os novos metais, o caucho.</a:t>
            </a:r>
          </a:p>
          <a:p>
            <a:pPr algn="just"/>
            <a:endParaRPr lang="gl-ES" dirty="0" smtClean="0"/>
          </a:p>
          <a:p>
            <a:pPr algn="just"/>
            <a:r>
              <a:rPr lang="gl-ES" b="1" dirty="0" smtClean="0"/>
              <a:t>O aceiro: </a:t>
            </a:r>
            <a:r>
              <a:rPr lang="gl-ES" dirty="0" smtClean="0"/>
              <a:t>É un </a:t>
            </a:r>
            <a:r>
              <a:rPr lang="gl-ES" dirty="0" smtClean="0"/>
              <a:t>produto </a:t>
            </a:r>
            <a:r>
              <a:rPr lang="gl-ES" dirty="0" smtClean="0"/>
              <a:t>intermedio entre o ferro forxado, con baixo contido de carbono, e o ferro cru, con alto contido.</a:t>
            </a:r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Ata mediados do s.XIX resultaba demasiado cara a </a:t>
            </a:r>
            <a:r>
              <a:rPr lang="gl-ES" dirty="0" smtClean="0"/>
              <a:t>súa produción</a:t>
            </a:r>
            <a:r>
              <a:rPr lang="gl-ES" dirty="0" smtClean="0"/>
              <a:t>. </a:t>
            </a:r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O convertedor </a:t>
            </a:r>
            <a:r>
              <a:rPr lang="gl-ES" dirty="0" err="1" smtClean="0"/>
              <a:t>Bessemer</a:t>
            </a:r>
            <a:r>
              <a:rPr lang="gl-ES" dirty="0" smtClean="0"/>
              <a:t> (1855) permitiu obter o aceiro directamente do ferro fundido, obtendo un </a:t>
            </a:r>
            <a:r>
              <a:rPr lang="gl-ES" dirty="0" smtClean="0"/>
              <a:t>produto </a:t>
            </a:r>
            <a:r>
              <a:rPr lang="gl-ES" dirty="0" smtClean="0"/>
              <a:t>superior e de menor custo, empezando a </a:t>
            </a:r>
            <a:r>
              <a:rPr lang="gl-ES" dirty="0" err="1" smtClean="0"/>
              <a:t>substituir</a:t>
            </a:r>
            <a:r>
              <a:rPr lang="gl-ES" dirty="0" smtClean="0"/>
              <a:t> </a:t>
            </a:r>
            <a:r>
              <a:rPr lang="gl-ES" dirty="0" smtClean="0"/>
              <a:t>ó ferro en numerosos usos.</a:t>
            </a:r>
            <a:endParaRPr lang="gl-ES" dirty="0"/>
          </a:p>
        </p:txBody>
      </p:sp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336550"/>
            <a:ext cx="2433638" cy="2309813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</p:spPr>
      </p:pic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924175"/>
            <a:ext cx="4953000" cy="3556000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4572000" y="1125538"/>
            <a:ext cx="1584325" cy="78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l-ES" dirty="0" smtClean="0"/>
              <a:t>Convertedor</a:t>
            </a:r>
          </a:p>
          <a:p>
            <a:pPr>
              <a:spcBef>
                <a:spcPct val="50000"/>
              </a:spcBef>
            </a:pPr>
            <a:r>
              <a:rPr lang="es-ES_tradnl" dirty="0" smtClean="0"/>
              <a:t>Bessemer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ChangeArrowheads="1"/>
          </p:cNvSpPr>
          <p:nvPr/>
        </p:nvSpPr>
        <p:spPr bwMode="auto">
          <a:xfrm>
            <a:off x="250825" y="333375"/>
            <a:ext cx="3168650" cy="5355312"/>
          </a:xfrm>
          <a:prstGeom prst="rect">
            <a:avLst/>
          </a:prstGeom>
          <a:solidFill>
            <a:srgbClr val="FFCC0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gl-ES" b="1" dirty="0" smtClean="0"/>
              <a:t>Novos metais:</a:t>
            </a:r>
            <a:r>
              <a:rPr lang="gl-ES" dirty="0" smtClean="0"/>
              <a:t> </a:t>
            </a:r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O níquel, o aluminio, o estaño, o cobre, o mercurio ,</a:t>
            </a:r>
          </a:p>
          <a:p>
            <a:pPr algn="just"/>
            <a:r>
              <a:rPr lang="gl-ES" dirty="0" smtClean="0"/>
              <a:t>empezaron a ser empregados masivamente na industria metalúrxica. </a:t>
            </a:r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No caso do aluminio, favoreceu a súa expansión a electrólise, que abaratou a obtención de aluminio a partir da bauxita:</a:t>
            </a:r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Custo Kg. De Al.</a:t>
            </a:r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- 1881         90 francos; </a:t>
            </a:r>
          </a:p>
          <a:p>
            <a:pPr algn="just"/>
            <a:r>
              <a:rPr lang="gl-ES" dirty="0" smtClean="0"/>
              <a:t>- 1890         19 francos; </a:t>
            </a:r>
          </a:p>
          <a:p>
            <a:pPr algn="just"/>
            <a:r>
              <a:rPr lang="gl-ES" dirty="0" smtClean="0"/>
              <a:t>- 1909         1 franco e 70 cts.</a:t>
            </a:r>
          </a:p>
          <a:p>
            <a:pPr algn="just"/>
            <a:endParaRPr lang="es-ES_tradnl" dirty="0"/>
          </a:p>
        </p:txBody>
      </p:sp>
      <p:pic>
        <p:nvPicPr>
          <p:cNvPr id="41987" name="Picture 6" descr="ImgCap1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1196975"/>
            <a:ext cx="5126037" cy="3933825"/>
          </a:xfrm>
          <a:prstGeom prst="rect">
            <a:avLst/>
          </a:prstGeom>
          <a:solidFill>
            <a:srgbClr val="99CC00"/>
          </a:solidFill>
          <a:ln w="38100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250825" y="700088"/>
            <a:ext cx="3095625" cy="5348287"/>
          </a:xfrm>
          <a:prstGeom prst="rect">
            <a:avLst/>
          </a:prstGeom>
          <a:solidFill>
            <a:srgbClr val="FFCC0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s-ES_tradnl" b="1" dirty="0"/>
              <a:t>O caucho:</a:t>
            </a:r>
            <a:r>
              <a:rPr lang="es-ES_tradnl" dirty="0"/>
              <a:t> </a:t>
            </a:r>
          </a:p>
          <a:p>
            <a:pPr algn="just"/>
            <a:endParaRPr lang="es-ES_tradnl" dirty="0"/>
          </a:p>
          <a:p>
            <a:pPr algn="just"/>
            <a:r>
              <a:rPr lang="gl-ES" dirty="0" smtClean="0"/>
              <a:t>A </a:t>
            </a:r>
            <a:r>
              <a:rPr lang="gl-ES" dirty="0" smtClean="0"/>
              <a:t>súa </a:t>
            </a:r>
            <a:r>
              <a:rPr lang="gl-ES" dirty="0" smtClean="0"/>
              <a:t>utilización ven unida ó desenvolvemento da industria do automóbil. </a:t>
            </a:r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A plantación de heveas desenvolveuse polas colonias de Ceilán, Indonesia, Malaisia e India. </a:t>
            </a:r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O proceso de </a:t>
            </a:r>
            <a:r>
              <a:rPr lang="gl-ES" dirty="0" smtClean="0"/>
              <a:t>vulcanización </a:t>
            </a:r>
            <a:r>
              <a:rPr lang="gl-ES" dirty="0" smtClean="0"/>
              <a:t>de </a:t>
            </a:r>
            <a:r>
              <a:rPr lang="gl-ES" dirty="0" err="1" smtClean="0"/>
              <a:t>Goodyear</a:t>
            </a:r>
            <a:r>
              <a:rPr lang="gl-ES" dirty="0" smtClean="0"/>
              <a:t> (1839), que </a:t>
            </a:r>
            <a:r>
              <a:rPr lang="gl-ES" dirty="0" err="1" smtClean="0"/>
              <a:t>consegueu</a:t>
            </a:r>
            <a:r>
              <a:rPr lang="gl-ES" dirty="0" smtClean="0"/>
              <a:t> </a:t>
            </a:r>
            <a:r>
              <a:rPr lang="gl-ES" dirty="0" smtClean="0"/>
              <a:t>que o caucho adquirise maior dureza, elasticidade, resistencia e abrasión, influíu no seu desenvolvemento. </a:t>
            </a:r>
          </a:p>
          <a:p>
            <a:pPr algn="just"/>
            <a:endParaRPr lang="es-ES_tradnl" dirty="0">
              <a:solidFill>
                <a:schemeClr val="bg1"/>
              </a:solidFill>
            </a:endParaRPr>
          </a:p>
        </p:txBody>
      </p:sp>
      <p:pic>
        <p:nvPicPr>
          <p:cNvPr id="43011" name="Picture 5" descr="ford%20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260350"/>
            <a:ext cx="5314950" cy="6191250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830" name="Group 126"/>
          <p:cNvGraphicFramePr>
            <a:graphicFrameLocks noGrp="1"/>
          </p:cNvGraphicFramePr>
          <p:nvPr/>
        </p:nvGraphicFramePr>
        <p:xfrm>
          <a:off x="250825" y="836613"/>
          <a:ext cx="8642350" cy="5937060"/>
        </p:xfrm>
        <a:graphic>
          <a:graphicData uri="http://schemas.openxmlformats.org/drawingml/2006/table">
            <a:tbl>
              <a:tblPr/>
              <a:tblGrid>
                <a:gridCol w="1728788"/>
                <a:gridCol w="1728787"/>
                <a:gridCol w="1727200"/>
                <a:gridCol w="1790700"/>
                <a:gridCol w="1666875"/>
              </a:tblGrid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SIDERURXIA</a:t>
                      </a: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METALURXIA</a:t>
                      </a: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QUÍMICA</a:t>
                      </a: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ELECTRICID.</a:t>
                      </a: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AUTOMÓBIL</a:t>
                      </a: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ACEIRO: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mais</a:t>
                      </a: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resistente, elástico e flexible que o ferro.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Emprego</a:t>
                      </a: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en FF.CC, barcos, vigas...</a:t>
                      </a: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NOVOS METAIS: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ALUMINIO: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emprégase en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aeronáutica,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automóbil,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electricidade.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NÍQUEL: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 aceiro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inoxidable: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maior dureza e resistenza á calor.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ACIDO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SULFÚRICO: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explosivos,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fertilizantes,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colorantes...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SOSA: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xabrón ...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PETRÓLEO: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plásticos, pelícu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 fotográfica...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FARMACÉU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TICA: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anestesia,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Antisépticos (fenol, bromo)</a:t>
                      </a: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Empregarase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Nos MEDIOS DE COMUNIC: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Tlf. Telégrafo, Tranvía.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 INDUSTRIA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METALÚRXI.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ELECTROLISE 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FORNO DE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MOISSAN: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fusión de metais.</a:t>
                      </a: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SÍMBOLO DA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2° REV. IND.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Dependeu</a:t>
                      </a: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de 3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avances: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  </a:t>
                      </a:r>
                      <a:r>
                        <a:rPr kumimoji="0" lang="es-ES_tradnl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MOTOR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EXPLOSIÓN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1000" b="0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s-ES_tradnl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  LAMIA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Tx/>
                        <a:buChar char="-"/>
                        <a:tabLst/>
                      </a:pPr>
                      <a:r>
                        <a:rPr kumimoji="0" lang="es-ES_tradnl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PNEUMÁTICA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s-ES_tradnl" sz="1000" b="0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  GASOLIÑA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s-ES_trad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MAIOR </a:t>
                      </a:r>
                      <a:r>
                        <a:rPr kumimoji="0" lang="es-ES_trad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PRODUCIÓNCadea</a:t>
                      </a: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s-ES_trad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Montaxe</a:t>
                      </a: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(Ford T)</a:t>
                      </a: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  <p:sp>
        <p:nvSpPr>
          <p:cNvPr id="44054" name="Text Box 103"/>
          <p:cNvSpPr txBox="1">
            <a:spLocks noChangeArrowheads="1"/>
          </p:cNvSpPr>
          <p:nvPr/>
        </p:nvSpPr>
        <p:spPr bwMode="auto">
          <a:xfrm>
            <a:off x="395288" y="188913"/>
            <a:ext cx="8353425" cy="40011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b="1" dirty="0" smtClean="0">
                <a:latin typeface="Times New Roman" pitchFamily="18" charset="0"/>
              </a:rPr>
              <a:t>NOVOS </a:t>
            </a:r>
            <a:r>
              <a:rPr lang="es-ES_tradnl" sz="2000" b="1" dirty="0">
                <a:latin typeface="Times New Roman" pitchFamily="18" charset="0"/>
              </a:rPr>
              <a:t>SECTORES INDUSTRIAIS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0" y="27908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gl-ES"/>
          </a:p>
        </p:txBody>
      </p:sp>
      <p:sp>
        <p:nvSpPr>
          <p:cNvPr id="45059" name="Text Box 108"/>
          <p:cNvSpPr txBox="1">
            <a:spLocks noChangeArrowheads="1"/>
          </p:cNvSpPr>
          <p:nvPr/>
        </p:nvSpPr>
        <p:spPr bwMode="auto">
          <a:xfrm>
            <a:off x="250825" y="549275"/>
            <a:ext cx="4392613" cy="5355312"/>
          </a:xfrm>
          <a:prstGeom prst="rect">
            <a:avLst/>
          </a:prstGeom>
          <a:solidFill>
            <a:srgbClr val="FFCC0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gl-ES" dirty="0" smtClean="0"/>
              <a:t>Os novos sectores industriais, a Industria Química, a Metalurxia... necesitan </a:t>
            </a:r>
          </a:p>
          <a:p>
            <a:pPr algn="just">
              <a:buFontTx/>
              <a:buChar char="-"/>
            </a:pPr>
            <a:r>
              <a:rPr lang="gl-ES" b="1" dirty="0" smtClean="0"/>
              <a:t>  maiores </a:t>
            </a:r>
            <a:r>
              <a:rPr lang="gl-ES" b="1" dirty="0" err="1" smtClean="0"/>
              <a:t>aportacións</a:t>
            </a:r>
            <a:r>
              <a:rPr lang="gl-ES" b="1" dirty="0" smtClean="0"/>
              <a:t> de capital </a:t>
            </a:r>
          </a:p>
          <a:p>
            <a:pPr algn="just">
              <a:buFontTx/>
              <a:buChar char="-"/>
            </a:pPr>
            <a:r>
              <a:rPr lang="gl-ES" b="1" dirty="0" smtClean="0"/>
              <a:t>  unidades de </a:t>
            </a:r>
            <a:r>
              <a:rPr lang="gl-ES" b="1" dirty="0" err="1" smtClean="0"/>
              <a:t>producción</a:t>
            </a:r>
            <a:r>
              <a:rPr lang="gl-ES" b="1" dirty="0" smtClean="0"/>
              <a:t> máis grandes</a:t>
            </a:r>
            <a:r>
              <a:rPr lang="gl-ES" dirty="0" smtClean="0"/>
              <a:t>. </a:t>
            </a:r>
          </a:p>
          <a:p>
            <a:pPr algn="just">
              <a:buFontTx/>
              <a:buChar char="-"/>
            </a:pPr>
            <a:endParaRPr lang="gl-ES" dirty="0" smtClean="0"/>
          </a:p>
          <a:p>
            <a:pPr algn="just"/>
            <a:r>
              <a:rPr lang="gl-ES" dirty="0" smtClean="0"/>
              <a:t>Pola necesidade de grandes investimentos en capital, maquinaria, traballo… e co fin de</a:t>
            </a:r>
          </a:p>
          <a:p>
            <a:r>
              <a:rPr lang="gl-ES" dirty="0" smtClean="0"/>
              <a:t>-  diminuír os custos de </a:t>
            </a:r>
            <a:r>
              <a:rPr lang="gl-ES" dirty="0" err="1" smtClean="0"/>
              <a:t>producción</a:t>
            </a:r>
            <a:r>
              <a:rPr lang="gl-ES" dirty="0" smtClean="0"/>
              <a:t>  </a:t>
            </a:r>
          </a:p>
          <a:p>
            <a:r>
              <a:rPr lang="gl-ES" dirty="0" smtClean="0"/>
              <a:t>-  eliminar a competencia do mercado, </a:t>
            </a:r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asistirase a un importante fenómeno de </a:t>
            </a:r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                </a:t>
            </a:r>
            <a:r>
              <a:rPr lang="gl-ES" b="1" dirty="0" smtClean="0"/>
              <a:t>CONCENTRACIÓN DE  </a:t>
            </a:r>
          </a:p>
          <a:p>
            <a:pPr algn="just"/>
            <a:r>
              <a:rPr lang="gl-ES" b="1" dirty="0" smtClean="0"/>
              <a:t>                INDUSTRIAS </a:t>
            </a:r>
            <a:endParaRPr lang="gl-ES" dirty="0" smtClean="0"/>
          </a:p>
          <a:p>
            <a:pPr algn="just">
              <a:buFontTx/>
              <a:buChar char="-"/>
            </a:pPr>
            <a:r>
              <a:rPr lang="gl-ES" dirty="0" smtClean="0"/>
              <a:t>A concentración empresarial adoptará 3 formas fundamentais:</a:t>
            </a:r>
            <a:r>
              <a:rPr lang="gl-ES" b="1" dirty="0" smtClean="0"/>
              <a:t> </a:t>
            </a:r>
          </a:p>
          <a:p>
            <a:pPr algn="just"/>
            <a:r>
              <a:rPr lang="gl-ES" b="1" dirty="0" smtClean="0"/>
              <a:t>               - O Trust   </a:t>
            </a:r>
          </a:p>
          <a:p>
            <a:pPr algn="just"/>
            <a:r>
              <a:rPr lang="gl-ES" b="1" dirty="0" smtClean="0"/>
              <a:t>               - O Cartel   </a:t>
            </a:r>
          </a:p>
          <a:p>
            <a:pPr algn="just"/>
            <a:r>
              <a:rPr lang="gl-ES" b="1" dirty="0" smtClean="0"/>
              <a:t>               - O </a:t>
            </a:r>
            <a:r>
              <a:rPr lang="gl-ES" b="1" dirty="0" err="1" smtClean="0"/>
              <a:t>Holding</a:t>
            </a:r>
            <a:r>
              <a:rPr lang="gl-ES" b="1" dirty="0" smtClean="0"/>
              <a:t>.</a:t>
            </a:r>
            <a:endParaRPr lang="gl-ES" b="1" dirty="0"/>
          </a:p>
        </p:txBody>
      </p:sp>
      <p:sp>
        <p:nvSpPr>
          <p:cNvPr id="45060" name="Text Box 109"/>
          <p:cNvSpPr txBox="1">
            <a:spLocks noChangeArrowheads="1"/>
          </p:cNvSpPr>
          <p:nvPr/>
        </p:nvSpPr>
        <p:spPr bwMode="auto">
          <a:xfrm>
            <a:off x="179388" y="0"/>
            <a:ext cx="8785225" cy="400110"/>
          </a:xfrm>
          <a:prstGeom prst="rect">
            <a:avLst/>
          </a:prstGeom>
          <a:solidFill>
            <a:srgbClr val="FFFF0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b="1" dirty="0" smtClean="0">
                <a:latin typeface="Times New Roman" pitchFamily="18" charset="0"/>
              </a:rPr>
              <a:t>A </a:t>
            </a:r>
            <a:r>
              <a:rPr lang="es-ES_tradnl" sz="2000" b="1" dirty="0">
                <a:latin typeface="Times New Roman" pitchFamily="18" charset="0"/>
              </a:rPr>
              <a:t>CONCENTRACIÓN EMPRESARIAL</a:t>
            </a:r>
          </a:p>
        </p:txBody>
      </p:sp>
      <p:pic>
        <p:nvPicPr>
          <p:cNvPr id="45061" name="Picture 1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860800"/>
            <a:ext cx="4427537" cy="2287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5062" name="Picture 1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765175"/>
            <a:ext cx="2428875" cy="228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8" name="Group 4"/>
          <p:cNvGraphicFramePr>
            <a:graphicFrameLocks noGrp="1"/>
          </p:cNvGraphicFramePr>
          <p:nvPr/>
        </p:nvGraphicFramePr>
        <p:xfrm>
          <a:off x="0" y="0"/>
          <a:ext cx="9144000" cy="6811964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733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TRUST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HOLDING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0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CARTEL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169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FUSIÓN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FUSIÓN POR CONTROL DO CONSELLO DE ADMNÓN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ACORDO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1290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GRUPO INDUSTRIAS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GRUPO FINANCIEIRO 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INDUSTRIAL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GRUPO INDUSTRIAS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180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MESMA ACTIVIDADE INDUSTRIAL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DISTINTA ACTIVIDADE INDUSTRIAL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MESMA ACTIVIDADE INDUSTRIAL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1290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DIRECCIÓN COMÚN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DIRECCIÓN COMÚN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DIRECCIÓN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INDEPENDENTE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250825" y="1541899"/>
            <a:ext cx="3384550" cy="4801314"/>
          </a:xfrm>
          <a:prstGeom prst="rect">
            <a:avLst/>
          </a:prstGeom>
          <a:solidFill>
            <a:srgbClr val="FFCC0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gl-ES" dirty="0" smtClean="0"/>
              <a:t>Na 1ª Rev. Industrial, os empresarios  xestionaban persoalmente as súas empresas.</a:t>
            </a:r>
          </a:p>
          <a:p>
            <a:pPr algn="just"/>
            <a:endParaRPr lang="gl-ES" dirty="0" smtClean="0"/>
          </a:p>
          <a:p>
            <a:pPr algn="just"/>
            <a:endParaRPr lang="gl-ES" dirty="0" smtClean="0"/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Desde finais do s. XIX e o espallamento das S.A., os propietarios pasan a ser os accionistas e a xestión depende do Consello de Administración.</a:t>
            </a:r>
          </a:p>
          <a:p>
            <a:pPr algn="just"/>
            <a:endParaRPr lang="gl-ES" dirty="0" smtClean="0"/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As empresas son dirixidas por persoal especializado formado nas escolas empresariais.</a:t>
            </a:r>
          </a:p>
          <a:p>
            <a:pPr algn="just"/>
            <a:endParaRPr lang="es-ES_tradnl" dirty="0">
              <a:solidFill>
                <a:schemeClr val="bg1"/>
              </a:solidFill>
            </a:endParaRPr>
          </a:p>
        </p:txBody>
      </p:sp>
      <p:pic>
        <p:nvPicPr>
          <p:cNvPr id="4710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4005263"/>
            <a:ext cx="2876550" cy="2697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710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0"/>
            <a:ext cx="4751388" cy="3765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7109" name="Text Box 8"/>
          <p:cNvSpPr txBox="1">
            <a:spLocks noChangeArrowheads="1"/>
          </p:cNvSpPr>
          <p:nvPr/>
        </p:nvSpPr>
        <p:spPr bwMode="auto">
          <a:xfrm>
            <a:off x="0" y="188913"/>
            <a:ext cx="3995738" cy="1006475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_tradnl" sz="2000" b="1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s-ES_tradnl" sz="2000" b="1" dirty="0">
                <a:latin typeface="Times New Roman" pitchFamily="18" charset="0"/>
              </a:rPr>
              <a:t>CAMBIOS NA ORGANIZACIÓN</a:t>
            </a:r>
          </a:p>
          <a:p>
            <a:r>
              <a:rPr lang="es-ES_tradnl" sz="2000" b="1" dirty="0">
                <a:latin typeface="Times New Roman" pitchFamily="18" charset="0"/>
              </a:rPr>
              <a:t>DA  INDUSTRIA</a:t>
            </a:r>
            <a:endParaRPr lang="gl-ES" sz="2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3 CuadroTexto"/>
          <p:cNvSpPr txBox="1">
            <a:spLocks noChangeArrowheads="1"/>
          </p:cNvSpPr>
          <p:nvPr/>
        </p:nvSpPr>
        <p:spPr bwMode="auto">
          <a:xfrm>
            <a:off x="323528" y="836712"/>
            <a:ext cx="1512888" cy="12001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/>
            <a:r>
              <a:rPr lang="es-ES" b="1" dirty="0"/>
              <a:t>Beneficios comercio  e Industria doméstica</a:t>
            </a:r>
            <a:endParaRPr lang="es-ES_tradnl" b="1" dirty="0"/>
          </a:p>
        </p:txBody>
      </p:sp>
      <p:sp>
        <p:nvSpPr>
          <p:cNvPr id="10243" name="4 CuadroTexto"/>
          <p:cNvSpPr txBox="1">
            <a:spLocks noChangeArrowheads="1"/>
          </p:cNvSpPr>
          <p:nvPr/>
        </p:nvSpPr>
        <p:spPr bwMode="auto">
          <a:xfrm>
            <a:off x="2195513" y="836613"/>
            <a:ext cx="1728787" cy="120015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/>
            <a:r>
              <a:rPr lang="es-ES" b="1" dirty="0" err="1"/>
              <a:t>Novos</a:t>
            </a:r>
            <a:r>
              <a:rPr lang="es-ES" b="1" dirty="0"/>
              <a:t> cultivos, maquinaria ... </a:t>
            </a:r>
            <a:r>
              <a:rPr lang="es-ES_tradnl" b="1" dirty="0"/>
              <a:t>        </a:t>
            </a:r>
            <a:r>
              <a:rPr lang="es-ES" b="1" dirty="0"/>
              <a:t>Rev. Agrícola</a:t>
            </a:r>
          </a:p>
          <a:p>
            <a:pPr hangingPunct="0"/>
            <a:endParaRPr lang="es-ES_tradnl" dirty="0"/>
          </a:p>
        </p:txBody>
      </p:sp>
      <p:sp>
        <p:nvSpPr>
          <p:cNvPr id="10244" name="5 CuadroTexto"/>
          <p:cNvSpPr txBox="1">
            <a:spLocks noChangeArrowheads="1"/>
          </p:cNvSpPr>
          <p:nvPr/>
        </p:nvSpPr>
        <p:spPr bwMode="auto">
          <a:xfrm>
            <a:off x="4284663" y="836613"/>
            <a:ext cx="1800225" cy="1231106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/>
            <a:r>
              <a:rPr lang="es-ES" sz="2000" b="1" dirty="0" err="1"/>
              <a:t>Liberdade</a:t>
            </a:r>
            <a:r>
              <a:rPr lang="es-ES" sz="2000" b="1" dirty="0"/>
              <a:t> </a:t>
            </a:r>
            <a:r>
              <a:rPr lang="es-ES" b="1" dirty="0"/>
              <a:t>de comercio.  </a:t>
            </a:r>
          </a:p>
          <a:p>
            <a:pPr hangingPunct="0"/>
            <a:r>
              <a:rPr lang="es-ES_tradnl" b="1" dirty="0" err="1" smtClean="0"/>
              <a:t>Redución</a:t>
            </a:r>
            <a:r>
              <a:rPr lang="es-ES_tradnl" b="1" dirty="0" smtClean="0"/>
              <a:t> de </a:t>
            </a:r>
            <a:r>
              <a:rPr lang="es-ES" b="1" dirty="0" err="1" smtClean="0"/>
              <a:t>aranceis</a:t>
            </a:r>
            <a:endParaRPr lang="es-ES_tradnl" b="1" dirty="0"/>
          </a:p>
        </p:txBody>
      </p:sp>
      <p:sp>
        <p:nvSpPr>
          <p:cNvPr id="10245" name="6 CuadroTexto"/>
          <p:cNvSpPr txBox="1">
            <a:spLocks noChangeArrowheads="1"/>
          </p:cNvSpPr>
          <p:nvPr/>
        </p:nvSpPr>
        <p:spPr bwMode="auto">
          <a:xfrm>
            <a:off x="6372200" y="836712"/>
            <a:ext cx="2089150" cy="121571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" b="1" dirty="0">
                <a:cs typeface="Times New Roman" pitchFamily="18" charset="0"/>
              </a:rPr>
              <a:t>Relación entre </a:t>
            </a:r>
          </a:p>
          <a:p>
            <a:pPr eaLnBrk="0" hangingPunct="0"/>
            <a:endParaRPr lang="es-ES" sz="900" b="1" dirty="0">
              <a:cs typeface="Times New Roman" pitchFamily="18" charset="0"/>
            </a:endParaRPr>
          </a:p>
          <a:p>
            <a:pPr eaLnBrk="0" hangingPunct="0"/>
            <a:r>
              <a:rPr lang="es-ES" b="1" dirty="0">
                <a:cs typeface="Times New Roman" pitchFamily="18" charset="0"/>
              </a:rPr>
              <a:t>Ciencia e </a:t>
            </a:r>
            <a:r>
              <a:rPr lang="es-ES" b="1" dirty="0" smtClean="0">
                <a:cs typeface="Times New Roman" pitchFamily="18" charset="0"/>
              </a:rPr>
              <a:t>Industria</a:t>
            </a:r>
          </a:p>
          <a:p>
            <a:pPr eaLnBrk="0" hangingPunct="0"/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10246" name="7 CuadroTexto"/>
          <p:cNvSpPr txBox="1">
            <a:spLocks noChangeArrowheads="1"/>
          </p:cNvSpPr>
          <p:nvPr/>
        </p:nvSpPr>
        <p:spPr bwMode="auto">
          <a:xfrm>
            <a:off x="250825" y="2636838"/>
            <a:ext cx="1584325" cy="92392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/>
            <a:r>
              <a:rPr lang="es-ES" b="1" dirty="0"/>
              <a:t>Excedentes capital</a:t>
            </a:r>
          </a:p>
          <a:p>
            <a:pPr hangingPunct="0"/>
            <a:endParaRPr lang="es-ES_tradnl" dirty="0"/>
          </a:p>
        </p:txBody>
      </p:sp>
      <p:sp>
        <p:nvSpPr>
          <p:cNvPr id="10247" name="8 CuadroTexto"/>
          <p:cNvSpPr txBox="1">
            <a:spLocks noChangeArrowheads="1"/>
          </p:cNvSpPr>
          <p:nvPr/>
        </p:nvSpPr>
        <p:spPr bwMode="auto">
          <a:xfrm>
            <a:off x="2195736" y="2636912"/>
            <a:ext cx="1655762" cy="92392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/>
            <a:r>
              <a:rPr lang="es-ES" b="1" dirty="0"/>
              <a:t>Aumento de </a:t>
            </a:r>
            <a:r>
              <a:rPr lang="es-ES" b="1" dirty="0" err="1"/>
              <a:t>poboación</a:t>
            </a:r>
            <a:endParaRPr lang="es-ES" b="1" dirty="0"/>
          </a:p>
          <a:p>
            <a:pPr hangingPunct="0"/>
            <a:endParaRPr lang="es-ES_tradnl" dirty="0"/>
          </a:p>
        </p:txBody>
      </p:sp>
      <p:sp>
        <p:nvSpPr>
          <p:cNvPr id="10248" name="9 CuadroTexto"/>
          <p:cNvSpPr txBox="1">
            <a:spLocks noChangeArrowheads="1"/>
          </p:cNvSpPr>
          <p:nvPr/>
        </p:nvSpPr>
        <p:spPr bwMode="auto">
          <a:xfrm>
            <a:off x="4356100" y="2708275"/>
            <a:ext cx="1800225" cy="92392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/>
            <a:r>
              <a:rPr lang="es-ES" b="1" dirty="0"/>
              <a:t>Incremento de mercados</a:t>
            </a:r>
            <a:endParaRPr lang="es-ES_tradnl" b="1" dirty="0"/>
          </a:p>
          <a:p>
            <a:pPr hangingPunct="0"/>
            <a:endParaRPr lang="es-ES_tradnl" dirty="0"/>
          </a:p>
        </p:txBody>
      </p:sp>
      <p:sp>
        <p:nvSpPr>
          <p:cNvPr id="10249" name="10 CuadroTexto"/>
          <p:cNvSpPr txBox="1">
            <a:spLocks noChangeArrowheads="1"/>
          </p:cNvSpPr>
          <p:nvPr/>
        </p:nvSpPr>
        <p:spPr bwMode="auto">
          <a:xfrm>
            <a:off x="6516688" y="2708275"/>
            <a:ext cx="2016125" cy="92392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/>
            <a:r>
              <a:rPr lang="es-ES" b="1" dirty="0" err="1"/>
              <a:t>Innovacións</a:t>
            </a:r>
            <a:r>
              <a:rPr lang="es-ES" b="1" dirty="0"/>
              <a:t> </a:t>
            </a:r>
            <a:r>
              <a:rPr lang="es-ES" b="1" dirty="0" err="1"/>
              <a:t>tecnolóxicas</a:t>
            </a:r>
            <a:endParaRPr lang="es-ES" b="1" dirty="0"/>
          </a:p>
          <a:p>
            <a:pPr hangingPunct="0"/>
            <a:endParaRPr lang="es-ES_tradnl" dirty="0"/>
          </a:p>
        </p:txBody>
      </p:sp>
      <p:sp>
        <p:nvSpPr>
          <p:cNvPr id="10250" name="11 CuadroTexto"/>
          <p:cNvSpPr txBox="1">
            <a:spLocks noChangeArrowheads="1"/>
          </p:cNvSpPr>
          <p:nvPr/>
        </p:nvSpPr>
        <p:spPr bwMode="auto">
          <a:xfrm>
            <a:off x="323528" y="4005064"/>
            <a:ext cx="1511300" cy="12001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/>
            <a:r>
              <a:rPr lang="es-ES" b="1" dirty="0"/>
              <a:t>Bancos, </a:t>
            </a:r>
            <a:r>
              <a:rPr lang="es-ES" b="1" dirty="0" err="1"/>
              <a:t>Sdades</a:t>
            </a:r>
            <a:r>
              <a:rPr lang="es-ES" b="1" dirty="0"/>
              <a:t> </a:t>
            </a:r>
          </a:p>
          <a:p>
            <a:pPr hangingPunct="0"/>
            <a:r>
              <a:rPr lang="es-ES" b="1" dirty="0"/>
              <a:t>Anónimas</a:t>
            </a:r>
          </a:p>
          <a:p>
            <a:pPr hangingPunct="0"/>
            <a:endParaRPr lang="es-ES_tradnl" dirty="0"/>
          </a:p>
        </p:txBody>
      </p:sp>
      <p:sp>
        <p:nvSpPr>
          <p:cNvPr id="10251" name="12 CuadroTexto"/>
          <p:cNvSpPr txBox="1">
            <a:spLocks noChangeArrowheads="1"/>
          </p:cNvSpPr>
          <p:nvPr/>
        </p:nvSpPr>
        <p:spPr bwMode="auto">
          <a:xfrm>
            <a:off x="2195513" y="4005263"/>
            <a:ext cx="1728787" cy="12001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" b="1" dirty="0">
                <a:cs typeface="Times New Roman" pitchFamily="18" charset="0"/>
              </a:rPr>
              <a:t>+ </a:t>
            </a:r>
            <a:r>
              <a:rPr lang="es-ES" b="1" dirty="0" err="1">
                <a:cs typeface="Times New Roman" pitchFamily="18" charset="0"/>
              </a:rPr>
              <a:t>Man</a:t>
            </a:r>
            <a:r>
              <a:rPr lang="es-ES" b="1" dirty="0">
                <a:cs typeface="Times New Roman" pitchFamily="18" charset="0"/>
              </a:rPr>
              <a:t> de obra</a:t>
            </a:r>
            <a:endParaRPr lang="es-ES_tradnl" b="1" dirty="0"/>
          </a:p>
          <a:p>
            <a:pPr eaLnBrk="0" hangingPunct="0"/>
            <a:r>
              <a:rPr lang="es-ES" b="1" dirty="0">
                <a:cs typeface="Times New Roman" pitchFamily="18" charset="0"/>
              </a:rPr>
              <a:t>+ Demanda</a:t>
            </a:r>
          </a:p>
          <a:p>
            <a:pPr eaLnBrk="0" hangingPunct="0"/>
            <a:endParaRPr lang="es-ES" sz="3600" dirty="0"/>
          </a:p>
        </p:txBody>
      </p:sp>
      <p:sp>
        <p:nvSpPr>
          <p:cNvPr id="10252" name="13 CuadroTexto"/>
          <p:cNvSpPr txBox="1">
            <a:spLocks noChangeArrowheads="1"/>
          </p:cNvSpPr>
          <p:nvPr/>
        </p:nvSpPr>
        <p:spPr bwMode="auto">
          <a:xfrm>
            <a:off x="4356100" y="4076700"/>
            <a:ext cx="1871663" cy="12001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/>
            <a:r>
              <a:rPr lang="es-ES" b="1" dirty="0"/>
              <a:t>Revolución de transportes</a:t>
            </a:r>
          </a:p>
          <a:p>
            <a:pPr hangingPunct="0"/>
            <a:endParaRPr lang="es-ES" dirty="0"/>
          </a:p>
          <a:p>
            <a:pPr hangingPunct="0"/>
            <a:endParaRPr lang="es-ES_tradnl" dirty="0"/>
          </a:p>
        </p:txBody>
      </p:sp>
      <p:sp>
        <p:nvSpPr>
          <p:cNvPr id="10253" name="14 CuadroTexto"/>
          <p:cNvSpPr txBox="1">
            <a:spLocks noChangeArrowheads="1"/>
          </p:cNvSpPr>
          <p:nvPr/>
        </p:nvSpPr>
        <p:spPr bwMode="auto">
          <a:xfrm>
            <a:off x="6516688" y="4076700"/>
            <a:ext cx="1943100" cy="92333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/>
            <a:r>
              <a:rPr lang="es-ES" b="1" dirty="0"/>
              <a:t>Máquina de Vapor </a:t>
            </a:r>
          </a:p>
          <a:p>
            <a:pPr hangingPunct="0"/>
            <a:endParaRPr lang="es-ES" dirty="0"/>
          </a:p>
          <a:p>
            <a:pPr hangingPunct="0"/>
            <a:endParaRPr lang="es-ES_tradnl" dirty="0"/>
          </a:p>
        </p:txBody>
      </p:sp>
      <p:sp>
        <p:nvSpPr>
          <p:cNvPr id="10254" name="15 CuadroTexto"/>
          <p:cNvSpPr txBox="1">
            <a:spLocks noChangeArrowheads="1"/>
          </p:cNvSpPr>
          <p:nvPr/>
        </p:nvSpPr>
        <p:spPr bwMode="auto">
          <a:xfrm>
            <a:off x="1476375" y="5934075"/>
            <a:ext cx="1511300" cy="98488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/>
            <a:endParaRPr lang="es-ES" sz="2000" b="1" dirty="0" smtClean="0"/>
          </a:p>
          <a:p>
            <a:pPr hangingPunct="0"/>
            <a:r>
              <a:rPr lang="es-ES" sz="2000" b="1" dirty="0" smtClean="0"/>
              <a:t> </a:t>
            </a:r>
            <a:r>
              <a:rPr lang="es-ES" sz="2000" b="1" dirty="0"/>
              <a:t>Fábricas</a:t>
            </a:r>
          </a:p>
          <a:p>
            <a:pPr hangingPunct="0"/>
            <a:endParaRPr lang="es-ES" dirty="0"/>
          </a:p>
        </p:txBody>
      </p:sp>
      <p:sp>
        <p:nvSpPr>
          <p:cNvPr id="10255" name="16 CuadroTexto"/>
          <p:cNvSpPr txBox="1">
            <a:spLocks noChangeArrowheads="1"/>
          </p:cNvSpPr>
          <p:nvPr/>
        </p:nvSpPr>
        <p:spPr bwMode="auto">
          <a:xfrm>
            <a:off x="5364163" y="5934075"/>
            <a:ext cx="1655762" cy="98488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/>
            <a:endParaRPr lang="es-ES" sz="2000" b="1" dirty="0" smtClean="0">
              <a:solidFill>
                <a:srgbClr val="FF0000"/>
              </a:solidFill>
            </a:endParaRPr>
          </a:p>
          <a:p>
            <a:pPr hangingPunct="0"/>
            <a:r>
              <a:rPr lang="es-ES" sz="2000" b="1" dirty="0" smtClean="0"/>
              <a:t>Urbanización</a:t>
            </a:r>
            <a:endParaRPr lang="es-ES" sz="2000" b="1" dirty="0"/>
          </a:p>
          <a:p>
            <a:pPr hangingPunct="0"/>
            <a:endParaRPr lang="es-ES" dirty="0"/>
          </a:p>
        </p:txBody>
      </p:sp>
      <p:sp>
        <p:nvSpPr>
          <p:cNvPr id="10256" name="19 CuadroTexto"/>
          <p:cNvSpPr txBox="1">
            <a:spLocks noChangeArrowheads="1"/>
          </p:cNvSpPr>
          <p:nvPr/>
        </p:nvSpPr>
        <p:spPr bwMode="auto">
          <a:xfrm>
            <a:off x="323850" y="260350"/>
            <a:ext cx="8280400" cy="46166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 u="sng" dirty="0"/>
              <a:t>OS FACTORES DA REVOLUCIÓN INDUSTRIAL</a:t>
            </a:r>
            <a:r>
              <a:rPr lang="es-ES_tradnl" b="1" u="sng" dirty="0"/>
              <a:t>.</a:t>
            </a:r>
            <a:endParaRPr lang="es-ES_tradnl" dirty="0"/>
          </a:p>
        </p:txBody>
      </p:sp>
      <p:sp>
        <p:nvSpPr>
          <p:cNvPr id="10257" name="23 Flecha derecha"/>
          <p:cNvSpPr>
            <a:spLocks noChangeArrowheads="1"/>
          </p:cNvSpPr>
          <p:nvPr/>
        </p:nvSpPr>
        <p:spPr bwMode="auto">
          <a:xfrm rot="5400000">
            <a:off x="862806" y="2240757"/>
            <a:ext cx="576263" cy="215900"/>
          </a:xfrm>
          <a:prstGeom prst="rightArrow">
            <a:avLst>
              <a:gd name="adj1" fmla="val 50000"/>
              <a:gd name="adj2" fmla="val 5004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s-ES_tradnl"/>
          </a:p>
        </p:txBody>
      </p:sp>
      <p:sp>
        <p:nvSpPr>
          <p:cNvPr id="10258" name="24 Flecha derecha"/>
          <p:cNvSpPr>
            <a:spLocks noChangeArrowheads="1"/>
          </p:cNvSpPr>
          <p:nvPr/>
        </p:nvSpPr>
        <p:spPr bwMode="auto">
          <a:xfrm rot="5400000">
            <a:off x="2736056" y="2240757"/>
            <a:ext cx="576263" cy="215900"/>
          </a:xfrm>
          <a:prstGeom prst="rightArrow">
            <a:avLst>
              <a:gd name="adj1" fmla="val 50000"/>
              <a:gd name="adj2" fmla="val 5004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s-ES_tradnl"/>
          </a:p>
        </p:txBody>
      </p:sp>
      <p:sp>
        <p:nvSpPr>
          <p:cNvPr id="10259" name="25 Flecha derecha"/>
          <p:cNvSpPr>
            <a:spLocks noChangeArrowheads="1"/>
          </p:cNvSpPr>
          <p:nvPr/>
        </p:nvSpPr>
        <p:spPr bwMode="auto">
          <a:xfrm rot="5400000">
            <a:off x="4823618" y="2240757"/>
            <a:ext cx="576263" cy="215900"/>
          </a:xfrm>
          <a:prstGeom prst="rightArrow">
            <a:avLst>
              <a:gd name="adj1" fmla="val 50000"/>
              <a:gd name="adj2" fmla="val 5004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s-ES_tradnl"/>
          </a:p>
        </p:txBody>
      </p:sp>
      <p:sp>
        <p:nvSpPr>
          <p:cNvPr id="10260" name="26 Flecha derecha"/>
          <p:cNvSpPr>
            <a:spLocks noChangeArrowheads="1"/>
          </p:cNvSpPr>
          <p:nvPr/>
        </p:nvSpPr>
        <p:spPr bwMode="auto">
          <a:xfrm rot="5400000">
            <a:off x="7271543" y="2240757"/>
            <a:ext cx="576263" cy="215900"/>
          </a:xfrm>
          <a:prstGeom prst="rightArrow">
            <a:avLst>
              <a:gd name="adj1" fmla="val 50000"/>
              <a:gd name="adj2" fmla="val 5004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s-ES_tradnl"/>
          </a:p>
        </p:txBody>
      </p:sp>
      <p:sp>
        <p:nvSpPr>
          <p:cNvPr id="10261" name="27 Flecha derecha"/>
          <p:cNvSpPr>
            <a:spLocks noChangeArrowheads="1"/>
          </p:cNvSpPr>
          <p:nvPr/>
        </p:nvSpPr>
        <p:spPr bwMode="auto">
          <a:xfrm rot="5400000">
            <a:off x="935038" y="3681413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s-ES_tradnl"/>
          </a:p>
        </p:txBody>
      </p:sp>
      <p:sp>
        <p:nvSpPr>
          <p:cNvPr id="10262" name="28 Flecha derecha"/>
          <p:cNvSpPr>
            <a:spLocks noChangeArrowheads="1"/>
          </p:cNvSpPr>
          <p:nvPr/>
        </p:nvSpPr>
        <p:spPr bwMode="auto">
          <a:xfrm rot="5400000">
            <a:off x="2735263" y="3681413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s-ES_tradnl"/>
          </a:p>
        </p:txBody>
      </p:sp>
      <p:sp>
        <p:nvSpPr>
          <p:cNvPr id="10263" name="29 Flecha derecha"/>
          <p:cNvSpPr>
            <a:spLocks noChangeArrowheads="1"/>
          </p:cNvSpPr>
          <p:nvPr/>
        </p:nvSpPr>
        <p:spPr bwMode="auto">
          <a:xfrm rot="5400000">
            <a:off x="4968875" y="3752850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s-ES_tradnl"/>
          </a:p>
        </p:txBody>
      </p:sp>
      <p:sp>
        <p:nvSpPr>
          <p:cNvPr id="10264" name="30 Flecha derecha"/>
          <p:cNvSpPr>
            <a:spLocks noChangeArrowheads="1"/>
          </p:cNvSpPr>
          <p:nvPr/>
        </p:nvSpPr>
        <p:spPr bwMode="auto">
          <a:xfrm rot="5400000">
            <a:off x="7416800" y="3752850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s-ES_tradnl"/>
          </a:p>
        </p:txBody>
      </p:sp>
      <p:cxnSp>
        <p:nvCxnSpPr>
          <p:cNvPr id="10265" name="32 Conector recto"/>
          <p:cNvCxnSpPr>
            <a:cxnSpLocks noChangeShapeType="1"/>
            <a:stCxn id="10250" idx="3"/>
            <a:endCxn id="10251" idx="1"/>
          </p:cNvCxnSpPr>
          <p:nvPr/>
        </p:nvCxnSpPr>
        <p:spPr bwMode="auto">
          <a:xfrm>
            <a:off x="1834828" y="4605139"/>
            <a:ext cx="360685" cy="19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66" name="52 Conector recto"/>
          <p:cNvCxnSpPr>
            <a:cxnSpLocks noChangeShapeType="1"/>
          </p:cNvCxnSpPr>
          <p:nvPr/>
        </p:nvCxnSpPr>
        <p:spPr bwMode="auto">
          <a:xfrm>
            <a:off x="3924300" y="4581525"/>
            <a:ext cx="3603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67" name="53 Conector recto"/>
          <p:cNvCxnSpPr>
            <a:cxnSpLocks noChangeShapeType="1"/>
          </p:cNvCxnSpPr>
          <p:nvPr/>
        </p:nvCxnSpPr>
        <p:spPr bwMode="auto">
          <a:xfrm>
            <a:off x="6227763" y="4652963"/>
            <a:ext cx="3603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0268" name="56 Flecha derecha"/>
          <p:cNvSpPr>
            <a:spLocks noChangeArrowheads="1"/>
          </p:cNvSpPr>
          <p:nvPr/>
        </p:nvSpPr>
        <p:spPr bwMode="auto">
          <a:xfrm>
            <a:off x="468313" y="5373688"/>
            <a:ext cx="8280400" cy="71437"/>
          </a:xfrm>
          <a:prstGeom prst="rightArrow">
            <a:avLst>
              <a:gd name="adj1" fmla="val 50000"/>
              <a:gd name="adj2" fmla="val 5044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s-ES_tradnl"/>
          </a:p>
        </p:txBody>
      </p:sp>
      <p:sp>
        <p:nvSpPr>
          <p:cNvPr id="10269" name="57 Flecha derecha"/>
          <p:cNvSpPr>
            <a:spLocks noChangeArrowheads="1"/>
          </p:cNvSpPr>
          <p:nvPr/>
        </p:nvSpPr>
        <p:spPr bwMode="auto">
          <a:xfrm rot="5400000">
            <a:off x="1791494" y="5561807"/>
            <a:ext cx="584200" cy="207962"/>
          </a:xfrm>
          <a:prstGeom prst="rightArrow">
            <a:avLst>
              <a:gd name="adj1" fmla="val 50000"/>
              <a:gd name="adj2" fmla="val 4990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s-ES_tradnl"/>
          </a:p>
        </p:txBody>
      </p:sp>
      <p:sp>
        <p:nvSpPr>
          <p:cNvPr id="10270" name="58 Flecha derecha"/>
          <p:cNvSpPr>
            <a:spLocks noChangeArrowheads="1"/>
          </p:cNvSpPr>
          <p:nvPr/>
        </p:nvSpPr>
        <p:spPr bwMode="auto">
          <a:xfrm rot="5400000">
            <a:off x="5760244" y="5553869"/>
            <a:ext cx="576262" cy="215900"/>
          </a:xfrm>
          <a:prstGeom prst="rightArrow">
            <a:avLst>
              <a:gd name="adj1" fmla="val 50000"/>
              <a:gd name="adj2" fmla="val 5004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s-ES_tradnl"/>
          </a:p>
        </p:txBody>
      </p:sp>
      <p:sp>
        <p:nvSpPr>
          <p:cNvPr id="10271" name="61 Flecha derecha"/>
          <p:cNvSpPr>
            <a:spLocks noChangeArrowheads="1"/>
          </p:cNvSpPr>
          <p:nvPr/>
        </p:nvSpPr>
        <p:spPr bwMode="auto">
          <a:xfrm rot="5400000">
            <a:off x="1835944" y="4725194"/>
            <a:ext cx="352425" cy="207963"/>
          </a:xfrm>
          <a:prstGeom prst="rightArrow">
            <a:avLst>
              <a:gd name="adj1" fmla="val 50000"/>
              <a:gd name="adj2" fmla="val 5003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s-ES_tradnl"/>
          </a:p>
        </p:txBody>
      </p:sp>
      <p:sp>
        <p:nvSpPr>
          <p:cNvPr id="10272" name="62 Flecha derecha"/>
          <p:cNvSpPr>
            <a:spLocks noChangeArrowheads="1"/>
          </p:cNvSpPr>
          <p:nvPr/>
        </p:nvSpPr>
        <p:spPr bwMode="auto">
          <a:xfrm rot="5400000">
            <a:off x="3924300" y="4652963"/>
            <a:ext cx="350838" cy="207962"/>
          </a:xfrm>
          <a:prstGeom prst="rightArrow">
            <a:avLst>
              <a:gd name="adj1" fmla="val 50000"/>
              <a:gd name="adj2" fmla="val 4980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s-ES_tradnl"/>
          </a:p>
        </p:txBody>
      </p:sp>
      <p:sp>
        <p:nvSpPr>
          <p:cNvPr id="10273" name="63 Flecha derecha"/>
          <p:cNvSpPr>
            <a:spLocks noChangeArrowheads="1"/>
          </p:cNvSpPr>
          <p:nvPr/>
        </p:nvSpPr>
        <p:spPr bwMode="auto">
          <a:xfrm rot="5400000">
            <a:off x="6155531" y="4725195"/>
            <a:ext cx="352425" cy="207962"/>
          </a:xfrm>
          <a:prstGeom prst="rightArrow">
            <a:avLst>
              <a:gd name="adj1" fmla="val 50000"/>
              <a:gd name="adj2" fmla="val 5003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323528" y="404664"/>
            <a:ext cx="3814762" cy="585946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gl-ES" dirty="0" smtClean="0"/>
              <a:t>Na 2ª Revolución Industrial, a vinculación entre ciencia e empresa fíxose indisoluble. </a:t>
            </a:r>
          </a:p>
          <a:p>
            <a:pPr algn="just"/>
            <a:endParaRPr lang="gl-ES" dirty="0" smtClean="0"/>
          </a:p>
          <a:p>
            <a:pPr algn="just"/>
            <a:endParaRPr lang="gl-ES" dirty="0" smtClean="0"/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O laboratorio irrompeu no mundo industrial, axudando á incorporación nas empresas dos</a:t>
            </a:r>
          </a:p>
          <a:p>
            <a:pPr algn="just"/>
            <a:r>
              <a:rPr lang="gl-ES" dirty="0" smtClean="0"/>
              <a:t>avances técnicos e científicos, </a:t>
            </a:r>
          </a:p>
          <a:p>
            <a:pPr algn="just"/>
            <a:r>
              <a:rPr lang="gl-ES" dirty="0" smtClean="0"/>
              <a:t>co obxectivo de lograr unha maior </a:t>
            </a:r>
            <a:r>
              <a:rPr lang="gl-ES" dirty="0" err="1" smtClean="0"/>
              <a:t>competitividade</a:t>
            </a:r>
            <a:r>
              <a:rPr lang="gl-ES" dirty="0" smtClean="0"/>
              <a:t>.</a:t>
            </a:r>
          </a:p>
          <a:p>
            <a:pPr algn="just"/>
            <a:endParaRPr lang="gl-ES" dirty="0"/>
          </a:p>
          <a:p>
            <a:pPr algn="just"/>
            <a:endParaRPr lang="gl-ES" dirty="0"/>
          </a:p>
          <a:p>
            <a:pPr algn="just"/>
            <a:endParaRPr lang="gl-ES" dirty="0"/>
          </a:p>
          <a:p>
            <a:pPr algn="just"/>
            <a:endParaRPr lang="gl-ES" dirty="0"/>
          </a:p>
          <a:p>
            <a:pPr algn="just"/>
            <a:endParaRPr lang="gl-ES" dirty="0"/>
          </a:p>
          <a:p>
            <a:pPr algn="just"/>
            <a:endParaRPr lang="gl-ES" dirty="0"/>
          </a:p>
          <a:p>
            <a:pPr algn="just"/>
            <a:endParaRPr lang="gl-ES" dirty="0"/>
          </a:p>
          <a:p>
            <a:pPr algn="just"/>
            <a:endParaRPr lang="gl-ES" dirty="0"/>
          </a:p>
          <a:p>
            <a:pPr algn="just"/>
            <a:endParaRPr lang="gl-ES" dirty="0"/>
          </a:p>
        </p:txBody>
      </p:sp>
      <p:pic>
        <p:nvPicPr>
          <p:cNvPr id="4813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404813"/>
            <a:ext cx="4652962" cy="5662612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774656"/>
            <a:ext cx="9144000" cy="600164"/>
          </a:xfrm>
          <a:prstGeom prst="rect">
            <a:avLst/>
          </a:prstGeom>
          <a:solidFill>
            <a:srgbClr val="FFCC0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just"/>
            <a:r>
              <a:rPr lang="gl-ES" dirty="0" smtClean="0"/>
              <a:t>A difusión do </a:t>
            </a:r>
            <a:r>
              <a:rPr lang="gl-ES" b="1" dirty="0" smtClean="0"/>
              <a:t>taylorismo</a:t>
            </a:r>
            <a:r>
              <a:rPr lang="gl-ES" dirty="0" smtClean="0"/>
              <a:t>, tamén chamado organización científica do traballo, e a implantación da cadea de montaxe alteraron profundamente a </a:t>
            </a:r>
            <a:r>
              <a:rPr lang="gl-ES" dirty="0" smtClean="0"/>
              <a:t>estrutura </a:t>
            </a:r>
            <a:r>
              <a:rPr lang="gl-ES" dirty="0" smtClean="0"/>
              <a:t>do traballo e da </a:t>
            </a:r>
            <a:r>
              <a:rPr lang="gl-ES" dirty="0" smtClean="0"/>
              <a:t>produción</a:t>
            </a:r>
            <a:r>
              <a:rPr lang="gl-ES" dirty="0" smtClean="0"/>
              <a:t>.</a:t>
            </a:r>
            <a:endParaRPr lang="gl-ES" dirty="0"/>
          </a:p>
        </p:txBody>
      </p:sp>
      <p:pic>
        <p:nvPicPr>
          <p:cNvPr id="49155" name="Picture 6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773238"/>
            <a:ext cx="6480175" cy="4862512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49156" name="Text Box 7"/>
          <p:cNvSpPr txBox="1">
            <a:spLocks noChangeArrowheads="1"/>
          </p:cNvSpPr>
          <p:nvPr/>
        </p:nvSpPr>
        <p:spPr bwMode="auto">
          <a:xfrm>
            <a:off x="231775" y="65088"/>
            <a:ext cx="8012113" cy="396875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000" b="1" dirty="0" smtClean="0">
                <a:latin typeface="Times New Roman" pitchFamily="18" charset="0"/>
              </a:rPr>
              <a:t>A </a:t>
            </a:r>
            <a:r>
              <a:rPr lang="es-ES_tradnl" sz="2000" b="1" dirty="0">
                <a:latin typeface="Times New Roman" pitchFamily="18" charset="0"/>
              </a:rPr>
              <a:t>ORGANIZACIÓN CIENTÍFICA DO TRABALLO</a:t>
            </a:r>
            <a:r>
              <a:rPr lang="es-ES_tradnl" sz="20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gl-ES" sz="2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gl-ES" dirty="0" smtClean="0"/>
              <a:t>O taylorismo tiña como obxectivo aumentar a </a:t>
            </a:r>
            <a:r>
              <a:rPr lang="gl-ES" dirty="0" smtClean="0"/>
              <a:t>produtividade </a:t>
            </a:r>
            <a:r>
              <a:rPr lang="gl-ES" dirty="0" smtClean="0"/>
              <a:t>do traballo mediante </a:t>
            </a:r>
          </a:p>
          <a:p>
            <a:pPr algn="just"/>
            <a:r>
              <a:rPr lang="gl-ES" dirty="0" smtClean="0"/>
              <a:t>- o estudo das ferramentas utilizadas, </a:t>
            </a:r>
          </a:p>
          <a:p>
            <a:pPr algn="just">
              <a:buFontTx/>
              <a:buChar char="-"/>
            </a:pPr>
            <a:r>
              <a:rPr lang="gl-ES" dirty="0" smtClean="0"/>
              <a:t> o estudo dos tempos empregados </a:t>
            </a:r>
          </a:p>
          <a:p>
            <a:pPr algn="just">
              <a:buFontTx/>
              <a:buChar char="-"/>
            </a:pPr>
            <a:r>
              <a:rPr lang="gl-ES" dirty="0" smtClean="0"/>
              <a:t> o estudo  dos movementos executados polos traballadores nas tarefas </a:t>
            </a:r>
            <a:r>
              <a:rPr lang="gl-ES" dirty="0" err="1" smtClean="0"/>
              <a:t>productivas</a:t>
            </a:r>
            <a:r>
              <a:rPr lang="gl-ES" dirty="0" smtClean="0"/>
              <a:t>.</a:t>
            </a:r>
            <a:endParaRPr lang="gl-ES" dirty="0"/>
          </a:p>
        </p:txBody>
      </p:sp>
      <p:pic>
        <p:nvPicPr>
          <p:cNvPr id="50179" name="Picture 5" descr="Ford_Caden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412875"/>
            <a:ext cx="6791325" cy="5319713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395288" y="3175"/>
            <a:ext cx="5946051" cy="584775"/>
          </a:xfrm>
          <a:prstGeom prst="rect">
            <a:avLst/>
          </a:prstGeom>
          <a:solidFill>
            <a:srgbClr val="7030A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</a:rPr>
              <a:t>INGLATERRA</a:t>
            </a:r>
            <a:r>
              <a:rPr lang="es-ES_tradnl" sz="3200" dirty="0">
                <a:solidFill>
                  <a:schemeClr val="bg1"/>
                </a:solidFill>
                <a:latin typeface="Times New Roman" pitchFamily="18" charset="0"/>
              </a:rPr>
              <a:t>: PAÍS PIONEIRO</a:t>
            </a: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0" y="692696"/>
            <a:ext cx="8748713" cy="646331"/>
          </a:xfrm>
          <a:prstGeom prst="rect">
            <a:avLst/>
          </a:prstGeom>
          <a:solidFill>
            <a:srgbClr val="FFCC0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dirty="0"/>
              <a:t>ANTES QUE  CALQUERA ESTADO EUROPEO, INGLATERRA CONTABA CUNHA SERIE DE FACTORES QUE EXPLICAN O DESENVOLVEMENTO DA REVOLUCIÓN INDUSTRIAL NESTE PAÍS:</a:t>
            </a:r>
          </a:p>
        </p:txBody>
      </p:sp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3111500"/>
            <a:ext cx="2779713" cy="3746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186113"/>
            <a:ext cx="2633662" cy="3671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3132138" y="3617913"/>
            <a:ext cx="2232025" cy="3240087"/>
          </a:xfrm>
          <a:prstGeom prst="rect">
            <a:avLst/>
          </a:prstGeom>
          <a:solidFill>
            <a:srgbClr val="FFCC0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s-ES_tradnl" dirty="0"/>
              <a:t>Oliver </a:t>
            </a:r>
            <a:r>
              <a:rPr lang="es-ES_tradnl" dirty="0" err="1"/>
              <a:t>Cronwell</a:t>
            </a:r>
            <a:r>
              <a:rPr lang="es-ES_tradnl" dirty="0"/>
              <a:t>,</a:t>
            </a:r>
          </a:p>
          <a:p>
            <a:pPr algn="just"/>
            <a:r>
              <a:rPr lang="es-ES_tradnl" dirty="0"/>
              <a:t> á </a:t>
            </a:r>
            <a:r>
              <a:rPr lang="es-ES_tradnl" dirty="0" err="1"/>
              <a:t>esquerda</a:t>
            </a:r>
            <a:r>
              <a:rPr lang="es-ES_tradnl" dirty="0"/>
              <a:t>, </a:t>
            </a:r>
          </a:p>
          <a:p>
            <a:pPr algn="just"/>
            <a:r>
              <a:rPr lang="es-ES_tradnl" dirty="0" err="1"/>
              <a:t>liderou</a:t>
            </a:r>
            <a:r>
              <a:rPr lang="es-ES_tradnl" dirty="0"/>
              <a:t> a </a:t>
            </a:r>
            <a:r>
              <a:rPr lang="es-ES_tradnl" dirty="0" err="1"/>
              <a:t>revolta</a:t>
            </a:r>
            <a:r>
              <a:rPr lang="es-ES_tradnl" dirty="0"/>
              <a:t> </a:t>
            </a:r>
          </a:p>
          <a:p>
            <a:pPr algn="just"/>
            <a:r>
              <a:rPr lang="es-ES_tradnl" dirty="0"/>
              <a:t>do Parlamento </a:t>
            </a:r>
          </a:p>
          <a:p>
            <a:pPr algn="just"/>
            <a:r>
              <a:rPr lang="es-ES_tradnl" dirty="0"/>
              <a:t>contra o </a:t>
            </a:r>
            <a:r>
              <a:rPr lang="es-ES_tradnl" dirty="0" err="1"/>
              <a:t>Rei</a:t>
            </a:r>
            <a:r>
              <a:rPr lang="es-ES_tradnl" dirty="0"/>
              <a:t> Carlos I </a:t>
            </a:r>
          </a:p>
          <a:p>
            <a:pPr algn="just"/>
            <a:r>
              <a:rPr lang="es-ES_tradnl" dirty="0"/>
              <a:t>,entre 1642 e1660, </a:t>
            </a:r>
          </a:p>
          <a:p>
            <a:pPr algn="just"/>
            <a:r>
              <a:rPr lang="es-ES_tradnl" dirty="0"/>
              <a:t>que </a:t>
            </a:r>
            <a:r>
              <a:rPr lang="es-ES_tradnl" dirty="0" err="1"/>
              <a:t>rematou</a:t>
            </a:r>
            <a:r>
              <a:rPr lang="es-ES_tradnl" dirty="0"/>
              <a:t> coa </a:t>
            </a:r>
          </a:p>
          <a:p>
            <a:pPr algn="just"/>
            <a:r>
              <a:rPr lang="es-ES_tradnl" dirty="0"/>
              <a:t>decapitación do </a:t>
            </a:r>
            <a:r>
              <a:rPr lang="es-ES_tradnl" dirty="0" err="1"/>
              <a:t>Rei</a:t>
            </a:r>
            <a:r>
              <a:rPr lang="es-ES_tradnl" dirty="0"/>
              <a:t>,</a:t>
            </a:r>
          </a:p>
          <a:p>
            <a:pPr algn="just"/>
            <a:r>
              <a:rPr lang="es-ES_tradnl" dirty="0"/>
              <a:t>acusado de traidor.</a:t>
            </a:r>
          </a:p>
          <a:p>
            <a:pPr algn="just"/>
            <a:r>
              <a:rPr lang="es-ES_tradnl" dirty="0"/>
              <a:t>A burguesía tomaba</a:t>
            </a:r>
          </a:p>
          <a:p>
            <a:pPr algn="just"/>
            <a:r>
              <a:rPr lang="es-ES_tradnl" dirty="0"/>
              <a:t>O poder político en</a:t>
            </a:r>
          </a:p>
          <a:p>
            <a:pPr algn="just"/>
            <a:r>
              <a:rPr lang="es-ES_tradnl" dirty="0"/>
              <a:t>Inglaterra.</a:t>
            </a:r>
          </a:p>
        </p:txBody>
      </p:sp>
      <p:sp>
        <p:nvSpPr>
          <p:cNvPr id="7175" name="Text Box 13"/>
          <p:cNvSpPr txBox="1">
            <a:spLocks noChangeArrowheads="1"/>
          </p:cNvSpPr>
          <p:nvPr/>
        </p:nvSpPr>
        <p:spPr bwMode="auto">
          <a:xfrm>
            <a:off x="158750" y="1792288"/>
            <a:ext cx="8589963" cy="10541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dirty="0" smtClean="0"/>
              <a:t>- </a:t>
            </a:r>
            <a:r>
              <a:rPr lang="es-ES_tradnl" dirty="0"/>
              <a:t>UNHA BURGUESÍA COMERCIAL E INDUSTRIAL QUE EXERCE O PODER</a:t>
            </a:r>
          </a:p>
          <a:p>
            <a:pPr>
              <a:spcBef>
                <a:spcPct val="50000"/>
              </a:spcBef>
            </a:pPr>
            <a:r>
              <a:rPr lang="es-ES_tradnl" dirty="0"/>
              <a:t> POLÍTICO, ECONÓMICO E SOCIAL</a:t>
            </a:r>
          </a:p>
          <a:p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04813"/>
            <a:ext cx="8229600" cy="1139825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000" smtClean="0">
                <a:solidFill>
                  <a:schemeClr val="bg1"/>
                </a:solidFill>
                <a:effectLst/>
                <a:latin typeface="Times New Roman" pitchFamily="18" charset="0"/>
              </a:rPr>
              <a:t/>
            </a:r>
            <a:br>
              <a:rPr lang="es-ES_tradnl" sz="4000" smtClean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endParaRPr lang="es-ES_tradnl" sz="4000" smtClean="0"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79388" y="246063"/>
            <a:ext cx="3708400" cy="5909310"/>
          </a:xfrm>
          <a:prstGeom prst="rect">
            <a:avLst/>
          </a:prstGeom>
          <a:solidFill>
            <a:srgbClr val="FFCC0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ES_tradnl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 </a:t>
            </a:r>
            <a:r>
              <a:rPr lang="es-ES_tradnl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 BURGUESÍA BRITÁNICA É: </a:t>
            </a:r>
          </a:p>
          <a:p>
            <a:pPr algn="just">
              <a:spcBef>
                <a:spcPct val="50000"/>
              </a:spcBef>
              <a:defRPr/>
            </a:pPr>
            <a:r>
              <a:rPr lang="es-ES_tradnl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.   </a:t>
            </a:r>
            <a:r>
              <a:rPr lang="es-ES_tradnl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EMPRENDEDORA  </a:t>
            </a:r>
          </a:p>
          <a:p>
            <a:pPr algn="just">
              <a:spcBef>
                <a:spcPct val="50000"/>
              </a:spcBef>
              <a:defRPr/>
            </a:pPr>
            <a:r>
              <a:rPr lang="es-ES_tradnl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.   </a:t>
            </a:r>
            <a:r>
              <a:rPr lang="es-ES_tradnl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PRÁCTICA </a:t>
            </a:r>
            <a:endParaRPr lang="es-ES_tradnl" sz="24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ct val="50000"/>
              </a:spcBef>
              <a:defRPr/>
            </a:pPr>
            <a:r>
              <a:rPr lang="es-ES_tradnl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.  DÁ </a:t>
            </a:r>
            <a:r>
              <a:rPr lang="es-ES_tradnl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UN GRAN VALOR Á TÉCNICA E Á INNOVACIÓN. </a:t>
            </a:r>
          </a:p>
          <a:p>
            <a:pPr algn="just">
              <a:spcBef>
                <a:spcPct val="50000"/>
              </a:spcBef>
              <a:defRPr/>
            </a:pPr>
            <a:endParaRPr lang="es-ES_tradnl" sz="1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ct val="50000"/>
              </a:spcBef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DARANSE AS PRIMEIRAS PATENTES E INVENTOS  NA: </a:t>
            </a:r>
          </a:p>
          <a:p>
            <a:pPr algn="just">
              <a:spcBef>
                <a:spcPct val="50000"/>
              </a:spcBef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 INDUSTRIA TÉXTIL </a:t>
            </a:r>
          </a:p>
          <a:p>
            <a:pPr algn="just">
              <a:spcBef>
                <a:spcPct val="50000"/>
              </a:spcBef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 A SIDERURXIA </a:t>
            </a:r>
          </a:p>
          <a:p>
            <a:pPr algn="just">
              <a:spcBef>
                <a:spcPct val="50000"/>
              </a:spcBef>
              <a:buFontTx/>
              <a:buChar char="-"/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OS TRANSPORTES</a:t>
            </a:r>
          </a:p>
          <a:p>
            <a:pPr algn="just">
              <a:spcBef>
                <a:spcPct val="50000"/>
              </a:spcBef>
              <a:defRPr/>
            </a:pPr>
            <a:endParaRPr lang="es-ES_tradnl" sz="100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9220" name="Picture 5" descr="maquina-de-vap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1844675"/>
            <a:ext cx="4887912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0"/>
            <a:ext cx="2179638" cy="2179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1258888" y="6021388"/>
            <a:ext cx="2736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gl-ES"/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3924300" y="692150"/>
            <a:ext cx="2808288" cy="779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>
                <a:solidFill>
                  <a:srgbClr val="FFCC00"/>
                </a:solidFill>
              </a:rPr>
              <a:t>J. WATT. INVENTOR DA</a:t>
            </a:r>
          </a:p>
          <a:p>
            <a:pPr>
              <a:spcBef>
                <a:spcPct val="50000"/>
              </a:spcBef>
            </a:pPr>
            <a:r>
              <a:rPr lang="es-ES_tradnl">
                <a:solidFill>
                  <a:srgbClr val="FFCC00"/>
                </a:solidFill>
              </a:rPr>
              <a:t>MÁQUINA DE VAPOR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755650" y="1341438"/>
            <a:ext cx="72009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gl-ES" sz="20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395536" y="332656"/>
            <a:ext cx="8496300" cy="2879725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solidFill>
                  <a:srgbClr val="111111"/>
                </a:solidFill>
                <a:latin typeface="Times New Roman" pitchFamily="18" charset="0"/>
              </a:rPr>
              <a:t>XORDE UN NOVO TIPO DE ESTUDOSO CON SENTIDO PRÁCTICO, FORMADO EN INSTITUCIÓNS CULTURAIS CREADAS POLA BURGUESÍA INDUSTRIAL: </a:t>
            </a:r>
          </a:p>
          <a:p>
            <a:pPr>
              <a:spcBef>
                <a:spcPct val="50000"/>
              </a:spcBef>
            </a:pPr>
            <a:r>
              <a:rPr lang="es-ES_tradnl" b="1" i="1">
                <a:solidFill>
                  <a:srgbClr val="111111"/>
                </a:solidFill>
                <a:latin typeface="Times New Roman" pitchFamily="18" charset="0"/>
              </a:rPr>
              <a:t>           - SOCIETY OF ARTS DE LONDON</a:t>
            </a:r>
          </a:p>
          <a:p>
            <a:pPr>
              <a:spcBef>
                <a:spcPct val="50000"/>
              </a:spcBef>
            </a:pPr>
            <a:r>
              <a:rPr lang="es-ES_tradnl" b="1" i="1">
                <a:solidFill>
                  <a:srgbClr val="111111"/>
                </a:solidFill>
                <a:latin typeface="Times New Roman" pitchFamily="18" charset="0"/>
              </a:rPr>
              <a:t>           - GLASGOW ACADEMY OF ARTS,</a:t>
            </a:r>
          </a:p>
          <a:p>
            <a:pPr>
              <a:spcBef>
                <a:spcPct val="50000"/>
              </a:spcBef>
            </a:pPr>
            <a:r>
              <a:rPr lang="es-ES_tradnl" b="1" i="1">
                <a:solidFill>
                  <a:srgbClr val="111111"/>
                </a:solidFill>
                <a:latin typeface="Times New Roman" pitchFamily="18" charset="0"/>
              </a:rPr>
              <a:t>           - LUNAR SOCIETY OF BIRMINGHAN.</a:t>
            </a:r>
            <a:endParaRPr lang="es-ES_tradnl" b="1">
              <a:solidFill>
                <a:srgbClr val="111111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s-ES_tradnl" b="1">
                <a:solidFill>
                  <a:srgbClr val="111111"/>
                </a:solidFill>
                <a:latin typeface="Times New Roman" pitchFamily="18" charset="0"/>
              </a:rPr>
              <a:t>FAVORECEN COA SÚA FORMACIÓN OS INTERCAMBIOS ENTRE CIENCIA E INDUSTRIA</a:t>
            </a:r>
          </a:p>
        </p:txBody>
      </p:sp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573463"/>
            <a:ext cx="3024188" cy="3024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3573463"/>
            <a:ext cx="1881188" cy="2446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41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3573463"/>
            <a:ext cx="3227388" cy="3284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79388" y="3933825"/>
            <a:ext cx="8497887" cy="2720975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b="1">
                <a:solidFill>
                  <a:srgbClr val="111111"/>
                </a:solidFill>
                <a:latin typeface="Times New Roman" pitchFamily="18" charset="0"/>
              </a:rPr>
              <a:t>ARKWRIGHT      WATER-FRAME                       1769        I. TÉXTIL</a:t>
            </a:r>
          </a:p>
          <a:p>
            <a:pPr>
              <a:spcBef>
                <a:spcPct val="50000"/>
              </a:spcBef>
            </a:pPr>
            <a:r>
              <a:rPr lang="es-ES_tradnl" sz="2000" b="1">
                <a:solidFill>
                  <a:srgbClr val="111111"/>
                </a:solidFill>
                <a:latin typeface="Times New Roman" pitchFamily="18" charset="0"/>
              </a:rPr>
              <a:t>CROMPTON         MULE                                          1779        I. TÉXTIL</a:t>
            </a:r>
          </a:p>
          <a:p>
            <a:pPr>
              <a:spcBef>
                <a:spcPct val="50000"/>
              </a:spcBef>
            </a:pPr>
            <a:r>
              <a:rPr lang="es-ES_tradnl" sz="2000" b="1">
                <a:solidFill>
                  <a:srgbClr val="111111"/>
                </a:solidFill>
                <a:latin typeface="Times New Roman" pitchFamily="18" charset="0"/>
              </a:rPr>
              <a:t>WATT                     MÁQUINA DE VAPOR            1782</a:t>
            </a:r>
          </a:p>
          <a:p>
            <a:pPr>
              <a:spcBef>
                <a:spcPct val="50000"/>
              </a:spcBef>
            </a:pPr>
            <a:r>
              <a:rPr lang="es-ES_tradnl" sz="2000" b="1">
                <a:solidFill>
                  <a:srgbClr val="111111"/>
                </a:solidFill>
                <a:latin typeface="Times New Roman" pitchFamily="18" charset="0"/>
              </a:rPr>
              <a:t>CARTWRIGHT    TEAR MECÁNICO                    1785       I. TÉXTIL</a:t>
            </a:r>
          </a:p>
          <a:p>
            <a:pPr>
              <a:spcBef>
                <a:spcPct val="50000"/>
              </a:spcBef>
            </a:pPr>
            <a:r>
              <a:rPr lang="es-ES_tradnl" sz="2000" b="1">
                <a:solidFill>
                  <a:srgbClr val="111111"/>
                </a:solidFill>
                <a:latin typeface="Times New Roman" pitchFamily="18" charset="0"/>
              </a:rPr>
              <a:t>CORT                      PUDELADO DE FERRO          1794       I. SIDER.</a:t>
            </a:r>
          </a:p>
          <a:p>
            <a:pPr>
              <a:spcBef>
                <a:spcPct val="50000"/>
              </a:spcBef>
            </a:pPr>
            <a:r>
              <a:rPr lang="es-ES_tradnl" sz="2000" b="1">
                <a:solidFill>
                  <a:srgbClr val="111111"/>
                </a:solidFill>
                <a:latin typeface="Times New Roman" pitchFamily="18" charset="0"/>
              </a:rPr>
              <a:t>STEPHENSON       LOCOMOTORA                       1826       TRANSP.</a:t>
            </a:r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611188" y="333375"/>
            <a:ext cx="7705725" cy="2590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8436" name="Picture 9" descr="The_Rock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88913"/>
            <a:ext cx="34798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0" descr="maquina-de-vap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48260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2884</Words>
  <Application>Microsoft Office PowerPoint</Application>
  <PresentationFormat>Presentación en pantalla (4:3)</PresentationFormat>
  <Paragraphs>491</Paragraphs>
  <Slides>52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7" baseType="lpstr">
      <vt:lpstr>Arial</vt:lpstr>
      <vt:lpstr>Calibri</vt:lpstr>
      <vt:lpstr>Times New Roman</vt:lpstr>
      <vt:lpstr>Wingdings</vt:lpstr>
      <vt:lpstr>Tema de Office</vt:lpstr>
      <vt:lpstr>A REVOLUCIÓN INDUSTRIAL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DISPUÑA DE GRAN Nº DE COLONIAS QUE APORTABAN AS MATERIAS PRIMAS NECESARIAS E SUPUÑAN UN GRAN MERCADO PARA OS PRODUCTOS INDUSTRIAIS E UN GRAN INCENTIVO PARA O INCREMENTO DA PRODUCCIÓN </vt:lpstr>
      <vt:lpstr> LOCALIZACIÓN DAS INDUSTRIAS EN GRAN BRETAÑA:  FERRO:  ENTRE 1760 - 1790 O CARBÓN DE COQUE SUBSTITUÍU Á MADEIRA COMO COMBUSTIBLE, UNHA VEZ QUE SE ELIMINOU O SEU CONTIDO EN SÍLICE QUE FACÍA Ó FERRO QUEBRADIZO.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A REVOLUCIÓN AGRÍCOLA</vt:lpstr>
      <vt:lpstr>APORTACIÓNS DA INDUSTRIA Á AGRICULTURA E VICEVERSA</vt:lpstr>
      <vt:lpstr>INVESTIMENTO DOS BENEFICIOS DO COMERCIO E DO SISTEMA DOMÉSTICO NA  INDUSTRIA</vt:lpstr>
      <vt:lpstr>LIBERDADE DE COMERCIO: ELIMINACIÓN DE ARANCEIS</vt:lpstr>
      <vt:lpstr>INNOVACIÓNS TECNOLÓXICAS </vt:lpstr>
      <vt:lpstr>REVOLUCIÓN DOS TRANSPORTES</vt:lpstr>
      <vt:lpstr> TRAZOS DEFINITORIOS DA REVOLUCIÓN INDUSTRIAL</vt:lpstr>
      <vt:lpstr>SECTORES DESTACADOS DA REVOLUCIÓN INDUSTRIAL </vt:lpstr>
      <vt:lpstr>SECTOR TÉXTIL. INDUSTRIA ALGODOEIRA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2ª REVOLUCIÓN INDUSTRIAL. 1890-1914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Windows uE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REVOLUCIÓN INDUSTRIAL</dc:title>
  <dc:creator>WinuE</dc:creator>
  <cp:lastModifiedBy>José Mario Domínguez Cabaleiro</cp:lastModifiedBy>
  <cp:revision>37</cp:revision>
  <dcterms:created xsi:type="dcterms:W3CDTF">2011-10-24T18:15:42Z</dcterms:created>
  <dcterms:modified xsi:type="dcterms:W3CDTF">2019-11-06T18:09:37Z</dcterms:modified>
</cp:coreProperties>
</file>