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856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1759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4973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7706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2977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8758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983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431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236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360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78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2A562-ED0E-45C0-9F0A-EC543AB867BC}" type="datetimeFigureOut">
              <a:rPr lang="gl-ES" smtClean="0"/>
              <a:t>04/01/2024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E23C6-2D3C-4CB5-9642-68F1921FC71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5176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409303"/>
            <a:ext cx="1040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 EVOLUCIÓN DA SOCIEDADE NO S. XIX. A SITUACIÓN DA MULLER</a:t>
            </a:r>
            <a:endParaRPr lang="gl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25120"/>
            <a:ext cx="10845087" cy="5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5131" y="296091"/>
            <a:ext cx="45023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teoría dos economistas políticos da época era que o salario dos </a:t>
            </a:r>
            <a:r>
              <a:rPr lang="es-ES" sz="2400" dirty="0" err="1"/>
              <a:t>homes</a:t>
            </a:r>
            <a:r>
              <a:rPr lang="es-ES" sz="2400" dirty="0"/>
              <a:t> debería ser suficiente para </a:t>
            </a:r>
            <a:r>
              <a:rPr lang="es-ES" sz="2400" dirty="0" err="1"/>
              <a:t>soster</a:t>
            </a:r>
            <a:r>
              <a:rPr lang="es-ES" sz="2400" dirty="0"/>
              <a:t> a el e as </a:t>
            </a:r>
            <a:r>
              <a:rPr lang="es-ES" sz="2400" dirty="0" err="1"/>
              <a:t>súas</a:t>
            </a:r>
            <a:r>
              <a:rPr lang="es-ES" sz="2400" dirty="0"/>
              <a:t> familias e que o salario da </a:t>
            </a:r>
            <a:r>
              <a:rPr lang="es-ES" sz="2400" dirty="0" err="1"/>
              <a:t>muller</a:t>
            </a:r>
            <a:r>
              <a:rPr lang="es-ES" sz="2400" dirty="0"/>
              <a:t> non era </a:t>
            </a:r>
            <a:r>
              <a:rPr lang="es-ES" sz="2400" dirty="0" err="1"/>
              <a:t>máis</a:t>
            </a:r>
            <a:r>
              <a:rPr lang="es-ES" sz="2400" dirty="0"/>
              <a:t> que un complemento para compensar o </a:t>
            </a:r>
            <a:r>
              <a:rPr lang="es-ES" sz="2400" dirty="0" err="1"/>
              <a:t>baixo</a:t>
            </a:r>
            <a:r>
              <a:rPr lang="es-ES" sz="2400" dirty="0"/>
              <a:t> salario masculino </a:t>
            </a:r>
            <a:r>
              <a:rPr lang="es-ES" sz="2400" dirty="0" err="1"/>
              <a:t>ou</a:t>
            </a:r>
            <a:r>
              <a:rPr lang="es-ES" sz="2400" dirty="0"/>
              <a:t> ben para sumar </a:t>
            </a:r>
            <a:r>
              <a:rPr lang="es-ES" sz="2400" dirty="0" err="1"/>
              <a:t>máis</a:t>
            </a:r>
            <a:r>
              <a:rPr lang="es-ES" sz="2400" dirty="0"/>
              <a:t> </a:t>
            </a:r>
            <a:r>
              <a:rPr lang="es-ES" sz="2400" dirty="0" smtClean="0"/>
              <a:t>ingresos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realidade</a:t>
            </a:r>
            <a:r>
              <a:rPr lang="es-ES" sz="2400" dirty="0" smtClean="0"/>
              <a:t> era que </a:t>
            </a:r>
            <a:r>
              <a:rPr lang="es-ES" sz="2400" dirty="0"/>
              <a:t>os salarios dos </a:t>
            </a:r>
            <a:r>
              <a:rPr lang="es-ES" sz="2400" dirty="0" err="1"/>
              <a:t>homes</a:t>
            </a:r>
            <a:r>
              <a:rPr lang="es-ES" sz="2400" dirty="0"/>
              <a:t> eran insuficientes e necesariamente tiñan que </a:t>
            </a:r>
            <a:r>
              <a:rPr lang="es-ES" sz="2400" dirty="0" err="1"/>
              <a:t>traballar</a:t>
            </a:r>
            <a:r>
              <a:rPr lang="es-ES" sz="2400" dirty="0"/>
              <a:t> non </a:t>
            </a:r>
            <a:r>
              <a:rPr lang="es-ES" sz="2400" dirty="0" err="1"/>
              <a:t>só</a:t>
            </a:r>
            <a:r>
              <a:rPr lang="es-ES" sz="2400" dirty="0"/>
              <a:t> as mulleres dos </a:t>
            </a:r>
            <a:r>
              <a:rPr lang="es-ES" sz="2400" dirty="0" err="1"/>
              <a:t>traballadores</a:t>
            </a:r>
            <a:r>
              <a:rPr lang="es-ES" sz="2400" dirty="0"/>
              <a:t>, </a:t>
            </a:r>
            <a:r>
              <a:rPr lang="es-ES" sz="2400" dirty="0" err="1"/>
              <a:t>senón</a:t>
            </a:r>
            <a:r>
              <a:rPr lang="es-ES" sz="2400" dirty="0"/>
              <a:t> </a:t>
            </a:r>
            <a:r>
              <a:rPr lang="es-ES" sz="2400" dirty="0" err="1"/>
              <a:t>tamén</a:t>
            </a:r>
            <a:r>
              <a:rPr lang="es-ES" sz="2400" dirty="0"/>
              <a:t> 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fillos</a:t>
            </a:r>
            <a:r>
              <a:rPr lang="es-ES" sz="2400" dirty="0"/>
              <a:t> desde </a:t>
            </a:r>
            <a:r>
              <a:rPr lang="es-ES" sz="2400" dirty="0" err="1"/>
              <a:t>idade</a:t>
            </a:r>
            <a:r>
              <a:rPr lang="es-ES" sz="2400" dirty="0"/>
              <a:t> ben </a:t>
            </a:r>
            <a:r>
              <a:rPr lang="es-ES" sz="2400" dirty="0" err="1" smtClean="0"/>
              <a:t>temperá</a:t>
            </a:r>
            <a:r>
              <a:rPr lang="es-ES" sz="2400" dirty="0" smtClean="0"/>
              <a:t>. </a:t>
            </a:r>
            <a:endParaRPr lang="gl-ES" sz="2400" dirty="0"/>
          </a:p>
        </p:txBody>
      </p:sp>
      <p:pic>
        <p:nvPicPr>
          <p:cNvPr id="1026" name="Picture 2" descr="https://s3.amazonaws.com/s3.timetoast.com/public/uploads/photos/11137426/Nannie_Cole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62" y="959667"/>
            <a:ext cx="7261481" cy="516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659" y="0"/>
            <a:ext cx="449362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Sectores nos que é </a:t>
            </a:r>
            <a:r>
              <a:rPr lang="es-ES" sz="2400" b="1" dirty="0" err="1" smtClean="0"/>
              <a:t>maioritario</a:t>
            </a:r>
            <a:r>
              <a:rPr lang="es-ES" sz="2400" b="1" dirty="0" smtClean="0"/>
              <a:t> o </a:t>
            </a:r>
            <a:r>
              <a:rPr lang="es-ES" sz="2400" b="1" dirty="0" err="1" smtClean="0"/>
              <a:t>Traballo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feminino</a:t>
            </a:r>
            <a:r>
              <a:rPr lang="es-ES" sz="2400" b="1" dirty="0" smtClean="0"/>
              <a:t>:</a:t>
            </a:r>
          </a:p>
          <a:p>
            <a:pPr algn="just"/>
            <a:endParaRPr lang="es-ES" sz="800" b="1" dirty="0" smtClean="0"/>
          </a:p>
          <a:p>
            <a:pPr algn="just"/>
            <a:r>
              <a:rPr lang="es-ES" sz="2400" b="1" dirty="0" smtClean="0"/>
              <a:t>Industria: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Fábricas de Tabaco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Industria </a:t>
            </a:r>
            <a:r>
              <a:rPr lang="es-ES" sz="2400" b="1" dirty="0" err="1" smtClean="0"/>
              <a:t>Téxtil</a:t>
            </a:r>
            <a:r>
              <a:rPr lang="es-ES" sz="2400" b="1" dirty="0" smtClean="0"/>
              <a:t> </a:t>
            </a:r>
            <a:r>
              <a:rPr lang="es-ES" sz="2400" dirty="0" smtClean="0"/>
              <a:t> (dedicación tradicional </a:t>
            </a:r>
            <a:r>
              <a:rPr lang="es-ES" sz="2400" dirty="0" err="1" smtClean="0"/>
              <a:t>ó</a:t>
            </a:r>
            <a:r>
              <a:rPr lang="es-ES" sz="2400" dirty="0" smtClean="0"/>
              <a:t> fiado e </a:t>
            </a:r>
            <a:r>
              <a:rPr lang="es-ES" sz="2400" dirty="0" err="1" smtClean="0"/>
              <a:t>tecido</a:t>
            </a:r>
            <a:r>
              <a:rPr lang="es-ES" sz="2400" dirty="0" smtClean="0"/>
              <a:t>)</a:t>
            </a:r>
          </a:p>
          <a:p>
            <a:pPr algn="just"/>
            <a:r>
              <a:rPr lang="es-ES" sz="2400" b="1" dirty="0" smtClean="0"/>
              <a:t>Sector Terciario: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Servizo</a:t>
            </a:r>
            <a:r>
              <a:rPr lang="es-ES" sz="2400" b="1" dirty="0" smtClean="0"/>
              <a:t> doméstico </a:t>
            </a:r>
            <a:r>
              <a:rPr lang="es-ES" sz="2400" dirty="0" smtClean="0"/>
              <a:t>(</a:t>
            </a:r>
            <a:r>
              <a:rPr lang="es-ES" sz="2400" dirty="0" err="1" smtClean="0"/>
              <a:t>solteiras</a:t>
            </a:r>
            <a:r>
              <a:rPr lang="es-ES" sz="2400" dirty="0" smtClean="0"/>
              <a:t> entre 15 e 25 anos)</a:t>
            </a:r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Parteiras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ou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comadroas</a:t>
            </a:r>
            <a:endParaRPr lang="es-ES" sz="2400" b="1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err="1" smtClean="0"/>
              <a:t>Mestras</a:t>
            </a:r>
            <a:r>
              <a:rPr lang="es-ES" sz="2400" b="1" dirty="0" smtClean="0"/>
              <a:t> </a:t>
            </a:r>
            <a:r>
              <a:rPr lang="es-ES" sz="2400" dirty="0" smtClean="0"/>
              <a:t>(menor medida)</a:t>
            </a:r>
          </a:p>
          <a:p>
            <a:pPr algn="just"/>
            <a:r>
              <a:rPr lang="es-ES" sz="2400" b="1" dirty="0" smtClean="0"/>
              <a:t>Sector Primario: </a:t>
            </a:r>
            <a:r>
              <a:rPr lang="es-ES" sz="2400" dirty="0"/>
              <a:t>A</a:t>
            </a:r>
            <a:r>
              <a:rPr lang="es-ES" sz="2400" dirty="0" smtClean="0"/>
              <a:t>s </a:t>
            </a:r>
            <a:r>
              <a:rPr lang="es-ES" sz="2400" dirty="0" smtClean="0"/>
              <a:t>mulleres </a:t>
            </a:r>
            <a:r>
              <a:rPr lang="es-ES" sz="2400" dirty="0" err="1" smtClean="0"/>
              <a:t>exercían</a:t>
            </a:r>
            <a:r>
              <a:rPr lang="es-ES" sz="2400" dirty="0" smtClean="0"/>
              <a:t> labores específicos: </a:t>
            </a:r>
            <a:r>
              <a:rPr lang="es-ES" sz="2400" dirty="0" err="1" smtClean="0"/>
              <a:t>vendimar</a:t>
            </a:r>
            <a:r>
              <a:rPr lang="es-ES" sz="2400" dirty="0" smtClean="0"/>
              <a:t>, </a:t>
            </a:r>
            <a:r>
              <a:rPr lang="es-ES" sz="2400" dirty="0" smtClean="0"/>
              <a:t>sachar, </a:t>
            </a:r>
            <a:r>
              <a:rPr lang="es-ES" sz="2400" dirty="0" err="1" smtClean="0"/>
              <a:t>recoller</a:t>
            </a:r>
            <a:r>
              <a:rPr lang="es-ES" sz="2400" dirty="0" smtClean="0"/>
              <a:t> olivas…</a:t>
            </a:r>
            <a:endParaRPr lang="es-ES" sz="2400" b="1" dirty="0" smtClean="0"/>
          </a:p>
          <a:p>
            <a:pPr algn="just"/>
            <a:r>
              <a:rPr lang="es-ES" sz="2400" u="sng" dirty="0" smtClean="0"/>
              <a:t>Galicia: </a:t>
            </a:r>
            <a:r>
              <a:rPr lang="es-ES" sz="2400" dirty="0" smtClean="0"/>
              <a:t>A </a:t>
            </a:r>
            <a:r>
              <a:rPr lang="es-ES" sz="2400" dirty="0" err="1" smtClean="0"/>
              <a:t>muller</a:t>
            </a:r>
            <a:r>
              <a:rPr lang="es-ES" sz="2400" dirty="0" smtClean="0"/>
              <a:t> realizaba todo tipo de </a:t>
            </a:r>
            <a:r>
              <a:rPr lang="es-ES" sz="2400" dirty="0" err="1" smtClean="0"/>
              <a:t>traballos</a:t>
            </a:r>
            <a:r>
              <a:rPr lang="es-ES" sz="2400" dirty="0" smtClean="0"/>
              <a:t>: </a:t>
            </a:r>
            <a:r>
              <a:rPr lang="es-ES" sz="2400" dirty="0" err="1" smtClean="0"/>
              <a:t>gardar</a:t>
            </a:r>
            <a:r>
              <a:rPr lang="es-ES" sz="2400" dirty="0" smtClean="0"/>
              <a:t> o </a:t>
            </a:r>
            <a:r>
              <a:rPr lang="es-ES" sz="2400" dirty="0" err="1" smtClean="0"/>
              <a:t>gando</a:t>
            </a:r>
            <a:r>
              <a:rPr lang="es-ES" sz="2400" dirty="0" smtClean="0"/>
              <a:t>, guiar os carros, sachar, segar, labrar as </a:t>
            </a:r>
            <a:r>
              <a:rPr lang="es-ES" sz="2400" dirty="0" err="1" smtClean="0"/>
              <a:t>terras</a:t>
            </a:r>
            <a:r>
              <a:rPr lang="es-ES" sz="2400" dirty="0" smtClean="0"/>
              <a:t>…</a:t>
            </a:r>
          </a:p>
        </p:txBody>
      </p:sp>
      <p:pic>
        <p:nvPicPr>
          <p:cNvPr id="4100" name="Picture 4" descr="https://www.elagoradiario.com/wp-content/uploads/2020/08/grabado-de-que-muestra-m%C3%A1quinas-para-confeccionar-algod%C3%B3n-a-comienzos-del-siglo-XIX-Cr%C3%A9dito-Everett-Col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23" y="179058"/>
            <a:ext cx="5576426" cy="31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2.bp.blogspot.com/-ZRRTEhwKKYY/VNXVfR0qFqI/AAAAAAAAQ5E/GgthS1guJ4I/s1600/julien%2Bdup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37" y="3315798"/>
            <a:ext cx="4241197" cy="35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17693"/>
            <a:ext cx="535907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 smtClean="0"/>
              <a:t>Lexislación</a:t>
            </a:r>
            <a:r>
              <a:rPr lang="es-ES" sz="2400" dirty="0" smtClean="0"/>
              <a:t> que intentaba </a:t>
            </a:r>
            <a:r>
              <a:rPr lang="es-ES" sz="2400" dirty="0" err="1" smtClean="0"/>
              <a:t>mellorar</a:t>
            </a:r>
            <a:r>
              <a:rPr lang="es-ES" sz="2400" dirty="0" smtClean="0"/>
              <a:t> as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de </a:t>
            </a:r>
            <a:r>
              <a:rPr lang="es-ES" sz="2400" dirty="0" err="1" smtClean="0"/>
              <a:t>traballo</a:t>
            </a:r>
            <a:r>
              <a:rPr lang="es-ES" sz="2400" dirty="0" smtClean="0"/>
              <a:t> de mulleres e </a:t>
            </a:r>
            <a:r>
              <a:rPr lang="es-ES" sz="2400" dirty="0" err="1" smtClean="0"/>
              <a:t>nenos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 err="1" smtClean="0"/>
              <a:t>Lei</a:t>
            </a:r>
            <a:r>
              <a:rPr lang="es-ES" sz="2400" b="1" dirty="0" smtClean="0"/>
              <a:t> </a:t>
            </a:r>
            <a:r>
              <a:rPr lang="es-ES" sz="2400" b="1" dirty="0" err="1"/>
              <a:t>Benot</a:t>
            </a:r>
            <a:r>
              <a:rPr lang="es-ES" sz="2400" b="1" dirty="0"/>
              <a:t> de </a:t>
            </a:r>
            <a:r>
              <a:rPr lang="es-ES" sz="2400" b="1" dirty="0" smtClean="0"/>
              <a:t>1873</a:t>
            </a:r>
            <a:r>
              <a:rPr lang="es-ES" sz="2400" dirty="0" smtClean="0"/>
              <a:t>: prohibía </a:t>
            </a:r>
            <a:r>
              <a:rPr lang="es-ES" sz="2400" dirty="0"/>
              <a:t>o </a:t>
            </a:r>
            <a:r>
              <a:rPr lang="es-ES" sz="2400" dirty="0" err="1"/>
              <a:t>traballo</a:t>
            </a:r>
            <a:r>
              <a:rPr lang="es-ES" sz="2400" dirty="0"/>
              <a:t> de </a:t>
            </a:r>
            <a:r>
              <a:rPr lang="es-ES" sz="2400" dirty="0" err="1"/>
              <a:t>nenos</a:t>
            </a:r>
            <a:r>
              <a:rPr lang="es-ES" sz="2400" dirty="0"/>
              <a:t> e nenas menores de 10 anos (o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cumprimento</a:t>
            </a:r>
            <a:r>
              <a:rPr lang="es-ES" sz="2400" dirty="0"/>
              <a:t>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moi</a:t>
            </a:r>
            <a:r>
              <a:rPr lang="es-ES" sz="2400" dirty="0"/>
              <a:t> escaso).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 err="1" smtClean="0"/>
              <a:t>Lei</a:t>
            </a:r>
            <a:r>
              <a:rPr lang="es-ES" sz="2400" b="1" dirty="0" smtClean="0"/>
              <a:t> </a:t>
            </a:r>
            <a:r>
              <a:rPr lang="es-ES" sz="2400" b="1" dirty="0" smtClean="0"/>
              <a:t>de 1900: </a:t>
            </a:r>
            <a:r>
              <a:rPr lang="es-ES" sz="2400" dirty="0" smtClean="0"/>
              <a:t>volvía </a:t>
            </a:r>
            <a:r>
              <a:rPr lang="es-ES" sz="2400" dirty="0"/>
              <a:t>a prohibir o </a:t>
            </a:r>
            <a:r>
              <a:rPr lang="es-ES" sz="2400" dirty="0" err="1"/>
              <a:t>traballo</a:t>
            </a:r>
            <a:r>
              <a:rPr lang="es-ES" sz="2400" dirty="0"/>
              <a:t> a </a:t>
            </a:r>
            <a:r>
              <a:rPr lang="es-ES" sz="2400" dirty="0" err="1"/>
              <a:t>nenos</a:t>
            </a:r>
            <a:r>
              <a:rPr lang="es-ES" sz="2400" dirty="0"/>
              <a:t> menores de 10 anos, limitaba a </a:t>
            </a:r>
            <a:r>
              <a:rPr lang="es-ES" sz="2400" dirty="0" err="1"/>
              <a:t>xornada</a:t>
            </a:r>
            <a:r>
              <a:rPr lang="es-ES" sz="2400" dirty="0"/>
              <a:t> de </a:t>
            </a:r>
            <a:r>
              <a:rPr lang="es-ES" sz="2400" dirty="0" err="1"/>
              <a:t>traballo</a:t>
            </a:r>
            <a:r>
              <a:rPr lang="es-ES" sz="2400" dirty="0"/>
              <a:t> de </a:t>
            </a:r>
            <a:r>
              <a:rPr lang="es-ES" sz="2400" dirty="0" err="1"/>
              <a:t>nenos</a:t>
            </a:r>
            <a:r>
              <a:rPr lang="es-ES" sz="2400" dirty="0"/>
              <a:t> e nenas entre 10 e 14 anos a 6 horas en industrias e 8 horas en comercios, </a:t>
            </a:r>
            <a:r>
              <a:rPr lang="es-ES" sz="2400" dirty="0" err="1"/>
              <a:t>prohibíase</a:t>
            </a:r>
            <a:r>
              <a:rPr lang="es-ES" sz="2400" dirty="0"/>
              <a:t> o </a:t>
            </a:r>
            <a:r>
              <a:rPr lang="es-ES" sz="2400" dirty="0" err="1"/>
              <a:t>traballo</a:t>
            </a:r>
            <a:r>
              <a:rPr lang="es-ES" sz="2400" dirty="0"/>
              <a:t> nocturno </a:t>
            </a:r>
            <a:r>
              <a:rPr lang="es-ES" sz="2400" dirty="0" err="1"/>
              <a:t>ós</a:t>
            </a:r>
            <a:r>
              <a:rPr lang="es-ES" sz="2400" dirty="0"/>
              <a:t> menores de 16 e se liberaba do </a:t>
            </a:r>
            <a:r>
              <a:rPr lang="es-ES" sz="2400" dirty="0" err="1"/>
              <a:t>traballo</a:t>
            </a:r>
            <a:r>
              <a:rPr lang="es-ES" sz="2400" dirty="0"/>
              <a:t> </a:t>
            </a:r>
            <a:r>
              <a:rPr lang="es-ES" sz="2400" dirty="0" err="1"/>
              <a:t>ás</a:t>
            </a:r>
            <a:r>
              <a:rPr lang="es-ES" sz="2400" dirty="0"/>
              <a:t> mulleres durante as 3 semanas posteriores </a:t>
            </a:r>
            <a:r>
              <a:rPr lang="es-ES" sz="2400" dirty="0" err="1"/>
              <a:t>ó</a:t>
            </a:r>
            <a:r>
              <a:rPr lang="es-ES" sz="2400" dirty="0"/>
              <a:t> parto.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realidade</a:t>
            </a:r>
            <a:r>
              <a:rPr lang="es-ES" sz="2400" dirty="0"/>
              <a:t> era que en numerosas </a:t>
            </a:r>
            <a:r>
              <a:rPr lang="es-ES" sz="2400" dirty="0" err="1"/>
              <a:t>ocasións</a:t>
            </a:r>
            <a:r>
              <a:rPr lang="es-ES" sz="2400" dirty="0"/>
              <a:t> a </a:t>
            </a:r>
            <a:r>
              <a:rPr lang="es-ES" sz="2400" dirty="0" err="1"/>
              <a:t>lexislación</a:t>
            </a:r>
            <a:r>
              <a:rPr lang="es-ES" sz="2400" dirty="0"/>
              <a:t> era </a:t>
            </a:r>
            <a:r>
              <a:rPr lang="es-ES" sz="2400" dirty="0" err="1"/>
              <a:t>incumprida</a:t>
            </a:r>
            <a:r>
              <a:rPr lang="es-ES" sz="2400" dirty="0"/>
              <a:t> polos </a:t>
            </a:r>
            <a:r>
              <a:rPr lang="es-ES" sz="2400" dirty="0" err="1"/>
              <a:t>patróns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5124" name="Picture 4" descr="https://www.uso.es/wp-content/uploads/2020/07/sindicato-uso-derecho-del-trabajo-ley-benot-875x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9" y="8164"/>
            <a:ext cx="4716603" cy="22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62" y="2371676"/>
            <a:ext cx="6119498" cy="43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8536" y="188536"/>
            <a:ext cx="459085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</a:t>
            </a:r>
            <a:r>
              <a:rPr lang="es-ES" sz="2400" dirty="0" err="1"/>
              <a:t>loita</a:t>
            </a:r>
            <a:r>
              <a:rPr lang="es-ES" sz="2400" dirty="0"/>
              <a:t> das mulleres </a:t>
            </a:r>
            <a:r>
              <a:rPr lang="es-ES" sz="2400" dirty="0" err="1"/>
              <a:t>obreiras</a:t>
            </a:r>
            <a:r>
              <a:rPr lang="es-ES" sz="2400" dirty="0"/>
              <a:t> para </a:t>
            </a:r>
            <a:r>
              <a:rPr lang="es-ES" sz="2400" dirty="0" err="1"/>
              <a:t>mellorar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situación, como mulleres e </a:t>
            </a:r>
            <a:r>
              <a:rPr lang="es-ES" sz="2400" dirty="0" err="1"/>
              <a:t>traballadoras</a:t>
            </a:r>
            <a:r>
              <a:rPr lang="es-ES" sz="2400" dirty="0"/>
              <a:t>, </a:t>
            </a:r>
            <a:r>
              <a:rPr lang="es-ES" sz="2400" dirty="0" err="1"/>
              <a:t>foi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complexa que para os </a:t>
            </a:r>
            <a:r>
              <a:rPr lang="es-ES" sz="2400" dirty="0" err="1" smtClean="0"/>
              <a:t>homes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Ademais</a:t>
            </a:r>
            <a:r>
              <a:rPr lang="es-ES" sz="2400" dirty="0" smtClean="0"/>
              <a:t> de soportar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</a:t>
            </a:r>
            <a:r>
              <a:rPr lang="es-ES" sz="2400" dirty="0" err="1" smtClean="0"/>
              <a:t>máis</a:t>
            </a:r>
            <a:r>
              <a:rPr lang="es-ES" sz="2400" dirty="0" smtClean="0"/>
              <a:t> duras no </a:t>
            </a:r>
            <a:r>
              <a:rPr lang="es-ES" sz="2400" dirty="0" err="1" smtClean="0"/>
              <a:t>traballo</a:t>
            </a:r>
            <a:r>
              <a:rPr lang="es-ES" sz="2400" dirty="0" smtClean="0"/>
              <a:t> </a:t>
            </a:r>
            <a:r>
              <a:rPr lang="es-ES" sz="2400" dirty="0" err="1" smtClean="0"/>
              <a:t>teñen</a:t>
            </a:r>
            <a:r>
              <a:rPr lang="es-ES" sz="2400" dirty="0" smtClean="0"/>
              <a:t> que </a:t>
            </a:r>
            <a:r>
              <a:rPr lang="es-ES" sz="2400" dirty="0" err="1" smtClean="0"/>
              <a:t>facerse</a:t>
            </a:r>
            <a:r>
              <a:rPr lang="es-ES" sz="2400" dirty="0" smtClean="0"/>
              <a:t> cargo das </a:t>
            </a:r>
            <a:r>
              <a:rPr lang="es-ES" sz="2400" dirty="0" err="1" smtClean="0"/>
              <a:t>tarefas</a:t>
            </a:r>
            <a:r>
              <a:rPr lang="es-ES" sz="2400" dirty="0" smtClean="0"/>
              <a:t> do </a:t>
            </a:r>
            <a:r>
              <a:rPr lang="es-ES" sz="2400" dirty="0" err="1" smtClean="0"/>
              <a:t>fogar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Modelo patriarcal imperante </a:t>
            </a:r>
            <a:r>
              <a:rPr lang="es-ES" sz="2400" dirty="0" err="1" smtClean="0"/>
              <a:t>considerábaas</a:t>
            </a:r>
            <a:r>
              <a:rPr lang="es-ES" sz="2400" dirty="0" smtClean="0"/>
              <a:t> inferiores, subordinadas e complementarias dos </a:t>
            </a:r>
            <a:r>
              <a:rPr lang="es-ES" sz="2400" dirty="0" err="1" smtClean="0"/>
              <a:t>homes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As propias organización </a:t>
            </a:r>
            <a:r>
              <a:rPr lang="es-ES" sz="2400" dirty="0" err="1" smtClean="0"/>
              <a:t>obreiras</a:t>
            </a:r>
            <a:r>
              <a:rPr lang="es-ES" sz="2400" dirty="0" smtClean="0"/>
              <a:t>, dominadas por </a:t>
            </a:r>
            <a:r>
              <a:rPr lang="es-ES" sz="2400" dirty="0" err="1" smtClean="0"/>
              <a:t>homes</a:t>
            </a:r>
            <a:r>
              <a:rPr lang="es-ES" sz="2400" dirty="0" smtClean="0"/>
              <a:t>, </a:t>
            </a:r>
            <a:r>
              <a:rPr lang="es-ES" sz="2400" dirty="0" err="1" smtClean="0"/>
              <a:t>resistíanse</a:t>
            </a:r>
            <a:r>
              <a:rPr lang="es-ES" sz="2400" dirty="0" smtClean="0"/>
              <a:t> a tratar con </a:t>
            </a:r>
            <a:r>
              <a:rPr lang="es-ES" sz="2400" dirty="0" err="1" smtClean="0"/>
              <a:t>igualdade</a:t>
            </a:r>
            <a:r>
              <a:rPr lang="es-ES" sz="2400" dirty="0" smtClean="0"/>
              <a:t> </a:t>
            </a:r>
            <a:r>
              <a:rPr lang="es-ES" sz="2400" dirty="0" err="1" smtClean="0"/>
              <a:t>ás</a:t>
            </a:r>
            <a:r>
              <a:rPr lang="es-ES" sz="2400" dirty="0" smtClean="0"/>
              <a:t> mulleres</a:t>
            </a:r>
          </a:p>
          <a:p>
            <a:pPr algn="just"/>
            <a:endParaRPr lang="es-ES" sz="2400" dirty="0"/>
          </a:p>
        </p:txBody>
      </p:sp>
      <p:pic>
        <p:nvPicPr>
          <p:cNvPr id="3" name="Picture 2" descr="http://3.bp.blogspot.com/-86qRU9l7ziQ/T1khAeLJpOI/AAAAAAAAAPM/OOHHWZjCD7k/s400/mujeres+y+ni%C3%B1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62" y="1111170"/>
            <a:ext cx="6816201" cy="49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379" y="-104172"/>
            <a:ext cx="533557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err="1" smtClean="0"/>
              <a:t>Primeiras</a:t>
            </a:r>
            <a:r>
              <a:rPr lang="es-ES" sz="2400" b="1" u="sng" dirty="0" smtClean="0"/>
              <a:t> </a:t>
            </a:r>
            <a:r>
              <a:rPr lang="es-ES" sz="2400" b="1" u="sng" dirty="0" err="1" smtClean="0"/>
              <a:t>Organizacións</a:t>
            </a:r>
            <a:r>
              <a:rPr lang="es-ES" sz="2400" b="1" u="sng" dirty="0"/>
              <a:t> </a:t>
            </a:r>
            <a:r>
              <a:rPr lang="es-ES" sz="2400" b="1" u="sng" dirty="0" smtClean="0"/>
              <a:t>de </a:t>
            </a:r>
            <a:r>
              <a:rPr lang="es-ES" sz="2400" b="1" u="sng" dirty="0" err="1"/>
              <a:t>T</a:t>
            </a:r>
            <a:r>
              <a:rPr lang="es-ES" sz="2400" b="1" u="sng" dirty="0" err="1" smtClean="0"/>
              <a:t>raballadoras</a:t>
            </a:r>
            <a:r>
              <a:rPr lang="es-ES" sz="2400" b="1" u="sng" dirty="0" smtClean="0"/>
              <a:t>:</a:t>
            </a:r>
          </a:p>
          <a:p>
            <a:pPr algn="just"/>
            <a:r>
              <a:rPr lang="es-ES" sz="2400" dirty="0" smtClean="0"/>
              <a:t>Aparecen </a:t>
            </a:r>
            <a:r>
              <a:rPr lang="es-ES" sz="2400" dirty="0" err="1"/>
              <a:t>n</a:t>
            </a:r>
            <a:r>
              <a:rPr lang="es-ES" sz="2400" dirty="0" err="1" smtClean="0"/>
              <a:t>as</a:t>
            </a:r>
            <a:r>
              <a:rPr lang="es-ES" sz="2400" dirty="0" smtClean="0"/>
              <a:t> </a:t>
            </a:r>
            <a:r>
              <a:rPr lang="es-ES" sz="2400" dirty="0"/>
              <a:t>2 últimas décadas do s. </a:t>
            </a:r>
            <a:r>
              <a:rPr lang="es-ES" sz="2400" dirty="0" smtClean="0"/>
              <a:t>XIX. </a:t>
            </a:r>
            <a:r>
              <a:rPr lang="es-ES" sz="2400" dirty="0" err="1" smtClean="0"/>
              <a:t>Nun</a:t>
            </a:r>
            <a:r>
              <a:rPr lang="es-ES" sz="2400" dirty="0" smtClean="0"/>
              <a:t> </a:t>
            </a:r>
            <a:r>
              <a:rPr lang="es-ES" sz="2400" dirty="0"/>
              <a:t>principio as mulleres </a:t>
            </a:r>
            <a:r>
              <a:rPr lang="es-ES" sz="2400" dirty="0" err="1"/>
              <a:t>traballadoras</a:t>
            </a:r>
            <a:r>
              <a:rPr lang="es-ES" sz="2400" dirty="0"/>
              <a:t> </a:t>
            </a:r>
            <a:r>
              <a:rPr lang="es-ES" sz="2400" dirty="0" err="1"/>
              <a:t>intégranse</a:t>
            </a:r>
            <a:r>
              <a:rPr lang="es-ES" sz="2400" dirty="0"/>
              <a:t> </a:t>
            </a:r>
            <a:r>
              <a:rPr lang="es-ES" sz="2400" dirty="0" smtClean="0"/>
              <a:t>nos sindicatos </a:t>
            </a:r>
            <a:r>
              <a:rPr lang="es-ES" sz="2400" dirty="0"/>
              <a:t>de </a:t>
            </a:r>
            <a:r>
              <a:rPr lang="es-ES" sz="2400" dirty="0" smtClean="0"/>
              <a:t>clase, pero</a:t>
            </a:r>
          </a:p>
          <a:p>
            <a:pPr algn="just"/>
            <a:r>
              <a:rPr lang="es-ES" sz="2400" dirty="0"/>
              <a:t>d</a:t>
            </a:r>
            <a:r>
              <a:rPr lang="es-ES" sz="2400" dirty="0" smtClean="0"/>
              <a:t>ados </a:t>
            </a:r>
            <a:r>
              <a:rPr lang="es-ES" sz="2400" dirty="0"/>
              <a:t>os </a:t>
            </a:r>
            <a:r>
              <a:rPr lang="es-ES" sz="2400" dirty="0" err="1"/>
              <a:t>seus</a:t>
            </a:r>
            <a:r>
              <a:rPr lang="es-ES" sz="2400" dirty="0"/>
              <a:t> problemas específicos, empezaron a </a:t>
            </a:r>
            <a:r>
              <a:rPr lang="es-ES" sz="2400" dirty="0" err="1"/>
              <a:t>constituír</a:t>
            </a:r>
            <a:r>
              <a:rPr lang="es-ES" sz="2400" dirty="0"/>
              <a:t> sociedades </a:t>
            </a:r>
            <a:r>
              <a:rPr lang="es-ES" sz="2400" dirty="0" err="1"/>
              <a:t>independentes</a:t>
            </a:r>
            <a:r>
              <a:rPr lang="es-ES" sz="2400" dirty="0"/>
              <a:t> de carácter sindical </a:t>
            </a:r>
            <a:r>
              <a:rPr lang="es-ES" sz="2400" dirty="0" err="1"/>
              <a:t>ó</a:t>
            </a:r>
            <a:r>
              <a:rPr lang="es-ES" sz="2400" dirty="0"/>
              <a:t> amparo da </a:t>
            </a:r>
            <a:r>
              <a:rPr lang="es-ES" sz="2400" dirty="0" err="1"/>
              <a:t>Lei</a:t>
            </a:r>
            <a:r>
              <a:rPr lang="es-ES" sz="2400" dirty="0"/>
              <a:t> de </a:t>
            </a:r>
            <a:r>
              <a:rPr lang="es-ES" sz="2400" dirty="0" err="1"/>
              <a:t>Asociacións</a:t>
            </a:r>
            <a:r>
              <a:rPr lang="es-ES" sz="2400" dirty="0"/>
              <a:t> de 1887, </a:t>
            </a:r>
            <a:r>
              <a:rPr lang="es-ES" sz="2400" dirty="0" err="1"/>
              <a:t>basicamente</a:t>
            </a:r>
            <a:r>
              <a:rPr lang="es-ES" sz="2400" dirty="0"/>
              <a:t> sociedades de socorro mutuo </a:t>
            </a:r>
            <a:r>
              <a:rPr lang="es-ES" sz="2400" dirty="0" err="1"/>
              <a:t>ou</a:t>
            </a:r>
            <a:r>
              <a:rPr lang="es-ES" sz="2400" dirty="0"/>
              <a:t> de resistencia (Unión </a:t>
            </a:r>
            <a:r>
              <a:rPr lang="es-ES" sz="2400" dirty="0" err="1"/>
              <a:t>Feminina</a:t>
            </a:r>
            <a:r>
              <a:rPr lang="es-ES" sz="2400" dirty="0"/>
              <a:t> de Ferrol). </a:t>
            </a:r>
            <a:endParaRPr lang="es-ES" sz="2400" dirty="0" smtClean="0"/>
          </a:p>
          <a:p>
            <a:pPr algn="just"/>
            <a:r>
              <a:rPr lang="es-ES" sz="2400" dirty="0" err="1" smtClean="0"/>
              <a:t>Xurdirán</a:t>
            </a:r>
            <a:r>
              <a:rPr lang="es-ES" sz="2400" dirty="0" smtClean="0"/>
              <a:t>, </a:t>
            </a:r>
            <a:r>
              <a:rPr lang="es-ES" sz="2400" dirty="0" err="1"/>
              <a:t>ademais</a:t>
            </a:r>
            <a:r>
              <a:rPr lang="es-ES" sz="2400" dirty="0"/>
              <a:t>, sindicatos de mulleres socialistas, anarquistas e incluso </a:t>
            </a:r>
            <a:r>
              <a:rPr lang="es-ES" sz="2400" dirty="0" smtClean="0"/>
              <a:t>católicas</a:t>
            </a:r>
            <a:r>
              <a:rPr lang="es-ES" sz="2400" dirty="0"/>
              <a:t>. </a:t>
            </a:r>
            <a:r>
              <a:rPr lang="es-ES" sz="2400" dirty="0" err="1"/>
              <a:t>Uns</a:t>
            </a:r>
            <a:r>
              <a:rPr lang="es-ES" sz="2400" dirty="0"/>
              <a:t> van </a:t>
            </a:r>
            <a:r>
              <a:rPr lang="es-ES" sz="2400" dirty="0" smtClean="0"/>
              <a:t>permanecer </a:t>
            </a:r>
            <a:r>
              <a:rPr lang="es-ES" sz="2400" dirty="0" err="1"/>
              <a:t>independentes</a:t>
            </a:r>
            <a:r>
              <a:rPr lang="es-ES" sz="2400" dirty="0"/>
              <a:t> dos grandes sindicatos, </a:t>
            </a:r>
            <a:r>
              <a:rPr lang="es-ES" sz="2400" dirty="0" err="1"/>
              <a:t>mentres</a:t>
            </a:r>
            <a:r>
              <a:rPr lang="es-ES" sz="2400" dirty="0"/>
              <a:t> que </a:t>
            </a:r>
            <a:r>
              <a:rPr lang="es-ES" sz="2400" dirty="0" err="1"/>
              <a:t>outros</a:t>
            </a:r>
            <a:r>
              <a:rPr lang="es-ES" sz="2400" dirty="0"/>
              <a:t> </a:t>
            </a:r>
            <a:r>
              <a:rPr lang="es-ES" sz="2400" dirty="0" err="1"/>
              <a:t>integraranse</a:t>
            </a:r>
            <a:r>
              <a:rPr lang="es-ES" sz="2400" dirty="0"/>
              <a:t> na UXT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nas</a:t>
            </a:r>
            <a:r>
              <a:rPr lang="es-ES" sz="2400" dirty="0"/>
              <a:t> </a:t>
            </a:r>
            <a:r>
              <a:rPr lang="es-ES" sz="2400" dirty="0" err="1"/>
              <a:t>Federacións</a:t>
            </a:r>
            <a:r>
              <a:rPr lang="es-ES" sz="2400" dirty="0"/>
              <a:t> </a:t>
            </a:r>
            <a:r>
              <a:rPr lang="es-ES" sz="2400" dirty="0" err="1"/>
              <a:t>locais</a:t>
            </a:r>
            <a:r>
              <a:rPr lang="es-ES" sz="2400" dirty="0"/>
              <a:t> anarquistas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3314" name="Picture 2" descr="https://lh3.googleusercontent.com/-qcAqpI37CC8/TW7Elgfao-I/AAAAAAAAABA/1WV3EHzg_z0/s1600/Portada+F+F+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51" y="160116"/>
            <a:ext cx="5082020" cy="669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5975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FEMINISMO: </a:t>
            </a:r>
            <a:r>
              <a:rPr lang="es-ES" sz="2400" b="1" dirty="0" smtClean="0"/>
              <a:t>2 </a:t>
            </a:r>
            <a:r>
              <a:rPr lang="es-ES" sz="2400" b="1" dirty="0" err="1" smtClean="0"/>
              <a:t>correntes</a:t>
            </a:r>
            <a:r>
              <a:rPr lang="es-ES" sz="2400" b="1" dirty="0" smtClean="0"/>
              <a:t>:</a:t>
            </a:r>
          </a:p>
          <a:p>
            <a:pPr algn="just"/>
            <a:r>
              <a:rPr lang="es-ES" sz="2400" b="1" dirty="0" smtClean="0"/>
              <a:t>1- Feminismo </a:t>
            </a:r>
            <a:r>
              <a:rPr lang="es-ES" sz="2400" b="1" dirty="0" err="1" smtClean="0"/>
              <a:t>obreirista</a:t>
            </a:r>
            <a:r>
              <a:rPr lang="es-ES" sz="2400" b="1" dirty="0" smtClean="0"/>
              <a:t>:</a:t>
            </a:r>
          </a:p>
          <a:p>
            <a:pPr algn="just"/>
            <a:r>
              <a:rPr lang="es-ES" sz="2400" dirty="0" err="1" smtClean="0"/>
              <a:t>Dobre</a:t>
            </a:r>
            <a:r>
              <a:rPr lang="es-ES" sz="2400" dirty="0" smtClean="0"/>
              <a:t> </a:t>
            </a:r>
            <a:r>
              <a:rPr lang="es-ES" sz="2400" dirty="0" err="1" smtClean="0"/>
              <a:t>obxectivo</a:t>
            </a:r>
            <a:r>
              <a:rPr lang="es-ES" sz="2400" dirty="0" smtClean="0"/>
              <a:t>: Liberación de clase</a:t>
            </a:r>
          </a:p>
          <a:p>
            <a:pPr algn="just"/>
            <a:r>
              <a:rPr lang="es-ES" sz="2400" dirty="0" smtClean="0"/>
              <a:t>e Liberación de </a:t>
            </a:r>
            <a:r>
              <a:rPr lang="es-ES" sz="2400" dirty="0" err="1" smtClean="0"/>
              <a:t>xénero</a:t>
            </a:r>
            <a:r>
              <a:rPr lang="es-ES" sz="2400" dirty="0"/>
              <a:t> </a:t>
            </a:r>
            <a:r>
              <a:rPr lang="es-ES" sz="2400" dirty="0" err="1" smtClean="0"/>
              <a:t>fronte</a:t>
            </a:r>
            <a:r>
              <a:rPr lang="es-ES" sz="2400" dirty="0" smtClean="0"/>
              <a:t> </a:t>
            </a:r>
            <a:r>
              <a:rPr lang="es-ES" sz="2400" dirty="0" smtClean="0"/>
              <a:t>o </a:t>
            </a:r>
            <a:r>
              <a:rPr lang="es-ES" sz="2400" dirty="0" smtClean="0"/>
              <a:t>machismo.</a:t>
            </a:r>
            <a:endParaRPr lang="es-ES" sz="2400" dirty="0" smtClean="0"/>
          </a:p>
          <a:p>
            <a:pPr algn="just"/>
            <a:r>
              <a:rPr lang="es-ES" sz="2400" dirty="0" smtClean="0"/>
              <a:t>Formas de </a:t>
            </a:r>
            <a:r>
              <a:rPr lang="es-ES" sz="2400" dirty="0" err="1" smtClean="0"/>
              <a:t>mobilización</a:t>
            </a:r>
            <a:r>
              <a:rPr lang="es-ES" sz="2400" dirty="0" smtClean="0"/>
              <a:t>: </a:t>
            </a:r>
            <a:r>
              <a:rPr lang="es-ES" sz="2400" dirty="0" err="1" smtClean="0"/>
              <a:t>Mitins</a:t>
            </a:r>
            <a:r>
              <a:rPr lang="es-ES" sz="2400" dirty="0" smtClean="0"/>
              <a:t>, folgas,</a:t>
            </a:r>
          </a:p>
          <a:p>
            <a:pPr algn="just"/>
            <a:r>
              <a:rPr lang="es-ES" sz="2400" dirty="0"/>
              <a:t>e</a:t>
            </a:r>
            <a:r>
              <a:rPr lang="es-ES" sz="2400" dirty="0" smtClean="0"/>
              <a:t>scritura </a:t>
            </a:r>
            <a:r>
              <a:rPr lang="es-ES" sz="2400" dirty="0" err="1" smtClean="0"/>
              <a:t>artigos</a:t>
            </a:r>
            <a:r>
              <a:rPr lang="es-ES" sz="2400" dirty="0" smtClean="0"/>
              <a:t> e </a:t>
            </a:r>
            <a:r>
              <a:rPr lang="es-ES" sz="2400" dirty="0" smtClean="0"/>
              <a:t>libros</a:t>
            </a:r>
            <a:r>
              <a:rPr lang="es-ES" sz="2400" dirty="0" smtClean="0"/>
              <a:t>..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algn="just"/>
            <a:r>
              <a:rPr lang="es-ES" sz="2400" b="1" dirty="0" smtClean="0"/>
              <a:t>Anarquistas:</a:t>
            </a:r>
          </a:p>
          <a:p>
            <a:pPr algn="just"/>
            <a:r>
              <a:rPr lang="es-ES" sz="2400" b="1" dirty="0" smtClean="0"/>
              <a:t>Guillermina Rojas:</a:t>
            </a:r>
            <a:r>
              <a:rPr lang="es-ES" sz="2400" dirty="0" smtClean="0"/>
              <a:t> feminista, colabora </a:t>
            </a:r>
          </a:p>
          <a:p>
            <a:pPr algn="just"/>
            <a:r>
              <a:rPr lang="es-ES" sz="2400" dirty="0" smtClean="0"/>
              <a:t>coa AIT.</a:t>
            </a:r>
          </a:p>
          <a:p>
            <a:pPr algn="just"/>
            <a:r>
              <a:rPr lang="es-ES" sz="2400" b="1" dirty="0" smtClean="0"/>
              <a:t>Sección Varia de </a:t>
            </a:r>
            <a:r>
              <a:rPr lang="es-ES" sz="2400" b="1" dirty="0" err="1" smtClean="0"/>
              <a:t>Traballadoras</a:t>
            </a:r>
            <a:r>
              <a:rPr lang="es-ES" sz="2400" b="1" dirty="0" smtClean="0"/>
              <a:t> anarco-</a:t>
            </a:r>
          </a:p>
          <a:p>
            <a:pPr algn="just"/>
            <a:r>
              <a:rPr lang="es-ES" sz="2400" b="1" dirty="0" smtClean="0"/>
              <a:t>Colectivistas</a:t>
            </a:r>
            <a:r>
              <a:rPr lang="es-ES" sz="2400" dirty="0" smtClean="0"/>
              <a:t> (Sabadell, 1884) 1º colectivo</a:t>
            </a:r>
          </a:p>
          <a:p>
            <a:pPr algn="just"/>
            <a:r>
              <a:rPr lang="es-ES" sz="2400" dirty="0"/>
              <a:t>d</a:t>
            </a:r>
            <a:r>
              <a:rPr lang="es-ES" sz="2400" dirty="0" smtClean="0"/>
              <a:t>e mulleres feministas e de clase.</a:t>
            </a:r>
          </a:p>
          <a:p>
            <a:pPr algn="just"/>
            <a:r>
              <a:rPr lang="es-ES" sz="2400" b="1" dirty="0" smtClean="0"/>
              <a:t>Teresa </a:t>
            </a:r>
            <a:r>
              <a:rPr lang="es-ES" sz="2400" b="1" dirty="0" err="1" smtClean="0"/>
              <a:t>Claramunt</a:t>
            </a:r>
            <a:r>
              <a:rPr lang="es-ES" sz="2400" b="1" dirty="0" smtClean="0"/>
              <a:t>: </a:t>
            </a:r>
            <a:r>
              <a:rPr lang="es-ES" sz="2400" dirty="0" smtClean="0"/>
              <a:t>funda en 1891 a</a:t>
            </a:r>
          </a:p>
          <a:p>
            <a:pPr algn="just"/>
            <a:r>
              <a:rPr lang="es-ES" sz="2400" dirty="0" smtClean="0"/>
              <a:t>Agrupación de </a:t>
            </a:r>
            <a:r>
              <a:rPr lang="es-ES" sz="2400" dirty="0" err="1" smtClean="0"/>
              <a:t>traballadoras</a:t>
            </a:r>
            <a:r>
              <a:rPr lang="es-ES" sz="2400" dirty="0" smtClean="0"/>
              <a:t> de Barcelona</a:t>
            </a:r>
          </a:p>
          <a:p>
            <a:pPr algn="just"/>
            <a:r>
              <a:rPr lang="es-ES" sz="2400" b="1" dirty="0" smtClean="0"/>
              <a:t>Socialistas:</a:t>
            </a:r>
          </a:p>
          <a:p>
            <a:pPr algn="just"/>
            <a:r>
              <a:rPr lang="es-ES" sz="2400" dirty="0" smtClean="0"/>
              <a:t>En menor medida que anarquistas.</a:t>
            </a:r>
          </a:p>
          <a:p>
            <a:pPr algn="just"/>
            <a:r>
              <a:rPr lang="es-ES" sz="2400" dirty="0" smtClean="0"/>
              <a:t>Grupos </a:t>
            </a:r>
            <a:r>
              <a:rPr lang="es-ES" sz="2400" dirty="0" err="1" smtClean="0"/>
              <a:t>femininos</a:t>
            </a:r>
            <a:r>
              <a:rPr lang="es-ES" sz="2400" dirty="0" smtClean="0"/>
              <a:t> socialistas (No PSOE. 1904)</a:t>
            </a:r>
          </a:p>
          <a:p>
            <a:pPr algn="just"/>
            <a:r>
              <a:rPr lang="es-ES" sz="2400" dirty="0" smtClean="0"/>
              <a:t>Virginia </a:t>
            </a:r>
            <a:r>
              <a:rPr lang="es-ES" sz="2400" dirty="0" err="1" smtClean="0"/>
              <a:t>Glez</a:t>
            </a:r>
            <a:r>
              <a:rPr lang="es-ES" sz="2400" dirty="0" smtClean="0"/>
              <a:t> Polo, Belén </a:t>
            </a:r>
            <a:r>
              <a:rPr lang="es-ES" sz="2400" dirty="0" err="1" smtClean="0"/>
              <a:t>Sárraga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4338" name="Picture 2" descr="http://acracia.org/wp-content/uploads/2020/06/claramuntf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5" y="36034"/>
            <a:ext cx="4815068" cy="68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963" y="282804"/>
            <a:ext cx="523187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2- Feminismo Librepensador.</a:t>
            </a:r>
          </a:p>
          <a:p>
            <a:pPr algn="just"/>
            <a:endParaRPr lang="es-ES" sz="800" dirty="0"/>
          </a:p>
          <a:p>
            <a:pPr algn="just"/>
            <a:r>
              <a:rPr lang="es-ES" b="1" dirty="0" smtClean="0"/>
              <a:t>- </a:t>
            </a:r>
            <a:r>
              <a:rPr lang="es-ES" sz="2400" b="1" dirty="0" smtClean="0"/>
              <a:t>Minoría de Literatas: </a:t>
            </a:r>
            <a:r>
              <a:rPr lang="es-ES" sz="2400" dirty="0" smtClean="0"/>
              <a:t>Denuncian a situación da </a:t>
            </a:r>
            <a:r>
              <a:rPr lang="es-ES" sz="2400" dirty="0" err="1" smtClean="0"/>
              <a:t>muller</a:t>
            </a:r>
            <a:r>
              <a:rPr lang="es-ES" sz="2400" dirty="0" smtClean="0"/>
              <a:t>. Destacan as galegas:</a:t>
            </a:r>
          </a:p>
          <a:p>
            <a:pPr algn="just"/>
            <a:r>
              <a:rPr lang="es-ES" sz="2400" b="1" dirty="0" smtClean="0"/>
              <a:t>Concepción Arenal,</a:t>
            </a:r>
            <a:r>
              <a:rPr lang="es-ES" sz="2400" dirty="0" smtClean="0"/>
              <a:t> </a:t>
            </a:r>
            <a:r>
              <a:rPr lang="es-ES" sz="2400" dirty="0" err="1" smtClean="0"/>
              <a:t>pioneira</a:t>
            </a:r>
            <a:r>
              <a:rPr lang="es-ES" sz="2400" dirty="0" smtClean="0"/>
              <a:t> do feminismo,</a:t>
            </a:r>
            <a:r>
              <a:rPr lang="es-ES" sz="2400" b="1" dirty="0"/>
              <a:t> </a:t>
            </a:r>
            <a:r>
              <a:rPr lang="es-ES" sz="2400" b="1" dirty="0" smtClean="0"/>
              <a:t>Emilia Pardo Bazán, Rosalía de Castro, Filomena Dato </a:t>
            </a:r>
            <a:r>
              <a:rPr lang="es-ES" sz="2400" b="1" dirty="0" err="1" smtClean="0"/>
              <a:t>Muruais</a:t>
            </a:r>
            <a:r>
              <a:rPr lang="es-ES" sz="2400" dirty="0" smtClean="0"/>
              <a:t> (as 2</a:t>
            </a:r>
          </a:p>
          <a:p>
            <a:pPr algn="just"/>
            <a:r>
              <a:rPr lang="es-ES" sz="2400" dirty="0"/>
              <a:t>r</a:t>
            </a:r>
            <a:r>
              <a:rPr lang="es-ES" sz="2400" dirty="0" smtClean="0"/>
              <a:t>epresentantes da lírica feminista do XIX</a:t>
            </a:r>
            <a:r>
              <a:rPr lang="es-ES" dirty="0" smtClean="0"/>
              <a:t>. </a:t>
            </a:r>
          </a:p>
          <a:p>
            <a:pPr algn="just"/>
            <a:r>
              <a:rPr lang="es-ES" sz="2400" dirty="0" smtClean="0"/>
              <a:t>En España podemos destacar a </a:t>
            </a:r>
            <a:r>
              <a:rPr lang="es-ES" sz="2400" b="1" dirty="0" smtClean="0"/>
              <a:t>Carmen de Burgos.</a:t>
            </a:r>
          </a:p>
          <a:p>
            <a:pPr algn="just"/>
            <a:endParaRPr lang="es-ES" sz="800" b="1" dirty="0"/>
          </a:p>
          <a:p>
            <a:pPr algn="just"/>
            <a:r>
              <a:rPr lang="es-ES" sz="2400" dirty="0" smtClean="0"/>
              <a:t>Co </a:t>
            </a:r>
            <a:r>
              <a:rPr lang="es-ES" sz="2400" dirty="0"/>
              <a:t>avance do </a:t>
            </a:r>
            <a:r>
              <a:rPr lang="es-ES" sz="2400" dirty="0" err="1"/>
              <a:t>século</a:t>
            </a:r>
            <a:r>
              <a:rPr lang="es-ES" sz="2400" dirty="0"/>
              <a:t>, </a:t>
            </a:r>
            <a:r>
              <a:rPr lang="es-ES" sz="2400" dirty="0" err="1"/>
              <a:t>desenvolverase</a:t>
            </a:r>
            <a:r>
              <a:rPr lang="es-ES" sz="2400" dirty="0"/>
              <a:t> a reivindicación dos </a:t>
            </a:r>
            <a:r>
              <a:rPr lang="es-ES" sz="2400" dirty="0" err="1"/>
              <a:t>dereito</a:t>
            </a:r>
            <a:r>
              <a:rPr lang="es-ES" sz="2400" dirty="0"/>
              <a:t> </a:t>
            </a:r>
            <a:r>
              <a:rPr lang="es-ES" sz="2400" dirty="0" err="1"/>
              <a:t>femininos</a:t>
            </a:r>
            <a:r>
              <a:rPr lang="es-ES" sz="2400" dirty="0"/>
              <a:t> desde o republicanismo, laicismo e </a:t>
            </a:r>
            <a:r>
              <a:rPr lang="es-ES" sz="2400" dirty="0" smtClean="0"/>
              <a:t>anticlericalismo</a:t>
            </a:r>
            <a:r>
              <a:rPr lang="es-ES" sz="2400" dirty="0"/>
              <a:t>:</a:t>
            </a:r>
            <a:endParaRPr lang="es-ES" sz="2400" dirty="0" smtClean="0"/>
          </a:p>
          <a:p>
            <a:pPr algn="just"/>
            <a:r>
              <a:rPr lang="es-ES" sz="2400" dirty="0" smtClean="0"/>
              <a:t>- Agrupación </a:t>
            </a:r>
            <a:r>
              <a:rPr lang="es-ES" sz="2400" dirty="0"/>
              <a:t>de mulleres librepensadoras en Barcelona, </a:t>
            </a:r>
            <a:r>
              <a:rPr lang="es-ES" sz="2400" dirty="0" smtClean="0"/>
              <a:t>1896 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dirty="0" err="1" smtClean="0"/>
              <a:t>Sociedade</a:t>
            </a:r>
            <a:r>
              <a:rPr lang="es-ES" sz="2400" dirty="0" smtClean="0"/>
              <a:t> </a:t>
            </a:r>
            <a:r>
              <a:rPr lang="es-ES" sz="2400" dirty="0"/>
              <a:t>progresiva </a:t>
            </a:r>
            <a:r>
              <a:rPr lang="es-ES" sz="2400" dirty="0" err="1"/>
              <a:t>feminina</a:t>
            </a:r>
            <a:r>
              <a:rPr lang="es-ES" sz="2400" dirty="0"/>
              <a:t>, </a:t>
            </a:r>
            <a:r>
              <a:rPr lang="es-ES" sz="2400" dirty="0" smtClean="0"/>
              <a:t>1898.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11" y="65280"/>
            <a:ext cx="5850791" cy="34030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91" y="3426413"/>
            <a:ext cx="3431587" cy="34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2548" y="117693"/>
            <a:ext cx="57692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Paralelamente, desde </a:t>
            </a:r>
            <a:r>
              <a:rPr lang="es-ES" sz="2400" dirty="0" err="1"/>
              <a:t>finais</a:t>
            </a:r>
            <a:r>
              <a:rPr lang="es-ES" sz="2400" dirty="0"/>
              <a:t> do s. XIX, </a:t>
            </a:r>
            <a:r>
              <a:rPr lang="es-ES" sz="2400" dirty="0" err="1"/>
              <a:t>vaise</a:t>
            </a:r>
            <a:r>
              <a:rPr lang="es-ES" sz="2400" dirty="0"/>
              <a:t> desenvolver un </a:t>
            </a:r>
            <a:r>
              <a:rPr lang="es-ES" sz="2400" b="1" u="sng" dirty="0"/>
              <a:t>feminismo </a:t>
            </a:r>
            <a:r>
              <a:rPr lang="es-ES" sz="2400" b="1" u="sng" dirty="0" smtClean="0"/>
              <a:t>conservador </a:t>
            </a:r>
            <a:r>
              <a:rPr lang="es-ES" sz="2400" dirty="0" smtClean="0"/>
              <a:t>que non pon en cuestión o papel tradicional da </a:t>
            </a:r>
            <a:r>
              <a:rPr lang="es-ES" sz="2400" dirty="0" err="1" smtClean="0"/>
              <a:t>muller</a:t>
            </a:r>
            <a:r>
              <a:rPr lang="es-ES" sz="2400" dirty="0" smtClean="0"/>
              <a:t>. </a:t>
            </a:r>
          </a:p>
          <a:p>
            <a:pPr algn="just"/>
            <a:r>
              <a:rPr lang="es-ES" sz="2400" dirty="0"/>
              <a:t>-</a:t>
            </a:r>
            <a:r>
              <a:rPr lang="es-ES" sz="2400" b="1" dirty="0" smtClean="0"/>
              <a:t>Nacionalismo Catalán: </a:t>
            </a:r>
            <a:r>
              <a:rPr lang="es-ES" sz="2400" dirty="0" err="1" smtClean="0"/>
              <a:t>Aínda</a:t>
            </a:r>
            <a:r>
              <a:rPr lang="es-ES" sz="2400" dirty="0" smtClean="0"/>
              <a:t> </a:t>
            </a:r>
            <a:r>
              <a:rPr lang="es-ES" sz="2400" dirty="0"/>
              <a:t>que </a:t>
            </a:r>
            <a:r>
              <a:rPr lang="es-ES" sz="2400" dirty="0" smtClean="0"/>
              <a:t>seguían a considerar </a:t>
            </a:r>
            <a:r>
              <a:rPr lang="es-ES" sz="2400" dirty="0"/>
              <a:t>a </a:t>
            </a:r>
            <a:r>
              <a:rPr lang="es-ES" sz="2400" dirty="0" err="1"/>
              <a:t>muller</a:t>
            </a:r>
            <a:r>
              <a:rPr lang="es-ES" sz="2400" dirty="0"/>
              <a:t> vinculada </a:t>
            </a:r>
            <a:r>
              <a:rPr lang="es-ES" sz="2400" dirty="0" err="1"/>
              <a:t>ó</a:t>
            </a:r>
            <a:r>
              <a:rPr lang="es-ES" sz="2400" dirty="0"/>
              <a:t> ámbito do </a:t>
            </a:r>
            <a:r>
              <a:rPr lang="es-ES" sz="2400" dirty="0" err="1"/>
              <a:t>fogar</a:t>
            </a:r>
            <a:r>
              <a:rPr lang="es-ES" sz="2400" dirty="0"/>
              <a:t>, o nacionalismo </a:t>
            </a:r>
            <a:r>
              <a:rPr lang="es-ES" sz="2400" dirty="0" smtClean="0"/>
              <a:t>catalán alimenta </a:t>
            </a:r>
            <a:r>
              <a:rPr lang="es-ES" sz="2400" dirty="0"/>
              <a:t>o papel primordial da </a:t>
            </a:r>
            <a:r>
              <a:rPr lang="es-ES" sz="2400" dirty="0" err="1"/>
              <a:t>muller</a:t>
            </a:r>
            <a:r>
              <a:rPr lang="es-ES" sz="2400" dirty="0"/>
              <a:t> na </a:t>
            </a:r>
            <a:r>
              <a:rPr lang="es-ES" sz="2400" dirty="0" err="1"/>
              <a:t>construción</a:t>
            </a:r>
            <a:r>
              <a:rPr lang="es-ES" sz="2400" dirty="0"/>
              <a:t> e articulación da patria </a:t>
            </a:r>
            <a:r>
              <a:rPr lang="es-ES" sz="2400" dirty="0" err="1"/>
              <a:t>catalá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Desde </a:t>
            </a:r>
            <a:r>
              <a:rPr lang="es-ES" sz="2400" dirty="0"/>
              <a:t>a revista </a:t>
            </a:r>
            <a:r>
              <a:rPr lang="es-ES" sz="2400" dirty="0" err="1"/>
              <a:t>Or</a:t>
            </a:r>
            <a:r>
              <a:rPr lang="es-ES" sz="2400" dirty="0"/>
              <a:t> i Grana, semanario </a:t>
            </a:r>
            <a:r>
              <a:rPr lang="es-ES" sz="2400" dirty="0" smtClean="0"/>
              <a:t>  autonomista </a:t>
            </a:r>
            <a:r>
              <a:rPr lang="es-ES" sz="2400" dirty="0"/>
              <a:t>de 1906 </a:t>
            </a:r>
            <a:r>
              <a:rPr lang="es-ES" sz="2400" dirty="0" err="1"/>
              <a:t>dirixida</a:t>
            </a:r>
            <a:r>
              <a:rPr lang="es-ES" sz="2400" dirty="0"/>
              <a:t> á </a:t>
            </a:r>
            <a:r>
              <a:rPr lang="es-ES" sz="2400" dirty="0" err="1"/>
              <a:t>muller</a:t>
            </a:r>
            <a:r>
              <a:rPr lang="es-ES" sz="2400" dirty="0"/>
              <a:t> burguesa </a:t>
            </a:r>
            <a:r>
              <a:rPr lang="es-ES" sz="2400" dirty="0" err="1" smtClean="0"/>
              <a:t>proclamábase</a:t>
            </a:r>
            <a:r>
              <a:rPr lang="es-ES" sz="2400" dirty="0" smtClean="0"/>
              <a:t> </a:t>
            </a:r>
            <a:r>
              <a:rPr lang="es-ES" sz="2400" dirty="0"/>
              <a:t>“El fundamento de la patria es la Familia, el fundamento de la familia es la mujer”. </a:t>
            </a:r>
            <a:endParaRPr lang="es-ES" sz="2400" dirty="0" smtClean="0"/>
          </a:p>
          <a:p>
            <a:pPr algn="just"/>
            <a:r>
              <a:rPr lang="es-ES" sz="2400" dirty="0" smtClean="0"/>
              <a:t>- </a:t>
            </a:r>
            <a:r>
              <a:rPr lang="es-ES" sz="2400" b="1" dirty="0" err="1" smtClean="0"/>
              <a:t>Asociacións</a:t>
            </a:r>
            <a:r>
              <a:rPr lang="es-ES" sz="2400" b="1" dirty="0" smtClean="0"/>
              <a:t> </a:t>
            </a:r>
            <a:r>
              <a:rPr lang="es-ES" sz="2400" b="1" dirty="0"/>
              <a:t>católicas de </a:t>
            </a:r>
            <a:r>
              <a:rPr lang="es-ES" sz="2400" b="1" dirty="0" smtClean="0"/>
              <a:t>mulleres:  </a:t>
            </a:r>
            <a:r>
              <a:rPr lang="es-ES" sz="2400" dirty="0" err="1" smtClean="0"/>
              <a:t>Teñen</a:t>
            </a:r>
            <a:r>
              <a:rPr lang="es-ES" sz="2400" dirty="0" smtClean="0"/>
              <a:t> un </a:t>
            </a:r>
            <a:r>
              <a:rPr lang="es-ES" sz="2400" dirty="0"/>
              <a:t>carácter </a:t>
            </a:r>
            <a:r>
              <a:rPr lang="es-ES" sz="2400" dirty="0" smtClean="0"/>
              <a:t>benéfico</a:t>
            </a:r>
            <a:r>
              <a:rPr lang="es-ES" sz="2400" dirty="0"/>
              <a:t> </a:t>
            </a:r>
            <a:r>
              <a:rPr lang="es-ES" sz="2400" dirty="0" err="1" smtClean="0"/>
              <a:t>ou</a:t>
            </a:r>
            <a:r>
              <a:rPr lang="es-ES" sz="2400" dirty="0" smtClean="0"/>
              <a:t> caritativo </a:t>
            </a:r>
            <a:r>
              <a:rPr lang="es-ES" sz="2400" dirty="0" err="1" smtClean="0"/>
              <a:t>ou</a:t>
            </a:r>
            <a:r>
              <a:rPr lang="es-ES" sz="2400" dirty="0" smtClean="0"/>
              <a:t> de orientación profesional e incluso bolsas </a:t>
            </a:r>
            <a:r>
              <a:rPr lang="es-ES" sz="2400" dirty="0"/>
              <a:t>de </a:t>
            </a:r>
            <a:r>
              <a:rPr lang="es-ES" sz="2400" dirty="0" err="1"/>
              <a:t>traballo</a:t>
            </a:r>
            <a:r>
              <a:rPr lang="es-ES" sz="2400" dirty="0"/>
              <a:t> para o </a:t>
            </a:r>
            <a:r>
              <a:rPr lang="es-ES" sz="2400" dirty="0" err="1"/>
              <a:t>servizo</a:t>
            </a:r>
            <a:r>
              <a:rPr lang="es-ES" sz="2400" dirty="0"/>
              <a:t> doméstico.</a:t>
            </a:r>
          </a:p>
        </p:txBody>
      </p:sp>
      <p:pic>
        <p:nvPicPr>
          <p:cNvPr id="17410" name="Picture 2" descr="https://tse2.mm.bing.net/th?id=OIP.LFdpbKg3BgM42W9h4UbzRwHaHa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61" y="381126"/>
            <a:ext cx="6002258" cy="60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607086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SUFRAXISMO:</a:t>
            </a:r>
            <a:endParaRPr lang="es-ES" sz="2400" b="1" dirty="0" smtClean="0"/>
          </a:p>
          <a:p>
            <a:pPr algn="just"/>
            <a:r>
              <a:rPr lang="es-ES" sz="2400" dirty="0" smtClean="0"/>
              <a:t>A organización </a:t>
            </a:r>
            <a:r>
              <a:rPr lang="es-ES" sz="2400" dirty="0"/>
              <a:t>para </a:t>
            </a:r>
            <a:r>
              <a:rPr lang="es-ES" sz="2400" dirty="0" err="1"/>
              <a:t>esixir</a:t>
            </a:r>
            <a:r>
              <a:rPr lang="es-ES" sz="2400" dirty="0"/>
              <a:t> </a:t>
            </a:r>
            <a:r>
              <a:rPr lang="es-ES" sz="2400" dirty="0" smtClean="0"/>
              <a:t>os </a:t>
            </a:r>
            <a:r>
              <a:rPr lang="es-ES" sz="2400" dirty="0" err="1" smtClean="0"/>
              <a:t>dereitos</a:t>
            </a:r>
            <a:r>
              <a:rPr lang="es-ES" sz="2400" dirty="0" smtClean="0"/>
              <a:t> </a:t>
            </a:r>
            <a:r>
              <a:rPr lang="es-ES" sz="2400" dirty="0"/>
              <a:t>políticos </a:t>
            </a:r>
            <a:r>
              <a:rPr lang="es-ES" sz="2400" dirty="0" smtClean="0"/>
              <a:t>e </a:t>
            </a:r>
            <a:r>
              <a:rPr lang="es-ES" sz="2400" dirty="0" err="1" smtClean="0"/>
              <a:t>sufraxio</a:t>
            </a:r>
            <a:r>
              <a:rPr lang="es-ES" sz="2400" dirty="0" smtClean="0"/>
              <a:t> </a:t>
            </a:r>
            <a:r>
              <a:rPr lang="es-ES" sz="2400" dirty="0" err="1" smtClean="0"/>
              <a:t>foi</a:t>
            </a:r>
            <a:r>
              <a:rPr lang="es-ES" sz="2400" dirty="0" smtClean="0"/>
              <a:t> un fenómeno tardío e minoritario.</a:t>
            </a:r>
          </a:p>
          <a:p>
            <a:pPr algn="just"/>
            <a:r>
              <a:rPr lang="es-ES" sz="2400" dirty="0" smtClean="0"/>
              <a:t>As </a:t>
            </a:r>
            <a:r>
              <a:rPr lang="es-ES" sz="2400" dirty="0" err="1"/>
              <a:t>inquedanzas</a:t>
            </a:r>
            <a:r>
              <a:rPr lang="es-ES" sz="2400" dirty="0"/>
              <a:t> </a:t>
            </a:r>
            <a:r>
              <a:rPr lang="es-ES" sz="2400" dirty="0" smtClean="0"/>
              <a:t>políticas das </a:t>
            </a:r>
            <a:r>
              <a:rPr lang="es-ES" sz="2400" dirty="0"/>
              <a:t>mulleres </a:t>
            </a:r>
            <a:r>
              <a:rPr lang="es-ES" sz="2400" dirty="0" err="1" smtClean="0"/>
              <a:t>maniféstanse</a:t>
            </a:r>
            <a:r>
              <a:rPr lang="es-ES" sz="2400" dirty="0" smtClean="0"/>
              <a:t> </a:t>
            </a:r>
            <a:r>
              <a:rPr lang="es-ES" sz="2400" dirty="0" err="1" smtClean="0"/>
              <a:t>primordilamente</a:t>
            </a:r>
            <a:r>
              <a:rPr lang="es-ES" sz="2400" dirty="0" smtClean="0"/>
              <a:t> na </a:t>
            </a:r>
            <a:r>
              <a:rPr lang="es-ES" sz="2400" dirty="0" smtClean="0"/>
              <a:t>prensa. “</a:t>
            </a:r>
            <a:r>
              <a:rPr lang="es-ES" sz="2400" dirty="0"/>
              <a:t>El Nuevo Pensil de </a:t>
            </a:r>
            <a:r>
              <a:rPr lang="es-ES" sz="2400" dirty="0" smtClean="0"/>
              <a:t>Iberia</a:t>
            </a:r>
            <a:r>
              <a:rPr lang="es-ES" sz="2400" dirty="0" smtClean="0"/>
              <a:t>”, </a:t>
            </a:r>
            <a:r>
              <a:rPr lang="es-ES" sz="2400" dirty="0" err="1" smtClean="0"/>
              <a:t>fourierista</a:t>
            </a:r>
            <a:r>
              <a:rPr lang="es-ES" sz="2400" dirty="0" smtClean="0"/>
              <a:t>, </a:t>
            </a:r>
            <a:r>
              <a:rPr lang="es-ES" sz="2400" dirty="0"/>
              <a:t>reivindicaba a </a:t>
            </a:r>
            <a:r>
              <a:rPr lang="es-ES" sz="2400" dirty="0" err="1"/>
              <a:t>igualdade</a:t>
            </a:r>
            <a:r>
              <a:rPr lang="es-ES" sz="2400" dirty="0"/>
              <a:t> dos </a:t>
            </a:r>
            <a:r>
              <a:rPr lang="es-ES" sz="2400" dirty="0" smtClean="0"/>
              <a:t>sexos.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En 1877 o Partido Liberal presenta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enmenda</a:t>
            </a:r>
            <a:r>
              <a:rPr lang="es-ES" sz="2400" dirty="0" smtClean="0"/>
              <a:t>, non aprobada, que propón </a:t>
            </a:r>
            <a:r>
              <a:rPr lang="es-ES" sz="2400" dirty="0"/>
              <a:t>o </a:t>
            </a:r>
            <a:r>
              <a:rPr lang="es-ES" sz="2400" dirty="0" err="1"/>
              <a:t>sufraxio</a:t>
            </a:r>
            <a:r>
              <a:rPr lang="es-ES" sz="2400" dirty="0"/>
              <a:t> das mulleres que </a:t>
            </a:r>
            <a:r>
              <a:rPr lang="es-ES" sz="2400" dirty="0" err="1"/>
              <a:t>exercían</a:t>
            </a:r>
            <a:r>
              <a:rPr lang="es-ES" sz="2400" dirty="0"/>
              <a:t> a patria </a:t>
            </a:r>
            <a:r>
              <a:rPr lang="es-ES" sz="2400" dirty="0" err="1" smtClean="0"/>
              <a:t>potestade</a:t>
            </a:r>
            <a:r>
              <a:rPr lang="es-ES" sz="2400" dirty="0" smtClean="0"/>
              <a:t> (</a:t>
            </a:r>
            <a:r>
              <a:rPr lang="es-ES" sz="2400" dirty="0"/>
              <a:t>grupo </a:t>
            </a:r>
            <a:r>
              <a:rPr lang="es-ES" sz="2400" dirty="0" err="1"/>
              <a:t>moi</a:t>
            </a:r>
            <a:r>
              <a:rPr lang="es-ES" sz="2400" dirty="0"/>
              <a:t> </a:t>
            </a:r>
            <a:r>
              <a:rPr lang="es-ES" sz="2400" dirty="0" smtClean="0"/>
              <a:t>minoritario de mulleres). </a:t>
            </a:r>
          </a:p>
          <a:p>
            <a:pPr algn="just"/>
            <a:r>
              <a:rPr lang="gl-ES" sz="2400" dirty="0"/>
              <a:t>En 1908, con motivo dun proxecto de Administración local, Pi </a:t>
            </a:r>
            <a:r>
              <a:rPr lang="gl-ES" sz="2400" dirty="0" err="1"/>
              <a:t>Arsuaga</a:t>
            </a:r>
            <a:r>
              <a:rPr lang="gl-ES" sz="2400" dirty="0"/>
              <a:t> pediu o voto para a muller nos </a:t>
            </a:r>
            <a:r>
              <a:rPr lang="gl-ES" sz="2400" dirty="0" smtClean="0"/>
              <a:t>Concellos</a:t>
            </a:r>
            <a:r>
              <a:rPr lang="gl-ES" sz="2400" dirty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1920, 2 </a:t>
            </a:r>
            <a:r>
              <a:rPr lang="es-ES" sz="2400" dirty="0" err="1" smtClean="0"/>
              <a:t>asociacións</a:t>
            </a:r>
            <a:r>
              <a:rPr lang="es-ES" sz="2400" dirty="0" smtClean="0"/>
              <a:t>, </a:t>
            </a:r>
            <a:r>
              <a:rPr lang="es-ES" sz="2400" dirty="0"/>
              <a:t>A Liga Española para o Progreso da </a:t>
            </a:r>
            <a:r>
              <a:rPr lang="es-ES" sz="2400" dirty="0" err="1"/>
              <a:t>Muller</a:t>
            </a:r>
            <a:r>
              <a:rPr lang="es-ES" sz="2400" dirty="0"/>
              <a:t> e A Cruzada das Mulleres españolas, elevaron </a:t>
            </a:r>
            <a:r>
              <a:rPr lang="es-ES" sz="2400" dirty="0" err="1"/>
              <a:t>unha</a:t>
            </a:r>
            <a:r>
              <a:rPr lang="es-ES" sz="2400" dirty="0"/>
              <a:t> petición para que se </a:t>
            </a:r>
            <a:r>
              <a:rPr lang="es-ES" sz="2400" dirty="0" err="1"/>
              <a:t>lle</a:t>
            </a:r>
            <a:r>
              <a:rPr lang="es-ES" sz="2400" dirty="0"/>
              <a:t> </a:t>
            </a:r>
            <a:r>
              <a:rPr lang="es-ES" sz="2400" dirty="0" err="1"/>
              <a:t>concedera</a:t>
            </a:r>
            <a:r>
              <a:rPr lang="es-ES" sz="2400" dirty="0"/>
              <a:t> á </a:t>
            </a:r>
            <a:r>
              <a:rPr lang="es-ES" sz="2400" dirty="0" err="1"/>
              <a:t>muller</a:t>
            </a:r>
            <a:r>
              <a:rPr lang="es-ES" sz="2400" dirty="0"/>
              <a:t> o </a:t>
            </a:r>
            <a:r>
              <a:rPr lang="es-ES" sz="2400" dirty="0" err="1"/>
              <a:t>dereito</a:t>
            </a:r>
            <a:r>
              <a:rPr lang="es-ES" sz="2400" dirty="0"/>
              <a:t> de </a:t>
            </a:r>
            <a:r>
              <a:rPr lang="es-ES" sz="2400" dirty="0" err="1"/>
              <a:t>sufraxio</a:t>
            </a:r>
            <a:r>
              <a:rPr lang="es-ES" sz="2400" dirty="0"/>
              <a:t>.</a:t>
            </a:r>
          </a:p>
          <a:p>
            <a:pPr algn="just"/>
            <a:endParaRPr lang="es-ES" sz="2400" dirty="0"/>
          </a:p>
        </p:txBody>
      </p:sp>
      <p:pic>
        <p:nvPicPr>
          <p:cNvPr id="16386" name="Picture 2" descr="http://www.nuevatribuna.es/media/nuevatribuna/images/2015/07/15/2015071511293874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83" y="281072"/>
            <a:ext cx="52387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2.bp.blogspot.com/-VobFDnp7bAc/Ujsf3NbX9FI/AAAAAAAAAK0/82XWNRbYNCw/s1600/voto--478x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06" y="3487846"/>
            <a:ext cx="5238972" cy="29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369" y="117693"/>
            <a:ext cx="57707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Asociación </a:t>
            </a:r>
            <a:r>
              <a:rPr lang="es-ES" sz="2400" dirty="0" err="1"/>
              <a:t>sufraxista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importante</a:t>
            </a:r>
            <a:r>
              <a:rPr lang="es-ES" sz="2400" dirty="0" smtClean="0"/>
              <a:t>, </a:t>
            </a:r>
            <a:r>
              <a:rPr lang="es-ES" sz="2400" dirty="0" err="1"/>
              <a:t>foi</a:t>
            </a:r>
            <a:r>
              <a:rPr lang="es-ES" sz="2400" dirty="0"/>
              <a:t> a </a:t>
            </a:r>
            <a:r>
              <a:rPr lang="es-ES" sz="2400" b="1" dirty="0"/>
              <a:t>Asociación nacional de Mulleres </a:t>
            </a:r>
            <a:r>
              <a:rPr lang="es-ES" sz="2400" b="1" dirty="0" smtClean="0"/>
              <a:t>Españolas</a:t>
            </a:r>
            <a:r>
              <a:rPr lang="es-ES" sz="2400" dirty="0" smtClean="0"/>
              <a:t>. Formada por mulleres da clase </a:t>
            </a:r>
            <a:r>
              <a:rPr lang="es-ES" sz="2400" dirty="0" smtClean="0"/>
              <a:t>alta </a:t>
            </a:r>
            <a:r>
              <a:rPr lang="es-ES" sz="2400" dirty="0" smtClean="0"/>
              <a:t>e media, </a:t>
            </a:r>
            <a:r>
              <a:rPr lang="es-ES" sz="2400" dirty="0"/>
              <a:t>e</a:t>
            </a:r>
            <a:r>
              <a:rPr lang="es-ES" sz="2400" dirty="0" smtClean="0"/>
              <a:t>ntre as </a:t>
            </a:r>
            <a:r>
              <a:rPr lang="es-ES" sz="2400" dirty="0" smtClean="0"/>
              <a:t>asociadas </a:t>
            </a:r>
            <a:r>
              <a:rPr lang="es-ES" sz="2400" dirty="0" smtClean="0"/>
              <a:t>destacan: Clara Campoamor, Victoria Kent, Mª de Maeztu.</a:t>
            </a:r>
            <a:endParaRPr lang="es-ES" sz="2400" dirty="0"/>
          </a:p>
          <a:p>
            <a:pPr algn="just"/>
            <a:r>
              <a:rPr lang="es-ES" sz="2400" dirty="0" smtClean="0"/>
              <a:t>En </a:t>
            </a:r>
            <a:r>
              <a:rPr lang="es-ES" sz="2400" b="1" dirty="0"/>
              <a:t>1919 a Asociación Nacional de </a:t>
            </a:r>
            <a:r>
              <a:rPr lang="es-ES" sz="2400" b="1" dirty="0" smtClean="0"/>
              <a:t>Mulleres </a:t>
            </a:r>
            <a:r>
              <a:rPr lang="es-ES" sz="2400" b="1" dirty="0"/>
              <a:t>Españolas </a:t>
            </a:r>
            <a:r>
              <a:rPr lang="es-ES" sz="2400" dirty="0" err="1"/>
              <a:t>lanzou</a:t>
            </a:r>
            <a:r>
              <a:rPr lang="es-ES" sz="2400" dirty="0"/>
              <a:t> un </a:t>
            </a:r>
            <a:r>
              <a:rPr lang="es-ES" sz="2400" dirty="0" err="1"/>
              <a:t>manifesto</a:t>
            </a:r>
            <a:r>
              <a:rPr lang="es-ES" sz="2400" dirty="0"/>
              <a:t> </a:t>
            </a:r>
            <a:r>
              <a:rPr lang="es-ES" sz="2400" dirty="0" err="1"/>
              <a:t>onde</a:t>
            </a:r>
            <a:r>
              <a:rPr lang="es-ES" sz="2400" dirty="0"/>
              <a:t> se </a:t>
            </a:r>
            <a:r>
              <a:rPr lang="es-ES" sz="2400" dirty="0" err="1" smtClean="0"/>
              <a:t>recollían</a:t>
            </a:r>
            <a:r>
              <a:rPr lang="es-ES" sz="2400" dirty="0" smtClean="0"/>
              <a:t> </a:t>
            </a:r>
            <a:r>
              <a:rPr lang="es-ES" sz="2400" dirty="0"/>
              <a:t>as </a:t>
            </a:r>
            <a:r>
              <a:rPr lang="es-ES" sz="2400" dirty="0" smtClean="0"/>
              <a:t>arelas </a:t>
            </a:r>
            <a:r>
              <a:rPr lang="es-ES" sz="2400" dirty="0"/>
              <a:t>do </a:t>
            </a:r>
            <a:r>
              <a:rPr lang="es-ES" sz="2400" dirty="0" smtClean="0"/>
              <a:t>feminismo español: 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cumprimento</a:t>
            </a:r>
            <a:r>
              <a:rPr lang="es-ES" sz="2400" dirty="0" smtClean="0"/>
              <a:t> </a:t>
            </a:r>
            <a:r>
              <a:rPr lang="es-ES" sz="2400" dirty="0" err="1" smtClean="0"/>
              <a:t>leis</a:t>
            </a:r>
            <a:r>
              <a:rPr lang="es-ES" sz="2400" dirty="0" smtClean="0"/>
              <a:t> </a:t>
            </a:r>
            <a:r>
              <a:rPr lang="es-ES" sz="2400" dirty="0"/>
              <a:t>protectoras da </a:t>
            </a:r>
            <a:r>
              <a:rPr lang="es-ES" sz="2400" dirty="0" err="1" smtClean="0"/>
              <a:t>muller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elixibilidade</a:t>
            </a:r>
            <a:r>
              <a:rPr lang="es-ES" sz="2400" dirty="0" smtClean="0"/>
              <a:t> </a:t>
            </a:r>
            <a:r>
              <a:rPr lang="es-ES" sz="2400" dirty="0"/>
              <a:t>da </a:t>
            </a:r>
            <a:r>
              <a:rPr lang="es-ES" sz="2400" dirty="0" err="1"/>
              <a:t>muller</a:t>
            </a:r>
            <a:r>
              <a:rPr lang="es-ES" sz="2400" dirty="0"/>
              <a:t> nos </a:t>
            </a:r>
            <a:r>
              <a:rPr lang="es-ES" sz="2400" dirty="0" smtClean="0"/>
              <a:t>comicios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acceso a todas as categorías da Administración </a:t>
            </a:r>
            <a:r>
              <a:rPr lang="es-ES" sz="2400" dirty="0" smtClean="0"/>
              <a:t>Pública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/>
              <a:t>reforma do Código Civil respecto </a:t>
            </a:r>
            <a:r>
              <a:rPr lang="es-ES" sz="2400" dirty="0" err="1"/>
              <a:t>ó</a:t>
            </a:r>
            <a:r>
              <a:rPr lang="es-ES" sz="2400" dirty="0"/>
              <a:t> matrimonio, patria </a:t>
            </a:r>
            <a:r>
              <a:rPr lang="es-ES" sz="2400" dirty="0" err="1"/>
              <a:t>potestade</a:t>
            </a:r>
            <a:r>
              <a:rPr lang="es-ES" sz="2400" dirty="0" smtClean="0"/>
              <a:t>...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 </a:t>
            </a:r>
            <a:r>
              <a:rPr lang="es-ES" sz="2400" dirty="0" err="1"/>
              <a:t>dereito</a:t>
            </a:r>
            <a:r>
              <a:rPr lang="es-ES" sz="2400" dirty="0"/>
              <a:t> a </a:t>
            </a:r>
            <a:r>
              <a:rPr lang="es-ES" sz="2400" dirty="0" smtClean="0"/>
              <a:t>ser </a:t>
            </a:r>
            <a:r>
              <a:rPr lang="es-ES" sz="2400" dirty="0" err="1" smtClean="0"/>
              <a:t>xurados</a:t>
            </a:r>
            <a:r>
              <a:rPr lang="es-ES" sz="2400" dirty="0" smtClean="0"/>
              <a:t> populares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participación </a:t>
            </a:r>
            <a:r>
              <a:rPr lang="es-ES" sz="2400" dirty="0"/>
              <a:t>no </a:t>
            </a:r>
            <a:r>
              <a:rPr lang="es-ES" sz="2400" dirty="0" err="1"/>
              <a:t>ensino</a:t>
            </a:r>
            <a:r>
              <a:rPr lang="es-ES" sz="2400" dirty="0"/>
              <a:t> </a:t>
            </a:r>
            <a:r>
              <a:rPr lang="es-ES" sz="2400" dirty="0" smtClean="0"/>
              <a:t>universitario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Igual </a:t>
            </a:r>
            <a:r>
              <a:rPr lang="es-ES" sz="2400" dirty="0" err="1" smtClean="0"/>
              <a:t>traballo</a:t>
            </a:r>
            <a:r>
              <a:rPr lang="es-ES" sz="2400" dirty="0" smtClean="0"/>
              <a:t>, igual </a:t>
            </a:r>
            <a:r>
              <a:rPr lang="es-ES" sz="2400" dirty="0"/>
              <a:t>remuneración...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719" y="506026"/>
            <a:ext cx="5309952" cy="52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829" y="142104"/>
            <a:ext cx="540155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O </a:t>
            </a:r>
            <a:r>
              <a:rPr lang="es-ES" sz="2400" dirty="0"/>
              <a:t>triunfo do Liberalismo </a:t>
            </a:r>
            <a:r>
              <a:rPr lang="es-ES" sz="2400" dirty="0" smtClean="0"/>
              <a:t>Político </a:t>
            </a:r>
            <a:r>
              <a:rPr lang="es-ES" sz="2400" dirty="0"/>
              <a:t>e a paulatina </a:t>
            </a:r>
            <a:r>
              <a:rPr lang="es-ES" sz="2400" dirty="0"/>
              <a:t>I</a:t>
            </a:r>
            <a:r>
              <a:rPr lang="es-ES" sz="2400" dirty="0" smtClean="0"/>
              <a:t>ndustrialización </a:t>
            </a:r>
            <a:r>
              <a:rPr lang="es-ES" sz="2400" dirty="0" err="1" smtClean="0"/>
              <a:t>promoven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</a:t>
            </a:r>
            <a:r>
              <a:rPr lang="es-ES" sz="2400" dirty="0" smtClean="0"/>
              <a:t>     </a:t>
            </a:r>
            <a:r>
              <a:rPr lang="es-ES" sz="2400" b="1" dirty="0" smtClean="0"/>
              <a:t>Remate </a:t>
            </a:r>
            <a:r>
              <a:rPr lang="es-ES" sz="2400" b="1" dirty="0"/>
              <a:t>da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ociedade</a:t>
            </a:r>
            <a:r>
              <a:rPr lang="es-ES" sz="2400" b="1" dirty="0" smtClean="0"/>
              <a:t> </a:t>
            </a:r>
            <a:r>
              <a:rPr lang="es-ES" sz="2400" b="1" dirty="0"/>
              <a:t>E</a:t>
            </a:r>
            <a:r>
              <a:rPr lang="es-ES" sz="2400" b="1" dirty="0" smtClean="0"/>
              <a:t>stamental </a:t>
            </a:r>
            <a:endParaRPr lang="es-ES" sz="2400" b="1" dirty="0" smtClean="0"/>
          </a:p>
          <a:p>
            <a:pPr algn="just"/>
            <a:r>
              <a:rPr lang="es-ES" sz="2400" dirty="0" smtClean="0"/>
              <a:t>(</a:t>
            </a:r>
            <a:r>
              <a:rPr lang="es-ES" sz="2400" dirty="0" err="1" smtClean="0"/>
              <a:t>pertenza</a:t>
            </a:r>
            <a:r>
              <a:rPr lang="es-ES" sz="2400" dirty="0" smtClean="0"/>
              <a:t> segundo o </a:t>
            </a:r>
            <a:r>
              <a:rPr lang="es-ES" sz="2400" dirty="0" err="1" smtClean="0"/>
              <a:t>nacemento</a:t>
            </a:r>
            <a:r>
              <a:rPr lang="es-ES" sz="2400" dirty="0" smtClean="0"/>
              <a:t>)  </a:t>
            </a:r>
          </a:p>
          <a:p>
            <a:pPr algn="just"/>
            <a:r>
              <a:rPr lang="es-ES" sz="2400" b="1" dirty="0"/>
              <a:t> </a:t>
            </a:r>
            <a:r>
              <a:rPr lang="es-ES" sz="2400" b="1" dirty="0" smtClean="0"/>
              <a:t>              Inicio da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ociedade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/>
              <a:t>C</a:t>
            </a:r>
            <a:r>
              <a:rPr lang="es-ES" sz="2400" b="1" dirty="0" smtClean="0"/>
              <a:t>lases </a:t>
            </a:r>
            <a:endParaRPr lang="es-ES" sz="2400" b="1" dirty="0" smtClean="0"/>
          </a:p>
          <a:p>
            <a:pPr algn="just"/>
            <a:r>
              <a:rPr lang="es-ES" sz="2400" dirty="0" smtClean="0"/>
              <a:t>(</a:t>
            </a:r>
            <a:r>
              <a:rPr lang="es-ES" sz="2400" dirty="0" err="1" smtClean="0"/>
              <a:t>pertenza</a:t>
            </a:r>
            <a:r>
              <a:rPr lang="es-ES" sz="2400" dirty="0" smtClean="0"/>
              <a:t> segundo a riqueza)</a:t>
            </a:r>
          </a:p>
          <a:p>
            <a:pPr algn="just"/>
            <a:endParaRPr lang="es-ES" sz="2400" dirty="0" smtClean="0"/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A </a:t>
            </a:r>
            <a:r>
              <a:rPr lang="es-ES" sz="2400" b="1" dirty="0" err="1"/>
              <a:t>S</a:t>
            </a:r>
            <a:r>
              <a:rPr lang="es-ES" sz="2400" b="1" dirty="0" err="1" smtClean="0"/>
              <a:t>ociedade</a:t>
            </a:r>
            <a:r>
              <a:rPr lang="es-ES" sz="2400" b="1" dirty="0" smtClean="0"/>
              <a:t> </a:t>
            </a:r>
            <a:r>
              <a:rPr lang="es-ES" sz="2400" b="1" dirty="0"/>
              <a:t>de </a:t>
            </a:r>
            <a:r>
              <a:rPr lang="es-ES" sz="2400" b="1" dirty="0" smtClean="0"/>
              <a:t>Clases </a:t>
            </a:r>
            <a:r>
              <a:rPr lang="es-ES" sz="2400" dirty="0" err="1"/>
              <a:t>caracterízase</a:t>
            </a:r>
            <a:r>
              <a:rPr lang="es-ES" sz="2400" dirty="0"/>
              <a:t> </a:t>
            </a:r>
            <a:r>
              <a:rPr lang="es-ES" sz="2400" dirty="0" smtClean="0"/>
              <a:t>por o </a:t>
            </a:r>
            <a:r>
              <a:rPr lang="es-ES" sz="2400" b="1" dirty="0" smtClean="0"/>
              <a:t>antagonismo </a:t>
            </a:r>
            <a:r>
              <a:rPr lang="es-ES" sz="2400" dirty="0" smtClean="0"/>
              <a:t>entre 2 clases </a:t>
            </a:r>
            <a:r>
              <a:rPr lang="es-ES" sz="2400" dirty="0" err="1" smtClean="0"/>
              <a:t>sociais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 - </a:t>
            </a:r>
            <a:r>
              <a:rPr lang="es-ES" sz="2400" b="1" dirty="0"/>
              <a:t>A</a:t>
            </a:r>
            <a:r>
              <a:rPr lang="es-ES" sz="2400" b="1" dirty="0" smtClean="0"/>
              <a:t> burguesía: </a:t>
            </a:r>
            <a:r>
              <a:rPr lang="es-ES" sz="2400" dirty="0" err="1" smtClean="0"/>
              <a:t>posuidora</a:t>
            </a:r>
            <a:r>
              <a:rPr lang="es-ES" sz="2400" dirty="0" smtClean="0"/>
              <a:t> do  </a:t>
            </a:r>
            <a:r>
              <a:rPr lang="es-ES" sz="2400" dirty="0"/>
              <a:t>poder </a:t>
            </a:r>
            <a:r>
              <a:rPr lang="es-ES" sz="2400" dirty="0" smtClean="0"/>
              <a:t>político, social e económico.</a:t>
            </a:r>
          </a:p>
          <a:p>
            <a:pPr algn="just"/>
            <a:endParaRPr lang="es-ES" sz="800" dirty="0" smtClean="0"/>
          </a:p>
          <a:p>
            <a:pPr marL="342900" indent="-342900" algn="just">
              <a:buFontTx/>
              <a:buChar char="-"/>
            </a:pPr>
            <a:r>
              <a:rPr lang="es-ES" sz="2400" b="1" dirty="0" smtClean="0"/>
              <a:t>O </a:t>
            </a:r>
            <a:r>
              <a:rPr lang="es-ES" sz="2400" b="1" dirty="0" err="1" smtClean="0"/>
              <a:t>nacente</a:t>
            </a:r>
            <a:r>
              <a:rPr lang="es-ES" sz="2400" b="1" dirty="0" smtClean="0"/>
              <a:t> </a:t>
            </a:r>
            <a:r>
              <a:rPr lang="es-ES" sz="2400" b="1" dirty="0"/>
              <a:t>proletariado</a:t>
            </a:r>
            <a:r>
              <a:rPr lang="es-ES" sz="2400" dirty="0"/>
              <a:t>, </a:t>
            </a:r>
            <a:r>
              <a:rPr lang="es-ES" sz="2400" dirty="0" err="1" smtClean="0"/>
              <a:t>traballadores</a:t>
            </a:r>
            <a:r>
              <a:rPr lang="es-ES" sz="2400" dirty="0" smtClean="0"/>
              <a:t> da Industria, sometidos </a:t>
            </a:r>
            <a:r>
              <a:rPr lang="es-ES" sz="2400" dirty="0"/>
              <a:t>a </a:t>
            </a:r>
            <a:r>
              <a:rPr lang="es-ES" sz="2400" dirty="0" err="1"/>
              <a:t>unhas</a:t>
            </a:r>
            <a:r>
              <a:rPr lang="es-ES" sz="2400" dirty="0"/>
              <a:t> </a:t>
            </a:r>
            <a:r>
              <a:rPr lang="es-ES" sz="2400" dirty="0" err="1"/>
              <a:t>condicións</a:t>
            </a:r>
            <a:r>
              <a:rPr lang="es-ES" sz="2400" dirty="0"/>
              <a:t> de vida </a:t>
            </a:r>
            <a:r>
              <a:rPr lang="es-ES" sz="2400" dirty="0" err="1"/>
              <a:t>moi</a:t>
            </a:r>
            <a:r>
              <a:rPr lang="es-ES" sz="2400" dirty="0"/>
              <a:t> desfavorables. </a:t>
            </a:r>
            <a:endParaRPr lang="es-ES" sz="2400" dirty="0" smtClean="0"/>
          </a:p>
          <a:p>
            <a:pPr algn="just"/>
            <a:endParaRPr lang="es-ES" sz="800" dirty="0" smtClean="0"/>
          </a:p>
        </p:txBody>
      </p:sp>
      <p:pic>
        <p:nvPicPr>
          <p:cNvPr id="1028" name="Picture 4" descr="https://3.bp.blogspot.com/-wLdHMrSkOIw/VT7NitHuqCI/AAAAAAAAAAc/MZ8hf9ZVSfI/s1600/11178560_829471023802766_48290708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88" y="281903"/>
            <a:ext cx="64770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8046" y="113212"/>
            <a:ext cx="571921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N</a:t>
            </a:r>
            <a:r>
              <a:rPr lang="es-ES" sz="2400" dirty="0" err="1" smtClean="0"/>
              <a:t>este</a:t>
            </a:r>
            <a:r>
              <a:rPr lang="es-ES" sz="2400" dirty="0" smtClean="0"/>
              <a:t> </a:t>
            </a:r>
            <a:r>
              <a:rPr lang="es-ES" sz="2400" dirty="0" err="1"/>
              <a:t>manifesto</a:t>
            </a:r>
            <a:r>
              <a:rPr lang="es-ES" sz="2400" dirty="0"/>
              <a:t> non se reivindica o </a:t>
            </a:r>
            <a:r>
              <a:rPr lang="es-ES" sz="2400" dirty="0" err="1"/>
              <a:t>sufraxio</a:t>
            </a:r>
            <a:r>
              <a:rPr lang="es-ES" sz="2400" dirty="0"/>
              <a:t> </a:t>
            </a:r>
            <a:r>
              <a:rPr lang="es-ES" sz="2400" dirty="0" err="1"/>
              <a:t>feminino</a:t>
            </a:r>
            <a:r>
              <a:rPr lang="es-ES" sz="2400" dirty="0"/>
              <a:t>, posiblemente por non contar </a:t>
            </a:r>
            <a:r>
              <a:rPr lang="es-ES" sz="2400" dirty="0" err="1"/>
              <a:t>co</a:t>
            </a:r>
            <a:r>
              <a:rPr lang="es-ES" sz="2400" dirty="0"/>
              <a:t> </a:t>
            </a:r>
            <a:r>
              <a:rPr lang="es-ES" sz="2400" dirty="0" err="1"/>
              <a:t>acordo</a:t>
            </a:r>
            <a:r>
              <a:rPr lang="es-ES" sz="2400" dirty="0"/>
              <a:t> de todas as </a:t>
            </a:r>
            <a:r>
              <a:rPr lang="es-ES" sz="2400" dirty="0" smtClean="0"/>
              <a:t>integrantes.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/>
              <a:t>S</a:t>
            </a:r>
            <a:r>
              <a:rPr lang="es-ES" sz="2400" dirty="0" smtClean="0"/>
              <a:t>i </a:t>
            </a:r>
            <a:r>
              <a:rPr lang="es-ES" sz="2400" dirty="0"/>
              <a:t>está presente no </a:t>
            </a:r>
            <a:r>
              <a:rPr lang="es-ES" sz="2400" dirty="0" err="1"/>
              <a:t>manifesto</a:t>
            </a:r>
            <a:r>
              <a:rPr lang="es-ES" sz="2400" dirty="0"/>
              <a:t> </a:t>
            </a:r>
            <a:r>
              <a:rPr lang="es-ES" sz="2400" dirty="0" err="1"/>
              <a:t>doutra</a:t>
            </a:r>
            <a:r>
              <a:rPr lang="es-ES" sz="2400" dirty="0"/>
              <a:t> Asociación feminista, </a:t>
            </a:r>
            <a:r>
              <a:rPr lang="es-ES" sz="2400" b="1" u="sng" dirty="0"/>
              <a:t>A Unión de </a:t>
            </a:r>
            <a:r>
              <a:rPr lang="es-ES" sz="2400" b="1" u="sng"/>
              <a:t>Mulleres </a:t>
            </a:r>
            <a:r>
              <a:rPr lang="es-ES" sz="2400" b="1" u="sng" smtClean="0"/>
              <a:t>Españolas</a:t>
            </a:r>
            <a:r>
              <a:rPr lang="es-ES" sz="2400" dirty="0" smtClean="0"/>
              <a:t>, que reivindica:</a:t>
            </a:r>
          </a:p>
          <a:p>
            <a:pPr algn="just"/>
            <a:r>
              <a:rPr lang="es-ES" sz="2400" dirty="0" smtClean="0"/>
              <a:t> </a:t>
            </a:r>
            <a:r>
              <a:rPr lang="es-ES" sz="2400" dirty="0"/>
              <a:t>“ conseguir para ella todos los derechos individuales, civiles y políticos que las leyes conceden al </a:t>
            </a:r>
            <a:r>
              <a:rPr lang="es-ES" sz="2400" dirty="0" smtClean="0"/>
              <a:t>hombre” 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En </a:t>
            </a:r>
            <a:r>
              <a:rPr lang="es-ES" sz="2400" dirty="0" err="1"/>
              <a:t>xaneiro</a:t>
            </a:r>
            <a:r>
              <a:rPr lang="es-ES" sz="2400" dirty="0"/>
              <a:t> de 1920 a presidenta da ANME</a:t>
            </a:r>
            <a:r>
              <a:rPr lang="es-ES" sz="2400" dirty="0" smtClean="0"/>
              <a:t>, María Espinosa de los Monteros, reivindica </a:t>
            </a:r>
            <a:r>
              <a:rPr lang="es-ES" sz="2400" dirty="0"/>
              <a:t>para a </a:t>
            </a:r>
            <a:r>
              <a:rPr lang="es-ES" sz="2400" dirty="0" err="1"/>
              <a:t>muller</a:t>
            </a:r>
            <a:r>
              <a:rPr lang="es-ES" sz="2400" dirty="0"/>
              <a:t> o “</a:t>
            </a:r>
            <a:r>
              <a:rPr lang="es-ES" sz="2400" dirty="0" err="1"/>
              <a:t>dereito</a:t>
            </a:r>
            <a:r>
              <a:rPr lang="es-ES" sz="2400" dirty="0"/>
              <a:t> </a:t>
            </a:r>
            <a:r>
              <a:rPr lang="es-ES" sz="2400" dirty="0" err="1"/>
              <a:t>ó</a:t>
            </a:r>
            <a:r>
              <a:rPr lang="es-ES" sz="2400" dirty="0"/>
              <a:t> </a:t>
            </a:r>
            <a:r>
              <a:rPr lang="es-ES" sz="2400" dirty="0" err="1"/>
              <a:t>sufraxio</a:t>
            </a:r>
            <a:r>
              <a:rPr lang="es-ES" sz="2400" dirty="0"/>
              <a:t> integral”.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instauración da </a:t>
            </a:r>
            <a:r>
              <a:rPr lang="es-ES" sz="2400" dirty="0" err="1"/>
              <a:t>Ditadura</a:t>
            </a:r>
            <a:r>
              <a:rPr lang="es-ES" sz="2400" dirty="0"/>
              <a:t> de Primo de Rivera en 1923, </a:t>
            </a:r>
            <a:r>
              <a:rPr lang="es-ES" sz="2400" dirty="0" err="1"/>
              <a:t>aínda</a:t>
            </a:r>
            <a:r>
              <a:rPr lang="es-ES" sz="2400" dirty="0"/>
              <a:t> que </a:t>
            </a:r>
            <a:r>
              <a:rPr lang="es-ES" sz="2400" dirty="0" err="1"/>
              <a:t>concedeu</a:t>
            </a:r>
            <a:r>
              <a:rPr lang="es-ES" sz="2400" dirty="0"/>
              <a:t> o acceso </a:t>
            </a:r>
            <a:r>
              <a:rPr lang="es-ES" sz="2400" dirty="0" err="1"/>
              <a:t>ás</a:t>
            </a:r>
            <a:r>
              <a:rPr lang="es-ES" sz="2400" dirty="0"/>
              <a:t> mulleres a cargos políticos, en </a:t>
            </a:r>
            <a:r>
              <a:rPr lang="es-ES" sz="2400" dirty="0" err="1"/>
              <a:t>realidade</a:t>
            </a:r>
            <a:r>
              <a:rPr lang="es-ES" sz="2400" dirty="0"/>
              <a:t> </a:t>
            </a:r>
            <a:r>
              <a:rPr lang="es-ES" sz="2400" dirty="0" err="1"/>
              <a:t>supuxo</a:t>
            </a:r>
            <a:r>
              <a:rPr lang="es-ES" sz="2400" dirty="0"/>
              <a:t> un claro retroceso para as </a:t>
            </a:r>
            <a:r>
              <a:rPr lang="es-ES" sz="2400" dirty="0" err="1"/>
              <a:t>aspiracións</a:t>
            </a:r>
            <a:r>
              <a:rPr lang="es-ES" sz="2400" dirty="0"/>
              <a:t> dos grupos feministas.</a:t>
            </a:r>
          </a:p>
        </p:txBody>
      </p:sp>
      <p:pic>
        <p:nvPicPr>
          <p:cNvPr id="1026" name="Picture 2" descr="https://s3.amazonaws.com/s3.timetoast.com/public/uploads/photos/12683451/image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54" y="4387310"/>
            <a:ext cx="3232486" cy="24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69" y="0"/>
            <a:ext cx="3863675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501505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GRUPOS TRADICIONAIS:</a:t>
            </a:r>
          </a:p>
          <a:p>
            <a:pPr algn="just"/>
            <a:r>
              <a:rPr lang="es-ES" sz="2400" b="1" u="sng" dirty="0" smtClean="0"/>
              <a:t>NOBREZA:</a:t>
            </a:r>
          </a:p>
          <a:p>
            <a:pPr algn="just"/>
            <a:r>
              <a:rPr lang="es-ES" sz="2400" dirty="0" smtClean="0"/>
              <a:t>Privado das </a:t>
            </a:r>
            <a:r>
              <a:rPr lang="es-ES" sz="2400" dirty="0"/>
              <a:t>prerrogativas </a:t>
            </a:r>
            <a:r>
              <a:rPr lang="es-ES" sz="2400" dirty="0" err="1"/>
              <a:t>xudiciais</a:t>
            </a:r>
            <a:r>
              <a:rPr lang="es-ES" sz="2400" dirty="0"/>
              <a:t>, </a:t>
            </a:r>
            <a:r>
              <a:rPr lang="es-ES" sz="2400" dirty="0" err="1" smtClean="0"/>
              <a:t>fiscais</a:t>
            </a:r>
            <a:r>
              <a:rPr lang="es-ES" sz="2400" dirty="0" smtClean="0"/>
              <a:t>, </a:t>
            </a:r>
            <a:r>
              <a:rPr lang="es-ES" sz="2400" dirty="0" smtClean="0"/>
              <a:t>honoríficas </a:t>
            </a:r>
            <a:r>
              <a:rPr lang="es-ES" sz="2400" dirty="0" smtClean="0"/>
              <a:t>e do </a:t>
            </a:r>
            <a:r>
              <a:rPr lang="es-ES" sz="2400" dirty="0" err="1"/>
              <a:t>morgado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900" dirty="0" smtClean="0"/>
          </a:p>
          <a:p>
            <a:pPr algn="just"/>
            <a:r>
              <a:rPr lang="es-ES" sz="2400" dirty="0" smtClean="0"/>
              <a:t>Patrimonio incrementado </a:t>
            </a:r>
            <a:r>
              <a:rPr lang="es-ES" sz="2400" dirty="0" err="1" smtClean="0"/>
              <a:t>polas</a:t>
            </a:r>
            <a:r>
              <a:rPr lang="es-ES" sz="2400" dirty="0" smtClean="0"/>
              <a:t> </a:t>
            </a:r>
            <a:r>
              <a:rPr lang="es-ES" sz="2400" dirty="0" err="1" smtClean="0"/>
              <a:t>Desamortizacións</a:t>
            </a:r>
            <a:r>
              <a:rPr lang="es-ES" sz="2400" dirty="0" smtClean="0"/>
              <a:t>.</a:t>
            </a:r>
            <a:endParaRPr lang="es-ES" sz="2400" dirty="0" smtClean="0"/>
          </a:p>
          <a:p>
            <a:pPr algn="just"/>
            <a:endParaRPr lang="es-ES" sz="900" dirty="0"/>
          </a:p>
          <a:p>
            <a:pPr algn="just"/>
            <a:r>
              <a:rPr lang="es-ES" sz="2400" dirty="0"/>
              <a:t>A</a:t>
            </a:r>
            <a:r>
              <a:rPr lang="es-ES" sz="2400" dirty="0" smtClean="0"/>
              <a:t> </a:t>
            </a:r>
            <a:r>
              <a:rPr lang="es-ES" sz="2400" dirty="0" err="1"/>
              <a:t>nobreza</a:t>
            </a:r>
            <a:r>
              <a:rPr lang="es-ES" sz="2400" dirty="0"/>
              <a:t> </a:t>
            </a:r>
            <a:r>
              <a:rPr lang="es-ES" sz="2400" dirty="0" err="1" smtClean="0"/>
              <a:t>aburguesouse</a:t>
            </a:r>
            <a:r>
              <a:rPr lang="es-ES" sz="2400" dirty="0" smtClean="0"/>
              <a:t>, </a:t>
            </a:r>
            <a:r>
              <a:rPr lang="es-ES" sz="2400" dirty="0" err="1" smtClean="0"/>
              <a:t>mantívose</a:t>
            </a:r>
            <a:r>
              <a:rPr lang="es-ES" sz="2400" dirty="0" smtClean="0"/>
              <a:t> </a:t>
            </a:r>
            <a:r>
              <a:rPr lang="es-ES" sz="2400" dirty="0"/>
              <a:t>no </a:t>
            </a:r>
            <a:r>
              <a:rPr lang="es-ES" sz="2400" dirty="0" err="1"/>
              <a:t>cumio</a:t>
            </a:r>
            <a:r>
              <a:rPr lang="es-ES" sz="2400" dirty="0"/>
              <a:t> da </a:t>
            </a:r>
            <a:r>
              <a:rPr lang="es-ES" sz="2400" dirty="0" err="1"/>
              <a:t>sociedade</a:t>
            </a:r>
            <a:r>
              <a:rPr lang="es-ES" sz="2400" dirty="0"/>
              <a:t> no s. </a:t>
            </a:r>
            <a:r>
              <a:rPr lang="es-ES" sz="2400" dirty="0" smtClean="0"/>
              <a:t>XIX. A Alta burguesía </a:t>
            </a:r>
            <a:r>
              <a:rPr lang="es-ES" sz="2400" dirty="0" err="1" smtClean="0"/>
              <a:t>ennobreceuse</a:t>
            </a:r>
            <a:r>
              <a:rPr lang="es-ES" sz="2400" dirty="0" smtClean="0"/>
              <a:t> por </a:t>
            </a:r>
            <a:r>
              <a:rPr lang="es-ES" sz="2400" dirty="0" err="1" smtClean="0"/>
              <a:t>concesións</a:t>
            </a:r>
            <a:r>
              <a:rPr lang="es-ES" sz="2400" dirty="0" smtClean="0"/>
              <a:t> da realeza.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En Galicia a </a:t>
            </a:r>
            <a:r>
              <a:rPr lang="es-ES" sz="2400" dirty="0" err="1" smtClean="0"/>
              <a:t>fidalguía</a:t>
            </a:r>
            <a:r>
              <a:rPr lang="es-ES" sz="2400" dirty="0" smtClean="0"/>
              <a:t> </a:t>
            </a:r>
            <a:r>
              <a:rPr lang="es-ES" sz="2400" dirty="0" err="1" smtClean="0"/>
              <a:t>perde</a:t>
            </a:r>
            <a:r>
              <a:rPr lang="es-ES" sz="2400" dirty="0" smtClean="0"/>
              <a:t> </a:t>
            </a:r>
            <a:r>
              <a:rPr lang="es-ES" sz="2400" dirty="0" err="1" smtClean="0"/>
              <a:t>pouco</a:t>
            </a:r>
            <a:r>
              <a:rPr lang="es-ES" sz="2400" dirty="0" smtClean="0"/>
              <a:t> a </a:t>
            </a:r>
            <a:r>
              <a:rPr lang="es-ES" sz="2400" dirty="0" err="1" smtClean="0"/>
              <a:t>pouco</a:t>
            </a:r>
            <a:r>
              <a:rPr lang="es-ES" sz="2400" dirty="0" smtClean="0"/>
              <a:t> o </a:t>
            </a:r>
            <a:r>
              <a:rPr lang="es-ES" sz="2400" dirty="0" err="1" smtClean="0"/>
              <a:t>seu</a:t>
            </a:r>
            <a:r>
              <a:rPr lang="es-ES" sz="2400" dirty="0" smtClean="0"/>
              <a:t> predominio por:</a:t>
            </a:r>
          </a:p>
          <a:p>
            <a:pPr algn="just"/>
            <a:r>
              <a:rPr lang="es-ES" sz="2400" dirty="0" smtClean="0"/>
              <a:t> - </a:t>
            </a:r>
            <a:r>
              <a:rPr lang="es-ES" sz="2400" dirty="0" err="1"/>
              <a:t>C</a:t>
            </a:r>
            <a:r>
              <a:rPr lang="es-ES" sz="2400" dirty="0" err="1" smtClean="0"/>
              <a:t>rise</a:t>
            </a:r>
            <a:r>
              <a:rPr lang="es-ES" sz="2400" dirty="0" smtClean="0"/>
              <a:t> </a:t>
            </a:r>
            <a:r>
              <a:rPr lang="es-ES" sz="2400" dirty="0" smtClean="0"/>
              <a:t>agraria </a:t>
            </a:r>
            <a:endParaRPr lang="es-ES" sz="2400" dirty="0"/>
          </a:p>
          <a:p>
            <a:pPr algn="just"/>
            <a:r>
              <a:rPr lang="es-ES" sz="2400" dirty="0" smtClean="0"/>
              <a:t> - </a:t>
            </a:r>
            <a:r>
              <a:rPr lang="es-ES" sz="2400" dirty="0" err="1"/>
              <a:t>P</a:t>
            </a:r>
            <a:r>
              <a:rPr lang="es-ES" sz="2400" dirty="0" err="1" smtClean="0"/>
              <a:t>erda</a:t>
            </a:r>
            <a:r>
              <a:rPr lang="es-ES" sz="2400" dirty="0" smtClean="0"/>
              <a:t> </a:t>
            </a:r>
            <a:r>
              <a:rPr lang="es-ES" sz="2400" dirty="0" smtClean="0"/>
              <a:t>de valor das rendas </a:t>
            </a:r>
            <a:r>
              <a:rPr lang="es-ES" sz="2400" dirty="0" err="1" smtClean="0"/>
              <a:t>forais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fidalguía</a:t>
            </a:r>
            <a:r>
              <a:rPr lang="es-ES" sz="2400" dirty="0" smtClean="0"/>
              <a:t>: posturas conservadoras: </a:t>
            </a:r>
            <a:r>
              <a:rPr lang="es-ES" sz="2400" dirty="0" err="1" smtClean="0"/>
              <a:t>Apoio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carlismo e colabora </a:t>
            </a:r>
            <a:r>
              <a:rPr lang="es-ES" sz="2400" dirty="0" err="1" smtClean="0"/>
              <a:t>co</a:t>
            </a:r>
            <a:r>
              <a:rPr lang="es-ES" sz="2400" dirty="0" smtClean="0"/>
              <a:t> caciquismo na Restauración</a:t>
            </a:r>
            <a:endParaRPr lang="gl-ES" sz="1400" dirty="0"/>
          </a:p>
        </p:txBody>
      </p:sp>
      <p:pic>
        <p:nvPicPr>
          <p:cNvPr id="6146" name="Picture 2" descr="https://lh6.googleusercontent.com/vhjiyyafXfzzJ8Nep-GDOgywwFrBe_UrQrhxQWZzD0AjhRcWmne7GxVI-KuBHM95_t0v3tjtucp2BdA07kQZAetf1u7spPxmUoHB8T51wgTgcGPTf9WYfCNiRfrwSIY8=w7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59" y="0"/>
            <a:ext cx="7048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1.bp.blogspot.com/-0W8Gwzl1KQs/XdVUT-sW7eI/AAAAAAAAAsc/yYgqDluM3dcdm7Vqo3DmTvKhnnEcnTKNwCLcBGAsYHQ/w1200-h630-p-k-no-nu/foto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82" y="3362454"/>
            <a:ext cx="6658182" cy="34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2549" y="75414"/>
            <a:ext cx="48642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GRUPOS TRADICIONAIS:</a:t>
            </a:r>
          </a:p>
          <a:p>
            <a:pPr algn="just"/>
            <a:r>
              <a:rPr lang="es-ES" sz="2400" b="1" u="sng" dirty="0" smtClean="0"/>
              <a:t>O CLERO</a:t>
            </a:r>
            <a:r>
              <a:rPr lang="es-ES" sz="2400" u="sng" dirty="0" smtClean="0"/>
              <a:t>:</a:t>
            </a:r>
          </a:p>
          <a:p>
            <a:pPr algn="just"/>
            <a:r>
              <a:rPr lang="es-ES" sz="2400" dirty="0" err="1" smtClean="0"/>
              <a:t>Perda</a:t>
            </a:r>
            <a:r>
              <a:rPr lang="es-ES" sz="2400" dirty="0" smtClean="0"/>
              <a:t> de </a:t>
            </a:r>
            <a:r>
              <a:rPr lang="es-ES" sz="2400" dirty="0" err="1" smtClean="0"/>
              <a:t>privilexios</a:t>
            </a:r>
            <a:r>
              <a:rPr lang="es-ES" sz="2400" dirty="0" smtClean="0"/>
              <a:t>, de riqueza e nº de integrantes por mor de:</a:t>
            </a:r>
          </a:p>
          <a:p>
            <a:pPr algn="just"/>
            <a:r>
              <a:rPr lang="es-ES" sz="2400" dirty="0" smtClean="0"/>
              <a:t> - Desamortización </a:t>
            </a:r>
            <a:r>
              <a:rPr lang="es-ES" sz="2400" dirty="0" err="1" smtClean="0"/>
              <a:t>bens</a:t>
            </a:r>
            <a:r>
              <a:rPr lang="es-ES" sz="2400" dirty="0" smtClean="0"/>
              <a:t> da </a:t>
            </a:r>
            <a:r>
              <a:rPr lang="es-ES" sz="2400" dirty="0" err="1" smtClean="0"/>
              <a:t>Igrexa</a:t>
            </a:r>
            <a:endParaRPr lang="es-ES" sz="2400" dirty="0" smtClean="0"/>
          </a:p>
          <a:p>
            <a:pPr algn="just"/>
            <a:r>
              <a:rPr lang="es-ES" sz="2400" dirty="0" smtClean="0"/>
              <a:t> - </a:t>
            </a:r>
            <a:r>
              <a:rPr lang="es-ES" sz="2400" dirty="0" err="1" smtClean="0"/>
              <a:t>Redución</a:t>
            </a:r>
            <a:r>
              <a:rPr lang="es-ES" sz="2400" dirty="0" smtClean="0"/>
              <a:t> de conventos…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err="1" smtClean="0"/>
              <a:t>Apoia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Carlismo contra o Liberalismo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err="1" smtClean="0"/>
              <a:t>Na</a:t>
            </a:r>
            <a:r>
              <a:rPr lang="es-ES" sz="2400" dirty="0" smtClean="0"/>
              <a:t> Restauración: </a:t>
            </a:r>
            <a:r>
              <a:rPr lang="es-ES" sz="2400" dirty="0" err="1" smtClean="0"/>
              <a:t>Sae</a:t>
            </a:r>
            <a:r>
              <a:rPr lang="es-ES" sz="2400" dirty="0" smtClean="0"/>
              <a:t> favorecido: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Confesionalidade</a:t>
            </a:r>
            <a:r>
              <a:rPr lang="es-ES" sz="2400" dirty="0" smtClean="0"/>
              <a:t> do Estado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Lei</a:t>
            </a:r>
            <a:r>
              <a:rPr lang="es-ES" sz="2400" dirty="0" smtClean="0"/>
              <a:t> de </a:t>
            </a:r>
            <a:r>
              <a:rPr lang="es-ES" sz="2400" dirty="0" err="1" smtClean="0"/>
              <a:t>Asociacións</a:t>
            </a:r>
            <a:r>
              <a:rPr lang="es-ES" sz="2400" dirty="0" smtClean="0"/>
              <a:t>: Incremento de nº de </a:t>
            </a:r>
            <a:r>
              <a:rPr lang="es-ES" sz="2400" dirty="0" err="1" smtClean="0"/>
              <a:t>relixiosos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ordes</a:t>
            </a:r>
            <a:r>
              <a:rPr lang="es-ES" sz="2400" dirty="0" smtClean="0"/>
              <a:t> de Francia)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Predominio no </a:t>
            </a:r>
            <a:r>
              <a:rPr lang="es-ES" sz="2400" dirty="0" err="1" smtClean="0"/>
              <a:t>ensino</a:t>
            </a:r>
            <a:r>
              <a:rPr lang="es-ES" sz="2400" dirty="0" smtClean="0"/>
              <a:t> </a:t>
            </a:r>
            <a:r>
              <a:rPr lang="es-ES" sz="2400" dirty="0" err="1" smtClean="0"/>
              <a:t>nas</a:t>
            </a:r>
            <a:r>
              <a:rPr lang="es-ES" sz="2400" dirty="0" smtClean="0"/>
              <a:t> ciudades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dirty="0" smtClean="0"/>
              <a:t>Desde </a:t>
            </a:r>
            <a:r>
              <a:rPr lang="es-ES" sz="2400" dirty="0" err="1" smtClean="0"/>
              <a:t>finais</a:t>
            </a:r>
            <a:r>
              <a:rPr lang="es-ES" sz="2400" dirty="0" smtClean="0"/>
              <a:t> do s, XIX </a:t>
            </a:r>
            <a:r>
              <a:rPr lang="es-ES" sz="2400" dirty="0" err="1"/>
              <a:t>v</a:t>
            </a:r>
            <a:r>
              <a:rPr lang="es-ES" sz="2400" dirty="0" err="1" smtClean="0"/>
              <a:t>aise</a:t>
            </a:r>
            <a:r>
              <a:rPr lang="es-ES" sz="2400" dirty="0" smtClean="0"/>
              <a:t> </a:t>
            </a:r>
            <a:r>
              <a:rPr lang="es-ES" sz="2400" dirty="0" err="1" smtClean="0"/>
              <a:t>espallando</a:t>
            </a:r>
            <a:r>
              <a:rPr lang="es-ES" sz="2400" dirty="0" smtClean="0"/>
              <a:t> </a:t>
            </a: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corrente</a:t>
            </a:r>
            <a:r>
              <a:rPr lang="es-ES" sz="2400" dirty="0" smtClean="0"/>
              <a:t> anticlerical, republicana, socialista e anarquista. Minoritaria, pero </a:t>
            </a:r>
            <a:r>
              <a:rPr lang="es-ES" sz="2400" dirty="0" err="1" smtClean="0"/>
              <a:t>moi</a:t>
            </a:r>
            <a:r>
              <a:rPr lang="es-ES" sz="2400" dirty="0" smtClean="0"/>
              <a:t> activa.</a:t>
            </a:r>
            <a:endParaRPr lang="es-ES" dirty="0"/>
          </a:p>
        </p:txBody>
      </p:sp>
      <p:pic>
        <p:nvPicPr>
          <p:cNvPr id="10242" name="Picture 2" descr="https://i.pinimg.com/736x/18/f2/2a/18f22aea2d10591d4ac68bd413209a9b--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54" y="0"/>
            <a:ext cx="4845372" cy="36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3.amazonaws.com/s3.timetoast.com/public/uploads/photos/8740321/cleros.jpg?14786905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81" y="3706394"/>
            <a:ext cx="4723717" cy="31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60961" y="0"/>
            <a:ext cx="511193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GRUPOS TRADICIONAIS</a:t>
            </a:r>
          </a:p>
          <a:p>
            <a:r>
              <a:rPr lang="es-ES" sz="2400" b="1" u="sng" dirty="0" smtClean="0"/>
              <a:t>CAMPESIÑADO</a:t>
            </a:r>
          </a:p>
          <a:p>
            <a:r>
              <a:rPr lang="es-ES" sz="2400" b="1" dirty="0" err="1" smtClean="0"/>
              <a:t>Empeorou</a:t>
            </a:r>
            <a:r>
              <a:rPr lang="es-ES" sz="2400" b="1" dirty="0" smtClean="0"/>
              <a:t> a </a:t>
            </a:r>
            <a:r>
              <a:rPr lang="es-ES" sz="2400" b="1" dirty="0" err="1" smtClean="0"/>
              <a:t>súa</a:t>
            </a:r>
            <a:r>
              <a:rPr lang="es-ES" sz="2400" b="1" dirty="0" smtClean="0"/>
              <a:t> situación</a:t>
            </a:r>
            <a:r>
              <a:rPr lang="es-ES" sz="2400" dirty="0" smtClean="0"/>
              <a:t>: </a:t>
            </a:r>
          </a:p>
          <a:p>
            <a:r>
              <a:rPr lang="es-ES" sz="2400" dirty="0" smtClean="0"/>
              <a:t>- Desamortización dos </a:t>
            </a:r>
            <a:r>
              <a:rPr lang="es-ES" sz="2400" dirty="0" err="1" smtClean="0"/>
              <a:t>bens</a:t>
            </a:r>
            <a:r>
              <a:rPr lang="es-ES" sz="2400" dirty="0" smtClean="0"/>
              <a:t> da </a:t>
            </a:r>
            <a:r>
              <a:rPr lang="es-ES" sz="2400" dirty="0" err="1" smtClean="0"/>
              <a:t>Igrexa</a:t>
            </a:r>
            <a:r>
              <a:rPr lang="es-ES" sz="2400" dirty="0" smtClean="0"/>
              <a:t> e dos </a:t>
            </a:r>
            <a:r>
              <a:rPr lang="es-ES" sz="2400" dirty="0" err="1" smtClean="0"/>
              <a:t>concellos</a:t>
            </a:r>
            <a:r>
              <a:rPr lang="es-ES" sz="2400" dirty="0" smtClean="0"/>
              <a:t> (privados de </a:t>
            </a:r>
            <a:r>
              <a:rPr lang="es-ES" sz="2400" dirty="0" err="1" smtClean="0"/>
              <a:t>terras</a:t>
            </a:r>
            <a:r>
              <a:rPr lang="es-ES" sz="2400" dirty="0" smtClean="0"/>
              <a:t> de cultivo e pastos)</a:t>
            </a:r>
          </a:p>
          <a:p>
            <a:endParaRPr lang="es-ES" sz="800" dirty="0" smtClean="0"/>
          </a:p>
          <a:p>
            <a:r>
              <a:rPr lang="es-ES" sz="2400" b="1" dirty="0" smtClean="0"/>
              <a:t>Grupo social </a:t>
            </a:r>
            <a:r>
              <a:rPr lang="es-ES" sz="2400" b="1" dirty="0" err="1" smtClean="0"/>
              <a:t>maioritario</a:t>
            </a:r>
            <a:r>
              <a:rPr lang="es-ES" sz="2400" b="1" dirty="0" smtClean="0"/>
              <a:t>. </a:t>
            </a:r>
            <a:r>
              <a:rPr lang="es-ES" sz="2400" dirty="0" err="1" smtClean="0"/>
              <a:t>Pola</a:t>
            </a:r>
            <a:r>
              <a:rPr lang="es-ES" sz="2400" dirty="0" smtClean="0"/>
              <a:t> </a:t>
            </a:r>
            <a:r>
              <a:rPr lang="es-ES" sz="2400" dirty="0"/>
              <a:t>e</a:t>
            </a:r>
            <a:r>
              <a:rPr lang="es-ES" sz="2400" dirty="0" smtClean="0"/>
              <a:t>scasa industrialización o nº </a:t>
            </a:r>
            <a:r>
              <a:rPr lang="es-ES" sz="2400" dirty="0" err="1" smtClean="0"/>
              <a:t>baixa</a:t>
            </a:r>
            <a:r>
              <a:rPr lang="es-ES" sz="2400" dirty="0" smtClean="0"/>
              <a:t> </a:t>
            </a:r>
            <a:r>
              <a:rPr lang="es-ES" sz="2400" dirty="0" err="1" smtClean="0"/>
              <a:t>moi</a:t>
            </a:r>
            <a:r>
              <a:rPr lang="es-ES" sz="2400" dirty="0" smtClean="0"/>
              <a:t> </a:t>
            </a:r>
            <a:r>
              <a:rPr lang="es-ES" sz="2400" dirty="0" err="1" smtClean="0"/>
              <a:t>pouco</a:t>
            </a:r>
            <a:endParaRPr lang="es-ES" sz="2400" dirty="0"/>
          </a:p>
          <a:p>
            <a:endParaRPr lang="es-ES" sz="800" dirty="0" smtClean="0"/>
          </a:p>
          <a:p>
            <a:r>
              <a:rPr lang="es-ES" sz="2400" u="sng" dirty="0" smtClean="0"/>
              <a:t>Sur de España: Andalucía, </a:t>
            </a:r>
            <a:r>
              <a:rPr lang="es-ES" sz="2400" u="sng" dirty="0" err="1" smtClean="0"/>
              <a:t>Estremadura</a:t>
            </a:r>
            <a:r>
              <a:rPr lang="es-ES" sz="2400" dirty="0" smtClean="0"/>
              <a:t>:</a:t>
            </a:r>
          </a:p>
          <a:p>
            <a:r>
              <a:rPr lang="es-ES" sz="2400" dirty="0" smtClean="0"/>
              <a:t>Predominio grandes propietarios, oligarquía agraria que vive na Corte.</a:t>
            </a:r>
          </a:p>
          <a:p>
            <a:endParaRPr lang="es-ES" sz="800" dirty="0"/>
          </a:p>
          <a:p>
            <a:r>
              <a:rPr lang="es-ES" sz="2400" dirty="0" err="1" smtClean="0"/>
              <a:t>Terras</a:t>
            </a:r>
            <a:r>
              <a:rPr lang="es-ES" sz="2400" dirty="0" smtClean="0"/>
              <a:t> </a:t>
            </a:r>
            <a:r>
              <a:rPr lang="es-ES" sz="2400" dirty="0" err="1" smtClean="0"/>
              <a:t>traballadas</a:t>
            </a:r>
            <a:r>
              <a:rPr lang="es-ES" sz="2400" dirty="0" smtClean="0"/>
              <a:t> por </a:t>
            </a:r>
            <a:r>
              <a:rPr lang="es-ES" sz="2400" dirty="0" err="1" smtClean="0"/>
              <a:t>xornaleiros</a:t>
            </a:r>
            <a:r>
              <a:rPr lang="es-ES" sz="2400" dirty="0" smtClean="0"/>
              <a:t>, proletariado agrícola sometido a: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Paro estacional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Salarios e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vida miserables</a:t>
            </a:r>
            <a:endParaRPr lang="gl-ES" dirty="0" smtClean="0"/>
          </a:p>
          <a:p>
            <a:pPr marL="342900" indent="-342900">
              <a:buFontTx/>
              <a:buChar char="-"/>
            </a:pPr>
            <a:endParaRPr lang="gl-ES" sz="800" dirty="0"/>
          </a:p>
          <a:p>
            <a:r>
              <a:rPr lang="gl-ES" sz="2400" dirty="0" smtClean="0"/>
              <a:t>Numerosas revoltas. Espallamento </a:t>
            </a:r>
            <a:r>
              <a:rPr lang="gl-ES" sz="2400" dirty="0" err="1" smtClean="0"/>
              <a:t>anarcocomunismo</a:t>
            </a:r>
            <a:endParaRPr lang="es-ES" sz="2400" dirty="0" smtClean="0"/>
          </a:p>
        </p:txBody>
      </p:sp>
      <p:pic>
        <p:nvPicPr>
          <p:cNvPr id="3074" name="Picture 2" descr="http://1.bp.blogspot.com/-_xVhVGnvnJ0/Uwpp9au6SWI/AAAAAAAAIPI/nGTFuflAUrE/s1600/detalle+de+la+siega+la+recolecc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91" y="0"/>
            <a:ext cx="6586658" cy="30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3.bp.blogspot.com/-6n6icPOBboA/WInRmbOI-XI/AAAAAAAABHA/-rG5rFn1G4wypqsy3e2UE3O3wtJ1wrCUACLcB/s1600/1_17_lahuelga-nicolasso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08" y="3035344"/>
            <a:ext cx="5104435" cy="38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0961"/>
            <a:ext cx="507709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CAMPESIÑADO. GALICIA</a:t>
            </a:r>
          </a:p>
          <a:p>
            <a:pPr algn="just"/>
            <a:r>
              <a:rPr lang="es-ES" sz="2400" dirty="0" err="1" smtClean="0"/>
              <a:t>Mellores</a:t>
            </a:r>
            <a:r>
              <a:rPr lang="es-ES" sz="2400" dirty="0" smtClean="0"/>
              <a:t>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por </a:t>
            </a:r>
            <a:r>
              <a:rPr lang="es-ES" sz="2400" b="1" dirty="0" smtClean="0"/>
              <a:t>pervivencia do Foro</a:t>
            </a:r>
            <a:r>
              <a:rPr lang="es-ES" sz="2400" dirty="0" smtClean="0"/>
              <a:t>: </a:t>
            </a:r>
          </a:p>
          <a:p>
            <a:pPr algn="just"/>
            <a:r>
              <a:rPr lang="es-ES" sz="2400" dirty="0" smtClean="0"/>
              <a:t>        - </a:t>
            </a:r>
            <a:r>
              <a:rPr lang="es-ES" sz="2400" dirty="0" err="1"/>
              <a:t>E</a:t>
            </a:r>
            <a:r>
              <a:rPr lang="es-ES" sz="2400" dirty="0" err="1" smtClean="0"/>
              <a:t>stabilidade</a:t>
            </a:r>
            <a:r>
              <a:rPr lang="es-ES" sz="2400" dirty="0" smtClean="0"/>
              <a:t> </a:t>
            </a:r>
            <a:r>
              <a:rPr lang="es-ES" sz="2400" dirty="0" smtClean="0"/>
              <a:t>da renda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- </a:t>
            </a:r>
            <a:r>
              <a:rPr lang="es-ES" sz="2400" dirty="0" err="1"/>
              <a:t>D</a:t>
            </a:r>
            <a:r>
              <a:rPr lang="es-ES" sz="2400" dirty="0" err="1" smtClean="0"/>
              <a:t>ereito</a:t>
            </a:r>
            <a:r>
              <a:rPr lang="es-ES" sz="2400" dirty="0" smtClean="0"/>
              <a:t> </a:t>
            </a:r>
            <a:r>
              <a:rPr lang="es-ES" sz="2400" dirty="0" smtClean="0"/>
              <a:t>á transmisión hereditaria</a:t>
            </a:r>
          </a:p>
          <a:p>
            <a:pPr algn="just"/>
            <a:r>
              <a:rPr lang="es-ES" sz="2400" dirty="0" err="1" smtClean="0"/>
              <a:t>Ademais</a:t>
            </a:r>
            <a:r>
              <a:rPr lang="es-ES" sz="2400" dirty="0" smtClean="0"/>
              <a:t>: </a:t>
            </a:r>
            <a:r>
              <a:rPr lang="es-ES" sz="2400" b="1" dirty="0" smtClean="0"/>
              <a:t>Especialización cultivos</a:t>
            </a:r>
            <a:r>
              <a:rPr lang="es-ES" sz="2400" dirty="0" smtClean="0"/>
              <a:t>: millo e pataca, permite pagos de rendas, </a:t>
            </a:r>
            <a:r>
              <a:rPr lang="es-ES" sz="2400" dirty="0" err="1" smtClean="0"/>
              <a:t>contribucións</a:t>
            </a:r>
            <a:r>
              <a:rPr lang="es-ES" sz="2400" dirty="0" smtClean="0"/>
              <a:t> Estado e </a:t>
            </a:r>
            <a:r>
              <a:rPr lang="es-ES" sz="2400" dirty="0" err="1" smtClean="0"/>
              <a:t>Igrexa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Pero: </a:t>
            </a:r>
            <a:r>
              <a:rPr lang="es-ES" sz="2400" b="1" dirty="0" smtClean="0"/>
              <a:t>Non se moderniza a agricultura</a:t>
            </a:r>
            <a:endParaRPr lang="es-ES" sz="2400" b="1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Predominio Minifundio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Mantemento</a:t>
            </a:r>
            <a:r>
              <a:rPr lang="es-ES" sz="2400" dirty="0" smtClean="0"/>
              <a:t> do foro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 smtClean="0"/>
              <a:t>Desequilibrio recursos-</a:t>
            </a:r>
            <a:r>
              <a:rPr lang="es-ES" sz="2400" b="1" dirty="0" err="1" smtClean="0"/>
              <a:t>poboación</a:t>
            </a:r>
            <a:r>
              <a:rPr lang="es-ES" sz="2400" b="1" dirty="0" smtClean="0"/>
              <a:t> </a:t>
            </a:r>
            <a:r>
              <a:rPr lang="es-ES" sz="2400" dirty="0" smtClean="0"/>
              <a:t>supón:  -Importante </a:t>
            </a:r>
            <a:r>
              <a:rPr lang="es-ES" sz="2400" b="1" dirty="0" smtClean="0"/>
              <a:t>Emigración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         - </a:t>
            </a:r>
            <a:r>
              <a:rPr lang="es-ES" sz="2400" dirty="0" err="1" smtClean="0"/>
              <a:t>Nacemento</a:t>
            </a:r>
            <a:r>
              <a:rPr lang="es-ES" sz="2400" dirty="0" smtClean="0"/>
              <a:t> </a:t>
            </a:r>
            <a:r>
              <a:rPr lang="es-ES" sz="2400" b="1" dirty="0" smtClean="0"/>
              <a:t>Agrarismo</a:t>
            </a:r>
            <a:r>
              <a:rPr lang="es-ES" sz="2400" dirty="0" smtClean="0"/>
              <a:t>:</a:t>
            </a:r>
          </a:p>
          <a:p>
            <a:pPr algn="just"/>
            <a:r>
              <a:rPr lang="es-ES" sz="2400" dirty="0" smtClean="0"/>
              <a:t>Reivindica a redención dos foros para permitir </a:t>
            </a:r>
            <a:r>
              <a:rPr lang="es-ES" sz="2400" dirty="0" err="1" smtClean="0"/>
              <a:t>ós</a:t>
            </a:r>
            <a:r>
              <a:rPr lang="es-ES" sz="2400" dirty="0" smtClean="0"/>
              <a:t> </a:t>
            </a:r>
            <a:r>
              <a:rPr lang="es-ES" sz="2400" dirty="0" err="1" smtClean="0"/>
              <a:t>labregos</a:t>
            </a:r>
            <a:r>
              <a:rPr lang="es-ES" sz="2400" dirty="0" smtClean="0"/>
              <a:t> acceder á </a:t>
            </a:r>
            <a:r>
              <a:rPr lang="es-ES" sz="2400" dirty="0" err="1" smtClean="0"/>
              <a:t>propiedade</a:t>
            </a:r>
            <a:r>
              <a:rPr lang="es-ES" sz="2400" dirty="0" smtClean="0"/>
              <a:t> da </a:t>
            </a:r>
            <a:r>
              <a:rPr lang="es-ES" sz="2400" dirty="0" err="1" smtClean="0"/>
              <a:t>terra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1266" name="Picture 2" descr="https://2.bp.blogspot.com/-A6gK_KyLn38/U1j0nIyYdKI/AAAAAAAAAF8/vWAbAb_uaI0/s1600/inmigra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4" y="3507645"/>
            <a:ext cx="5440100" cy="33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galizalivre.com/wp-content/uploads/2020/01/minifundism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4" y="60961"/>
            <a:ext cx="5312779" cy="335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3211" y="113212"/>
            <a:ext cx="48071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BURGUESÍA: </a:t>
            </a:r>
            <a:r>
              <a:rPr lang="es-ES" sz="2400" b="1" u="sng" dirty="0"/>
              <a:t>C</a:t>
            </a:r>
            <a:r>
              <a:rPr lang="es-ES" sz="2400" b="1" u="sng" dirty="0" smtClean="0"/>
              <a:t>lase predominante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Poder Político e Económico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Impón modo de vida burgués:</a:t>
            </a:r>
          </a:p>
          <a:p>
            <a:pPr algn="just"/>
            <a:r>
              <a:rPr lang="es-ES" sz="2400" dirty="0" err="1" smtClean="0"/>
              <a:t>Sociedade</a:t>
            </a:r>
            <a:r>
              <a:rPr lang="es-ES" sz="2400" dirty="0" smtClean="0"/>
              <a:t> Burguesa.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u="sng" dirty="0" smtClean="0"/>
              <a:t>Alta Burguesía: </a:t>
            </a:r>
            <a:r>
              <a:rPr lang="es-ES" sz="2400" dirty="0" smtClean="0"/>
              <a:t>Grandes fortunas da Industria e do comercio</a:t>
            </a:r>
          </a:p>
          <a:p>
            <a:pPr algn="just"/>
            <a:r>
              <a:rPr lang="es-ES" sz="2400" b="1" dirty="0" smtClean="0"/>
              <a:t>Oligarquía  política e económica </a:t>
            </a:r>
            <a:r>
              <a:rPr lang="es-ES" sz="2400" dirty="0" smtClean="0"/>
              <a:t>de Madrid e grandes ciudades. </a:t>
            </a:r>
          </a:p>
          <a:p>
            <a:pPr algn="just"/>
            <a:r>
              <a:rPr lang="es-ES" sz="2400" dirty="0" err="1" smtClean="0"/>
              <a:t>Tende</a:t>
            </a:r>
            <a:r>
              <a:rPr lang="es-ES" sz="2400" dirty="0" smtClean="0"/>
              <a:t> a </a:t>
            </a:r>
            <a:r>
              <a:rPr lang="es-ES" sz="2400" dirty="0" err="1" smtClean="0"/>
              <a:t>ennobrecerse</a:t>
            </a:r>
            <a:r>
              <a:rPr lang="es-ES" sz="2400" dirty="0" smtClean="0"/>
              <a:t>.</a:t>
            </a:r>
          </a:p>
          <a:p>
            <a:pPr algn="just"/>
            <a:endParaRPr lang="es-ES" sz="800" dirty="0"/>
          </a:p>
          <a:p>
            <a:pPr algn="just"/>
            <a:r>
              <a:rPr lang="es-ES" sz="2400" b="1" u="sng" dirty="0" smtClean="0"/>
              <a:t>Clases Medias Urbanas:</a:t>
            </a:r>
          </a:p>
          <a:p>
            <a:pPr algn="just"/>
            <a:r>
              <a:rPr lang="es-ES" sz="2400" dirty="0" smtClean="0"/>
              <a:t>Grupo </a:t>
            </a:r>
            <a:r>
              <a:rPr lang="es-ES" sz="2400" dirty="0" err="1" smtClean="0"/>
              <a:t>heteroxéneo</a:t>
            </a:r>
            <a:r>
              <a:rPr lang="es-ES" sz="2400" dirty="0" smtClean="0"/>
              <a:t>: propietarios, </a:t>
            </a:r>
            <a:r>
              <a:rPr lang="es-ES" sz="2400" dirty="0" err="1" smtClean="0"/>
              <a:t>profesións</a:t>
            </a:r>
            <a:r>
              <a:rPr lang="es-ES" sz="2400" dirty="0" smtClean="0"/>
              <a:t> </a:t>
            </a:r>
            <a:r>
              <a:rPr lang="es-ES" sz="2400" dirty="0" err="1" smtClean="0"/>
              <a:t>liberais</a:t>
            </a:r>
            <a:r>
              <a:rPr lang="es-ES" sz="2400" dirty="0" smtClean="0"/>
              <a:t>, funcionarios…</a:t>
            </a:r>
            <a:endParaRPr lang="es-ES" sz="2400" b="1" u="sng" dirty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 err="1" smtClean="0"/>
              <a:t>xeral</a:t>
            </a:r>
            <a:r>
              <a:rPr lang="es-ES" sz="2400" dirty="0" smtClean="0"/>
              <a:t>, as clases medias defenderán reformas económicas e </a:t>
            </a:r>
            <a:r>
              <a:rPr lang="es-ES" sz="2400" dirty="0" err="1" smtClean="0"/>
              <a:t>sociais</a:t>
            </a:r>
            <a:r>
              <a:rPr lang="es-ES" sz="2400" dirty="0" smtClean="0"/>
              <a:t>, </a:t>
            </a:r>
            <a:r>
              <a:rPr lang="es-ES" sz="2400" dirty="0" err="1" smtClean="0"/>
              <a:t>seguindo</a:t>
            </a:r>
            <a:r>
              <a:rPr lang="es-ES" sz="2400" dirty="0" smtClean="0"/>
              <a:t> os </a:t>
            </a:r>
            <a:r>
              <a:rPr lang="es-ES" sz="2400" dirty="0" err="1" smtClean="0"/>
              <a:t>ideais</a:t>
            </a:r>
            <a:r>
              <a:rPr lang="es-ES" sz="2400" dirty="0" smtClean="0"/>
              <a:t> do Liberalismo democrático.</a:t>
            </a:r>
            <a:endParaRPr lang="es-ES" sz="2400" dirty="0"/>
          </a:p>
        </p:txBody>
      </p:sp>
      <p:pic>
        <p:nvPicPr>
          <p:cNvPr id="2050" name="Picture 2" descr="https://topcultural.info/wp-content/uploads/2021/04/La-Sociedad-en-el-siglo-XIX2-min-768x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47" y="3511126"/>
            <a:ext cx="4578594" cy="326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a2f207_9f4dc43095bf484e8b871a0223bbc851.jpg/v1/fit/w_2500,h_1330,al_c/a2f207_9f4dc43095bf484e8b871a0223bbc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47" y="-1"/>
            <a:ext cx="4578594" cy="32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6423" y="330926"/>
            <a:ext cx="47897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/>
              <a:t>O </a:t>
            </a:r>
            <a:r>
              <a:rPr lang="es-ES" sz="2400" b="1" u="sng" dirty="0" smtClean="0"/>
              <a:t>PROLETARIADO</a:t>
            </a:r>
            <a:endParaRPr lang="es-ES" sz="2400" b="1" u="sng" dirty="0" smtClean="0"/>
          </a:p>
          <a:p>
            <a:pPr algn="just"/>
            <a:r>
              <a:rPr lang="es-ES" sz="2400" dirty="0" smtClean="0"/>
              <a:t>Nova Clase Social.</a:t>
            </a:r>
          </a:p>
          <a:p>
            <a:pPr algn="just"/>
            <a:r>
              <a:rPr lang="es-ES" sz="2400" dirty="0" err="1" smtClean="0"/>
              <a:t>Traballadores</a:t>
            </a:r>
            <a:r>
              <a:rPr lang="es-ES" sz="2400" dirty="0" smtClean="0"/>
              <a:t> das industrias procedentes do campo e das clases populares urbanas.</a:t>
            </a:r>
            <a:endParaRPr lang="es-ES" sz="2400" dirty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Duras </a:t>
            </a:r>
            <a:r>
              <a:rPr lang="es-ES" sz="2400" dirty="0" err="1" smtClean="0"/>
              <a:t>condicións</a:t>
            </a:r>
            <a:r>
              <a:rPr lang="es-ES" sz="2400" dirty="0" smtClean="0"/>
              <a:t> de vida: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Longas </a:t>
            </a:r>
            <a:r>
              <a:rPr lang="es-ES" sz="2400" dirty="0" err="1" smtClean="0"/>
              <a:t>xornadas</a:t>
            </a:r>
            <a:r>
              <a:rPr lang="es-ES" sz="2400" dirty="0" smtClean="0"/>
              <a:t> de </a:t>
            </a:r>
            <a:r>
              <a:rPr lang="es-ES" sz="2400" dirty="0" err="1" smtClean="0"/>
              <a:t>traballo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Salarios ínfimos</a:t>
            </a:r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Sen</a:t>
            </a:r>
            <a:r>
              <a:rPr lang="es-ES" sz="2400" dirty="0" smtClean="0"/>
              <a:t> </a:t>
            </a:r>
            <a:r>
              <a:rPr lang="es-ES" sz="2400" dirty="0" err="1" smtClean="0"/>
              <a:t>dereito</a:t>
            </a:r>
            <a:r>
              <a:rPr lang="es-ES" sz="2400" dirty="0" smtClean="0"/>
              <a:t> a asociarse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Barrios insalubres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Pésimas </a:t>
            </a:r>
            <a:r>
              <a:rPr lang="es-ES" sz="2400" dirty="0" err="1" smtClean="0"/>
              <a:t>vivendas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err="1" smtClean="0"/>
              <a:t>Amoreamento</a:t>
            </a:r>
            <a:endParaRPr lang="es-ES" sz="2400" dirty="0" smtClean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Alta </a:t>
            </a:r>
            <a:r>
              <a:rPr lang="es-ES" sz="2400" dirty="0" err="1" smtClean="0"/>
              <a:t>mortalidade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Abundante </a:t>
            </a:r>
            <a:r>
              <a:rPr lang="es-ES" sz="2400" dirty="0" err="1" smtClean="0"/>
              <a:t>man</a:t>
            </a:r>
            <a:r>
              <a:rPr lang="es-ES" sz="2400" dirty="0" smtClean="0"/>
              <a:t> de obra infantil e </a:t>
            </a:r>
            <a:r>
              <a:rPr lang="es-ES" sz="2400" dirty="0" err="1" smtClean="0"/>
              <a:t>feminina</a:t>
            </a:r>
            <a:r>
              <a:rPr lang="es-ES" sz="2400" dirty="0" smtClean="0"/>
              <a:t> polos </a:t>
            </a:r>
            <a:r>
              <a:rPr lang="es-ES" sz="2400" dirty="0" err="1" smtClean="0"/>
              <a:t>baixos</a:t>
            </a:r>
            <a:r>
              <a:rPr lang="es-ES" sz="2400" dirty="0" smtClean="0"/>
              <a:t> salarios</a:t>
            </a:r>
          </a:p>
        </p:txBody>
      </p:sp>
      <p:pic>
        <p:nvPicPr>
          <p:cNvPr id="8194" name="Picture 2" descr="https://4.bp.blogspot.com/-NXVXvwxjXSQ/WphQreHDPUI/AAAAAAAACMQ/epV_h91b2QsLkRaLH8mDDOJLAsLkC_xKgCEwYBhgL/s640/fab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54" y="-26126"/>
            <a:ext cx="4468227" cy="31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3.amazonaws.com/s3.timetoast.com/public/uploads/photos/7331321/LEY_DE_1842.jpg?1477916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54" y="3202756"/>
            <a:ext cx="4468227" cy="35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084" y="104504"/>
            <a:ext cx="4885509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 smtClean="0"/>
              <a:t>A MULLER TRABALLADORA</a:t>
            </a:r>
          </a:p>
          <a:p>
            <a:pPr algn="just"/>
            <a:r>
              <a:rPr lang="es-ES" sz="2400" b="1" u="sng" dirty="0" smtClean="0"/>
              <a:t>Incremento Discriminación da </a:t>
            </a:r>
            <a:r>
              <a:rPr lang="es-ES" sz="2400" b="1" u="sng" dirty="0" err="1" smtClean="0"/>
              <a:t>Muller</a:t>
            </a:r>
            <a:endParaRPr lang="es-ES" sz="2400" b="1" u="sng" dirty="0" smtClean="0"/>
          </a:p>
          <a:p>
            <a:pPr algn="just"/>
            <a:endParaRPr lang="es-ES" sz="1100" dirty="0" smtClean="0"/>
          </a:p>
          <a:p>
            <a:pPr algn="just"/>
            <a:r>
              <a:rPr lang="es-ES" sz="2400" dirty="0" err="1" smtClean="0"/>
              <a:t>Ademais</a:t>
            </a:r>
            <a:r>
              <a:rPr lang="es-ES" sz="2400" dirty="0" smtClean="0"/>
              <a:t> de:</a:t>
            </a:r>
          </a:p>
          <a:p>
            <a:pPr algn="just"/>
            <a:r>
              <a:rPr lang="es-ES" sz="2400" dirty="0" smtClean="0"/>
              <a:t>- Discriminación social (</a:t>
            </a:r>
            <a:r>
              <a:rPr lang="es-ES" sz="2400" dirty="0" err="1" smtClean="0"/>
              <a:t>sometemento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</a:t>
            </a:r>
            <a:r>
              <a:rPr lang="es-ES" sz="2400" dirty="0" err="1" smtClean="0"/>
              <a:t>pai</a:t>
            </a:r>
            <a:r>
              <a:rPr lang="es-ES" sz="2400" dirty="0" smtClean="0"/>
              <a:t> </a:t>
            </a:r>
            <a:r>
              <a:rPr lang="es-ES" sz="2400" dirty="0" err="1" smtClean="0"/>
              <a:t>ou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marido)</a:t>
            </a:r>
          </a:p>
          <a:p>
            <a:pPr algn="just"/>
            <a:r>
              <a:rPr lang="es-ES" sz="2400" dirty="0" smtClean="0"/>
              <a:t>- Discriminación </a:t>
            </a:r>
            <a:r>
              <a:rPr lang="es-ES" sz="2400" dirty="0" err="1" smtClean="0"/>
              <a:t>xurídica</a:t>
            </a:r>
            <a:r>
              <a:rPr lang="es-ES" sz="2400" dirty="0" smtClean="0"/>
              <a:t> (condición legal inferior </a:t>
            </a:r>
            <a:r>
              <a:rPr lang="es-ES" sz="2400" dirty="0" err="1" smtClean="0"/>
              <a:t>ó</a:t>
            </a:r>
            <a:r>
              <a:rPr lang="es-ES" sz="2400" dirty="0" smtClean="0"/>
              <a:t> home)</a:t>
            </a:r>
          </a:p>
          <a:p>
            <a:pPr algn="just"/>
            <a:r>
              <a:rPr lang="es-ES" sz="2400" dirty="0" smtClean="0"/>
              <a:t>-  Discriminación cultural ( </a:t>
            </a:r>
            <a:r>
              <a:rPr lang="es-ES" sz="2400" dirty="0" err="1" smtClean="0"/>
              <a:t>Maior</a:t>
            </a:r>
            <a:r>
              <a:rPr lang="es-ES" sz="2400" dirty="0" smtClean="0"/>
              <a:t> analfabetismo, </a:t>
            </a:r>
            <a:r>
              <a:rPr lang="es-ES" sz="2400" dirty="0" err="1" smtClean="0"/>
              <a:t>fóra</a:t>
            </a:r>
            <a:r>
              <a:rPr lang="es-ES" sz="2400" dirty="0" smtClean="0"/>
              <a:t> do </a:t>
            </a:r>
            <a:r>
              <a:rPr lang="es-ES" sz="2400" dirty="0" err="1" smtClean="0"/>
              <a:t>ensino</a:t>
            </a:r>
            <a:r>
              <a:rPr lang="es-ES" sz="2400" dirty="0" smtClean="0"/>
              <a:t> superior)</a:t>
            </a:r>
          </a:p>
          <a:p>
            <a:pPr algn="just"/>
            <a:r>
              <a:rPr lang="es-ES" sz="2400" dirty="0" err="1" smtClean="0"/>
              <a:t>Engádese</a:t>
            </a:r>
            <a:r>
              <a:rPr lang="es-ES" sz="2400" dirty="0" smtClean="0"/>
              <a:t>: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400" b="1" dirty="0" smtClean="0"/>
              <a:t>Discriminación Laboral e Salarial</a:t>
            </a:r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Menos </a:t>
            </a:r>
            <a:r>
              <a:rPr lang="es-ES" sz="2400" dirty="0" err="1" smtClean="0"/>
              <a:t>dereitos</a:t>
            </a:r>
            <a:r>
              <a:rPr lang="es-ES" sz="2400" dirty="0" smtClean="0"/>
              <a:t> e </a:t>
            </a:r>
            <a:r>
              <a:rPr lang="es-ES" sz="2400" dirty="0" err="1" smtClean="0"/>
              <a:t>máis</a:t>
            </a:r>
            <a:r>
              <a:rPr lang="es-ES" sz="2400" dirty="0" smtClean="0"/>
              <a:t> </a:t>
            </a:r>
            <a:r>
              <a:rPr lang="es-ES" sz="2400" dirty="0" err="1" smtClean="0"/>
              <a:t>obrigas</a:t>
            </a:r>
            <a:r>
              <a:rPr lang="es-ES" sz="2400" dirty="0" smtClean="0"/>
              <a:t> que</a:t>
            </a:r>
          </a:p>
          <a:p>
            <a:pPr algn="just"/>
            <a:r>
              <a:rPr lang="es-ES" sz="2400" dirty="0"/>
              <a:t> </a:t>
            </a:r>
            <a:r>
              <a:rPr lang="es-ES" sz="2400" dirty="0" smtClean="0"/>
              <a:t>    os </a:t>
            </a:r>
            <a:r>
              <a:rPr lang="es-ES" sz="2400" dirty="0" err="1" smtClean="0"/>
              <a:t>homes</a:t>
            </a:r>
            <a:r>
              <a:rPr lang="es-ES" sz="2400" dirty="0" smtClean="0"/>
              <a:t> nos </a:t>
            </a:r>
            <a:r>
              <a:rPr lang="es-ES" sz="2400" dirty="0" err="1" smtClean="0"/>
              <a:t>traballos</a:t>
            </a:r>
            <a:endParaRPr lang="es-ES" sz="2400" dirty="0" smtClean="0"/>
          </a:p>
          <a:p>
            <a:pPr algn="just"/>
            <a:endParaRPr lang="es-ES" sz="1100" dirty="0"/>
          </a:p>
          <a:p>
            <a:pPr marL="342900" indent="-342900" algn="just">
              <a:buFontTx/>
              <a:buChar char="-"/>
            </a:pPr>
            <a:r>
              <a:rPr lang="es-ES" sz="2400" dirty="0" smtClean="0"/>
              <a:t>En </a:t>
            </a:r>
            <a:r>
              <a:rPr lang="es-ES" sz="2400" dirty="0" err="1" smtClean="0"/>
              <a:t>traballos</a:t>
            </a:r>
            <a:r>
              <a:rPr lang="es-ES" sz="2400" dirty="0" smtClean="0"/>
              <a:t> </a:t>
            </a:r>
            <a:r>
              <a:rPr lang="es-ES" sz="2400" dirty="0" err="1" smtClean="0"/>
              <a:t>iguais</a:t>
            </a:r>
            <a:r>
              <a:rPr lang="es-ES" sz="2400" dirty="0" smtClean="0"/>
              <a:t>, o </a:t>
            </a:r>
            <a:r>
              <a:rPr lang="es-ES" sz="2400" dirty="0" err="1" smtClean="0"/>
              <a:t>seu</a:t>
            </a:r>
            <a:r>
              <a:rPr lang="es-ES" sz="2400" dirty="0" smtClean="0"/>
              <a:t> salario era entre un 30% e un 60% </a:t>
            </a:r>
            <a:r>
              <a:rPr lang="es-ES" sz="2400" dirty="0" err="1" smtClean="0"/>
              <a:t>máis</a:t>
            </a:r>
            <a:r>
              <a:rPr lang="es-ES" sz="2400" dirty="0" smtClean="0"/>
              <a:t> </a:t>
            </a:r>
            <a:r>
              <a:rPr lang="es-ES" sz="2400" dirty="0" err="1" smtClean="0"/>
              <a:t>baixo</a:t>
            </a:r>
            <a:r>
              <a:rPr lang="es-ES" sz="2400" dirty="0" smtClean="0"/>
              <a:t>.</a:t>
            </a:r>
          </a:p>
        </p:txBody>
      </p:sp>
      <p:pic>
        <p:nvPicPr>
          <p:cNvPr id="3" name="Picture 2" descr="https://3.bp.blogspot.com/-BWhlWNsRjWM/WrYQ9tV7UZI/AAAAAAAAI7U/q7E53GVoqAEpvq5ZSdt79iR5cRBlA1migCLcBGAs/s160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31" y="100937"/>
            <a:ext cx="6173827" cy="3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laizquierdadiario.cl/IMG/arton140741.jpg?1571519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04" y="3351545"/>
            <a:ext cx="6069655" cy="34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1743</Words>
  <Application>Microsoft Office PowerPoint</Application>
  <PresentationFormat>Panorámica</PresentationFormat>
  <Paragraphs>199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58</cp:revision>
  <dcterms:created xsi:type="dcterms:W3CDTF">2023-12-29T17:12:17Z</dcterms:created>
  <dcterms:modified xsi:type="dcterms:W3CDTF">2024-01-04T10:11:23Z</dcterms:modified>
</cp:coreProperties>
</file>