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4" r:id="rId4"/>
    <p:sldId id="257" r:id="rId5"/>
    <p:sldId id="285" r:id="rId6"/>
    <p:sldId id="286" r:id="rId7"/>
    <p:sldId id="287" r:id="rId8"/>
    <p:sldId id="279" r:id="rId9"/>
    <p:sldId id="280" r:id="rId10"/>
    <p:sldId id="281" r:id="rId11"/>
    <p:sldId id="282" r:id="rId12"/>
    <p:sldId id="283" r:id="rId13"/>
    <p:sldId id="275" r:id="rId14"/>
    <p:sldId id="276" r:id="rId15"/>
    <p:sldId id="277" r:id="rId16"/>
    <p:sldId id="278" r:id="rId17"/>
    <p:sldId id="272" r:id="rId18"/>
    <p:sldId id="273" r:id="rId19"/>
    <p:sldId id="274" r:id="rId20"/>
    <p:sldId id="268" r:id="rId21"/>
    <p:sldId id="269" r:id="rId22"/>
    <p:sldId id="270" r:id="rId23"/>
    <p:sldId id="271" r:id="rId24"/>
    <p:sldId id="263" r:id="rId25"/>
    <p:sldId id="264" r:id="rId26"/>
    <p:sldId id="265" r:id="rId27"/>
    <p:sldId id="266" r:id="rId28"/>
    <p:sldId id="267" r:id="rId29"/>
    <p:sldId id="258" r:id="rId30"/>
    <p:sldId id="260" r:id="rId31"/>
    <p:sldId id="261" r:id="rId32"/>
    <p:sldId id="262" r:id="rId33"/>
    <p:sldId id="259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5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184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867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3077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7810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6518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0871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108434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175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1580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49836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89095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C861E-1C18-4DC2-9EEF-CC032E8BBE54}" type="datetimeFigureOut">
              <a:rPr lang="gl-ES" smtClean="0"/>
              <a:t>23/07/2025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355DB-12DF-487D-8B44-540B088B6861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4473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99933" y="76930"/>
            <a:ext cx="2949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4000" dirty="0" smtClean="0"/>
              <a:t>DADAÍSMO</a:t>
            </a:r>
            <a:endParaRPr lang="gl-ES" sz="4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12" y="884254"/>
            <a:ext cx="8987609" cy="591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3529" y="857250"/>
            <a:ext cx="399233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Durante e </a:t>
            </a:r>
            <a:r>
              <a:rPr lang="es-ES" dirty="0" err="1"/>
              <a:t>despois</a:t>
            </a:r>
            <a:r>
              <a:rPr lang="es-ES" dirty="0"/>
              <a:t> da Grande Guerra </a:t>
            </a:r>
            <a:r>
              <a:rPr lang="es-ES" dirty="0" err="1"/>
              <a:t>participou</a:t>
            </a:r>
            <a:r>
              <a:rPr lang="es-ES" dirty="0"/>
              <a:t> activamente no </a:t>
            </a:r>
            <a:r>
              <a:rPr lang="es-ES" dirty="0" err="1"/>
              <a:t>movemento</a:t>
            </a:r>
            <a:r>
              <a:rPr lang="es-ES" dirty="0"/>
              <a:t> dadaísta </a:t>
            </a:r>
            <a:r>
              <a:rPr lang="es-ES" dirty="0" err="1"/>
              <a:t>onde</a:t>
            </a:r>
            <a:r>
              <a:rPr lang="es-ES" dirty="0"/>
              <a:t> </a:t>
            </a:r>
            <a:r>
              <a:rPr lang="es-ES" dirty="0" err="1"/>
              <a:t>acadou</a:t>
            </a:r>
            <a:r>
              <a:rPr lang="es-ES" dirty="0"/>
              <a:t> finalmente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actitude</a:t>
            </a:r>
            <a:r>
              <a:rPr lang="es-ES" dirty="0"/>
              <a:t> iconoclasta e irónica, </a:t>
            </a:r>
            <a:r>
              <a:rPr lang="es-ES" dirty="0" err="1"/>
              <a:t>cunha</a:t>
            </a:r>
            <a:r>
              <a:rPr lang="es-ES" dirty="0"/>
              <a:t> </a:t>
            </a:r>
            <a:r>
              <a:rPr lang="es-ES" dirty="0" err="1"/>
              <a:t>actitude</a:t>
            </a:r>
            <a:r>
              <a:rPr lang="es-ES" dirty="0"/>
              <a:t> de provocación, </a:t>
            </a:r>
            <a:r>
              <a:rPr lang="es-ES" dirty="0" err="1"/>
              <a:t>co</a:t>
            </a:r>
            <a:r>
              <a:rPr lang="es-ES" dirty="0"/>
              <a:t> </a:t>
            </a:r>
            <a:r>
              <a:rPr lang="es-ES" dirty="0" err="1"/>
              <a:t>obxectivo</a:t>
            </a:r>
            <a:r>
              <a:rPr lang="es-ES" dirty="0"/>
              <a:t> de desacralizar a arte.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A </a:t>
            </a:r>
            <a:r>
              <a:rPr lang="es-ES" dirty="0" err="1"/>
              <a:t>súa</a:t>
            </a:r>
            <a:r>
              <a:rPr lang="es-ES" dirty="0"/>
              <a:t> obra </a:t>
            </a:r>
            <a:r>
              <a:rPr lang="es-ES" dirty="0" err="1"/>
              <a:t>vai</a:t>
            </a:r>
            <a:r>
              <a:rPr lang="es-ES" dirty="0"/>
              <a:t> estar </a:t>
            </a:r>
            <a:r>
              <a:rPr lang="es-ES" dirty="0" err="1"/>
              <a:t>baseada</a:t>
            </a:r>
            <a:r>
              <a:rPr lang="es-ES" dirty="0"/>
              <a:t> en </a:t>
            </a:r>
            <a:r>
              <a:rPr lang="es-ES" dirty="0" err="1"/>
              <a:t>obxectos</a:t>
            </a:r>
            <a:r>
              <a:rPr lang="es-ES" dirty="0"/>
              <a:t> prefabricados transformados e convertidos en obras de arte, os </a:t>
            </a:r>
            <a:r>
              <a:rPr lang="es-ES" b="1" i="1" dirty="0" err="1"/>
              <a:t>ready</a:t>
            </a:r>
            <a:r>
              <a:rPr lang="es-ES" b="1" i="1" dirty="0"/>
              <a:t> </a:t>
            </a:r>
            <a:r>
              <a:rPr lang="es-ES" b="1" i="1" dirty="0" err="1"/>
              <a:t>made</a:t>
            </a:r>
            <a:r>
              <a:rPr lang="es-ES" dirty="0"/>
              <a:t>, </a:t>
            </a:r>
            <a:r>
              <a:rPr lang="es-ES" dirty="0" err="1"/>
              <a:t>unha</a:t>
            </a:r>
            <a:r>
              <a:rPr lang="es-ES" dirty="0"/>
              <a:t> das grandes </a:t>
            </a:r>
            <a:r>
              <a:rPr lang="es-ES" dirty="0" err="1"/>
              <a:t>aportacións</a:t>
            </a:r>
            <a:r>
              <a:rPr lang="es-ES" dirty="0"/>
              <a:t> á arte contemporánea.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Escolle </a:t>
            </a:r>
            <a:r>
              <a:rPr lang="es-ES" dirty="0"/>
              <a:t>como </a:t>
            </a:r>
            <a:r>
              <a:rPr lang="es-ES" dirty="0" err="1"/>
              <a:t>nas</a:t>
            </a:r>
            <a:r>
              <a:rPr lang="es-ES" dirty="0"/>
              <a:t> </a:t>
            </a:r>
            <a:r>
              <a:rPr lang="es-ES" dirty="0" err="1"/>
              <a:t>súas</a:t>
            </a:r>
            <a:r>
              <a:rPr lang="es-ES" dirty="0"/>
              <a:t> obras a </a:t>
            </a:r>
            <a:r>
              <a:rPr lang="es-ES" dirty="0" err="1"/>
              <a:t>Fonte</a:t>
            </a:r>
            <a:r>
              <a:rPr lang="es-ES" dirty="0"/>
              <a:t> </a:t>
            </a:r>
            <a:r>
              <a:rPr lang="es-ES" dirty="0" err="1"/>
              <a:t>ou</a:t>
            </a:r>
            <a:r>
              <a:rPr lang="es-ES" dirty="0"/>
              <a:t> Roda de bicicleta sobre un taburete, un utensilio </a:t>
            </a:r>
            <a:r>
              <a:rPr lang="es-ES" dirty="0" err="1"/>
              <a:t>cotián</a:t>
            </a:r>
            <a:r>
              <a:rPr lang="es-ES" dirty="0"/>
              <a:t>, </a:t>
            </a:r>
            <a:r>
              <a:rPr lang="es-ES" dirty="0" err="1"/>
              <a:t>afástao</a:t>
            </a:r>
            <a:r>
              <a:rPr lang="es-ES" dirty="0"/>
              <a:t> do </a:t>
            </a:r>
            <a:r>
              <a:rPr lang="es-ES" dirty="0" err="1"/>
              <a:t>seu</a:t>
            </a:r>
            <a:r>
              <a:rPr lang="es-ES" dirty="0"/>
              <a:t> mundo , do </a:t>
            </a:r>
            <a:r>
              <a:rPr lang="es-ES" dirty="0" err="1"/>
              <a:t>seu</a:t>
            </a:r>
            <a:r>
              <a:rPr lang="es-ES" dirty="0"/>
              <a:t> uso, </a:t>
            </a:r>
            <a:r>
              <a:rPr lang="es-ES" dirty="0" err="1"/>
              <a:t>descontextualízao</a:t>
            </a:r>
            <a:r>
              <a:rPr lang="es-ES" dirty="0"/>
              <a:t>, </a:t>
            </a:r>
            <a:r>
              <a:rPr lang="es-ES" dirty="0" err="1"/>
              <a:t>prívao</a:t>
            </a:r>
            <a:r>
              <a:rPr lang="es-ES" dirty="0"/>
              <a:t> de todo valor funcional e </a:t>
            </a:r>
            <a:r>
              <a:rPr lang="es-ES" dirty="0" err="1"/>
              <a:t>colócao</a:t>
            </a:r>
            <a:r>
              <a:rPr lang="es-ES" dirty="0"/>
              <a:t> </a:t>
            </a:r>
            <a:r>
              <a:rPr lang="es-ES" dirty="0" err="1"/>
              <a:t>nun</a:t>
            </a:r>
            <a:r>
              <a:rPr lang="es-ES" dirty="0"/>
              <a:t> mundo de </a:t>
            </a:r>
            <a:r>
              <a:rPr lang="es-ES" dirty="0" err="1"/>
              <a:t>inutilidade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579" y="115263"/>
            <a:ext cx="5243142" cy="67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6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1451" y="57150"/>
            <a:ext cx="496388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u="sng" dirty="0"/>
              <a:t>A </a:t>
            </a:r>
            <a:r>
              <a:rPr lang="es-ES" b="1" u="sng" dirty="0" err="1"/>
              <a:t>fonte</a:t>
            </a:r>
            <a:r>
              <a:rPr lang="es-ES" b="1" u="sng" dirty="0"/>
              <a:t>: </a:t>
            </a:r>
            <a:r>
              <a:rPr lang="es-ES" dirty="0"/>
              <a:t>En 1917 </a:t>
            </a:r>
            <a:r>
              <a:rPr lang="es-ES" dirty="0" err="1"/>
              <a:t>nunha</a:t>
            </a:r>
            <a:r>
              <a:rPr lang="es-ES" dirty="0"/>
              <a:t> exposición en Nova </a:t>
            </a:r>
            <a:r>
              <a:rPr lang="es-ES" dirty="0" err="1"/>
              <a:t>Iorque</a:t>
            </a:r>
            <a:r>
              <a:rPr lang="es-ES" dirty="0"/>
              <a:t> </a:t>
            </a:r>
            <a:r>
              <a:rPr lang="es-ES" dirty="0" err="1"/>
              <a:t>presentou</a:t>
            </a:r>
            <a:r>
              <a:rPr lang="es-ES" dirty="0"/>
              <a:t> un urinario de porcelana branca invertido </a:t>
            </a:r>
            <a:r>
              <a:rPr lang="es-ES" dirty="0" err="1"/>
              <a:t>asinado</a:t>
            </a:r>
            <a:r>
              <a:rPr lang="es-ES" dirty="0"/>
              <a:t> por R </a:t>
            </a:r>
            <a:r>
              <a:rPr lang="es-ES" dirty="0" err="1"/>
              <a:t>Mutt</a:t>
            </a:r>
            <a:r>
              <a:rPr lang="es-ES" dirty="0"/>
              <a:t>, </a:t>
            </a:r>
            <a:r>
              <a:rPr lang="es-ES" dirty="0" err="1"/>
              <a:t>peza</a:t>
            </a:r>
            <a:r>
              <a:rPr lang="es-ES" dirty="0"/>
              <a:t> que </a:t>
            </a:r>
            <a:r>
              <a:rPr lang="es-ES" dirty="0" err="1"/>
              <a:t>foi</a:t>
            </a:r>
            <a:r>
              <a:rPr lang="es-ES" dirty="0"/>
              <a:t> </a:t>
            </a:r>
            <a:r>
              <a:rPr lang="es-ES" dirty="0" err="1"/>
              <a:t>rexeitada</a:t>
            </a:r>
            <a:r>
              <a:rPr lang="es-ES" dirty="0"/>
              <a:t> e non </a:t>
            </a:r>
            <a:r>
              <a:rPr lang="es-ES" dirty="0" err="1"/>
              <a:t>exposta</a:t>
            </a:r>
            <a:r>
              <a:rPr lang="es-ES" dirty="0"/>
              <a:t>, </a:t>
            </a:r>
            <a:r>
              <a:rPr lang="es-ES" dirty="0" err="1"/>
              <a:t>aínda</a:t>
            </a:r>
            <a:r>
              <a:rPr lang="es-ES" dirty="0"/>
              <a:t> que en principio bastaba con pagar para </a:t>
            </a:r>
            <a:r>
              <a:rPr lang="es-ES" dirty="0" err="1"/>
              <a:t>expoñer</a:t>
            </a:r>
            <a:r>
              <a:rPr lang="es-ES" dirty="0"/>
              <a:t> as obras, o que </a:t>
            </a:r>
            <a:r>
              <a:rPr lang="es-ES" dirty="0" err="1"/>
              <a:t>provocou</a:t>
            </a:r>
            <a:r>
              <a:rPr lang="es-ES" dirty="0"/>
              <a:t> a dimisión de </a:t>
            </a:r>
            <a:r>
              <a:rPr lang="es-ES" dirty="0" err="1"/>
              <a:t>Duchamp</a:t>
            </a:r>
            <a:r>
              <a:rPr lang="es-ES" dirty="0"/>
              <a:t> que formaba parte do comité directivo, No </a:t>
            </a:r>
            <a:r>
              <a:rPr lang="es-ES" dirty="0" err="1"/>
              <a:t>seu</a:t>
            </a:r>
            <a:r>
              <a:rPr lang="es-ES" dirty="0"/>
              <a:t> alegato de protesta </a:t>
            </a:r>
            <a:r>
              <a:rPr lang="es-ES" dirty="0" err="1"/>
              <a:t>amosou</a:t>
            </a:r>
            <a:r>
              <a:rPr lang="es-ES" dirty="0"/>
              <a:t> </a:t>
            </a:r>
            <a:r>
              <a:rPr lang="es-ES" dirty="0" err="1"/>
              <a:t>xa</a:t>
            </a:r>
            <a:r>
              <a:rPr lang="es-ES" dirty="0"/>
              <a:t> a definición dos </a:t>
            </a:r>
            <a:r>
              <a:rPr lang="es-ES" dirty="0" err="1"/>
              <a:t>ready-made</a:t>
            </a:r>
            <a:r>
              <a:rPr lang="es-ES" dirty="0" smtClean="0"/>
              <a:t>:</a:t>
            </a:r>
          </a:p>
          <a:p>
            <a:pPr algn="just"/>
            <a:endParaRPr lang="es-ES" dirty="0"/>
          </a:p>
          <a:p>
            <a:pPr algn="just"/>
            <a:r>
              <a:rPr lang="es-ES" sz="1600" dirty="0"/>
              <a:t>“Que o Sr </a:t>
            </a:r>
            <a:r>
              <a:rPr lang="es-ES" sz="1600" dirty="0" err="1"/>
              <a:t>Mutt</a:t>
            </a:r>
            <a:r>
              <a:rPr lang="es-ES" sz="1600" dirty="0"/>
              <a:t> </a:t>
            </a:r>
            <a:r>
              <a:rPr lang="es-ES" sz="1600" dirty="0" err="1"/>
              <a:t>fixera</a:t>
            </a:r>
            <a:r>
              <a:rPr lang="es-ES" sz="1600" dirty="0"/>
              <a:t> </a:t>
            </a:r>
            <a:r>
              <a:rPr lang="es-ES" sz="1600" dirty="0" err="1"/>
              <a:t>ou</a:t>
            </a:r>
            <a:r>
              <a:rPr lang="es-ES" sz="1600" dirty="0"/>
              <a:t> non coas </a:t>
            </a:r>
            <a:r>
              <a:rPr lang="es-ES" sz="1600" dirty="0" err="1"/>
              <a:t>súas</a:t>
            </a:r>
            <a:r>
              <a:rPr lang="es-ES" sz="1600" dirty="0"/>
              <a:t> </a:t>
            </a:r>
            <a:r>
              <a:rPr lang="es-ES" sz="1600" dirty="0" err="1"/>
              <a:t>mans</a:t>
            </a:r>
            <a:r>
              <a:rPr lang="es-ES" sz="1600" dirty="0"/>
              <a:t> A </a:t>
            </a:r>
            <a:r>
              <a:rPr lang="es-ES" sz="1600" dirty="0" err="1"/>
              <a:t>Fonte</a:t>
            </a:r>
            <a:r>
              <a:rPr lang="es-ES" sz="1600" dirty="0"/>
              <a:t>, carece de importancia. </a:t>
            </a:r>
            <a:r>
              <a:rPr lang="es-ES" sz="1600" dirty="0" err="1"/>
              <a:t>Foi</a:t>
            </a:r>
            <a:r>
              <a:rPr lang="es-ES" sz="1600" dirty="0"/>
              <a:t> el </a:t>
            </a:r>
            <a:r>
              <a:rPr lang="es-ES" sz="1600" dirty="0" err="1"/>
              <a:t>quen</a:t>
            </a:r>
            <a:r>
              <a:rPr lang="es-ES" sz="1600" dirty="0"/>
              <a:t> a </a:t>
            </a:r>
            <a:r>
              <a:rPr lang="es-ES" sz="1600" dirty="0" err="1"/>
              <a:t>elixiu</a:t>
            </a:r>
            <a:r>
              <a:rPr lang="es-ES" sz="1600" dirty="0"/>
              <a:t>. </a:t>
            </a:r>
            <a:r>
              <a:rPr lang="es-ES" sz="1600" dirty="0" err="1"/>
              <a:t>Tomou</a:t>
            </a:r>
            <a:r>
              <a:rPr lang="es-ES" sz="1600" dirty="0"/>
              <a:t> un artigo común da vida </a:t>
            </a:r>
            <a:r>
              <a:rPr lang="es-ES" sz="1600" dirty="0" err="1"/>
              <a:t>cotiá</a:t>
            </a:r>
            <a:r>
              <a:rPr lang="es-ES" sz="1600" dirty="0"/>
              <a:t>, </a:t>
            </a:r>
            <a:r>
              <a:rPr lang="es-ES" sz="1600" dirty="0" err="1"/>
              <a:t>colocouno</a:t>
            </a:r>
            <a:r>
              <a:rPr lang="es-ES" sz="1600" dirty="0"/>
              <a:t> de modo que o </a:t>
            </a:r>
            <a:r>
              <a:rPr lang="es-ES" sz="1600" dirty="0" err="1"/>
              <a:t>seu</a:t>
            </a:r>
            <a:r>
              <a:rPr lang="es-ES" sz="1600" dirty="0"/>
              <a:t> significado útil </a:t>
            </a:r>
            <a:r>
              <a:rPr lang="es-ES" sz="1600" dirty="0" err="1"/>
              <a:t>desaparecera</a:t>
            </a:r>
            <a:r>
              <a:rPr lang="es-ES" sz="1600" dirty="0"/>
              <a:t>, </a:t>
            </a:r>
            <a:r>
              <a:rPr lang="es-ES" sz="1600" dirty="0" err="1"/>
              <a:t>creou</a:t>
            </a:r>
            <a:r>
              <a:rPr lang="es-ES" sz="1600" dirty="0"/>
              <a:t> un </a:t>
            </a:r>
            <a:r>
              <a:rPr lang="es-ES" sz="1600" dirty="0" err="1"/>
              <a:t>novo</a:t>
            </a:r>
            <a:r>
              <a:rPr lang="es-ES" sz="1600" dirty="0"/>
              <a:t> </a:t>
            </a:r>
            <a:r>
              <a:rPr lang="es-ES" sz="1600" dirty="0" err="1"/>
              <a:t>pensamento</a:t>
            </a:r>
            <a:r>
              <a:rPr lang="es-ES" sz="1600" dirty="0"/>
              <a:t> para ese </a:t>
            </a:r>
            <a:r>
              <a:rPr lang="es-ES" sz="1600" dirty="0" err="1"/>
              <a:t>obxecto</a:t>
            </a:r>
            <a:r>
              <a:rPr lang="es-ES" sz="1600" dirty="0"/>
              <a:t>”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O </a:t>
            </a:r>
            <a:r>
              <a:rPr lang="es-ES" dirty="0"/>
              <a:t>autor estaba convencido da </a:t>
            </a:r>
            <a:r>
              <a:rPr lang="es-ES" dirty="0" err="1"/>
              <a:t>inutilidade</a:t>
            </a:r>
            <a:r>
              <a:rPr lang="es-ES" dirty="0"/>
              <a:t> da pintura tradicional e da </a:t>
            </a:r>
            <a:r>
              <a:rPr lang="es-ES" dirty="0" err="1"/>
              <a:t>necesidade</a:t>
            </a:r>
            <a:r>
              <a:rPr lang="es-ES" dirty="0"/>
              <a:t> </a:t>
            </a:r>
            <a:r>
              <a:rPr lang="es-ES" dirty="0" err="1"/>
              <a:t>dunha</a:t>
            </a:r>
            <a:r>
              <a:rPr lang="es-ES" dirty="0"/>
              <a:t> arte </a:t>
            </a:r>
            <a:r>
              <a:rPr lang="es-ES" dirty="0" err="1"/>
              <a:t>baseada</a:t>
            </a:r>
            <a:r>
              <a:rPr lang="es-ES" dirty="0"/>
              <a:t> </a:t>
            </a:r>
            <a:r>
              <a:rPr lang="es-ES" dirty="0" err="1"/>
              <a:t>nas</a:t>
            </a:r>
            <a:r>
              <a:rPr lang="es-ES" dirty="0"/>
              <a:t> ideas, por </a:t>
            </a:r>
            <a:r>
              <a:rPr lang="es-ES" dirty="0" err="1"/>
              <a:t>iso</a:t>
            </a:r>
            <a:r>
              <a:rPr lang="es-ES" dirty="0"/>
              <a:t> </a:t>
            </a:r>
            <a:r>
              <a:rPr lang="es-ES" dirty="0" err="1"/>
              <a:t>afástase</a:t>
            </a:r>
            <a:r>
              <a:rPr lang="es-ES" dirty="0"/>
              <a:t> da obra de arte tradicional, “</a:t>
            </a:r>
            <a:r>
              <a:rPr lang="es-ES" dirty="0" err="1"/>
              <a:t>feita</a:t>
            </a:r>
            <a:r>
              <a:rPr lang="es-ES" dirty="0"/>
              <a:t> a </a:t>
            </a:r>
            <a:r>
              <a:rPr lang="es-ES" dirty="0" err="1"/>
              <a:t>man</a:t>
            </a:r>
            <a:r>
              <a:rPr lang="es-ES" dirty="0"/>
              <a:t>”, e acude a </a:t>
            </a:r>
            <a:r>
              <a:rPr lang="es-ES" dirty="0" err="1"/>
              <a:t>artigos</a:t>
            </a:r>
            <a:r>
              <a:rPr lang="es-ES" dirty="0"/>
              <a:t> en serie </a:t>
            </a:r>
            <a:r>
              <a:rPr lang="es-ES" dirty="0" err="1"/>
              <a:t>feitos</a:t>
            </a:r>
            <a:r>
              <a:rPr lang="es-ES" dirty="0"/>
              <a:t> a máquina. </a:t>
            </a:r>
            <a:endParaRPr lang="es-ES" dirty="0" smtClean="0"/>
          </a:p>
          <a:p>
            <a:pPr algn="just"/>
            <a:r>
              <a:rPr lang="es-ES" dirty="0" smtClean="0"/>
              <a:t>A </a:t>
            </a:r>
            <a:r>
              <a:rPr lang="es-ES" dirty="0" err="1"/>
              <a:t>fonte</a:t>
            </a:r>
            <a:r>
              <a:rPr lang="es-ES" dirty="0"/>
              <a:t> </a:t>
            </a:r>
            <a:r>
              <a:rPr lang="es-ES" dirty="0" err="1"/>
              <a:t>orixinal</a:t>
            </a:r>
            <a:r>
              <a:rPr lang="es-ES" dirty="0"/>
              <a:t>, de 60 cm de altura, consistía </a:t>
            </a:r>
            <a:r>
              <a:rPr lang="es-ES" dirty="0" err="1"/>
              <a:t>nun</a:t>
            </a:r>
            <a:r>
              <a:rPr lang="es-ES" dirty="0"/>
              <a:t> urinario </a:t>
            </a:r>
            <a:r>
              <a:rPr lang="es-ES" dirty="0" err="1"/>
              <a:t>xirado</a:t>
            </a:r>
            <a:r>
              <a:rPr lang="es-ES" dirty="0"/>
              <a:t> 90º, </a:t>
            </a:r>
            <a:r>
              <a:rPr lang="es-ES" dirty="0" err="1"/>
              <a:t>suxerindo</a:t>
            </a:r>
            <a:r>
              <a:rPr lang="es-ES" dirty="0"/>
              <a:t> a </a:t>
            </a:r>
            <a:r>
              <a:rPr lang="es-ES" dirty="0" err="1"/>
              <a:t>imposibilidade</a:t>
            </a:r>
            <a:r>
              <a:rPr lang="es-ES" dirty="0"/>
              <a:t> do </a:t>
            </a:r>
            <a:r>
              <a:rPr lang="es-ES" dirty="0" err="1"/>
              <a:t>seu</a:t>
            </a:r>
            <a:r>
              <a:rPr lang="es-ES" dirty="0"/>
              <a:t> </a:t>
            </a:r>
            <a:r>
              <a:rPr lang="es-ES" dirty="0" err="1"/>
              <a:t>emprego</a:t>
            </a:r>
            <a:r>
              <a:rPr lang="es-ES" dirty="0"/>
              <a:t> </a:t>
            </a:r>
            <a:r>
              <a:rPr lang="es-ES" dirty="0" err="1"/>
              <a:t>orixinario</a:t>
            </a:r>
            <a:r>
              <a:rPr lang="es-ES" dirty="0"/>
              <a:t>, </a:t>
            </a:r>
            <a:r>
              <a:rPr lang="es-ES" dirty="0" err="1"/>
              <a:t>apoiando</a:t>
            </a:r>
            <a:r>
              <a:rPr lang="es-ES" dirty="0"/>
              <a:t> </a:t>
            </a:r>
            <a:r>
              <a:rPr lang="es-ES" dirty="0" err="1"/>
              <a:t>nun</a:t>
            </a:r>
            <a:r>
              <a:rPr lang="es-ES" dirty="0"/>
              <a:t> pedestal horizontal a parte que debería estar </a:t>
            </a:r>
            <a:r>
              <a:rPr lang="es-ES" dirty="0" err="1"/>
              <a:t>suxeita</a:t>
            </a:r>
            <a:r>
              <a:rPr lang="es-ES" dirty="0"/>
              <a:t> á </a:t>
            </a:r>
            <a:r>
              <a:rPr lang="es-ES" dirty="0" err="1"/>
              <a:t>parede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444" y="197833"/>
            <a:ext cx="5745242" cy="65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1450" y="117693"/>
            <a:ext cx="395967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Cos </a:t>
            </a:r>
            <a:r>
              <a:rPr lang="gl-ES" dirty="0" err="1" smtClean="0"/>
              <a:t>ready</a:t>
            </a:r>
            <a:r>
              <a:rPr lang="gl-ES" dirty="0" smtClean="0"/>
              <a:t> </a:t>
            </a:r>
            <a:r>
              <a:rPr lang="gl-ES" dirty="0" err="1" smtClean="0"/>
              <a:t>made</a:t>
            </a:r>
            <a:r>
              <a:rPr lang="gl-ES" dirty="0" smtClean="0"/>
              <a:t>, </a:t>
            </a:r>
            <a:r>
              <a:rPr lang="gl-ES" dirty="0" err="1" smtClean="0"/>
              <a:t>Duchamp</a:t>
            </a:r>
            <a:r>
              <a:rPr lang="gl-ES" dirty="0" smtClean="0"/>
              <a:t> negaba o concepto da arte tradicional, pon en cuestión a beleza, ó seleccionar utensilios comúns tratando de dar a entender que o único factor determinante para que un obxecto teña ou non valor estético é a mesma percepción.</a:t>
            </a:r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Na súa obra </a:t>
            </a:r>
            <a:r>
              <a:rPr lang="gl-ES" b="1" dirty="0" smtClean="0"/>
              <a:t>O gran vidro ou a noiva espida polos seus solteiros </a:t>
            </a:r>
          </a:p>
          <a:p>
            <a:pPr algn="just"/>
            <a:r>
              <a:rPr lang="gl-ES" dirty="0" err="1" smtClean="0"/>
              <a:t>Duchamp</a:t>
            </a:r>
            <a:r>
              <a:rPr lang="gl-ES" dirty="0" smtClean="0"/>
              <a:t> explora poeticamente a relación entre os sexos: O home é representado na parte inferior e a muller no superior. </a:t>
            </a:r>
          </a:p>
          <a:p>
            <a:pPr algn="just"/>
            <a:r>
              <a:rPr lang="gl-ES" dirty="0" smtClean="0"/>
              <a:t>Nun cristal </a:t>
            </a:r>
            <a:r>
              <a:rPr lang="gl-ES" b="1" dirty="0" err="1" smtClean="0"/>
              <a:t>Duchamp</a:t>
            </a:r>
            <a:r>
              <a:rPr lang="gl-ES" dirty="0" smtClean="0"/>
              <a:t> foi situando pouco a pouco e moi conscientemente todo tipo de elementos: láminas de chumbo, arame de fusibles… ata o polvo que había no seu estudo que se ía pegando ó cristal.</a:t>
            </a:r>
          </a:p>
          <a:p>
            <a:pPr algn="just"/>
            <a:r>
              <a:rPr lang="gl-ES" dirty="0" smtClean="0"/>
              <a:t>A obra orixinal foi practicamente destruída nun traslado desde </a:t>
            </a:r>
            <a:r>
              <a:rPr lang="gl-ES" dirty="0" err="1" smtClean="0"/>
              <a:t>Brooklyn</a:t>
            </a:r>
            <a:r>
              <a:rPr lang="gl-ES" dirty="0" smtClean="0"/>
              <a:t> en 1926.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787" y="117692"/>
            <a:ext cx="4323833" cy="67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0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4350" y="163287"/>
            <a:ext cx="37963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u="sng" dirty="0" err="1"/>
              <a:t>Picabia</a:t>
            </a:r>
            <a:r>
              <a:rPr lang="es-ES" b="1" u="sng" dirty="0"/>
              <a:t>. 1879-1953 </a:t>
            </a:r>
            <a:r>
              <a:rPr lang="es-ES" dirty="0"/>
              <a:t>Autor francés de </a:t>
            </a:r>
            <a:r>
              <a:rPr lang="es-ES" dirty="0" err="1"/>
              <a:t>orixe</a:t>
            </a:r>
            <a:r>
              <a:rPr lang="es-ES" dirty="0"/>
              <a:t> cubano-español.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Ata </a:t>
            </a:r>
            <a:r>
              <a:rPr lang="es-ES" dirty="0" err="1"/>
              <a:t>coñecer</a:t>
            </a:r>
            <a:r>
              <a:rPr lang="es-ES" dirty="0"/>
              <a:t> a </a:t>
            </a:r>
            <a:r>
              <a:rPr lang="es-ES" dirty="0" err="1"/>
              <a:t>Duchamp</a:t>
            </a:r>
            <a:r>
              <a:rPr lang="es-ES" dirty="0"/>
              <a:t> </a:t>
            </a:r>
            <a:r>
              <a:rPr lang="es-ES" dirty="0" err="1"/>
              <a:t>formouse</a:t>
            </a:r>
            <a:r>
              <a:rPr lang="es-ES" dirty="0"/>
              <a:t> no impresionismo, </a:t>
            </a:r>
            <a:r>
              <a:rPr lang="es-ES" dirty="0" err="1"/>
              <a:t>experimentou</a:t>
            </a:r>
            <a:r>
              <a:rPr lang="es-ES" dirty="0"/>
              <a:t> </a:t>
            </a:r>
            <a:r>
              <a:rPr lang="es-ES" dirty="0" err="1"/>
              <a:t>co</a:t>
            </a:r>
            <a:r>
              <a:rPr lang="es-ES" dirty="0"/>
              <a:t> </a:t>
            </a:r>
            <a:r>
              <a:rPr lang="es-ES" dirty="0" err="1"/>
              <a:t>fauvismo</a:t>
            </a:r>
            <a:r>
              <a:rPr lang="es-ES" dirty="0"/>
              <a:t>, futurismo, cubismo e orfismo.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Como </a:t>
            </a:r>
            <a:r>
              <a:rPr lang="es-ES" dirty="0"/>
              <a:t>autor Dadaísta </a:t>
            </a:r>
            <a:r>
              <a:rPr lang="es-ES" dirty="0" err="1"/>
              <a:t>utilizou</a:t>
            </a:r>
            <a:r>
              <a:rPr lang="es-ES" dirty="0"/>
              <a:t> </a:t>
            </a:r>
            <a:r>
              <a:rPr lang="es-ES" dirty="0" err="1"/>
              <a:t>ironicamente</a:t>
            </a:r>
            <a:r>
              <a:rPr lang="es-ES" dirty="0"/>
              <a:t> </a:t>
            </a:r>
            <a:r>
              <a:rPr lang="es-ES" dirty="0" err="1"/>
              <a:t>obxectos</a:t>
            </a:r>
            <a:r>
              <a:rPr lang="es-ES" dirty="0"/>
              <a:t> do mundo contemporáneo. 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43" y="3302608"/>
            <a:ext cx="2736578" cy="34956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614" y="0"/>
            <a:ext cx="4977463" cy="67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4157" y="914400"/>
            <a:ext cx="3641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 1913 </a:t>
            </a:r>
            <a:r>
              <a:rPr lang="es-ES" dirty="0" err="1"/>
              <a:t>comezou</a:t>
            </a:r>
            <a:r>
              <a:rPr lang="es-ES" dirty="0"/>
              <a:t> a pintar </a:t>
            </a:r>
            <a:r>
              <a:rPr lang="es-ES" dirty="0" err="1"/>
              <a:t>cadros</a:t>
            </a:r>
            <a:r>
              <a:rPr lang="es-ES" dirty="0"/>
              <a:t> “</a:t>
            </a:r>
            <a:r>
              <a:rPr lang="es-ES" dirty="0" err="1"/>
              <a:t>mecanomórficos</a:t>
            </a:r>
            <a:r>
              <a:rPr lang="es-ES" dirty="0"/>
              <a:t>” nos que humanizaba e erotizaba as máquinas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/>
              <a:t>En 1915 en </a:t>
            </a:r>
            <a:r>
              <a:rPr lang="es-ES" b="1" dirty="0"/>
              <a:t>Retrato </a:t>
            </a:r>
            <a:r>
              <a:rPr lang="es-ES" b="1" dirty="0" err="1"/>
              <a:t>dunha</a:t>
            </a:r>
            <a:r>
              <a:rPr lang="es-ES" b="1" dirty="0"/>
              <a:t> chica americana na </a:t>
            </a:r>
            <a:r>
              <a:rPr lang="es-ES" b="1" dirty="0" err="1"/>
              <a:t>idade</a:t>
            </a:r>
            <a:r>
              <a:rPr lang="es-ES" b="1" dirty="0"/>
              <a:t> da </a:t>
            </a:r>
            <a:r>
              <a:rPr lang="es-ES" b="1" dirty="0" err="1"/>
              <a:t>nudez</a:t>
            </a:r>
            <a:r>
              <a:rPr lang="es-ES" b="1" dirty="0"/>
              <a:t>,</a:t>
            </a:r>
            <a:r>
              <a:rPr lang="es-ES" dirty="0"/>
              <a:t> </a:t>
            </a:r>
            <a:r>
              <a:rPr lang="es-ES" dirty="0" err="1"/>
              <a:t>Picabia</a:t>
            </a:r>
            <a:r>
              <a:rPr lang="es-ES" dirty="0"/>
              <a:t> presenta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buxía</a:t>
            </a:r>
            <a:r>
              <a:rPr lang="es-ES" dirty="0"/>
              <a:t> de </a:t>
            </a:r>
            <a:r>
              <a:rPr lang="es-ES" dirty="0" err="1"/>
              <a:t>automóbil</a:t>
            </a:r>
            <a:r>
              <a:rPr lang="es-ES" dirty="0"/>
              <a:t> coa que aludía </a:t>
            </a:r>
            <a:r>
              <a:rPr lang="es-ES" dirty="0" err="1"/>
              <a:t>ó</a:t>
            </a:r>
            <a:r>
              <a:rPr lang="es-ES" dirty="0"/>
              <a:t> erotismo </a:t>
            </a:r>
            <a:r>
              <a:rPr lang="es-ES" dirty="0" err="1"/>
              <a:t>feminino</a:t>
            </a:r>
            <a:r>
              <a:rPr lang="es-ES" dirty="0"/>
              <a:t>, ridiculizaba as </a:t>
            </a:r>
            <a:r>
              <a:rPr lang="es-ES" dirty="0" err="1"/>
              <a:t>representacións</a:t>
            </a:r>
            <a:r>
              <a:rPr lang="es-ES" dirty="0"/>
              <a:t> da pintura académica e </a:t>
            </a:r>
            <a:r>
              <a:rPr lang="es-ES" dirty="0" err="1"/>
              <a:t>burlábase</a:t>
            </a:r>
            <a:r>
              <a:rPr lang="es-ES" dirty="0"/>
              <a:t> do optimismo </a:t>
            </a:r>
            <a:r>
              <a:rPr lang="es-ES" dirty="0" err="1"/>
              <a:t>tecnolóxico</a:t>
            </a:r>
            <a:r>
              <a:rPr lang="es-ES" dirty="0"/>
              <a:t> dos futuristas italianos.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915" y="0"/>
            <a:ext cx="3461178" cy="67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5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6572" y="4702629"/>
            <a:ext cx="2669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179388" algn="l"/>
              </a:tabLst>
            </a:pPr>
            <a:r>
              <a:rPr lang="es-ES" dirty="0"/>
              <a:t>En </a:t>
            </a:r>
            <a:r>
              <a:rPr lang="es-ES" b="1" dirty="0" err="1"/>
              <a:t>Filla</a:t>
            </a:r>
            <a:r>
              <a:rPr lang="es-ES" b="1" dirty="0"/>
              <a:t> nacida </a:t>
            </a:r>
            <a:r>
              <a:rPr lang="es-ES" b="1" dirty="0" err="1"/>
              <a:t>sen</a:t>
            </a:r>
            <a:r>
              <a:rPr lang="es-ES" b="1" dirty="0"/>
              <a:t> </a:t>
            </a:r>
            <a:r>
              <a:rPr lang="es-ES" b="1" dirty="0" err="1" smtClean="0"/>
              <a:t>nai</a:t>
            </a:r>
            <a:r>
              <a:rPr lang="es-ES" b="1" dirty="0" smtClean="0"/>
              <a:t>, 1917</a:t>
            </a:r>
            <a:r>
              <a:rPr lang="es-ES" dirty="0" smtClean="0"/>
              <a:t>, </a:t>
            </a:r>
            <a:r>
              <a:rPr lang="es-ES" dirty="0" err="1"/>
              <a:t>pintou</a:t>
            </a:r>
            <a:r>
              <a:rPr lang="es-ES" dirty="0"/>
              <a:t> sobre a ilustración </a:t>
            </a:r>
            <a:r>
              <a:rPr lang="es-ES" dirty="0" err="1"/>
              <a:t>dunha</a:t>
            </a:r>
            <a:r>
              <a:rPr lang="es-ES" dirty="0"/>
              <a:t> máquina de vapor para crear </a:t>
            </a:r>
            <a:r>
              <a:rPr lang="es-ES" dirty="0" err="1"/>
              <a:t>unha</a:t>
            </a:r>
            <a:r>
              <a:rPr lang="es-ES" dirty="0"/>
              <a:t> metáfora da vida humana.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595" y="156100"/>
            <a:ext cx="8497620" cy="631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2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82093" y="954232"/>
            <a:ext cx="35759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b="1" dirty="0"/>
              <a:t>Portada de Dada 4-5</a:t>
            </a:r>
            <a:r>
              <a:rPr lang="es-ES" dirty="0"/>
              <a:t>: Para imprimir as </a:t>
            </a:r>
            <a:r>
              <a:rPr lang="es-ES" dirty="0" err="1"/>
              <a:t>engrenaxes</a:t>
            </a:r>
            <a:r>
              <a:rPr lang="es-ES" dirty="0"/>
              <a:t> da </a:t>
            </a:r>
            <a:r>
              <a:rPr lang="es-ES" dirty="0" err="1"/>
              <a:t>súa</a:t>
            </a:r>
            <a:r>
              <a:rPr lang="es-ES" dirty="0"/>
              <a:t> obra </a:t>
            </a:r>
            <a:r>
              <a:rPr lang="es-ES" dirty="0" err="1"/>
              <a:t>orixinal</a:t>
            </a:r>
            <a:r>
              <a:rPr lang="es-ES" dirty="0"/>
              <a:t> </a:t>
            </a:r>
            <a:r>
              <a:rPr lang="es-ES" dirty="0" err="1"/>
              <a:t>Espertador</a:t>
            </a:r>
            <a:r>
              <a:rPr lang="es-ES" dirty="0"/>
              <a:t> 1, </a:t>
            </a:r>
            <a:r>
              <a:rPr lang="es-ES" dirty="0" err="1"/>
              <a:t>utilizou</a:t>
            </a:r>
            <a:r>
              <a:rPr lang="es-ES" dirty="0"/>
              <a:t> </a:t>
            </a:r>
            <a:r>
              <a:rPr lang="es-ES" dirty="0" err="1"/>
              <a:t>pezas</a:t>
            </a:r>
            <a:r>
              <a:rPr lang="es-ES" dirty="0"/>
              <a:t> </a:t>
            </a:r>
            <a:r>
              <a:rPr lang="es-ES" dirty="0" err="1"/>
              <a:t>dun</a:t>
            </a:r>
            <a:r>
              <a:rPr lang="es-ES" dirty="0"/>
              <a:t> </a:t>
            </a:r>
            <a:r>
              <a:rPr lang="es-ES" dirty="0" err="1"/>
              <a:t>reloxo</a:t>
            </a:r>
            <a:r>
              <a:rPr lang="es-ES" dirty="0"/>
              <a:t> desmontado a modo de selo de goma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/>
              <a:t>En 1921 </a:t>
            </a:r>
            <a:r>
              <a:rPr lang="es-ES" dirty="0" err="1"/>
              <a:t>Picabia</a:t>
            </a:r>
            <a:r>
              <a:rPr lang="es-ES" dirty="0"/>
              <a:t> abandona o </a:t>
            </a:r>
            <a:r>
              <a:rPr lang="es-ES" dirty="0" smtClean="0"/>
              <a:t>Dadaísmo </a:t>
            </a:r>
            <a:r>
              <a:rPr lang="es-ES" dirty="0"/>
              <a:t>alegando que o </a:t>
            </a:r>
            <a:r>
              <a:rPr lang="es-ES" dirty="0" err="1"/>
              <a:t>movemento</a:t>
            </a:r>
            <a:r>
              <a:rPr lang="es-ES" dirty="0"/>
              <a:t> </a:t>
            </a:r>
            <a:r>
              <a:rPr lang="es-ES" dirty="0" err="1"/>
              <a:t>xa</a:t>
            </a:r>
            <a:r>
              <a:rPr lang="es-ES" dirty="0"/>
              <a:t> </a:t>
            </a:r>
            <a:r>
              <a:rPr lang="es-ES" dirty="0" err="1"/>
              <a:t>perdera</a:t>
            </a:r>
            <a:r>
              <a:rPr lang="es-ES" dirty="0"/>
              <a:t> a </a:t>
            </a:r>
            <a:r>
              <a:rPr lang="es-ES" dirty="0" err="1"/>
              <a:t>súa</a:t>
            </a:r>
            <a:r>
              <a:rPr lang="es-ES" dirty="0"/>
              <a:t> </a:t>
            </a:r>
            <a:r>
              <a:rPr lang="es-ES" dirty="0" err="1"/>
              <a:t>autenticidade</a:t>
            </a:r>
            <a:r>
              <a:rPr lang="es-ES" dirty="0"/>
              <a:t> e </a:t>
            </a:r>
            <a:r>
              <a:rPr lang="es-ES" dirty="0" err="1"/>
              <a:t>acusábao</a:t>
            </a:r>
            <a:r>
              <a:rPr lang="es-ES" dirty="0"/>
              <a:t> de </a:t>
            </a:r>
            <a:r>
              <a:rPr lang="es-ES" dirty="0" err="1"/>
              <a:t>mediocridade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6294"/>
            <a:ext cx="3610479" cy="55633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953" y="576294"/>
            <a:ext cx="4277322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1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6814" y="538843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u="sng" dirty="0"/>
              <a:t>Hans (Jean) </a:t>
            </a:r>
            <a:r>
              <a:rPr lang="es-ES" b="1" u="sng" dirty="0" err="1"/>
              <a:t>Arp</a:t>
            </a:r>
            <a:r>
              <a:rPr lang="es-ES" b="1" u="sng" dirty="0"/>
              <a:t> </a:t>
            </a:r>
            <a:r>
              <a:rPr lang="es-ES" dirty="0"/>
              <a:t>1887- 1966, pintor </a:t>
            </a:r>
            <a:r>
              <a:rPr lang="es-ES" dirty="0" smtClean="0"/>
              <a:t>franco-alemán.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Destacado </a:t>
            </a:r>
            <a:r>
              <a:rPr lang="es-ES" dirty="0" err="1"/>
              <a:t>membro</a:t>
            </a:r>
            <a:r>
              <a:rPr lang="es-ES" dirty="0"/>
              <a:t> do Dadaísmo, evolucionará posteriormente cara </a:t>
            </a:r>
            <a:r>
              <a:rPr lang="es-ES" dirty="0" err="1"/>
              <a:t>ó</a:t>
            </a:r>
            <a:r>
              <a:rPr lang="es-ES" dirty="0"/>
              <a:t> surrealismo e á abstracción. 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38" y="2779680"/>
            <a:ext cx="2514951" cy="3715268"/>
          </a:xfrm>
          <a:prstGeom prst="rect">
            <a:avLst/>
          </a:prstGeom>
        </p:spPr>
      </p:pic>
      <p:pic>
        <p:nvPicPr>
          <p:cNvPr id="4" name="Picture 2" descr="https://arpmuseum.org/images/arp_img_full/arp_construction_elementaire_1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88" y="220435"/>
            <a:ext cx="5508089" cy="64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26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76408" y="845901"/>
            <a:ext cx="3869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Fixo</a:t>
            </a:r>
            <a:r>
              <a:rPr lang="es-ES" dirty="0"/>
              <a:t> obras con </a:t>
            </a:r>
            <a:r>
              <a:rPr lang="es-ES" dirty="0" err="1"/>
              <a:t>moitos</a:t>
            </a:r>
            <a:r>
              <a:rPr lang="es-ES" dirty="0"/>
              <a:t> medios diferentes: collage, tapicería, papel desgarrado (</a:t>
            </a:r>
            <a:r>
              <a:rPr lang="es-ES" dirty="0" err="1"/>
              <a:t>papier</a:t>
            </a:r>
            <a:r>
              <a:rPr lang="es-ES" dirty="0"/>
              <a:t> </a:t>
            </a:r>
            <a:r>
              <a:rPr lang="es-ES" dirty="0" err="1"/>
              <a:t>dechiré</a:t>
            </a:r>
            <a:r>
              <a:rPr lang="es-ES" dirty="0"/>
              <a:t>), gravados, </a:t>
            </a:r>
            <a:r>
              <a:rPr lang="es-ES" dirty="0" err="1"/>
              <a:t>debuxos</a:t>
            </a:r>
            <a:r>
              <a:rPr lang="es-ES" dirty="0"/>
              <a:t> e, sobre todo, escultura e poesía.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315" y="2429977"/>
            <a:ext cx="6000749" cy="42885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00" y="325520"/>
            <a:ext cx="5022501" cy="619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81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7007" y="1885950"/>
            <a:ext cx="3469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súa</a:t>
            </a:r>
            <a:r>
              <a:rPr lang="es-ES" dirty="0"/>
              <a:t> obra de 1917, Collage con </a:t>
            </a:r>
            <a:r>
              <a:rPr lang="es-ES" dirty="0" err="1"/>
              <a:t>cadrados</a:t>
            </a:r>
            <a:r>
              <a:rPr lang="es-ES" dirty="0"/>
              <a:t> </a:t>
            </a:r>
            <a:r>
              <a:rPr lang="es-ES" dirty="0" err="1"/>
              <a:t>dispostos</a:t>
            </a:r>
            <a:r>
              <a:rPr lang="es-ES" dirty="0"/>
              <a:t> segundo as </a:t>
            </a:r>
            <a:r>
              <a:rPr lang="es-ES" dirty="0" err="1"/>
              <a:t>leis</a:t>
            </a:r>
            <a:r>
              <a:rPr lang="es-ES" dirty="0"/>
              <a:t> do azar, utiliza papel desgarrado e pegado, un collage aleatorio, </a:t>
            </a:r>
            <a:r>
              <a:rPr lang="es-ES" dirty="0" err="1"/>
              <a:t>deixando</a:t>
            </a:r>
            <a:r>
              <a:rPr lang="es-ES" dirty="0"/>
              <a:t> caer </a:t>
            </a:r>
            <a:r>
              <a:rPr lang="es-ES" dirty="0" err="1"/>
              <a:t>cachiños</a:t>
            </a:r>
            <a:r>
              <a:rPr lang="es-ES" dirty="0"/>
              <a:t> de papel e pegándoos sobre </a:t>
            </a:r>
            <a:r>
              <a:rPr lang="es-ES" dirty="0" err="1"/>
              <a:t>unha</a:t>
            </a:r>
            <a:r>
              <a:rPr lang="es-ES" dirty="0"/>
              <a:t> folla.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493" y="20740"/>
            <a:ext cx="5717364" cy="68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0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85950" y="1117170"/>
            <a:ext cx="1126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Os autores </a:t>
            </a:r>
            <a:r>
              <a:rPr lang="es-ES" dirty="0" err="1"/>
              <a:t>máis</a:t>
            </a:r>
            <a:r>
              <a:rPr lang="es-ES" dirty="0"/>
              <a:t> significativos </a:t>
            </a:r>
            <a:r>
              <a:rPr lang="es-ES" dirty="0" smtClean="0"/>
              <a:t>do Dadaísmo  </a:t>
            </a:r>
            <a:r>
              <a:rPr lang="es-ES" dirty="0" err="1" smtClean="0"/>
              <a:t>foron</a:t>
            </a:r>
            <a:r>
              <a:rPr lang="es-ES" dirty="0" smtClean="0"/>
              <a:t>: </a:t>
            </a:r>
          </a:p>
          <a:p>
            <a:r>
              <a:rPr lang="es-ES" dirty="0" smtClean="0"/>
              <a:t>Marcel </a:t>
            </a:r>
            <a:r>
              <a:rPr lang="es-ES" dirty="0" err="1"/>
              <a:t>Duchamp</a:t>
            </a:r>
            <a:r>
              <a:rPr lang="es-ES" dirty="0"/>
              <a:t>, </a:t>
            </a:r>
            <a:r>
              <a:rPr lang="es-ES" dirty="0" err="1" smtClean="0"/>
              <a:t>Picabia</a:t>
            </a:r>
            <a:r>
              <a:rPr lang="es-ES" dirty="0" smtClean="0"/>
              <a:t>, Jean </a:t>
            </a:r>
            <a:r>
              <a:rPr lang="es-ES" dirty="0" err="1" smtClean="0"/>
              <a:t>Arp</a:t>
            </a:r>
            <a:r>
              <a:rPr lang="es-ES" dirty="0" smtClean="0"/>
              <a:t>, </a:t>
            </a:r>
            <a:r>
              <a:rPr lang="es-ES" dirty="0" err="1" smtClean="0"/>
              <a:t>Man</a:t>
            </a:r>
            <a:r>
              <a:rPr lang="es-ES" dirty="0" smtClean="0"/>
              <a:t> </a:t>
            </a:r>
            <a:r>
              <a:rPr lang="es-ES" dirty="0" err="1" smtClean="0"/>
              <a:t>Ray</a:t>
            </a:r>
            <a:r>
              <a:rPr lang="es-ES" smtClean="0"/>
              <a:t>, Kurt</a:t>
            </a:r>
            <a:r>
              <a:rPr lang="es-ES" dirty="0" smtClean="0"/>
              <a:t> </a:t>
            </a:r>
            <a:r>
              <a:rPr lang="es-ES" dirty="0" err="1" smtClean="0"/>
              <a:t>Schwitters</a:t>
            </a:r>
            <a:r>
              <a:rPr lang="es-ES" dirty="0" smtClean="0"/>
              <a:t>,  John </a:t>
            </a:r>
            <a:r>
              <a:rPr lang="es-ES" dirty="0" err="1" smtClean="0"/>
              <a:t>Hearfied</a:t>
            </a:r>
            <a:endParaRPr lang="es-ES" dirty="0" smtClean="0"/>
          </a:p>
          <a:p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" y="2322482"/>
            <a:ext cx="2021998" cy="33598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341" y="2440167"/>
            <a:ext cx="1752010" cy="22379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568" y="2465357"/>
            <a:ext cx="2080937" cy="30741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565" y="2322482"/>
            <a:ext cx="2044151" cy="27611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719" y="2322482"/>
            <a:ext cx="1880517" cy="26210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8444" y="2440167"/>
            <a:ext cx="2000585" cy="21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08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65" y="3933585"/>
            <a:ext cx="2044151" cy="276113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1257" y="146957"/>
            <a:ext cx="4949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/>
              <a:t>Man</a:t>
            </a:r>
            <a:r>
              <a:rPr lang="es-ES" b="1" dirty="0"/>
              <a:t> </a:t>
            </a:r>
            <a:r>
              <a:rPr lang="es-ES" b="1" dirty="0" err="1"/>
              <a:t>Ray</a:t>
            </a:r>
            <a:r>
              <a:rPr lang="es-ES" b="1" dirty="0"/>
              <a:t> 1890-1976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Pintor franco-estadounidense.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Figura </a:t>
            </a:r>
            <a:r>
              <a:rPr lang="es-ES" dirty="0"/>
              <a:t>destacada do Dadaísmo e do surrealismo, amigo de </a:t>
            </a:r>
            <a:r>
              <a:rPr lang="es-ES" dirty="0" err="1"/>
              <a:t>Duchamp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/>
              <a:t>A </a:t>
            </a:r>
            <a:r>
              <a:rPr lang="es-ES" dirty="0" err="1"/>
              <a:t>súa</a:t>
            </a:r>
            <a:r>
              <a:rPr lang="es-ES" dirty="0"/>
              <a:t> arte experimental, lúdica e onírica abarca </a:t>
            </a:r>
            <a:r>
              <a:rPr lang="es-ES" dirty="0" err="1"/>
              <a:t>amplos</a:t>
            </a:r>
            <a:r>
              <a:rPr lang="es-ES" dirty="0"/>
              <a:t> campos e desafía as etiquetas, </a:t>
            </a:r>
            <a:r>
              <a:rPr lang="es-ES" dirty="0" err="1"/>
              <a:t>dedícase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</a:t>
            </a:r>
            <a:r>
              <a:rPr lang="es-ES" dirty="0" err="1"/>
              <a:t>debuxo</a:t>
            </a:r>
            <a:r>
              <a:rPr lang="es-ES" dirty="0"/>
              <a:t>, á pintura, á fotografía, collage, </a:t>
            </a:r>
            <a:r>
              <a:rPr lang="es-ES" dirty="0" err="1"/>
              <a:t>assemblage</a:t>
            </a:r>
            <a:r>
              <a:rPr lang="es-ES" dirty="0"/>
              <a:t> e </a:t>
            </a:r>
            <a:r>
              <a:rPr lang="es-ES" dirty="0" err="1"/>
              <a:t>ó</a:t>
            </a:r>
            <a:r>
              <a:rPr lang="es-ES" dirty="0"/>
              <a:t> cine. </a:t>
            </a:r>
          </a:p>
          <a:p>
            <a:pPr algn="just"/>
            <a:endParaRPr lang="gl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071" y="146957"/>
            <a:ext cx="5093358" cy="67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9664" y="832757"/>
            <a:ext cx="36984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Foi</a:t>
            </a:r>
            <a:r>
              <a:rPr lang="es-ES" dirty="0"/>
              <a:t> </a:t>
            </a:r>
            <a:r>
              <a:rPr lang="es-ES" dirty="0" err="1"/>
              <a:t>primoxénito</a:t>
            </a:r>
            <a:r>
              <a:rPr lang="es-ES" dirty="0"/>
              <a:t> </a:t>
            </a:r>
            <a:r>
              <a:rPr lang="es-ES" dirty="0" err="1"/>
              <a:t>dun</a:t>
            </a:r>
            <a:r>
              <a:rPr lang="es-ES" dirty="0"/>
              <a:t> sastre e </a:t>
            </a:r>
            <a:r>
              <a:rPr lang="es-ES" dirty="0" err="1"/>
              <a:t>dunha</a:t>
            </a:r>
            <a:r>
              <a:rPr lang="es-ES" dirty="0"/>
              <a:t> </a:t>
            </a:r>
            <a:r>
              <a:rPr lang="es-ES" dirty="0" err="1"/>
              <a:t>costureira</a:t>
            </a:r>
            <a:r>
              <a:rPr lang="es-ES" dirty="0"/>
              <a:t>, polo que non é raro que na </a:t>
            </a:r>
            <a:r>
              <a:rPr lang="es-ES" dirty="0" err="1"/>
              <a:t>súa</a:t>
            </a:r>
            <a:r>
              <a:rPr lang="es-ES" dirty="0"/>
              <a:t> obra </a:t>
            </a:r>
            <a:r>
              <a:rPr lang="es-ES" dirty="0" err="1"/>
              <a:t>faga</a:t>
            </a:r>
            <a:r>
              <a:rPr lang="es-ES" dirty="0"/>
              <a:t> </a:t>
            </a:r>
            <a:r>
              <a:rPr lang="es-ES" dirty="0" err="1"/>
              <a:t>unha</a:t>
            </a:r>
            <a:r>
              <a:rPr lang="es-ES" dirty="0"/>
              <a:t> utilización icónica de </a:t>
            </a:r>
            <a:r>
              <a:rPr lang="es-ES" dirty="0" err="1"/>
              <a:t>manequíns</a:t>
            </a:r>
            <a:r>
              <a:rPr lang="es-ES" dirty="0"/>
              <a:t>, </a:t>
            </a:r>
            <a:r>
              <a:rPr lang="es-ES" dirty="0" err="1"/>
              <a:t>agullas</a:t>
            </a:r>
            <a:r>
              <a:rPr lang="es-ES" dirty="0"/>
              <a:t>, máquinas de coser, ferros de pasar...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A </a:t>
            </a:r>
            <a:r>
              <a:rPr lang="es-ES" dirty="0" err="1"/>
              <a:t>súa</a:t>
            </a:r>
            <a:r>
              <a:rPr lang="es-ES" dirty="0"/>
              <a:t> obra, Regalo</a:t>
            </a:r>
            <a:r>
              <a:rPr lang="es-ES" dirty="0" smtClean="0"/>
              <a:t>, 1921, </a:t>
            </a:r>
            <a:r>
              <a:rPr lang="es-ES" dirty="0"/>
              <a:t>é un ferro de pasar con </a:t>
            </a:r>
            <a:r>
              <a:rPr lang="es-ES" dirty="0" err="1"/>
              <a:t>cravos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592" y="390331"/>
            <a:ext cx="5188751" cy="60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79664" y="628650"/>
            <a:ext cx="37229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foi</a:t>
            </a:r>
            <a:r>
              <a:rPr lang="es-ES" dirty="0"/>
              <a:t> </a:t>
            </a:r>
            <a:r>
              <a:rPr lang="es-ES" dirty="0" err="1"/>
              <a:t>tamén</a:t>
            </a:r>
            <a:r>
              <a:rPr lang="es-ES" dirty="0"/>
              <a:t> famoso como fotógrafo de moda e retratista.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En </a:t>
            </a:r>
            <a:r>
              <a:rPr lang="es-ES" dirty="0"/>
              <a:t>relación coa fotografía </a:t>
            </a:r>
            <a:r>
              <a:rPr lang="es-ES" dirty="0" err="1"/>
              <a:t>desenvolveu</a:t>
            </a:r>
            <a:r>
              <a:rPr lang="es-ES" dirty="0"/>
              <a:t> técnicas innovadoras como a </a:t>
            </a:r>
            <a:endParaRPr lang="es-ES" dirty="0" smtClean="0"/>
          </a:p>
          <a:p>
            <a:pPr algn="just"/>
            <a:endParaRPr lang="es-ES" b="1" dirty="0"/>
          </a:p>
          <a:p>
            <a:pPr algn="just"/>
            <a:r>
              <a:rPr lang="es-ES" b="1" dirty="0" smtClean="0"/>
              <a:t>                 “</a:t>
            </a:r>
            <a:r>
              <a:rPr lang="es-ES" b="1" dirty="0"/>
              <a:t>solarización”: </a:t>
            </a:r>
            <a:endParaRPr lang="es-ES" b="1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introduce </a:t>
            </a:r>
            <a:r>
              <a:rPr lang="es-ES" dirty="0"/>
              <a:t>luz no cuarto escuro durante o proceso de revelado que </a:t>
            </a:r>
            <a:r>
              <a:rPr lang="es-ES" dirty="0" err="1"/>
              <a:t>inverte</a:t>
            </a:r>
            <a:r>
              <a:rPr lang="es-ES" dirty="0"/>
              <a:t> os </a:t>
            </a:r>
            <a:r>
              <a:rPr lang="es-ES" dirty="0" err="1"/>
              <a:t>tons</a:t>
            </a:r>
            <a:r>
              <a:rPr lang="es-ES" dirty="0"/>
              <a:t> da </a:t>
            </a:r>
            <a:r>
              <a:rPr lang="es-ES" dirty="0" err="1"/>
              <a:t>imaxe</a:t>
            </a:r>
            <a:r>
              <a:rPr lang="es-ES" dirty="0"/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585" y="414753"/>
            <a:ext cx="4868158" cy="63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3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02603" y="1031223"/>
            <a:ext cx="32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Tamén</a:t>
            </a:r>
            <a:r>
              <a:rPr lang="es-ES" dirty="0"/>
              <a:t> utiliza a fotografía directa </a:t>
            </a:r>
            <a:r>
              <a:rPr lang="es-ES" dirty="0" err="1"/>
              <a:t>ou</a:t>
            </a:r>
            <a:r>
              <a:rPr lang="es-ES" dirty="0"/>
              <a:t> </a:t>
            </a:r>
            <a:r>
              <a:rPr lang="es-ES" dirty="0" err="1"/>
              <a:t>raiografía</a:t>
            </a:r>
            <a:r>
              <a:rPr lang="es-ES" dirty="0"/>
              <a:t>, que se obtén colocando diversos </a:t>
            </a:r>
            <a:r>
              <a:rPr lang="es-ES" dirty="0" err="1"/>
              <a:t>obxectos</a:t>
            </a:r>
            <a:r>
              <a:rPr lang="es-ES" dirty="0"/>
              <a:t> sobre papel fotosensible e </a:t>
            </a:r>
            <a:r>
              <a:rPr lang="es-ES" dirty="0" err="1"/>
              <a:t>expoñelos</a:t>
            </a:r>
            <a:r>
              <a:rPr lang="es-ES" dirty="0"/>
              <a:t> brevemente á luz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92" y="60223"/>
            <a:ext cx="4243594" cy="67269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220" y="117830"/>
            <a:ext cx="4346239" cy="666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1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7779" y="800100"/>
            <a:ext cx="2939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/>
              <a:t>Kurt</a:t>
            </a:r>
            <a:r>
              <a:rPr lang="es-ES" b="1" dirty="0"/>
              <a:t> </a:t>
            </a:r>
            <a:r>
              <a:rPr lang="es-ES" b="1" dirty="0" err="1"/>
              <a:t>Schwitters</a:t>
            </a:r>
            <a:r>
              <a:rPr lang="es-ES" b="1" dirty="0" smtClean="0"/>
              <a:t>. 1887-1948. </a:t>
            </a:r>
            <a:r>
              <a:rPr lang="es-ES" dirty="0" smtClean="0"/>
              <a:t>Pintor alemán.</a:t>
            </a:r>
          </a:p>
          <a:p>
            <a:pPr algn="just"/>
            <a:r>
              <a:rPr lang="es-ES" dirty="0" smtClean="0"/>
              <a:t>Amigo </a:t>
            </a:r>
            <a:r>
              <a:rPr lang="es-ES" dirty="0"/>
              <a:t>de Hans </a:t>
            </a:r>
            <a:r>
              <a:rPr lang="es-ES" dirty="0" err="1"/>
              <a:t>Arp</a:t>
            </a:r>
            <a:r>
              <a:rPr lang="es-ES" dirty="0"/>
              <a:t>, </a:t>
            </a:r>
            <a:r>
              <a:rPr lang="es-ES" dirty="0" err="1"/>
              <a:t>ademais</a:t>
            </a:r>
            <a:r>
              <a:rPr lang="es-ES" dirty="0"/>
              <a:t> da pintura </a:t>
            </a:r>
            <a:r>
              <a:rPr lang="es-ES" dirty="0" err="1"/>
              <a:t>vai</a:t>
            </a:r>
            <a:r>
              <a:rPr lang="es-ES" dirty="0"/>
              <a:t> experimentar </a:t>
            </a:r>
            <a:r>
              <a:rPr lang="es-ES" dirty="0" err="1"/>
              <a:t>noutras</a:t>
            </a:r>
            <a:r>
              <a:rPr lang="es-ES" dirty="0"/>
              <a:t> artes como a poesía, fotografía, tipografía, música, cabaret </a:t>
            </a:r>
            <a:r>
              <a:rPr lang="es-ES" dirty="0" err="1"/>
              <a:t>ou</a:t>
            </a:r>
            <a:r>
              <a:rPr lang="es-ES" dirty="0"/>
              <a:t> o teatro abstracto.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11" y="3373681"/>
            <a:ext cx="2152950" cy="30007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41" y="1"/>
            <a:ext cx="5292586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976757" y="4743450"/>
            <a:ext cx="213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Construción </a:t>
            </a:r>
            <a:r>
              <a:rPr lang="gl-ES" dirty="0" err="1" smtClean="0"/>
              <a:t>Merz</a:t>
            </a:r>
            <a:r>
              <a:rPr lang="gl-ES" dirty="0" smtClean="0"/>
              <a:t> 1</a:t>
            </a:r>
          </a:p>
          <a:p>
            <a:r>
              <a:rPr lang="gl-ES" dirty="0" smtClean="0"/>
              <a:t>1919.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42282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7200" y="1567543"/>
            <a:ext cx="3976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Aínda</a:t>
            </a:r>
            <a:r>
              <a:rPr lang="es-ES" dirty="0"/>
              <a:t> que próximo </a:t>
            </a:r>
            <a:r>
              <a:rPr lang="es-ES" dirty="0" err="1"/>
              <a:t>ó</a:t>
            </a:r>
            <a:r>
              <a:rPr lang="es-ES" dirty="0"/>
              <a:t> círculo dadaísta de Berlín, que se caracteriza polo </a:t>
            </a:r>
            <a:r>
              <a:rPr lang="es-ES" dirty="0" err="1"/>
              <a:t>seu</a:t>
            </a:r>
            <a:r>
              <a:rPr lang="es-ES" dirty="0"/>
              <a:t> compromiso político de </a:t>
            </a:r>
            <a:r>
              <a:rPr lang="es-ES" dirty="0" err="1"/>
              <a:t>esquerdas</a:t>
            </a:r>
            <a:r>
              <a:rPr lang="es-ES" dirty="0"/>
              <a:t> e antifascista, </a:t>
            </a:r>
            <a:r>
              <a:rPr lang="es-ES" dirty="0" err="1"/>
              <a:t>Schwitters</a:t>
            </a:r>
            <a:r>
              <a:rPr lang="es-ES" dirty="0"/>
              <a:t> non comparte a </a:t>
            </a:r>
            <a:r>
              <a:rPr lang="es-ES" dirty="0" err="1"/>
              <a:t>intencionalidade</a:t>
            </a:r>
            <a:r>
              <a:rPr lang="es-ES" dirty="0"/>
              <a:t> política na </a:t>
            </a:r>
            <a:r>
              <a:rPr lang="es-ES" dirty="0" err="1"/>
              <a:t>súa</a:t>
            </a:r>
            <a:r>
              <a:rPr lang="es-ES" dirty="0"/>
              <a:t> obra.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Rexeitado</a:t>
            </a:r>
            <a:r>
              <a:rPr lang="es-ES" dirty="0" smtClean="0"/>
              <a:t> </a:t>
            </a:r>
            <a:r>
              <a:rPr lang="es-ES" dirty="0"/>
              <a:t>de </a:t>
            </a:r>
            <a:r>
              <a:rPr lang="es-ES" dirty="0" err="1"/>
              <a:t>Dadá</a:t>
            </a:r>
            <a:r>
              <a:rPr lang="es-ES" dirty="0"/>
              <a:t> Berlín, </a:t>
            </a:r>
            <a:r>
              <a:rPr lang="es-ES" dirty="0" err="1"/>
              <a:t>fundou</a:t>
            </a:r>
            <a:r>
              <a:rPr lang="es-ES" dirty="0"/>
              <a:t> </a:t>
            </a:r>
            <a:r>
              <a:rPr lang="es-ES" dirty="0" err="1"/>
              <a:t>Dadá</a:t>
            </a:r>
            <a:r>
              <a:rPr lang="es-ES" dirty="0"/>
              <a:t> Hannover, </a:t>
            </a:r>
            <a:r>
              <a:rPr lang="es-ES" dirty="0" err="1"/>
              <a:t>onde</a:t>
            </a:r>
            <a:r>
              <a:rPr lang="es-ES" dirty="0"/>
              <a:t> </a:t>
            </a:r>
            <a:r>
              <a:rPr lang="es-ES" dirty="0" err="1"/>
              <a:t>participou</a:t>
            </a:r>
            <a:r>
              <a:rPr lang="es-ES" dirty="0"/>
              <a:t> na revista </a:t>
            </a:r>
            <a:r>
              <a:rPr lang="es-ES" dirty="0" err="1"/>
              <a:t>Merz</a:t>
            </a:r>
            <a:r>
              <a:rPr lang="es-ES" dirty="0"/>
              <a:t> e na arte con este </a:t>
            </a:r>
            <a:r>
              <a:rPr lang="es-ES" dirty="0" err="1"/>
              <a:t>nome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962" y="125570"/>
            <a:ext cx="5658102" cy="66259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34836" y="5551714"/>
            <a:ext cx="279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smtClean="0"/>
              <a:t>Construción </a:t>
            </a:r>
            <a:r>
              <a:rPr lang="gl-ES" dirty="0" err="1" smtClean="0"/>
              <a:t>Merz</a:t>
            </a:r>
            <a:r>
              <a:rPr lang="gl-ES" dirty="0" smtClean="0"/>
              <a:t>.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03032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1693" y="677636"/>
            <a:ext cx="33473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Arp</a:t>
            </a:r>
            <a:r>
              <a:rPr lang="es-ES" dirty="0"/>
              <a:t> </a:t>
            </a:r>
            <a:r>
              <a:rPr lang="es-ES" dirty="0" err="1"/>
              <a:t>introdúceo</a:t>
            </a:r>
            <a:r>
              <a:rPr lang="es-ES" dirty="0"/>
              <a:t> no collage. </a:t>
            </a:r>
            <a:r>
              <a:rPr lang="es-ES" dirty="0" err="1"/>
              <a:t>Schwitters</a:t>
            </a:r>
            <a:r>
              <a:rPr lang="es-ES" dirty="0"/>
              <a:t> </a:t>
            </a:r>
            <a:r>
              <a:rPr lang="es-ES" dirty="0" err="1"/>
              <a:t>vai</a:t>
            </a:r>
            <a:r>
              <a:rPr lang="es-ES" dirty="0"/>
              <a:t> elevar á categoría de pintura </a:t>
            </a:r>
            <a:r>
              <a:rPr lang="es-ES" dirty="0" err="1"/>
              <a:t>ós</a:t>
            </a:r>
            <a:r>
              <a:rPr lang="es-ES" dirty="0"/>
              <a:t> </a:t>
            </a:r>
            <a:r>
              <a:rPr lang="es-ES" dirty="0" err="1"/>
              <a:t>materiais</a:t>
            </a:r>
            <a:r>
              <a:rPr lang="es-ES" dirty="0"/>
              <a:t> de </a:t>
            </a:r>
            <a:r>
              <a:rPr lang="es-ES" dirty="0" err="1"/>
              <a:t>refugallo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Para </a:t>
            </a:r>
            <a:r>
              <a:rPr lang="es-ES" dirty="0"/>
              <a:t>os </a:t>
            </a:r>
            <a:r>
              <a:rPr lang="es-ES" dirty="0" err="1"/>
              <a:t>seus</a:t>
            </a:r>
            <a:r>
              <a:rPr lang="es-ES" dirty="0"/>
              <a:t> collage utiliza textos impresos de interese </a:t>
            </a:r>
            <a:r>
              <a:rPr lang="es-ES" dirty="0" err="1"/>
              <a:t>pasaxeiro</a:t>
            </a:r>
            <a:r>
              <a:rPr lang="es-ES" dirty="0"/>
              <a:t> e </a:t>
            </a:r>
            <a:r>
              <a:rPr lang="es-ES" dirty="0" err="1"/>
              <a:t>outros</a:t>
            </a:r>
            <a:r>
              <a:rPr lang="es-ES" dirty="0"/>
              <a:t> </a:t>
            </a:r>
            <a:r>
              <a:rPr lang="es-ES" dirty="0" err="1"/>
              <a:t>materiais</a:t>
            </a:r>
            <a:r>
              <a:rPr lang="es-ES" dirty="0"/>
              <a:t> destinados á </a:t>
            </a:r>
            <a:r>
              <a:rPr lang="es-ES" dirty="0" err="1"/>
              <a:t>papeleira</a:t>
            </a:r>
            <a:r>
              <a:rPr lang="es-ES" dirty="0"/>
              <a:t> </a:t>
            </a:r>
            <a:r>
              <a:rPr lang="es-ES" dirty="0" err="1"/>
              <a:t>ou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</a:t>
            </a:r>
            <a:r>
              <a:rPr lang="es-ES" dirty="0" err="1"/>
              <a:t>lixo</a:t>
            </a:r>
            <a:r>
              <a:rPr lang="es-ES" dirty="0"/>
              <a:t> como boletos de ómnibus, pedazos de afiches, periódicos, lana, botones, telas, como no muro do </a:t>
            </a:r>
            <a:r>
              <a:rPr lang="es-ES" dirty="0" err="1"/>
              <a:t>celeiro</a:t>
            </a:r>
            <a:r>
              <a:rPr lang="es-ES" dirty="0"/>
              <a:t> </a:t>
            </a:r>
            <a:r>
              <a:rPr lang="es-ES" dirty="0" err="1"/>
              <a:t>M</a:t>
            </a:r>
            <a:r>
              <a:rPr lang="es-ES" dirty="0" err="1" smtClean="0"/>
              <a:t>erz</a:t>
            </a:r>
            <a:r>
              <a:rPr lang="es-ES" dirty="0"/>
              <a:t>, composta por </a:t>
            </a:r>
            <a:r>
              <a:rPr lang="es-ES" dirty="0" err="1"/>
              <a:t>materiais</a:t>
            </a:r>
            <a:r>
              <a:rPr lang="es-ES" dirty="0"/>
              <a:t> </a:t>
            </a:r>
            <a:r>
              <a:rPr lang="es-ES" dirty="0" err="1"/>
              <a:t>recollidos</a:t>
            </a:r>
            <a:r>
              <a:rPr lang="es-ES" dirty="0"/>
              <a:t> nos </a:t>
            </a:r>
            <a:r>
              <a:rPr lang="es-ES" dirty="0" err="1"/>
              <a:t>camiños</a:t>
            </a:r>
            <a:r>
              <a:rPr lang="es-ES" dirty="0"/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698" y="26968"/>
            <a:ext cx="6789380" cy="68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7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8457" y="718457"/>
            <a:ext cx="33800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Portada de Die </a:t>
            </a:r>
            <a:r>
              <a:rPr lang="es-ES" b="1" dirty="0" err="1" smtClean="0"/>
              <a:t>Kathedrale</a:t>
            </a:r>
            <a:r>
              <a:rPr lang="es-ES" b="1" dirty="0" smtClean="0"/>
              <a:t>, litografía con collage de 1920: </a:t>
            </a:r>
          </a:p>
          <a:p>
            <a:pPr algn="just"/>
            <a:endParaRPr lang="es-ES" b="1" dirty="0"/>
          </a:p>
          <a:p>
            <a:pPr algn="just"/>
            <a:endParaRPr lang="es-ES" b="1" dirty="0" smtClean="0"/>
          </a:p>
          <a:p>
            <a:pPr algn="just"/>
            <a:endParaRPr lang="es-ES" b="1" dirty="0"/>
          </a:p>
          <a:p>
            <a:pPr algn="just"/>
            <a:endParaRPr lang="es-ES" b="1" dirty="0" smtClean="0"/>
          </a:p>
          <a:p>
            <a:pPr algn="just"/>
            <a:endParaRPr lang="es-ES" b="1" dirty="0"/>
          </a:p>
          <a:p>
            <a:pPr algn="just"/>
            <a:endParaRPr lang="es-ES" b="1" dirty="0" smtClean="0"/>
          </a:p>
          <a:p>
            <a:pPr algn="just"/>
            <a:endParaRPr lang="es-ES" b="1" dirty="0"/>
          </a:p>
          <a:p>
            <a:pPr algn="just"/>
            <a:r>
              <a:rPr lang="es-ES" dirty="0" smtClean="0"/>
              <a:t>Portada </a:t>
            </a:r>
            <a:r>
              <a:rPr lang="es-ES" dirty="0" err="1" smtClean="0"/>
              <a:t>dun</a:t>
            </a:r>
            <a:r>
              <a:rPr lang="es-ES" dirty="0" smtClean="0"/>
              <a:t> libro de litografías de </a:t>
            </a:r>
            <a:r>
              <a:rPr lang="es-ES" dirty="0" err="1" smtClean="0"/>
              <a:t>Schwitters</a:t>
            </a:r>
            <a:r>
              <a:rPr lang="es-ES" dirty="0" smtClean="0"/>
              <a:t> á que </a:t>
            </a:r>
            <a:r>
              <a:rPr lang="es-ES" dirty="0" err="1" smtClean="0"/>
              <a:t>engadiu</a:t>
            </a:r>
            <a:r>
              <a:rPr lang="es-ES" dirty="0" smtClean="0"/>
              <a:t> un adhesivo impreso </a:t>
            </a:r>
            <a:r>
              <a:rPr lang="es-ES" dirty="0" err="1" smtClean="0"/>
              <a:t>antidadá</a:t>
            </a:r>
            <a:r>
              <a:rPr lang="es-ES" dirty="0" smtClean="0"/>
              <a:t> cando se </a:t>
            </a:r>
            <a:r>
              <a:rPr lang="es-ES" dirty="0" err="1" smtClean="0"/>
              <a:t>lle</a:t>
            </a:r>
            <a:r>
              <a:rPr lang="es-ES" dirty="0" smtClean="0"/>
              <a:t> </a:t>
            </a:r>
            <a:r>
              <a:rPr lang="es-ES" dirty="0" err="1" smtClean="0"/>
              <a:t>quixo</a:t>
            </a:r>
            <a:r>
              <a:rPr lang="es-ES" dirty="0" smtClean="0"/>
              <a:t> </a:t>
            </a:r>
            <a:r>
              <a:rPr lang="es-ES" dirty="0" err="1" smtClean="0"/>
              <a:t>excluír</a:t>
            </a:r>
            <a:r>
              <a:rPr lang="es-ES" dirty="0" smtClean="0"/>
              <a:t> a el e a </a:t>
            </a:r>
            <a:r>
              <a:rPr lang="es-ES" dirty="0" err="1" smtClean="0"/>
              <a:t>Merz</a:t>
            </a:r>
            <a:r>
              <a:rPr lang="es-ES" dirty="0" smtClean="0"/>
              <a:t> do grupo dadaísta de Berlín.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555" y="171450"/>
            <a:ext cx="4255088" cy="66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29100" y="996043"/>
            <a:ext cx="27709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Assemblage</a:t>
            </a:r>
            <a:r>
              <a:rPr lang="es-ES" dirty="0"/>
              <a:t> </a:t>
            </a:r>
            <a:r>
              <a:rPr lang="es-ES" dirty="0" err="1"/>
              <a:t>sen</a:t>
            </a:r>
            <a:r>
              <a:rPr lang="es-ES" dirty="0"/>
              <a:t> </a:t>
            </a:r>
            <a:r>
              <a:rPr lang="es-ES" dirty="0" smtClean="0"/>
              <a:t>título.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 </a:t>
            </a:r>
            <a:r>
              <a:rPr lang="es-ES" dirty="0" err="1"/>
              <a:t>Assemblage</a:t>
            </a:r>
            <a:r>
              <a:rPr lang="es-ES" dirty="0"/>
              <a:t> </a:t>
            </a:r>
            <a:r>
              <a:rPr lang="es-ES" dirty="0" err="1"/>
              <a:t>nun</a:t>
            </a:r>
            <a:r>
              <a:rPr lang="es-ES" dirty="0"/>
              <a:t> </a:t>
            </a:r>
            <a:r>
              <a:rPr lang="es-ES" dirty="0" err="1"/>
              <a:t>espello</a:t>
            </a:r>
            <a:r>
              <a:rPr lang="es-ES" dirty="0"/>
              <a:t>, </a:t>
            </a:r>
            <a:r>
              <a:rPr lang="es-ES" dirty="0" err="1"/>
              <a:t>nesta</a:t>
            </a:r>
            <a:r>
              <a:rPr lang="es-ES" dirty="0"/>
              <a:t> obra </a:t>
            </a:r>
            <a:r>
              <a:rPr lang="es-ES" dirty="0" err="1"/>
              <a:t>Schwitters</a:t>
            </a:r>
            <a:r>
              <a:rPr lang="es-ES" dirty="0"/>
              <a:t> </a:t>
            </a:r>
            <a:r>
              <a:rPr lang="es-ES" dirty="0" err="1"/>
              <a:t>empregou</a:t>
            </a:r>
            <a:r>
              <a:rPr lang="es-ES" dirty="0"/>
              <a:t> o reverso </a:t>
            </a:r>
            <a:r>
              <a:rPr lang="es-ES" dirty="0" err="1"/>
              <a:t>dun</a:t>
            </a:r>
            <a:r>
              <a:rPr lang="es-ES" dirty="0"/>
              <a:t> </a:t>
            </a:r>
            <a:r>
              <a:rPr lang="es-ES" dirty="0" err="1"/>
              <a:t>espello</a:t>
            </a:r>
            <a:r>
              <a:rPr lang="es-ES" dirty="0"/>
              <a:t> como soporte da </a:t>
            </a:r>
            <a:r>
              <a:rPr lang="es-ES" dirty="0" err="1"/>
              <a:t>súa</a:t>
            </a:r>
            <a:r>
              <a:rPr lang="es-ES" dirty="0"/>
              <a:t> obra, de tal modo que </a:t>
            </a:r>
            <a:r>
              <a:rPr lang="es-ES" dirty="0" smtClean="0"/>
              <a:t>o </a:t>
            </a:r>
            <a:r>
              <a:rPr lang="es-ES" dirty="0" err="1"/>
              <a:t>obxecto</a:t>
            </a:r>
            <a:r>
              <a:rPr lang="es-ES" dirty="0"/>
              <a:t>, o </a:t>
            </a:r>
            <a:r>
              <a:rPr lang="es-ES" dirty="0" err="1"/>
              <a:t>espello</a:t>
            </a:r>
            <a:r>
              <a:rPr lang="es-ES" dirty="0"/>
              <a:t>, </a:t>
            </a:r>
            <a:r>
              <a:rPr lang="es-ES" dirty="0" smtClean="0"/>
              <a:t>é o </a:t>
            </a:r>
            <a:r>
              <a:rPr lang="es-ES" dirty="0"/>
              <a:t>que determina a forma básica da obra.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044" y="318089"/>
            <a:ext cx="4306169" cy="59520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2" y="571292"/>
            <a:ext cx="4046835" cy="48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1546" y="0"/>
            <a:ext cx="51045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John </a:t>
            </a:r>
            <a:r>
              <a:rPr lang="es-ES" b="1" dirty="0" err="1" smtClean="0"/>
              <a:t>Hearfield</a:t>
            </a:r>
            <a:r>
              <a:rPr lang="es-ES" b="1" dirty="0" smtClean="0"/>
              <a:t>: 1891-1968</a:t>
            </a:r>
            <a:r>
              <a:rPr lang="es-ES" dirty="0" smtClean="0"/>
              <a:t>. Artista alemán.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err="1"/>
              <a:t>Pertence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círculo dadaísta de Berlín e </a:t>
            </a:r>
            <a:r>
              <a:rPr lang="es-ES" dirty="0" err="1"/>
              <a:t>foi</a:t>
            </a:r>
            <a:r>
              <a:rPr lang="es-ES" dirty="0"/>
              <a:t> famoso </a:t>
            </a:r>
            <a:r>
              <a:rPr lang="es-ES" dirty="0" err="1"/>
              <a:t>polas</a:t>
            </a:r>
            <a:r>
              <a:rPr lang="es-ES" dirty="0"/>
              <a:t> </a:t>
            </a:r>
            <a:r>
              <a:rPr lang="es-ES" dirty="0" err="1"/>
              <a:t>súas</a:t>
            </a:r>
            <a:r>
              <a:rPr lang="es-ES" dirty="0"/>
              <a:t> </a:t>
            </a:r>
            <a:r>
              <a:rPr lang="es-ES" dirty="0" err="1"/>
              <a:t>imaxes</a:t>
            </a:r>
            <a:r>
              <a:rPr lang="es-ES" dirty="0"/>
              <a:t> antinazis.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/>
              <a:t>dadaísmo alemán </a:t>
            </a:r>
            <a:r>
              <a:rPr lang="es-ES" dirty="0" err="1"/>
              <a:t>caracterízase</a:t>
            </a:r>
            <a:r>
              <a:rPr lang="es-ES" dirty="0"/>
              <a:t> </a:t>
            </a:r>
            <a:r>
              <a:rPr lang="es-ES" dirty="0" err="1"/>
              <a:t>pola</a:t>
            </a:r>
            <a:r>
              <a:rPr lang="es-ES" dirty="0"/>
              <a:t> </a:t>
            </a:r>
            <a:r>
              <a:rPr lang="es-ES" dirty="0" err="1"/>
              <a:t>súa</a:t>
            </a:r>
            <a:r>
              <a:rPr lang="es-ES" dirty="0"/>
              <a:t> </a:t>
            </a:r>
            <a:r>
              <a:rPr lang="es-ES" dirty="0" err="1"/>
              <a:t>belixerancia</a:t>
            </a:r>
            <a:r>
              <a:rPr lang="es-ES" dirty="0"/>
              <a:t> política de </a:t>
            </a:r>
            <a:r>
              <a:rPr lang="es-ES" dirty="0" err="1"/>
              <a:t>esquerdas</a:t>
            </a:r>
            <a:r>
              <a:rPr lang="es-ES" dirty="0"/>
              <a:t>: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“</a:t>
            </a:r>
            <a:r>
              <a:rPr lang="es-ES" dirty="0" err="1"/>
              <a:t>Dadá</a:t>
            </a:r>
            <a:r>
              <a:rPr lang="es-ES" dirty="0"/>
              <a:t> está a </a:t>
            </a:r>
            <a:r>
              <a:rPr lang="es-ES" dirty="0" err="1"/>
              <a:t>carón</a:t>
            </a:r>
            <a:r>
              <a:rPr lang="es-ES" dirty="0"/>
              <a:t> do proletariado revolucionario universal. Abre por fin a </a:t>
            </a:r>
            <a:r>
              <a:rPr lang="es-ES" dirty="0" err="1"/>
              <a:t>túa</a:t>
            </a:r>
            <a:r>
              <a:rPr lang="es-ES" dirty="0"/>
              <a:t> mente. </a:t>
            </a:r>
            <a:r>
              <a:rPr lang="es-ES" dirty="0" err="1"/>
              <a:t>Déixaa</a:t>
            </a:r>
            <a:r>
              <a:rPr lang="es-ES" dirty="0"/>
              <a:t> libre para as </a:t>
            </a:r>
            <a:r>
              <a:rPr lang="es-ES" dirty="0" err="1"/>
              <a:t>esixencias</a:t>
            </a:r>
            <a:r>
              <a:rPr lang="es-ES" dirty="0"/>
              <a:t> do </a:t>
            </a:r>
            <a:r>
              <a:rPr lang="es-ES" dirty="0" err="1"/>
              <a:t>noso</a:t>
            </a:r>
            <a:r>
              <a:rPr lang="es-ES" dirty="0"/>
              <a:t> tempo. </a:t>
            </a:r>
            <a:r>
              <a:rPr lang="es-ES" dirty="0" err="1"/>
              <a:t>Abaixo</a:t>
            </a:r>
            <a:r>
              <a:rPr lang="es-ES" dirty="0"/>
              <a:t> coa arte. </a:t>
            </a:r>
            <a:r>
              <a:rPr lang="es-ES" dirty="0" err="1"/>
              <a:t>Abaixo</a:t>
            </a:r>
            <a:r>
              <a:rPr lang="es-ES" dirty="0"/>
              <a:t> </a:t>
            </a:r>
            <a:r>
              <a:rPr lang="es-ES" dirty="0" err="1"/>
              <a:t>co</a:t>
            </a:r>
            <a:r>
              <a:rPr lang="es-ES" dirty="0"/>
              <a:t> intelectualismo burgués. A arte </a:t>
            </a:r>
            <a:r>
              <a:rPr lang="es-ES" dirty="0" err="1"/>
              <a:t>finou</a:t>
            </a:r>
            <a:r>
              <a:rPr lang="es-ES" dirty="0"/>
              <a:t>. Viva a máquina artística de </a:t>
            </a:r>
            <a:r>
              <a:rPr lang="es-ES" dirty="0" err="1"/>
              <a:t>Tatlin</a:t>
            </a:r>
            <a:r>
              <a:rPr lang="es-ES" dirty="0"/>
              <a:t>. </a:t>
            </a:r>
            <a:r>
              <a:rPr lang="es-ES" dirty="0" err="1"/>
              <a:t>Dadá</a:t>
            </a:r>
            <a:r>
              <a:rPr lang="es-ES" dirty="0"/>
              <a:t> é a </a:t>
            </a:r>
            <a:r>
              <a:rPr lang="es-ES" dirty="0" err="1"/>
              <a:t>destrución</a:t>
            </a:r>
            <a:r>
              <a:rPr lang="es-ES" dirty="0"/>
              <a:t> voluntaria do mundo burgués das ideas</a:t>
            </a:r>
            <a:r>
              <a:rPr lang="es-ES" dirty="0" smtClean="0"/>
              <a:t>”</a:t>
            </a:r>
          </a:p>
          <a:p>
            <a:pPr algn="just"/>
            <a:r>
              <a:rPr lang="es-ES" dirty="0" smtClean="0"/>
              <a:t> </a:t>
            </a:r>
            <a:r>
              <a:rPr lang="es-ES" dirty="0" err="1"/>
              <a:t>Roditi</a:t>
            </a:r>
            <a:r>
              <a:rPr lang="es-ES" dirty="0"/>
              <a:t>.</a:t>
            </a:r>
          </a:p>
          <a:p>
            <a:endParaRPr lang="es-ES" dirty="0" smtClean="0"/>
          </a:p>
          <a:p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584" y="90529"/>
            <a:ext cx="4610056" cy="67674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766" y="4035889"/>
            <a:ext cx="2590012" cy="282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1692" y="285750"/>
            <a:ext cx="36657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O </a:t>
            </a:r>
            <a:r>
              <a:rPr lang="es-ES" dirty="0" err="1"/>
              <a:t>movemento</a:t>
            </a:r>
            <a:r>
              <a:rPr lang="es-ES" dirty="0"/>
              <a:t> </a:t>
            </a:r>
            <a:r>
              <a:rPr lang="es-ES" dirty="0" err="1"/>
              <a:t>vaise</a:t>
            </a:r>
            <a:r>
              <a:rPr lang="es-ES" dirty="0"/>
              <a:t> iniciar en 1916 a partir da apertura do Cabaret Voltaire na </a:t>
            </a:r>
            <a:r>
              <a:rPr lang="es-ES" dirty="0" err="1"/>
              <a:t>cidade</a:t>
            </a:r>
            <a:r>
              <a:rPr lang="es-ES" dirty="0"/>
              <a:t> </a:t>
            </a:r>
            <a:r>
              <a:rPr lang="es-ES" dirty="0" err="1"/>
              <a:t>suíza</a:t>
            </a:r>
            <a:r>
              <a:rPr lang="es-ES" dirty="0"/>
              <a:t> de </a:t>
            </a:r>
            <a:r>
              <a:rPr lang="es-ES" dirty="0" err="1"/>
              <a:t>Zuric</a:t>
            </a:r>
            <a:r>
              <a:rPr lang="es-ES" dirty="0"/>
              <a:t>, neutral durante a 1ª Guerra Mundial, </a:t>
            </a:r>
            <a:r>
              <a:rPr lang="es-ES" dirty="0" err="1"/>
              <a:t>onde</a:t>
            </a:r>
            <a:r>
              <a:rPr lang="es-ES" dirty="0"/>
              <a:t> se </a:t>
            </a:r>
            <a:r>
              <a:rPr lang="es-ES" dirty="0" err="1"/>
              <a:t>refuxiaban</a:t>
            </a:r>
            <a:r>
              <a:rPr lang="es-ES" dirty="0"/>
              <a:t> artistas de toda Europa.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No </a:t>
            </a:r>
            <a:r>
              <a:rPr lang="es-ES" dirty="0"/>
              <a:t>Cabaret </a:t>
            </a:r>
            <a:r>
              <a:rPr lang="es-ES" dirty="0" err="1"/>
              <a:t>organizábanse</a:t>
            </a:r>
            <a:r>
              <a:rPr lang="es-ES" dirty="0"/>
              <a:t> veladas literarias e </a:t>
            </a:r>
            <a:r>
              <a:rPr lang="es-ES" dirty="0" err="1"/>
              <a:t>pronunciábanse</a:t>
            </a:r>
            <a:r>
              <a:rPr lang="es-ES" dirty="0"/>
              <a:t> conferencias </a:t>
            </a:r>
            <a:r>
              <a:rPr lang="es-ES" dirty="0" err="1"/>
              <a:t>ó</a:t>
            </a:r>
            <a:r>
              <a:rPr lang="es-ES" dirty="0"/>
              <a:t> redor do </a:t>
            </a:r>
            <a:r>
              <a:rPr lang="es-ES" dirty="0" err="1"/>
              <a:t>pensamento</a:t>
            </a:r>
            <a:r>
              <a:rPr lang="es-ES" dirty="0"/>
              <a:t> de Lao </a:t>
            </a:r>
            <a:r>
              <a:rPr lang="es-ES" dirty="0" err="1"/>
              <a:t>Tse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Os </a:t>
            </a:r>
            <a:r>
              <a:rPr lang="es-ES" dirty="0"/>
              <a:t>artistas </a:t>
            </a:r>
            <a:r>
              <a:rPr lang="es-ES" dirty="0" err="1"/>
              <a:t>compoñían</a:t>
            </a:r>
            <a:r>
              <a:rPr lang="es-ES" dirty="0"/>
              <a:t> imprimían e interpretaban poesías e </a:t>
            </a:r>
            <a:r>
              <a:rPr lang="es-ES" dirty="0" err="1"/>
              <a:t>cancións</a:t>
            </a:r>
            <a:r>
              <a:rPr lang="es-ES" dirty="0"/>
              <a:t> </a:t>
            </a:r>
            <a:r>
              <a:rPr lang="es-ES" dirty="0" err="1"/>
              <a:t>sen</a:t>
            </a:r>
            <a:r>
              <a:rPr lang="es-ES" dirty="0"/>
              <a:t> sentido e crearon </a:t>
            </a:r>
            <a:r>
              <a:rPr lang="es-ES" dirty="0" err="1"/>
              <a:t>imaxes</a:t>
            </a:r>
            <a:r>
              <a:rPr lang="es-ES" dirty="0"/>
              <a:t> e </a:t>
            </a:r>
            <a:r>
              <a:rPr lang="es-ES" dirty="0" err="1"/>
              <a:t>obxectos</a:t>
            </a:r>
            <a:r>
              <a:rPr lang="es-ES" dirty="0"/>
              <a:t> pensados para provocar </a:t>
            </a:r>
            <a:r>
              <a:rPr lang="es-ES" dirty="0" err="1"/>
              <a:t>ós</a:t>
            </a:r>
            <a:r>
              <a:rPr lang="es-ES" dirty="0"/>
              <a:t> espectadores.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En </a:t>
            </a:r>
            <a:r>
              <a:rPr lang="es-ES" dirty="0"/>
              <a:t>1918 </a:t>
            </a:r>
            <a:r>
              <a:rPr lang="es-ES" dirty="0" err="1"/>
              <a:t>Tristan</a:t>
            </a:r>
            <a:r>
              <a:rPr lang="es-ES" dirty="0"/>
              <a:t> </a:t>
            </a:r>
            <a:r>
              <a:rPr lang="es-ES" dirty="0" err="1"/>
              <a:t>Tzara</a:t>
            </a:r>
            <a:r>
              <a:rPr lang="es-ES" dirty="0"/>
              <a:t>, poeta </a:t>
            </a:r>
            <a:r>
              <a:rPr lang="es-ES" dirty="0" err="1"/>
              <a:t>romanés</a:t>
            </a:r>
            <a:r>
              <a:rPr lang="es-ES" dirty="0"/>
              <a:t> leu o </a:t>
            </a:r>
            <a:r>
              <a:rPr lang="es-ES" dirty="0" err="1"/>
              <a:t>manifesto</a:t>
            </a:r>
            <a:r>
              <a:rPr lang="es-ES" dirty="0"/>
              <a:t> </a:t>
            </a:r>
            <a:r>
              <a:rPr lang="es-ES" dirty="0" err="1"/>
              <a:t>Dadá</a:t>
            </a:r>
            <a:r>
              <a:rPr lang="es-ES" dirty="0"/>
              <a:t> que </a:t>
            </a:r>
            <a:r>
              <a:rPr lang="es-ES" dirty="0" err="1"/>
              <a:t>comezaba</a:t>
            </a:r>
            <a:r>
              <a:rPr lang="es-ES" dirty="0"/>
              <a:t>:</a:t>
            </a:r>
          </a:p>
          <a:p>
            <a:pPr algn="just"/>
            <a:r>
              <a:rPr lang="es-ES" dirty="0"/>
              <a:t>“Señoras e señores </a:t>
            </a:r>
            <a:r>
              <a:rPr lang="es-ES" dirty="0" err="1"/>
              <a:t>nós</a:t>
            </a:r>
            <a:r>
              <a:rPr lang="es-ES" dirty="0"/>
              <a:t> queremos </a:t>
            </a:r>
            <a:r>
              <a:rPr lang="es-ES" dirty="0" err="1"/>
              <a:t>mexar</a:t>
            </a:r>
            <a:r>
              <a:rPr lang="es-ES" dirty="0"/>
              <a:t> en diversas </a:t>
            </a:r>
            <a:r>
              <a:rPr lang="es-ES" dirty="0" err="1"/>
              <a:t>cores</a:t>
            </a:r>
            <a:r>
              <a:rPr lang="es-ES" dirty="0"/>
              <a:t>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205" y="992356"/>
            <a:ext cx="7664441" cy="52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54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855" y="557920"/>
            <a:ext cx="9088118" cy="56014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2176" y="1517301"/>
            <a:ext cx="23312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Xunto</a:t>
            </a:r>
            <a:r>
              <a:rPr lang="es-ES" dirty="0"/>
              <a:t> </a:t>
            </a:r>
            <a:r>
              <a:rPr lang="es-ES" dirty="0" err="1"/>
              <a:t>co</a:t>
            </a:r>
            <a:r>
              <a:rPr lang="es-ES" dirty="0"/>
              <a:t> George </a:t>
            </a:r>
            <a:r>
              <a:rPr lang="es-ES" dirty="0" err="1"/>
              <a:t>Grosz</a:t>
            </a:r>
            <a:r>
              <a:rPr lang="es-ES" dirty="0"/>
              <a:t> </a:t>
            </a:r>
            <a:r>
              <a:rPr lang="es-ES" dirty="0" err="1"/>
              <a:t>experimentou</a:t>
            </a:r>
            <a:r>
              <a:rPr lang="es-ES" dirty="0"/>
              <a:t> a </a:t>
            </a:r>
            <a:r>
              <a:rPr lang="es-ES" dirty="0" err="1" smtClean="0"/>
              <a:t>fotomontaxe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Ambos crían </a:t>
            </a:r>
            <a:r>
              <a:rPr lang="es-ES" dirty="0"/>
              <a:t>que da </a:t>
            </a:r>
            <a:r>
              <a:rPr lang="es-ES" dirty="0" err="1"/>
              <a:t>xustaposición</a:t>
            </a:r>
            <a:r>
              <a:rPr lang="es-ES" dirty="0"/>
              <a:t> de </a:t>
            </a:r>
            <a:r>
              <a:rPr lang="es-ES" dirty="0" err="1"/>
              <a:t>imaxes</a:t>
            </a:r>
            <a:r>
              <a:rPr lang="es-ES" dirty="0"/>
              <a:t> e texto podían </a:t>
            </a:r>
            <a:r>
              <a:rPr lang="es-ES" dirty="0" err="1"/>
              <a:t>xurdir</a:t>
            </a:r>
            <a:r>
              <a:rPr lang="es-ES" dirty="0"/>
              <a:t> ideas novas e provocadoras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26630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75985" y="2564841"/>
            <a:ext cx="28637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Como comunista que era </a:t>
            </a:r>
            <a:r>
              <a:rPr lang="es-ES" dirty="0" err="1"/>
              <a:t>dedicouse</a:t>
            </a:r>
            <a:r>
              <a:rPr lang="es-ES" dirty="0"/>
              <a:t> a contrarrestar a propaganda nazi e grande parte da </a:t>
            </a:r>
            <a:r>
              <a:rPr lang="es-ES" dirty="0" err="1"/>
              <a:t>súa</a:t>
            </a:r>
            <a:r>
              <a:rPr lang="es-ES" dirty="0"/>
              <a:t> obra, </a:t>
            </a:r>
            <a:r>
              <a:rPr lang="es-ES" dirty="0" err="1"/>
              <a:t>dun</a:t>
            </a:r>
            <a:r>
              <a:rPr lang="es-ES" dirty="0"/>
              <a:t> marcado </a:t>
            </a:r>
            <a:r>
              <a:rPr lang="es-ES" dirty="0" err="1"/>
              <a:t>contido</a:t>
            </a:r>
            <a:r>
              <a:rPr lang="es-ES" dirty="0"/>
              <a:t> político, </a:t>
            </a:r>
            <a:r>
              <a:rPr lang="es-ES" dirty="0" err="1"/>
              <a:t>circulou</a:t>
            </a:r>
            <a:r>
              <a:rPr lang="es-ES" dirty="0"/>
              <a:t> en tiradas de prensa de </a:t>
            </a:r>
            <a:r>
              <a:rPr lang="es-ES" dirty="0" err="1"/>
              <a:t>esquerdas</a:t>
            </a:r>
            <a:r>
              <a:rPr lang="es-ES" dirty="0"/>
              <a:t> en </a:t>
            </a:r>
            <a:r>
              <a:rPr lang="es-ES" dirty="0" err="1"/>
              <a:t>Alemaña</a:t>
            </a:r>
            <a:r>
              <a:rPr lang="es-ES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51" y="551591"/>
            <a:ext cx="3905795" cy="55538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405" y="551591"/>
            <a:ext cx="4039164" cy="55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592" y="0"/>
            <a:ext cx="4656579" cy="686293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3916" y="3888712"/>
            <a:ext cx="46222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fotomontaxe</a:t>
            </a:r>
            <a:r>
              <a:rPr lang="es-ES" dirty="0"/>
              <a:t> de 1931, Sobre o Congreso da </a:t>
            </a:r>
            <a:r>
              <a:rPr lang="es-ES" dirty="0" err="1"/>
              <a:t>crise</a:t>
            </a:r>
            <a:r>
              <a:rPr lang="es-ES" dirty="0"/>
              <a:t> do SPD, retrata </a:t>
            </a:r>
            <a:r>
              <a:rPr lang="es-ES" dirty="0" err="1"/>
              <a:t>ó</a:t>
            </a:r>
            <a:r>
              <a:rPr lang="es-ES" dirty="0"/>
              <a:t> Partido Socialdemócrata alemán como un tigre </a:t>
            </a:r>
            <a:r>
              <a:rPr lang="es-ES" dirty="0" err="1"/>
              <a:t>ruxindo</a:t>
            </a:r>
            <a:r>
              <a:rPr lang="es-ES" dirty="0"/>
              <a:t>, pero case </a:t>
            </a:r>
            <a:r>
              <a:rPr lang="es-ES" dirty="0" err="1"/>
              <a:t>sen</a:t>
            </a:r>
            <a:r>
              <a:rPr lang="es-ES" dirty="0"/>
              <a:t> </a:t>
            </a:r>
            <a:r>
              <a:rPr lang="es-ES" dirty="0" err="1" smtClean="0"/>
              <a:t>dentes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O </a:t>
            </a:r>
            <a:r>
              <a:rPr lang="es-ES" dirty="0"/>
              <a:t>SPD, coa </a:t>
            </a:r>
            <a:r>
              <a:rPr lang="es-ES" dirty="0" err="1"/>
              <a:t>realidade</a:t>
            </a:r>
            <a:r>
              <a:rPr lang="es-ES" dirty="0"/>
              <a:t> de </a:t>
            </a:r>
            <a:r>
              <a:rPr lang="es-ES" dirty="0" err="1"/>
              <a:t>máis</a:t>
            </a:r>
            <a:r>
              <a:rPr lang="es-ES" dirty="0"/>
              <a:t> de 4 </a:t>
            </a:r>
            <a:r>
              <a:rPr lang="es-ES" dirty="0" err="1"/>
              <a:t>millóns</a:t>
            </a:r>
            <a:r>
              <a:rPr lang="es-ES" dirty="0"/>
              <a:t> de parados en </a:t>
            </a:r>
            <a:r>
              <a:rPr lang="es-ES" dirty="0" err="1"/>
              <a:t>Alemaña</a:t>
            </a:r>
            <a:r>
              <a:rPr lang="es-ES" dirty="0"/>
              <a:t>, e ante as </a:t>
            </a:r>
            <a:r>
              <a:rPr lang="es-ES" dirty="0" err="1"/>
              <a:t>expulsións</a:t>
            </a:r>
            <a:r>
              <a:rPr lang="es-ES" dirty="0"/>
              <a:t>, </a:t>
            </a:r>
            <a:r>
              <a:rPr lang="es-ES" dirty="0" err="1" smtClean="0"/>
              <a:t>dimisións</a:t>
            </a:r>
            <a:r>
              <a:rPr lang="es-ES" dirty="0" smtClean="0"/>
              <a:t> no propio partido </a:t>
            </a:r>
            <a:r>
              <a:rPr lang="es-ES" dirty="0"/>
              <a:t>e </a:t>
            </a:r>
            <a:r>
              <a:rPr lang="es-ES" dirty="0" smtClean="0"/>
              <a:t>os desafíos </a:t>
            </a:r>
            <a:r>
              <a:rPr lang="es-ES" dirty="0"/>
              <a:t>nazis estaba a atravesar por </a:t>
            </a:r>
            <a:r>
              <a:rPr lang="es-ES" dirty="0" err="1"/>
              <a:t>unha</a:t>
            </a:r>
            <a:r>
              <a:rPr lang="es-ES" dirty="0"/>
              <a:t> profunda </a:t>
            </a:r>
            <a:r>
              <a:rPr lang="es-ES" dirty="0" err="1" smtClean="0"/>
              <a:t>crise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878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36914" y="4200211"/>
            <a:ext cx="388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fotomontaxe</a:t>
            </a:r>
            <a:r>
              <a:rPr lang="es-ES" dirty="0"/>
              <a:t> </a:t>
            </a:r>
            <a:r>
              <a:rPr lang="es-ES" dirty="0" err="1"/>
              <a:t>Millóns</a:t>
            </a:r>
            <a:r>
              <a:rPr lang="es-ES" dirty="0"/>
              <a:t> </a:t>
            </a:r>
            <a:r>
              <a:rPr lang="es-ES" dirty="0" err="1"/>
              <a:t>apóianme</a:t>
            </a:r>
            <a:r>
              <a:rPr lang="es-ES" dirty="0"/>
              <a:t>: </a:t>
            </a:r>
            <a:r>
              <a:rPr lang="es-ES" dirty="0" err="1"/>
              <a:t>Aproveita</a:t>
            </a:r>
            <a:r>
              <a:rPr lang="es-ES" dirty="0"/>
              <a:t> o slogan de Hitler (</a:t>
            </a:r>
            <a:r>
              <a:rPr lang="es-ES" dirty="0" err="1"/>
              <a:t>Millóns</a:t>
            </a:r>
            <a:r>
              <a:rPr lang="es-ES" dirty="0"/>
              <a:t> </a:t>
            </a:r>
            <a:r>
              <a:rPr lang="es-ES" dirty="0" err="1"/>
              <a:t>apóianme</a:t>
            </a:r>
            <a:r>
              <a:rPr lang="es-ES" dirty="0"/>
              <a:t>) para denunciar o </a:t>
            </a:r>
            <a:r>
              <a:rPr lang="es-ES" dirty="0" err="1"/>
              <a:t>apoio</a:t>
            </a:r>
            <a:r>
              <a:rPr lang="es-ES" dirty="0"/>
              <a:t> económico da grande industria </a:t>
            </a:r>
            <a:r>
              <a:rPr lang="es-ES" dirty="0" err="1"/>
              <a:t>alemá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líder nazi.</a:t>
            </a:r>
          </a:p>
          <a:p>
            <a:pPr algn="just"/>
            <a:r>
              <a:rPr lang="es-ES" dirty="0"/>
              <a:t>	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389" y="0"/>
            <a:ext cx="4796670" cy="694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368" y="0"/>
            <a:ext cx="4970152" cy="69094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91936" y="702129"/>
            <a:ext cx="4245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O </a:t>
            </a:r>
            <a:r>
              <a:rPr lang="es-ES" dirty="0" err="1"/>
              <a:t>obxectivo</a:t>
            </a:r>
            <a:r>
              <a:rPr lang="es-ES" dirty="0"/>
              <a:t> era </a:t>
            </a:r>
            <a:r>
              <a:rPr lang="es-ES" dirty="0" err="1"/>
              <a:t>facer</a:t>
            </a:r>
            <a:r>
              <a:rPr lang="es-ES" dirty="0"/>
              <a:t> </a:t>
            </a:r>
            <a:r>
              <a:rPr lang="es-ES" dirty="0" err="1"/>
              <a:t>táboa</a:t>
            </a:r>
            <a:r>
              <a:rPr lang="es-ES" dirty="0"/>
              <a:t> rasa de todos os valores establecidos.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movemento</a:t>
            </a:r>
            <a:r>
              <a:rPr lang="es-ES" dirty="0"/>
              <a:t> </a:t>
            </a:r>
            <a:r>
              <a:rPr lang="es-ES" dirty="0" err="1"/>
              <a:t>reflicte</a:t>
            </a:r>
            <a:r>
              <a:rPr lang="es-ES" dirty="0"/>
              <a:t> o desencanto ante a </a:t>
            </a:r>
            <a:r>
              <a:rPr lang="es-ES" dirty="0" err="1"/>
              <a:t>destrución</a:t>
            </a:r>
            <a:r>
              <a:rPr lang="es-ES" dirty="0"/>
              <a:t> provocada </a:t>
            </a:r>
            <a:r>
              <a:rPr lang="es-ES" dirty="0" err="1"/>
              <a:t>pola</a:t>
            </a:r>
            <a:r>
              <a:rPr lang="es-ES" dirty="0"/>
              <a:t> 1ª Guerra Mundial, de repulsa e </a:t>
            </a:r>
            <a:r>
              <a:rPr lang="es-ES" dirty="0" err="1"/>
              <a:t>desexo</a:t>
            </a:r>
            <a:r>
              <a:rPr lang="es-ES" dirty="0"/>
              <a:t> de rematar a Guerra.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movemento</a:t>
            </a:r>
            <a:r>
              <a:rPr lang="es-ES" dirty="0"/>
              <a:t> nunca estivo ligado á política </a:t>
            </a:r>
            <a:r>
              <a:rPr lang="es-ES" dirty="0" err="1"/>
              <a:t>pois</a:t>
            </a:r>
            <a:r>
              <a:rPr lang="es-ES" dirty="0"/>
              <a:t> o </a:t>
            </a:r>
            <a:r>
              <a:rPr lang="es-ES" dirty="0" err="1"/>
              <a:t>obxectivo</a:t>
            </a:r>
            <a:r>
              <a:rPr lang="es-ES" dirty="0"/>
              <a:t> é </a:t>
            </a:r>
            <a:r>
              <a:rPr lang="es-ES" dirty="0" err="1"/>
              <a:t>destruír</a:t>
            </a:r>
            <a:r>
              <a:rPr lang="es-ES" dirty="0"/>
              <a:t> todo o existente destacando que o </a:t>
            </a:r>
            <a:r>
              <a:rPr lang="es-ES" dirty="0" err="1"/>
              <a:t>feito</a:t>
            </a:r>
            <a:r>
              <a:rPr lang="es-ES" dirty="0"/>
              <a:t> artístico debía </a:t>
            </a:r>
            <a:r>
              <a:rPr lang="es-ES" dirty="0" err="1"/>
              <a:t>basearse</a:t>
            </a:r>
            <a:r>
              <a:rPr lang="es-ES" dirty="0"/>
              <a:t> no absurdo e irracional.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nome</a:t>
            </a:r>
            <a:r>
              <a:rPr lang="es-ES" dirty="0"/>
              <a:t> de Dadaísmo </a:t>
            </a:r>
            <a:r>
              <a:rPr lang="es-ES" dirty="0" err="1"/>
              <a:t>xorde</a:t>
            </a:r>
            <a:r>
              <a:rPr lang="es-ES" dirty="0"/>
              <a:t> cando </a:t>
            </a:r>
            <a:r>
              <a:rPr lang="es-ES" dirty="0" err="1"/>
              <a:t>elixiron</a:t>
            </a:r>
            <a:r>
              <a:rPr lang="es-ES" dirty="0"/>
              <a:t> </a:t>
            </a:r>
            <a:r>
              <a:rPr lang="es-ES" dirty="0" err="1"/>
              <a:t>ó</a:t>
            </a:r>
            <a:r>
              <a:rPr lang="es-ES" dirty="0"/>
              <a:t> azar </a:t>
            </a:r>
            <a:r>
              <a:rPr lang="es-ES" dirty="0" err="1"/>
              <a:t>nun</a:t>
            </a:r>
            <a:r>
              <a:rPr lang="es-ES" dirty="0"/>
              <a:t> </a:t>
            </a:r>
            <a:r>
              <a:rPr lang="es-ES" dirty="0" err="1"/>
              <a:t>dicionario</a:t>
            </a:r>
            <a:r>
              <a:rPr lang="es-ES" dirty="0"/>
              <a:t> a palabra </a:t>
            </a:r>
            <a:r>
              <a:rPr lang="es-ES" dirty="0" err="1"/>
              <a:t>dadá</a:t>
            </a:r>
            <a:r>
              <a:rPr lang="es-ES" dirty="0"/>
              <a:t> (</a:t>
            </a:r>
            <a:r>
              <a:rPr lang="es-ES" dirty="0" err="1"/>
              <a:t>nome</a:t>
            </a:r>
            <a:r>
              <a:rPr lang="es-ES" dirty="0"/>
              <a:t> francés </a:t>
            </a:r>
            <a:r>
              <a:rPr lang="es-ES" dirty="0" err="1"/>
              <a:t>empregado</a:t>
            </a:r>
            <a:r>
              <a:rPr lang="es-ES" dirty="0"/>
              <a:t> para designar </a:t>
            </a:r>
            <a:r>
              <a:rPr lang="es-ES" dirty="0" err="1"/>
              <a:t>ós</a:t>
            </a:r>
            <a:r>
              <a:rPr lang="es-ES" dirty="0"/>
              <a:t> </a:t>
            </a:r>
            <a:r>
              <a:rPr lang="es-ES" dirty="0" err="1"/>
              <a:t>cabalos</a:t>
            </a:r>
            <a:r>
              <a:rPr lang="es-ES" dirty="0"/>
              <a:t> de </a:t>
            </a:r>
            <a:r>
              <a:rPr lang="es-ES" dirty="0" err="1"/>
              <a:t>xoguete</a:t>
            </a:r>
            <a:r>
              <a:rPr lang="es-ES" dirty="0"/>
              <a:t>, un </a:t>
            </a:r>
            <a:r>
              <a:rPr lang="es-ES" dirty="0" err="1"/>
              <a:t>pau</a:t>
            </a:r>
            <a:r>
              <a:rPr lang="es-ES" dirty="0"/>
              <a:t> coa cabeza de </a:t>
            </a:r>
            <a:r>
              <a:rPr lang="es-ES" dirty="0" err="1"/>
              <a:t>cabalo</a:t>
            </a:r>
            <a:r>
              <a:rPr lang="es-ES" dirty="0"/>
              <a:t>). 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9234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8022" y="498021"/>
            <a:ext cx="39433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O Dadaísmo é un  </a:t>
            </a:r>
            <a:r>
              <a:rPr lang="es-ES" dirty="0" err="1"/>
              <a:t>movemento</a:t>
            </a:r>
            <a:r>
              <a:rPr lang="es-ES" dirty="0"/>
              <a:t> que nace con talante provocador </a:t>
            </a:r>
            <a:r>
              <a:rPr lang="es-ES" dirty="0" err="1"/>
              <a:t>pois</a:t>
            </a:r>
            <a:r>
              <a:rPr lang="es-ES" dirty="0"/>
              <a:t> pretende </a:t>
            </a:r>
            <a:r>
              <a:rPr lang="es-ES" dirty="0" err="1"/>
              <a:t>desprestixiar</a:t>
            </a:r>
            <a:r>
              <a:rPr lang="es-ES" dirty="0"/>
              <a:t> á arte tradicional, é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proposta</a:t>
            </a:r>
            <a:r>
              <a:rPr lang="es-ES" dirty="0"/>
              <a:t> rebelde, de protesta, iconoclasta, </a:t>
            </a:r>
            <a:r>
              <a:rPr lang="es-ES" dirty="0" err="1"/>
              <a:t>ilóxica</a:t>
            </a:r>
            <a:r>
              <a:rPr lang="es-ES" dirty="0"/>
              <a:t>, absurda...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err="1" smtClean="0"/>
              <a:t>Abandónase</a:t>
            </a:r>
            <a:r>
              <a:rPr lang="es-ES" dirty="0" smtClean="0"/>
              <a:t> </a:t>
            </a:r>
            <a:r>
              <a:rPr lang="es-ES" dirty="0"/>
              <a:t>o sentido común, </a:t>
            </a:r>
            <a:r>
              <a:rPr lang="es-ES" dirty="0" err="1"/>
              <a:t>búrlanse</a:t>
            </a:r>
            <a:r>
              <a:rPr lang="es-ES" dirty="0"/>
              <a:t> dos clásicos (</a:t>
            </a:r>
            <a:r>
              <a:rPr lang="es-ES" dirty="0" err="1"/>
              <a:t>Duchamp</a:t>
            </a:r>
            <a:r>
              <a:rPr lang="es-ES" dirty="0"/>
              <a:t> pon bigotes á Gioconda representada </a:t>
            </a:r>
            <a:r>
              <a:rPr lang="es-ES" dirty="0" err="1"/>
              <a:t>nun</a:t>
            </a:r>
            <a:r>
              <a:rPr lang="es-ES" dirty="0"/>
              <a:t> cartel) e exaltan o idiota (</a:t>
            </a:r>
            <a:r>
              <a:rPr lang="es-ES" dirty="0" err="1"/>
              <a:t>Picabia</a:t>
            </a:r>
            <a:r>
              <a:rPr lang="es-ES" dirty="0"/>
              <a:t> asina </a:t>
            </a:r>
            <a:r>
              <a:rPr lang="es-ES" dirty="0" err="1"/>
              <a:t>unha</a:t>
            </a:r>
            <a:r>
              <a:rPr lang="es-ES" dirty="0"/>
              <a:t> pintura </a:t>
            </a:r>
            <a:r>
              <a:rPr lang="es-ES" dirty="0" err="1"/>
              <a:t>súa</a:t>
            </a:r>
            <a:r>
              <a:rPr lang="es-ES" dirty="0"/>
              <a:t> que se reducía a </a:t>
            </a:r>
            <a:r>
              <a:rPr lang="es-ES" dirty="0" err="1"/>
              <a:t>unha</a:t>
            </a:r>
            <a:r>
              <a:rPr lang="es-ES" dirty="0"/>
              <a:t> mancha de tinta).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En </a:t>
            </a:r>
            <a:r>
              <a:rPr lang="es-ES" dirty="0"/>
              <a:t>1920 na Exposición internacional de Berlín, colocaron no </a:t>
            </a:r>
            <a:r>
              <a:rPr lang="es-ES" dirty="0" err="1"/>
              <a:t>teito</a:t>
            </a:r>
            <a:r>
              <a:rPr lang="es-ES" dirty="0"/>
              <a:t> un </a:t>
            </a:r>
            <a:r>
              <a:rPr lang="es-ES" dirty="0" err="1"/>
              <a:t>porco</a:t>
            </a:r>
            <a:r>
              <a:rPr lang="es-ES" dirty="0"/>
              <a:t> con uniforme militar alemán, o que </a:t>
            </a:r>
            <a:r>
              <a:rPr lang="es-ES" dirty="0" err="1"/>
              <a:t>provocou</a:t>
            </a:r>
            <a:r>
              <a:rPr lang="es-ES" dirty="0"/>
              <a:t> a clausura da sala e o proceso </a:t>
            </a:r>
            <a:r>
              <a:rPr lang="es-ES" dirty="0" err="1"/>
              <a:t>xudicial</a:t>
            </a:r>
            <a:r>
              <a:rPr lang="es-ES" dirty="0"/>
              <a:t> a </a:t>
            </a:r>
            <a:r>
              <a:rPr lang="es-ES" dirty="0" err="1"/>
              <a:t>algúns</a:t>
            </a:r>
            <a:r>
              <a:rPr lang="es-ES" dirty="0"/>
              <a:t> dos autores.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29" y="48154"/>
            <a:ext cx="4245428" cy="68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85800" y="400049"/>
            <a:ext cx="370658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Nace por </a:t>
            </a:r>
            <a:r>
              <a:rPr lang="es-ES" dirty="0" err="1"/>
              <a:t>primeira</a:t>
            </a:r>
            <a:r>
              <a:rPr lang="es-ES" dirty="0"/>
              <a:t> vez un </a:t>
            </a:r>
            <a:r>
              <a:rPr lang="es-ES" dirty="0" err="1"/>
              <a:t>movemento</a:t>
            </a:r>
            <a:r>
              <a:rPr lang="es-ES" dirty="0"/>
              <a:t> “</a:t>
            </a:r>
            <a:r>
              <a:rPr lang="es-ES" dirty="0" err="1"/>
              <a:t>antiarte</a:t>
            </a:r>
            <a:r>
              <a:rPr lang="es-ES" dirty="0"/>
              <a:t>” que </a:t>
            </a:r>
            <a:r>
              <a:rPr lang="es-ES" dirty="0" err="1"/>
              <a:t>nega</a:t>
            </a:r>
            <a:r>
              <a:rPr lang="es-ES" dirty="0"/>
              <a:t> todo valor da pintura e arte tradicional, coa ausencia de sentido estético.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r>
              <a:rPr lang="es-ES" dirty="0"/>
              <a:t>“Todo é arte porque nada é arte</a:t>
            </a:r>
            <a:r>
              <a:rPr lang="es-ES" dirty="0" smtClean="0"/>
              <a:t>”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O </a:t>
            </a:r>
            <a:r>
              <a:rPr lang="es-ES" dirty="0" err="1"/>
              <a:t>seu</a:t>
            </a:r>
            <a:r>
              <a:rPr lang="es-ES" dirty="0"/>
              <a:t> estilo é un </a:t>
            </a:r>
            <a:r>
              <a:rPr lang="es-ES" dirty="0" err="1"/>
              <a:t>antiestilo</a:t>
            </a:r>
            <a:r>
              <a:rPr lang="es-ES" dirty="0"/>
              <a:t>,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 smtClean="0"/>
              <a:t>antitécnica</a:t>
            </a:r>
            <a:r>
              <a:rPr lang="es-ES" dirty="0"/>
              <a:t> </a:t>
            </a:r>
            <a:r>
              <a:rPr lang="es-ES" dirty="0" smtClean="0"/>
              <a:t>que </a:t>
            </a:r>
            <a:r>
              <a:rPr lang="es-ES" dirty="0" err="1" smtClean="0"/>
              <a:t>mudou</a:t>
            </a:r>
            <a:r>
              <a:rPr lang="es-ES" dirty="0" smtClean="0"/>
              <a:t> as reglas da Arte.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O </a:t>
            </a:r>
            <a:r>
              <a:rPr lang="es-ES" dirty="0" err="1"/>
              <a:t>feito</a:t>
            </a:r>
            <a:r>
              <a:rPr lang="es-ES" dirty="0"/>
              <a:t> artístico debe </a:t>
            </a:r>
            <a:r>
              <a:rPr lang="es-ES" dirty="0" err="1"/>
              <a:t>basearse</a:t>
            </a:r>
            <a:r>
              <a:rPr lang="es-ES" dirty="0"/>
              <a:t> no absurdo e no </a:t>
            </a:r>
            <a:r>
              <a:rPr lang="es-ES" dirty="0" smtClean="0"/>
              <a:t>irracional. Os </a:t>
            </a:r>
            <a:r>
              <a:rPr lang="es-ES" dirty="0" err="1"/>
              <a:t>obxectos</a:t>
            </a:r>
            <a:r>
              <a:rPr lang="es-ES" dirty="0"/>
              <a:t> vulgares son elevados á categoría de obras artísticas, </a:t>
            </a:r>
            <a:r>
              <a:rPr lang="es-ES" dirty="0" err="1"/>
              <a:t>ready</a:t>
            </a:r>
            <a:r>
              <a:rPr lang="es-ES" dirty="0"/>
              <a:t> </a:t>
            </a:r>
            <a:r>
              <a:rPr lang="es-ES" dirty="0" err="1" smtClean="0"/>
              <a:t>made</a:t>
            </a:r>
            <a:r>
              <a:rPr lang="es-ES" dirty="0" smtClean="0"/>
              <a:t>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Utilizan </a:t>
            </a:r>
            <a:r>
              <a:rPr lang="es-ES" dirty="0"/>
              <a:t>elementos efémeros (polvo, </a:t>
            </a:r>
            <a:r>
              <a:rPr lang="es-ES" dirty="0" err="1"/>
              <a:t>refugallos</a:t>
            </a:r>
            <a:r>
              <a:rPr lang="es-ES" dirty="0"/>
              <a:t>...)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Recorren </a:t>
            </a:r>
            <a:r>
              <a:rPr lang="es-ES" dirty="0"/>
              <a:t>o azar á hora de realizar as </a:t>
            </a:r>
            <a:r>
              <a:rPr lang="es-ES" dirty="0" err="1"/>
              <a:t>súas</a:t>
            </a:r>
            <a:r>
              <a:rPr lang="es-ES" dirty="0"/>
              <a:t> obras. 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776" y="211195"/>
            <a:ext cx="5188717" cy="656869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34886" y="6410558"/>
            <a:ext cx="383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 smtClean="0"/>
              <a:t>Cormoráns</a:t>
            </a:r>
            <a:r>
              <a:rPr lang="gl-ES" dirty="0" smtClean="0"/>
              <a:t>. 1920, </a:t>
            </a:r>
            <a:r>
              <a:rPr lang="gl-ES" dirty="0" err="1" smtClean="0"/>
              <a:t>Max</a:t>
            </a:r>
            <a:r>
              <a:rPr lang="gl-ES" dirty="0" smtClean="0"/>
              <a:t> </a:t>
            </a:r>
            <a:r>
              <a:rPr lang="gl-ES" dirty="0" err="1" smtClean="0"/>
              <a:t>Ernst</a:t>
            </a:r>
            <a:r>
              <a:rPr lang="gl-ES" dirty="0" smtClean="0"/>
              <a:t>. </a:t>
            </a:r>
            <a:r>
              <a:rPr lang="gl-ES" dirty="0" err="1" smtClean="0"/>
              <a:t>collage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76685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2900" y="930729"/>
            <a:ext cx="32167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Como tema introducen o collage político e gustan de experimentos ópticos, </a:t>
            </a:r>
            <a:r>
              <a:rPr lang="es-ES" dirty="0" err="1"/>
              <a:t>fotomontaxes</a:t>
            </a:r>
            <a:r>
              <a:rPr lang="es-ES" dirty="0"/>
              <a:t>, </a:t>
            </a:r>
            <a:r>
              <a:rPr lang="es-ES" dirty="0" err="1"/>
              <a:t>xogos</a:t>
            </a:r>
            <a:r>
              <a:rPr lang="es-ES" dirty="0"/>
              <a:t> de palabras e da especulación metafísica.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err="1" smtClean="0"/>
              <a:t>Ó</a:t>
            </a:r>
            <a:r>
              <a:rPr lang="es-ES" dirty="0" smtClean="0"/>
              <a:t> </a:t>
            </a:r>
            <a:r>
              <a:rPr lang="es-ES" dirty="0"/>
              <a:t>rematar a Grande Guerra, o </a:t>
            </a:r>
            <a:r>
              <a:rPr lang="es-ES" dirty="0" err="1"/>
              <a:t>movemento</a:t>
            </a:r>
            <a:r>
              <a:rPr lang="es-ES" dirty="0"/>
              <a:t> </a:t>
            </a:r>
            <a:r>
              <a:rPr lang="es-ES" dirty="0" err="1"/>
              <a:t>espallouse</a:t>
            </a:r>
            <a:r>
              <a:rPr lang="es-ES" dirty="0"/>
              <a:t> por </a:t>
            </a:r>
            <a:r>
              <a:rPr lang="es-ES" dirty="0" err="1"/>
              <a:t>Alemaña</a:t>
            </a:r>
            <a:r>
              <a:rPr lang="es-ES" dirty="0"/>
              <a:t>, París, Nova </a:t>
            </a:r>
            <a:r>
              <a:rPr lang="es-ES" dirty="0" err="1"/>
              <a:t>Iorque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A </a:t>
            </a:r>
            <a:r>
              <a:rPr lang="es-ES" dirty="0" err="1"/>
              <a:t>actividade</a:t>
            </a:r>
            <a:r>
              <a:rPr lang="es-ES" dirty="0"/>
              <a:t> do Dadaísmo </a:t>
            </a:r>
            <a:r>
              <a:rPr lang="es-ES" dirty="0" err="1"/>
              <a:t>foi</a:t>
            </a:r>
            <a:r>
              <a:rPr lang="es-ES" dirty="0"/>
              <a:t> </a:t>
            </a:r>
            <a:r>
              <a:rPr lang="es-ES" dirty="0" err="1"/>
              <a:t>moi</a:t>
            </a:r>
            <a:r>
              <a:rPr lang="es-ES" dirty="0"/>
              <a:t> curta, pero </a:t>
            </a:r>
            <a:r>
              <a:rPr lang="es-ES" dirty="0" err="1"/>
              <a:t>influíu</a:t>
            </a:r>
            <a:r>
              <a:rPr lang="es-ES" dirty="0"/>
              <a:t> en </a:t>
            </a:r>
            <a:r>
              <a:rPr lang="es-ES" dirty="0" err="1"/>
              <a:t>movementos</a:t>
            </a:r>
            <a:r>
              <a:rPr lang="es-ES" dirty="0"/>
              <a:t> posteriores como o Pop art </a:t>
            </a:r>
            <a:r>
              <a:rPr lang="es-ES" dirty="0" err="1"/>
              <a:t>ou</a:t>
            </a:r>
            <a:r>
              <a:rPr lang="es-ES" dirty="0"/>
              <a:t> os Happening.</a:t>
            </a:r>
          </a:p>
          <a:p>
            <a:r>
              <a:rPr lang="es-ES" dirty="0"/>
              <a:t> 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635" y="89312"/>
            <a:ext cx="4718957" cy="67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7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77636" y="816429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u="sng" dirty="0"/>
              <a:t>Marcel </a:t>
            </a:r>
            <a:r>
              <a:rPr lang="es-ES" b="1" u="sng" dirty="0" err="1"/>
              <a:t>Duchamp</a:t>
            </a:r>
            <a:r>
              <a:rPr lang="es-ES" b="1" u="sng" dirty="0"/>
              <a:t>. 1887-1968. Artista francés</a:t>
            </a:r>
            <a:r>
              <a:rPr lang="es-ES" dirty="0" smtClean="0"/>
              <a:t>.</a:t>
            </a:r>
          </a:p>
          <a:p>
            <a:pPr algn="just"/>
            <a:r>
              <a:rPr lang="es-ES" dirty="0" err="1" smtClean="0"/>
              <a:t>Foi</a:t>
            </a:r>
            <a:r>
              <a:rPr lang="es-ES" dirty="0" smtClean="0"/>
              <a:t> </a:t>
            </a:r>
            <a:r>
              <a:rPr lang="es-ES" dirty="0"/>
              <a:t>a figura </a:t>
            </a:r>
            <a:r>
              <a:rPr lang="es-ES" dirty="0" err="1"/>
              <a:t>máis</a:t>
            </a:r>
            <a:r>
              <a:rPr lang="es-ES" dirty="0"/>
              <a:t> representativa do nihilismo propio do </a:t>
            </a:r>
            <a:r>
              <a:rPr lang="es-ES" dirty="0" smtClean="0"/>
              <a:t>Dadaísmo</a:t>
            </a:r>
            <a:r>
              <a:rPr lang="es-ES" dirty="0"/>
              <a:t>. </a:t>
            </a:r>
            <a:endParaRPr lang="es-ES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21" y="2171698"/>
            <a:ext cx="2715850" cy="45128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247" y="0"/>
            <a:ext cx="4896817" cy="676010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768819" y="5633356"/>
            <a:ext cx="128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i="1" dirty="0" err="1" smtClean="0"/>
              <a:t>Ready</a:t>
            </a:r>
            <a:endParaRPr lang="gl-ES" b="1" i="1" dirty="0" smtClean="0"/>
          </a:p>
          <a:p>
            <a:r>
              <a:rPr lang="gl-ES" b="1" i="1" dirty="0" err="1" smtClean="0"/>
              <a:t>Made</a:t>
            </a:r>
            <a:endParaRPr lang="gl-ES" b="1" i="1" dirty="0"/>
          </a:p>
        </p:txBody>
      </p:sp>
    </p:spTree>
    <p:extLst>
      <p:ext uri="{BB962C8B-B14F-4D97-AF65-F5344CB8AC3E}">
        <p14:creationId xmlns:p14="http://schemas.microsoft.com/office/powerpoint/2010/main" val="629602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0679" y="1183821"/>
            <a:ext cx="34779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/>
          </a:p>
          <a:p>
            <a:pPr algn="just"/>
            <a:r>
              <a:rPr lang="es-ES"/>
              <a:t>Iniciouse no cubismo e pasou polo futurismo, como se reflicte na súa obra de 1913,</a:t>
            </a:r>
          </a:p>
          <a:p>
            <a:pPr algn="just"/>
            <a:r>
              <a:rPr lang="es-ES"/>
              <a:t> </a:t>
            </a:r>
            <a:r>
              <a:rPr lang="es-ES" b="1"/>
              <a:t>Espido baixando unha escaleira</a:t>
            </a:r>
            <a:r>
              <a:rPr lang="es-ES"/>
              <a:t>. </a:t>
            </a:r>
          </a:p>
          <a:p>
            <a:pPr algn="just"/>
            <a:endParaRPr lang="es-ES"/>
          </a:p>
          <a:p>
            <a:pPr algn="just"/>
            <a:r>
              <a:rPr lang="es-ES"/>
              <a:t>Nesta obra, influída polos experimentos fotográficos de Etienne Jules Marey, trataba de captar o movemento en secuencia de figuras. </a:t>
            </a:r>
          </a:p>
          <a:p>
            <a:pPr algn="just"/>
            <a:endParaRPr lang="es-ES"/>
          </a:p>
          <a:p>
            <a:pPr algn="just"/>
            <a:r>
              <a:rPr lang="es-ES"/>
              <a:t>O autor utiliza liñas e planos que se repiten a medida que descende no espazo e no tempo.</a:t>
            </a:r>
            <a:endParaRPr lang="es-ES" dirty="0"/>
          </a:p>
        </p:txBody>
      </p:sp>
      <p:pic>
        <p:nvPicPr>
          <p:cNvPr id="2050" name="Picture 2" descr="https://1.bp.blogspot.com/_bgcAcyUvy3Y/SqkSEy62tcI/AAAAAAAAAPk/2G-rqdEepuY/s320/desnudo_bajando_la_escalera_ducamp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68" y="464683"/>
            <a:ext cx="3730625" cy="631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2748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1858</Words>
  <Application>Microsoft Office PowerPoint</Application>
  <PresentationFormat>Panorámica</PresentationFormat>
  <Paragraphs>178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28</cp:revision>
  <dcterms:created xsi:type="dcterms:W3CDTF">2025-07-22T09:42:09Z</dcterms:created>
  <dcterms:modified xsi:type="dcterms:W3CDTF">2025-07-23T10:45:46Z</dcterms:modified>
</cp:coreProperties>
</file>