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1"/>
  </p:sldMasterIdLst>
  <p:sldIdLst>
    <p:sldId id="263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90" r:id="rId22"/>
    <p:sldId id="289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299" r:id="rId32"/>
    <p:sldId id="300" r:id="rId33"/>
    <p:sldId id="302" r:id="rId34"/>
    <p:sldId id="301" r:id="rId35"/>
    <p:sldId id="303" r:id="rId36"/>
    <p:sldId id="304" r:id="rId37"/>
    <p:sldId id="305" r:id="rId38"/>
    <p:sldId id="306" r:id="rId39"/>
    <p:sldId id="307" r:id="rId40"/>
    <p:sldId id="308" r:id="rId41"/>
    <p:sldId id="309" r:id="rId42"/>
    <p:sldId id="310" r:id="rId43"/>
    <p:sldId id="311" r:id="rId44"/>
    <p:sldId id="312" r:id="rId45"/>
    <p:sldId id="268" r:id="rId46"/>
    <p:sldId id="269" r:id="rId4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12235-2C22-46B6-85F7-356F2D40C609}" type="datetimeFigureOut">
              <a:rPr lang="gl-ES" smtClean="0"/>
              <a:t>01/09/2022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F23E9-96AF-49E9-AE52-6714B16C42D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702310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12235-2C22-46B6-85F7-356F2D40C609}" type="datetimeFigureOut">
              <a:rPr lang="gl-ES" smtClean="0"/>
              <a:t>01/09/2022</a:t>
            </a:fld>
            <a:endParaRPr lang="gl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F23E9-96AF-49E9-AE52-6714B16C42D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459665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12235-2C22-46B6-85F7-356F2D40C609}" type="datetimeFigureOut">
              <a:rPr lang="gl-ES" smtClean="0"/>
              <a:t>01/09/2022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F23E9-96AF-49E9-AE52-6714B16C42D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692144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12235-2C22-46B6-85F7-356F2D40C609}" type="datetimeFigureOut">
              <a:rPr lang="gl-ES" smtClean="0"/>
              <a:t>01/09/2022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F23E9-96AF-49E9-AE52-6714B16C42DC}" type="slidenum">
              <a:rPr lang="gl-ES" smtClean="0"/>
              <a:t>‹Nº›</a:t>
            </a:fld>
            <a:endParaRPr lang="gl-E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8578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12235-2C22-46B6-85F7-356F2D40C609}" type="datetimeFigureOut">
              <a:rPr lang="gl-ES" smtClean="0"/>
              <a:t>01/09/2022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F23E9-96AF-49E9-AE52-6714B16C42D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076180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12235-2C22-46B6-85F7-356F2D40C609}" type="datetimeFigureOut">
              <a:rPr lang="gl-ES" smtClean="0"/>
              <a:t>01/09/2022</a:t>
            </a:fld>
            <a:endParaRPr lang="gl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F23E9-96AF-49E9-AE52-6714B16C42D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3993545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12235-2C22-46B6-85F7-356F2D40C609}" type="datetimeFigureOut">
              <a:rPr lang="gl-ES" smtClean="0"/>
              <a:t>01/09/2022</a:t>
            </a:fld>
            <a:endParaRPr lang="gl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F23E9-96AF-49E9-AE52-6714B16C42D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9213037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12235-2C22-46B6-85F7-356F2D40C609}" type="datetimeFigureOut">
              <a:rPr lang="gl-ES" smtClean="0"/>
              <a:t>01/09/2022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F23E9-96AF-49E9-AE52-6714B16C42D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566417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12235-2C22-46B6-85F7-356F2D40C609}" type="datetimeFigureOut">
              <a:rPr lang="gl-ES" smtClean="0"/>
              <a:t>01/09/2022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F23E9-96AF-49E9-AE52-6714B16C42D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518025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12235-2C22-46B6-85F7-356F2D40C609}" type="datetimeFigureOut">
              <a:rPr lang="gl-ES" smtClean="0"/>
              <a:t>01/09/2022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F23E9-96AF-49E9-AE52-6714B16C42D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259943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12235-2C22-46B6-85F7-356F2D40C609}" type="datetimeFigureOut">
              <a:rPr lang="gl-ES" smtClean="0"/>
              <a:t>01/09/2022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F23E9-96AF-49E9-AE52-6714B16C42D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032273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12235-2C22-46B6-85F7-356F2D40C609}" type="datetimeFigureOut">
              <a:rPr lang="gl-ES" smtClean="0"/>
              <a:t>01/09/2022</a:t>
            </a:fld>
            <a:endParaRPr lang="gl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F23E9-96AF-49E9-AE52-6714B16C42D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411588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12235-2C22-46B6-85F7-356F2D40C609}" type="datetimeFigureOut">
              <a:rPr lang="gl-ES" smtClean="0"/>
              <a:t>01/09/2022</a:t>
            </a:fld>
            <a:endParaRPr lang="gl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F23E9-96AF-49E9-AE52-6714B16C42D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769466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12235-2C22-46B6-85F7-356F2D40C609}" type="datetimeFigureOut">
              <a:rPr lang="gl-ES" smtClean="0"/>
              <a:t>01/09/2022</a:t>
            </a:fld>
            <a:endParaRPr lang="gl-E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F23E9-96AF-49E9-AE52-6714B16C42D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427889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12235-2C22-46B6-85F7-356F2D40C609}" type="datetimeFigureOut">
              <a:rPr lang="gl-ES" smtClean="0"/>
              <a:t>01/09/2022</a:t>
            </a:fld>
            <a:endParaRPr lang="gl-E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F23E9-96AF-49E9-AE52-6714B16C42D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240853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12235-2C22-46B6-85F7-356F2D40C609}" type="datetimeFigureOut">
              <a:rPr lang="gl-ES" smtClean="0"/>
              <a:t>01/09/2022</a:t>
            </a:fld>
            <a:endParaRPr lang="gl-E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F23E9-96AF-49E9-AE52-6714B16C42D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096098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12235-2C22-46B6-85F7-356F2D40C609}" type="datetimeFigureOut">
              <a:rPr lang="gl-ES" smtClean="0"/>
              <a:t>01/09/2022</a:t>
            </a:fld>
            <a:endParaRPr lang="gl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F23E9-96AF-49E9-AE52-6714B16C42D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270917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8812235-2C22-46B6-85F7-356F2D40C609}" type="datetimeFigureOut">
              <a:rPr lang="gl-ES" smtClean="0"/>
              <a:t>01/09/2022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FF23E9-96AF-49E9-AE52-6714B16C42D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7178977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  <p:sldLayoutId id="2147483800" r:id="rId15"/>
    <p:sldLayoutId id="2147483801" r:id="rId16"/>
    <p:sldLayoutId id="214748380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jpg"/><Relationship Id="rId4" Type="http://schemas.openxmlformats.org/officeDocument/2006/relationships/image" Target="../media/image59.jp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jpg"/><Relationship Id="rId4" Type="http://schemas.openxmlformats.org/officeDocument/2006/relationships/image" Target="../media/image72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75.gi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84385" y="429065"/>
            <a:ext cx="939409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0" dirty="0" smtClean="0"/>
              <a:t>HISTORIA DO MUNDO CONTEMPORÁNEO</a:t>
            </a:r>
          </a:p>
          <a:p>
            <a:endParaRPr lang="es-ES" sz="6000" dirty="0" smtClean="0"/>
          </a:p>
          <a:p>
            <a:r>
              <a:rPr lang="es-ES" sz="6000" dirty="0" smtClean="0"/>
              <a:t>1º BAC.</a:t>
            </a:r>
            <a:endParaRPr lang="es-ES" sz="6000" dirty="0"/>
          </a:p>
          <a:p>
            <a:endParaRPr lang="es-ES" sz="6000" dirty="0"/>
          </a:p>
          <a:p>
            <a:r>
              <a:rPr lang="es-ES" sz="6000" dirty="0" smtClean="0"/>
              <a:t>COMPETENCIAS BÁSICAS</a:t>
            </a:r>
            <a:endParaRPr lang="es-ES" sz="6000" dirty="0"/>
          </a:p>
        </p:txBody>
      </p:sp>
    </p:spTree>
    <p:extLst>
      <p:ext uri="{BB962C8B-B14F-4D97-AF65-F5344CB8AC3E}">
        <p14:creationId xmlns:p14="http://schemas.microsoft.com/office/powerpoint/2010/main" val="1114691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645" y="1088028"/>
            <a:ext cx="4915172" cy="299184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645" y="4079871"/>
            <a:ext cx="4915172" cy="2686961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374469" y="879566"/>
            <a:ext cx="5926999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CP 1</a:t>
            </a:r>
          </a:p>
          <a:p>
            <a:pPr algn="just"/>
            <a:endParaRPr lang="es-ES" sz="2800" dirty="0"/>
          </a:p>
          <a:p>
            <a:pPr marL="285750" indent="-285750" algn="just">
              <a:buFontTx/>
              <a:buChar char="-"/>
            </a:pPr>
            <a:r>
              <a:rPr lang="es-ES" sz="2800" dirty="0" smtClean="0"/>
              <a:t>LE E INTERPRETA CON FLUIDEZ TEXTOS DE LINGUAS DISTINTAS ÁS FAMILIARES</a:t>
            </a:r>
          </a:p>
          <a:p>
            <a:pPr algn="just"/>
            <a:endParaRPr lang="es-ES" dirty="0"/>
          </a:p>
          <a:p>
            <a:pPr marL="285750" indent="-285750" algn="just">
              <a:buFontTx/>
              <a:buChar char="-"/>
            </a:pPr>
            <a:endParaRPr lang="es-ES" dirty="0" smtClean="0"/>
          </a:p>
          <a:p>
            <a:pPr marL="285750" indent="-285750" algn="just">
              <a:buFontTx/>
              <a:buChar char="-"/>
            </a:pPr>
            <a:endParaRPr lang="es-ES" dirty="0"/>
          </a:p>
          <a:p>
            <a:pPr marL="285750" indent="-285750" algn="just">
              <a:buFontTx/>
              <a:buChar char="-"/>
            </a:pPr>
            <a:endParaRPr lang="es-ES" dirty="0" smtClean="0"/>
          </a:p>
          <a:p>
            <a:pPr marL="285750" indent="-285750" algn="just">
              <a:buFontTx/>
              <a:buChar char="-"/>
            </a:pPr>
            <a:endParaRPr lang="es-ES" dirty="0"/>
          </a:p>
          <a:p>
            <a:pPr algn="just"/>
            <a:r>
              <a:rPr lang="es-ES" sz="2000" dirty="0" smtClean="0"/>
              <a:t>Noticias de periódicos </a:t>
            </a:r>
            <a:r>
              <a:rPr lang="es-ES" sz="2000" dirty="0" err="1" smtClean="0"/>
              <a:t>internacionais</a:t>
            </a:r>
            <a:endParaRPr lang="es-ES" sz="2000" dirty="0" smtClean="0"/>
          </a:p>
          <a:p>
            <a:pPr algn="just"/>
            <a:r>
              <a:rPr lang="es-ES" sz="2000" dirty="0" smtClean="0"/>
              <a:t>Información de Organismos </a:t>
            </a:r>
            <a:r>
              <a:rPr lang="es-ES" sz="2000" dirty="0" err="1" smtClean="0"/>
              <a:t>Internacionais</a:t>
            </a:r>
            <a:endParaRPr lang="es-ES" sz="2000" dirty="0" smtClean="0"/>
          </a:p>
          <a:p>
            <a:pPr algn="just"/>
            <a:r>
              <a:rPr lang="es-ES" sz="2000" dirty="0" smtClean="0"/>
              <a:t>Informativos e </a:t>
            </a:r>
            <a:r>
              <a:rPr lang="es-ES" sz="2000" dirty="0" err="1" smtClean="0"/>
              <a:t>reportaxes</a:t>
            </a:r>
            <a:r>
              <a:rPr lang="es-ES" sz="2000" dirty="0" smtClean="0"/>
              <a:t> de </a:t>
            </a:r>
            <a:r>
              <a:rPr lang="es-ES" sz="2000" dirty="0" err="1" smtClean="0"/>
              <a:t>cadeas</a:t>
            </a:r>
            <a:r>
              <a:rPr lang="es-ES" sz="2000" dirty="0" smtClean="0"/>
              <a:t> de TV </a:t>
            </a:r>
            <a:r>
              <a:rPr lang="es-ES" sz="2000" dirty="0" err="1" smtClean="0"/>
              <a:t>internacionais</a:t>
            </a:r>
            <a:r>
              <a:rPr lang="es-ES" sz="2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90753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338" y="3579777"/>
            <a:ext cx="4046628" cy="317039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372" y="333648"/>
            <a:ext cx="4849183" cy="3106238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95793" y="1124342"/>
            <a:ext cx="632242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CP 2</a:t>
            </a:r>
          </a:p>
          <a:p>
            <a:endParaRPr lang="es-ES" sz="2800" dirty="0" smtClean="0"/>
          </a:p>
          <a:p>
            <a:endParaRPr lang="es-ES" sz="2800" dirty="0"/>
          </a:p>
          <a:p>
            <a:endParaRPr lang="es-ES" sz="2800" dirty="0"/>
          </a:p>
          <a:p>
            <a:pPr algn="just"/>
            <a:r>
              <a:rPr lang="es-ES" sz="2800" dirty="0" smtClean="0"/>
              <a:t>- AMPLÍA E ENRIQUECE VOCABULARIO E EXPRESIÓNS QUE LLE PERMITEN COMUNICAR EFICAZMENTE.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403825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316" y="3775343"/>
            <a:ext cx="4853666" cy="271805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901" y="878119"/>
            <a:ext cx="3797818" cy="279519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247808" y="1552000"/>
            <a:ext cx="59653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CP 3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 smtClean="0"/>
              <a:t>COÑECE, VALORA E RESPECTA A DIVERSIDADE LINGÜÍSTICA A PROL DA COMPRENSIÓN MUTUA E A COHESIÓN SOCIAL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4263745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04800" y="209006"/>
            <a:ext cx="1087700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4800" dirty="0" smtClean="0"/>
              <a:t>COMPETENCIA MATEMÁTICA E EN CIENCIA, TECNOLOXÍA E ENXEÑERÍA</a:t>
            </a:r>
          </a:p>
          <a:p>
            <a:pPr algn="just"/>
            <a:endParaRPr lang="es-ES" sz="4800" dirty="0"/>
          </a:p>
          <a:p>
            <a:pPr algn="just"/>
            <a:r>
              <a:rPr lang="es-ES" sz="4800" dirty="0" smtClean="0"/>
              <a:t>STEM</a:t>
            </a:r>
            <a:endParaRPr lang="es-ES" sz="48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95" y="4139054"/>
            <a:ext cx="2207641" cy="116079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990" y="3404371"/>
            <a:ext cx="1514475" cy="189547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619" y="3879479"/>
            <a:ext cx="2128310" cy="1420367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3786414"/>
            <a:ext cx="2039504" cy="1494598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168" y="4190794"/>
            <a:ext cx="2354871" cy="1090218"/>
          </a:xfrm>
          <a:prstGeom prst="rect">
            <a:avLst/>
          </a:prstGeom>
        </p:spPr>
      </p:pic>
      <p:sp>
        <p:nvSpPr>
          <p:cNvPr id="15" name="CuadroTexto 14"/>
          <p:cNvSpPr txBox="1"/>
          <p:nvPr/>
        </p:nvSpPr>
        <p:spPr>
          <a:xfrm>
            <a:off x="206195" y="5494373"/>
            <a:ext cx="11475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EMPREGA DISTINTAS   PLANTEA            PROXECTO                    INTERPRETA E USA         ACTÚA A PROL DO</a:t>
            </a:r>
          </a:p>
          <a:p>
            <a:r>
              <a:rPr lang="es-ES" dirty="0" smtClean="0"/>
              <a:t>ESTRATEXIAS                 HIPÓTESES         COLABORATIVO           GRÁFICAS, TÁBOAS      MEDIO AMBIENTE</a:t>
            </a:r>
          </a:p>
        </p:txBody>
      </p:sp>
    </p:spTree>
    <p:extLst>
      <p:ext uri="{BB962C8B-B14F-4D97-AF65-F5344CB8AC3E}">
        <p14:creationId xmlns:p14="http://schemas.microsoft.com/office/powerpoint/2010/main" val="37316294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145" y="1174432"/>
            <a:ext cx="4780558" cy="251364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722" y="3870007"/>
            <a:ext cx="4932317" cy="2774428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327660" y="1371600"/>
            <a:ext cx="629412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STEM 1</a:t>
            </a:r>
          </a:p>
          <a:p>
            <a:pPr algn="just"/>
            <a:endParaRPr lang="es-ES" sz="2800" dirty="0"/>
          </a:p>
          <a:p>
            <a:pPr marL="285750" indent="-285750" algn="just">
              <a:buFontTx/>
              <a:buChar char="-"/>
            </a:pPr>
            <a:r>
              <a:rPr lang="es-ES" sz="2800" dirty="0" smtClean="0"/>
              <a:t>EMPREGA DISTINTAS ESTRATEXIAS PARA A RESOLUCIÓN DE CUESTIÓNS E UTILIZA MÉTODOS INDUTIVOS E DEDUTIVOS</a:t>
            </a:r>
          </a:p>
          <a:p>
            <a:pPr marL="285750" indent="-285750" algn="just">
              <a:buFontTx/>
              <a:buChar char="-"/>
            </a:pPr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 smtClean="0"/>
          </a:p>
          <a:p>
            <a:pPr algn="just"/>
            <a:r>
              <a:rPr lang="es-ES" sz="2000" dirty="0" smtClean="0"/>
              <a:t>Á hora de:</a:t>
            </a:r>
            <a:endParaRPr lang="es-ES" sz="2000" dirty="0"/>
          </a:p>
          <a:p>
            <a:pPr algn="just"/>
            <a:r>
              <a:rPr lang="es-ES" sz="2000" dirty="0" smtClean="0"/>
              <a:t>Entender e explicar fenómenos históricos</a:t>
            </a:r>
          </a:p>
          <a:p>
            <a:pPr algn="just"/>
            <a:r>
              <a:rPr lang="es-ES" sz="2000" dirty="0" smtClean="0"/>
              <a:t>Establecer causas e consecuencias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163938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025" y="701837"/>
            <a:ext cx="2586038" cy="323661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559" y="3686753"/>
            <a:ext cx="4065769" cy="3049327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70421" y="1737360"/>
            <a:ext cx="653033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STEM 2</a:t>
            </a:r>
          </a:p>
          <a:p>
            <a:pPr algn="just"/>
            <a:endParaRPr lang="es-ES" sz="2800" dirty="0" smtClean="0"/>
          </a:p>
          <a:p>
            <a:pPr algn="just"/>
            <a:endParaRPr lang="es-ES" sz="2800" dirty="0"/>
          </a:p>
          <a:p>
            <a:pPr algn="just"/>
            <a:r>
              <a:rPr lang="es-ES" sz="2800" dirty="0" smtClean="0"/>
              <a:t>- PLANTEA HIPÓTESES QUE TRATA DE CONTRASTAR E COMPROBAR COA OBSERVACIÓN E INVESTIGACIÓN A PROL DA PRECISIÓN E DA VERACIDADE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5659924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60" y="3553641"/>
            <a:ext cx="4049151" cy="330435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60" y="853439"/>
            <a:ext cx="4175760" cy="2786770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99060" y="1050836"/>
            <a:ext cx="705612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STEM 3</a:t>
            </a:r>
          </a:p>
          <a:p>
            <a:pPr algn="just"/>
            <a:endParaRPr lang="es-ES" sz="2800" dirty="0" smtClean="0"/>
          </a:p>
          <a:p>
            <a:pPr algn="just"/>
            <a:endParaRPr lang="es-ES" sz="2800" dirty="0"/>
          </a:p>
          <a:p>
            <a:pPr marL="457200" indent="-457200" algn="just">
              <a:buFontTx/>
              <a:buChar char="-"/>
            </a:pPr>
            <a:r>
              <a:rPr lang="es-ES" sz="2800" dirty="0" smtClean="0"/>
              <a:t>PLANTEA E DESENVOLVE UN PROXECTO QUE DEA SOLUCIÓN A UNHA NECESIDADE OU PROBLEMA DE FORMA COLABORATIVA.</a:t>
            </a:r>
          </a:p>
          <a:p>
            <a:pPr marL="457200" indent="-457200" algn="just">
              <a:buFontTx/>
              <a:buChar char="-"/>
            </a:pPr>
            <a:endParaRPr lang="es-ES" sz="2800" dirty="0" smtClean="0"/>
          </a:p>
          <a:p>
            <a:pPr marL="457200" indent="-457200" algn="just">
              <a:buFontTx/>
              <a:buChar char="-"/>
            </a:pPr>
            <a:endParaRPr lang="es-ES" sz="2800" dirty="0" smtClean="0"/>
          </a:p>
          <a:p>
            <a:pPr algn="just"/>
            <a:r>
              <a:rPr lang="es-ES" sz="2800" dirty="0" smtClean="0"/>
              <a:t>-</a:t>
            </a:r>
            <a:r>
              <a:rPr lang="es-ES" sz="2000" dirty="0" smtClean="0"/>
              <a:t>Memoria Histórica   - Patrimonio cultural…</a:t>
            </a:r>
          </a:p>
          <a:p>
            <a:pPr algn="just"/>
            <a:endParaRPr lang="es-ES" sz="2800" dirty="0"/>
          </a:p>
          <a:p>
            <a:pPr algn="just"/>
            <a:r>
              <a:rPr lang="es-ES" sz="2000" dirty="0" smtClean="0"/>
              <a:t>Participa propiciando a participación de todo o grupo</a:t>
            </a:r>
          </a:p>
          <a:p>
            <a:pPr algn="just"/>
            <a:r>
              <a:rPr lang="es-ES" sz="2000" dirty="0" err="1" smtClean="0"/>
              <a:t>Resolve</a:t>
            </a:r>
            <a:r>
              <a:rPr lang="es-ES" sz="2000" dirty="0" smtClean="0"/>
              <a:t> pacíficamente os </a:t>
            </a:r>
            <a:r>
              <a:rPr lang="es-ES" sz="2000" dirty="0" err="1" smtClean="0"/>
              <a:t>conflitos</a:t>
            </a:r>
            <a:endParaRPr lang="es-ES" sz="2000" dirty="0" smtClean="0"/>
          </a:p>
          <a:p>
            <a:pPr algn="just"/>
            <a:r>
              <a:rPr lang="es-ES" sz="2000" dirty="0" err="1" smtClean="0"/>
              <a:t>Avalía</a:t>
            </a:r>
            <a:r>
              <a:rPr lang="es-ES" sz="2000" dirty="0" smtClean="0"/>
              <a:t> os resultados (</a:t>
            </a:r>
            <a:r>
              <a:rPr lang="es-ES" sz="2000" dirty="0" err="1" smtClean="0"/>
              <a:t>obxectivos</a:t>
            </a:r>
            <a:r>
              <a:rPr lang="es-ES" sz="2000" dirty="0" smtClean="0"/>
              <a:t>, </a:t>
            </a:r>
            <a:r>
              <a:rPr lang="es-ES" sz="2000" dirty="0" err="1" smtClean="0"/>
              <a:t>sostenibilidade</a:t>
            </a:r>
            <a:r>
              <a:rPr lang="es-ES" sz="2000" dirty="0" smtClean="0"/>
              <a:t>…)</a:t>
            </a:r>
          </a:p>
        </p:txBody>
      </p:sp>
    </p:spTree>
    <p:extLst>
      <p:ext uri="{BB962C8B-B14F-4D97-AF65-F5344CB8AC3E}">
        <p14:creationId xmlns:p14="http://schemas.microsoft.com/office/powerpoint/2010/main" val="13769114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675" y="4271155"/>
            <a:ext cx="3529965" cy="258684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676" y="944879"/>
            <a:ext cx="3529965" cy="352996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29540" y="1645920"/>
            <a:ext cx="65684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STEM 4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 smtClean="0"/>
              <a:t>- INTERPRETA E TRANSMITE ELEMENTOS DE INVESTIGACIÓN MEDIANTE GRÁFICAS, TÁBOAS, ESQUEMAS, SÍMBOLOS…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7315249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325" y="1242060"/>
            <a:ext cx="4773170" cy="22098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057" y="3451860"/>
            <a:ext cx="3227705" cy="3329940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21920" y="1417320"/>
            <a:ext cx="69723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STEM 5</a:t>
            </a:r>
          </a:p>
          <a:p>
            <a:pPr algn="just"/>
            <a:endParaRPr lang="es-ES" sz="2800" dirty="0" smtClean="0"/>
          </a:p>
          <a:p>
            <a:pPr algn="just"/>
            <a:endParaRPr lang="es-ES" sz="2800" dirty="0"/>
          </a:p>
          <a:p>
            <a:pPr algn="just"/>
            <a:r>
              <a:rPr lang="es-ES" sz="2800" dirty="0" smtClean="0"/>
              <a:t>- PLANEA E EMPRENDE ACCIÓNS PARA PRESERVAR O MEDIO AMBIENTE E OS SERES VIVOS, PRACTICANDO O CONSUMO RESPONSABLE E UTILIZANDO OS RECURSOS DE FORMA SOSTIBLE E ADQUIRINDO COMPROMISOS NO ÁMBITO LOCAL E GLOBAL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6235417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21080" y="563880"/>
            <a:ext cx="71018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COMPETENCIA DIXITAL</a:t>
            </a:r>
          </a:p>
          <a:p>
            <a:endParaRPr lang="es-ES" sz="4800" dirty="0"/>
          </a:p>
          <a:p>
            <a:r>
              <a:rPr lang="es-ES" sz="4800" dirty="0" smtClean="0"/>
              <a:t>CD</a:t>
            </a:r>
            <a:endParaRPr lang="es-ES" sz="4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89" y="3905912"/>
            <a:ext cx="2724229" cy="140034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083" y="3951098"/>
            <a:ext cx="1534252" cy="135515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354" y="3662139"/>
            <a:ext cx="2363132" cy="157572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228" y="3238838"/>
            <a:ext cx="2067416" cy="206741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07409" y="3951098"/>
            <a:ext cx="2784591" cy="1233759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287383" y="5556069"/>
            <a:ext cx="11704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BUSCAS AVANZADAS      DEREITOS DE    USO APLICACIÓNS     USO SEGURO E           SOLUCIÓNS</a:t>
            </a:r>
          </a:p>
          <a:p>
            <a:r>
              <a:rPr lang="es-ES" dirty="0" smtClean="0"/>
              <a:t>ALMACENAMENTO          AUTOR             E DISPOSITIVOS            E RESPONSABLE          TECNOLÓXICAS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0072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45476" y="109415"/>
            <a:ext cx="105038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600" dirty="0" smtClean="0"/>
              <a:t>8    </a:t>
            </a:r>
            <a:r>
              <a:rPr lang="es-ES" sz="4800" dirty="0" smtClean="0"/>
              <a:t>COMPETENCIAS</a:t>
            </a:r>
            <a:endParaRPr lang="es-ES" sz="4800" dirty="0"/>
          </a:p>
        </p:txBody>
      </p:sp>
      <p:sp>
        <p:nvSpPr>
          <p:cNvPr id="3" name="CuadroTexto 2"/>
          <p:cNvSpPr txBox="1"/>
          <p:nvPr/>
        </p:nvSpPr>
        <p:spPr>
          <a:xfrm>
            <a:off x="140675" y="1786467"/>
            <a:ext cx="45798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BÁSICAS OU DISCIPLINARES</a:t>
            </a:r>
            <a:endParaRPr lang="es-ES" sz="40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4001476" y="1600268"/>
            <a:ext cx="819052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- COMPETENCIA COMUNICACIÓN LINGÜÍSTICA    </a:t>
            </a:r>
            <a:r>
              <a:rPr lang="es-ES" sz="2400" dirty="0" smtClean="0">
                <a:solidFill>
                  <a:schemeClr val="accent3"/>
                </a:solidFill>
              </a:rPr>
              <a:t>CCL</a:t>
            </a:r>
          </a:p>
          <a:p>
            <a:r>
              <a:rPr lang="es-ES" sz="2400" dirty="0" smtClean="0"/>
              <a:t>- COMPETENCIA PLURILINGÜE                                     </a:t>
            </a:r>
            <a:r>
              <a:rPr lang="es-ES" sz="2400" dirty="0" smtClean="0">
                <a:solidFill>
                  <a:schemeClr val="accent3"/>
                </a:solidFill>
              </a:rPr>
              <a:t>CP</a:t>
            </a:r>
          </a:p>
          <a:p>
            <a:r>
              <a:rPr lang="es-ES" sz="2400" dirty="0" smtClean="0"/>
              <a:t>- COMPETENCIA MATEMÁTICA E EN CIENCIA TECNOLOXÍA E ENXEÑERÍA                                     </a:t>
            </a:r>
            <a:r>
              <a:rPr lang="es-ES" sz="2400" dirty="0" smtClean="0">
                <a:solidFill>
                  <a:schemeClr val="accent3"/>
                </a:solidFill>
              </a:rPr>
              <a:t>CSTEM</a:t>
            </a:r>
          </a:p>
          <a:p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140675" y="4540739"/>
            <a:ext cx="3759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TRANSVERSAIS</a:t>
            </a:r>
            <a:endParaRPr lang="es-ES" sz="40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4107962" y="3786554"/>
            <a:ext cx="799259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-   COMPETENCIA DIXITAL                                         </a:t>
            </a:r>
            <a:r>
              <a:rPr lang="es-ES" sz="2400" dirty="0" smtClean="0">
                <a:solidFill>
                  <a:schemeClr val="accent3"/>
                </a:solidFill>
              </a:rPr>
              <a:t>CD</a:t>
            </a:r>
          </a:p>
          <a:p>
            <a:r>
              <a:rPr lang="es-ES" sz="2400" dirty="0" smtClean="0"/>
              <a:t>-   COMPETENCIA PERSOAL, SOCIAL DE APRENDER A APRENDER                                                             </a:t>
            </a:r>
            <a:r>
              <a:rPr lang="es-ES" sz="2400" dirty="0" smtClean="0">
                <a:solidFill>
                  <a:schemeClr val="accent3"/>
                </a:solidFill>
              </a:rPr>
              <a:t>CPSAA</a:t>
            </a:r>
          </a:p>
          <a:p>
            <a:pPr marL="342900" indent="-342900">
              <a:buFontTx/>
              <a:buChar char="-"/>
            </a:pPr>
            <a:r>
              <a:rPr lang="es-ES" sz="2400" dirty="0" smtClean="0"/>
              <a:t>COMPETENCIA CIDADÁ                                        </a:t>
            </a:r>
            <a:r>
              <a:rPr lang="es-ES" sz="2400" dirty="0" smtClean="0">
                <a:solidFill>
                  <a:schemeClr val="accent3"/>
                </a:solidFill>
              </a:rPr>
              <a:t>CC</a:t>
            </a:r>
            <a:r>
              <a:rPr lang="es-ES" sz="2400" dirty="0" smtClean="0"/>
              <a:t> </a:t>
            </a:r>
          </a:p>
          <a:p>
            <a:pPr marL="342900" indent="-342900">
              <a:buFontTx/>
              <a:buChar char="-"/>
            </a:pPr>
            <a:r>
              <a:rPr lang="es-ES" sz="2400" dirty="0" smtClean="0"/>
              <a:t>COMPETENCIA EMPRENDEDORA                         </a:t>
            </a:r>
            <a:r>
              <a:rPr lang="es-ES" sz="2400" dirty="0" smtClean="0">
                <a:solidFill>
                  <a:schemeClr val="accent3"/>
                </a:solidFill>
              </a:rPr>
              <a:t>CE</a:t>
            </a:r>
          </a:p>
          <a:p>
            <a:pPr marL="342900" indent="-342900">
              <a:buFontTx/>
              <a:buChar char="-"/>
            </a:pPr>
            <a:r>
              <a:rPr lang="es-ES" sz="2400" dirty="0" smtClean="0"/>
              <a:t>COMPETENCIA EN CONCIENCIA E EXPRESIÓN</a:t>
            </a:r>
          </a:p>
          <a:p>
            <a:r>
              <a:rPr lang="es-ES" sz="2400" dirty="0" smtClean="0"/>
              <a:t>CULTURAIS                                                              </a:t>
            </a:r>
            <a:r>
              <a:rPr lang="es-ES" sz="2400" dirty="0" smtClean="0">
                <a:solidFill>
                  <a:schemeClr val="accent3"/>
                </a:solidFill>
              </a:rPr>
              <a:t>CCEC</a:t>
            </a:r>
            <a:r>
              <a:rPr lang="es-ES" sz="2400" dirty="0" smtClean="0"/>
              <a:t>        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41131829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953" y="472440"/>
            <a:ext cx="4306362" cy="221361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020" y="3169677"/>
            <a:ext cx="4185920" cy="3139440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191587" y="876742"/>
            <a:ext cx="6729439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CD 1</a:t>
            </a:r>
          </a:p>
          <a:p>
            <a:pPr algn="just"/>
            <a:endParaRPr lang="es-ES" sz="2800" dirty="0"/>
          </a:p>
          <a:p>
            <a:pPr marL="285750" indent="-285750" algn="just">
              <a:buFontTx/>
              <a:buChar char="-"/>
            </a:pPr>
            <a:r>
              <a:rPr lang="es-ES" sz="2800" dirty="0" smtClean="0"/>
              <a:t>REALIZA BUSCAS AVANZADAS CON CRITERIOS DE VALIDEZ, CALIDADE, ACTUALIDADE E FIABILIDADE.</a:t>
            </a:r>
          </a:p>
          <a:p>
            <a:pPr marL="285750" indent="-285750" algn="just">
              <a:buFontTx/>
              <a:buChar char="-"/>
            </a:pPr>
            <a:endParaRPr lang="es-ES" dirty="0"/>
          </a:p>
          <a:p>
            <a:pPr marL="285750" indent="-285750" algn="just">
              <a:buFontTx/>
              <a:buChar char="-"/>
            </a:pPr>
            <a:endParaRPr lang="es-ES" dirty="0" smtClean="0"/>
          </a:p>
          <a:p>
            <a:pPr marL="285750" indent="-285750" algn="just">
              <a:buFontTx/>
              <a:buChar char="-"/>
            </a:pPr>
            <a:endParaRPr lang="es-ES" dirty="0"/>
          </a:p>
          <a:p>
            <a:pPr marL="285750" indent="-285750" algn="just">
              <a:buFontTx/>
              <a:buChar char="-"/>
            </a:pPr>
            <a:endParaRPr lang="es-ES" dirty="0" smtClean="0"/>
          </a:p>
          <a:p>
            <a:pPr marL="285750" indent="-285750" algn="just">
              <a:buFontTx/>
              <a:buChar char="-"/>
            </a:pPr>
            <a:endParaRPr lang="es-ES" sz="2000" dirty="0"/>
          </a:p>
          <a:p>
            <a:pPr algn="just"/>
            <a:r>
              <a:rPr lang="es-ES" sz="2000" dirty="0" smtClean="0"/>
              <a:t>Selecciona a información con </a:t>
            </a:r>
            <a:r>
              <a:rPr lang="es-ES" sz="2000" dirty="0" err="1" smtClean="0"/>
              <a:t>espírito</a:t>
            </a:r>
            <a:r>
              <a:rPr lang="es-ES" sz="2000" dirty="0" smtClean="0"/>
              <a:t> crítico</a:t>
            </a:r>
          </a:p>
          <a:p>
            <a:pPr algn="just"/>
            <a:r>
              <a:rPr lang="es-ES" sz="2000" dirty="0" smtClean="0"/>
              <a:t>Organiza o </a:t>
            </a:r>
            <a:r>
              <a:rPr lang="es-ES" sz="2000" dirty="0" err="1" smtClean="0"/>
              <a:t>almacenamento</a:t>
            </a:r>
            <a:r>
              <a:rPr lang="es-ES" sz="2000" dirty="0" smtClean="0"/>
              <a:t> de forma </a:t>
            </a:r>
            <a:r>
              <a:rPr lang="es-ES" sz="2000" dirty="0" err="1" smtClean="0"/>
              <a:t>axeitada</a:t>
            </a:r>
            <a:r>
              <a:rPr lang="es-ES" sz="2000" dirty="0" smtClean="0"/>
              <a:t> e segura.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21639053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454" y="405900"/>
            <a:ext cx="2447925" cy="216217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475" y="2725783"/>
            <a:ext cx="5713884" cy="38100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69966" y="1119441"/>
            <a:ext cx="510322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CD 2</a:t>
            </a:r>
          </a:p>
          <a:p>
            <a:pPr algn="just"/>
            <a:endParaRPr lang="es-ES" sz="2800" dirty="0" smtClean="0"/>
          </a:p>
          <a:p>
            <a:pPr algn="just"/>
            <a:endParaRPr lang="es-ES" sz="2800" dirty="0"/>
          </a:p>
          <a:p>
            <a:pPr algn="just"/>
            <a:endParaRPr lang="es-ES" sz="2800" dirty="0"/>
          </a:p>
          <a:p>
            <a:pPr algn="just"/>
            <a:r>
              <a:rPr lang="es-ES" sz="2800" dirty="0" smtClean="0"/>
              <a:t>- RESPECTA OS DEREITOS DE AUTORÍA DIXITAL CANDO CREA OU REELABORA CONTIDOS DIXITAIS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6058047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5547"/>
            <a:ext cx="4336868" cy="325265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395" y="3703863"/>
            <a:ext cx="2938599" cy="2938599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6422" y="1698171"/>
            <a:ext cx="611341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CD 3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 smtClean="0"/>
              <a:t>- UTILIZA DISPOSITIVOS, APLICACIÓNS DIXITAIS PARA COMUNICARSE E TRABALLAR COLABORATIVAMENTE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5620931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480" y="1802674"/>
            <a:ext cx="5041278" cy="3361509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91589" y="1558834"/>
            <a:ext cx="669689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CD 4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 smtClean="0"/>
              <a:t>- APLICA MEDIDAS DE PROTECCIÓN DE DISPOSITIVOS E DATOS E FAI USO LEGAL, SEGURO E SOSTIBLE DAS TECNOLOXÍAS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9955685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866" y="4058194"/>
            <a:ext cx="5215708" cy="231090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866" y="635725"/>
            <a:ext cx="5215708" cy="2933836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357052" y="1907177"/>
            <a:ext cx="61047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CD 5</a:t>
            </a:r>
          </a:p>
          <a:p>
            <a:pPr algn="just"/>
            <a:endParaRPr lang="es-ES" sz="2800" dirty="0" smtClean="0"/>
          </a:p>
          <a:p>
            <a:pPr algn="just"/>
            <a:endParaRPr lang="es-ES" sz="2800" dirty="0"/>
          </a:p>
          <a:p>
            <a:pPr algn="just"/>
            <a:r>
              <a:rPr lang="es-ES" sz="2800" dirty="0" smtClean="0"/>
              <a:t>- DESENVOLVE SOLUCIÓNS TECNOLÓXICAS INNOVADORAS E SOSTIBLES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4121951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26720" y="182881"/>
            <a:ext cx="1077250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COMPETENCIA PERSOAL, SOCIAL E DE APRENDER A APRENDER</a:t>
            </a:r>
          </a:p>
          <a:p>
            <a:endParaRPr lang="es-ES" sz="4800" dirty="0" smtClean="0"/>
          </a:p>
          <a:p>
            <a:r>
              <a:rPr lang="es-ES" sz="4800" dirty="0" smtClean="0"/>
              <a:t>CPSAA</a:t>
            </a:r>
            <a:endParaRPr lang="es-ES" sz="4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39" y="3823063"/>
            <a:ext cx="2343891" cy="122967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224" y="3484119"/>
            <a:ext cx="1926901" cy="157726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819" y="3672365"/>
            <a:ext cx="2152975" cy="138901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487" y="3229869"/>
            <a:ext cx="2573815" cy="183151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710" y="3492760"/>
            <a:ext cx="2321559" cy="1568621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0" y="5315631"/>
            <a:ext cx="11867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OPTIMISTA, RESILIENTE   BENESTAR FÍSICO    EMPATÍA                   INFORMACIÓN MEDIOS     PLANIFICACIÓN</a:t>
            </a:r>
          </a:p>
          <a:p>
            <a:r>
              <a:rPr lang="es-ES" dirty="0" smtClean="0"/>
              <a:t>CONSTRUTIVO                E MENTAL                ECUÁNIMIDADE                                       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153804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028" y="4525306"/>
            <a:ext cx="4241891" cy="222542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1522" y="0"/>
            <a:ext cx="2964620" cy="4446929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252549" y="418011"/>
            <a:ext cx="681010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CPSAA 1.1.</a:t>
            </a:r>
          </a:p>
          <a:p>
            <a:endParaRPr lang="es-ES" sz="2800" dirty="0"/>
          </a:p>
          <a:p>
            <a:pPr marL="285750" indent="-285750">
              <a:buFontTx/>
              <a:buChar char="-"/>
            </a:pPr>
            <a:r>
              <a:rPr lang="es-ES" sz="2800" dirty="0" smtClean="0"/>
              <a:t>É OPTIMISTA, RESILIENTE, AUTOEFICAZ</a:t>
            </a:r>
          </a:p>
          <a:p>
            <a:pPr marL="285750" indent="-285750">
              <a:buFontTx/>
              <a:buChar char="-"/>
            </a:pPr>
            <a:endParaRPr lang="es-ES" sz="2800" dirty="0"/>
          </a:p>
          <a:p>
            <a:pPr marL="285750" indent="-285750">
              <a:buFontTx/>
              <a:buChar char="-"/>
            </a:pPr>
            <a:endParaRPr lang="es-ES" sz="2800" dirty="0" smtClean="0"/>
          </a:p>
          <a:p>
            <a:pPr marL="285750" indent="-285750">
              <a:buFontTx/>
              <a:buChar char="-"/>
            </a:pPr>
            <a:endParaRPr lang="es-ES" sz="2800" dirty="0"/>
          </a:p>
          <a:p>
            <a:endParaRPr lang="es-ES" sz="2800" dirty="0" smtClean="0"/>
          </a:p>
          <a:p>
            <a:endParaRPr lang="es-ES" sz="2800" dirty="0"/>
          </a:p>
          <a:p>
            <a:r>
              <a:rPr lang="es-ES" sz="2800" dirty="0" smtClean="0"/>
              <a:t>CPSAA 1.2.</a:t>
            </a:r>
          </a:p>
          <a:p>
            <a:endParaRPr lang="es-ES" sz="2800" dirty="0"/>
          </a:p>
          <a:p>
            <a:r>
              <a:rPr lang="es-ES" sz="2800" dirty="0" smtClean="0"/>
              <a:t>- É AUTÓNOMO, CONSTRUTIVO</a:t>
            </a:r>
          </a:p>
        </p:txBody>
      </p:sp>
    </p:spTree>
    <p:extLst>
      <p:ext uri="{BB962C8B-B14F-4D97-AF65-F5344CB8AC3E}">
        <p14:creationId xmlns:p14="http://schemas.microsoft.com/office/powerpoint/2010/main" val="36420773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0087" y="546325"/>
            <a:ext cx="4246517" cy="347598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735" y="4284616"/>
            <a:ext cx="4087222" cy="2090057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531223" y="722811"/>
            <a:ext cx="530352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CPSAA 2</a:t>
            </a:r>
          </a:p>
          <a:p>
            <a:endParaRPr lang="es-ES" sz="2800" dirty="0" smtClean="0"/>
          </a:p>
          <a:p>
            <a:endParaRPr lang="es-ES" sz="2800" dirty="0"/>
          </a:p>
          <a:p>
            <a:endParaRPr lang="es-ES" sz="2800" dirty="0"/>
          </a:p>
          <a:p>
            <a:pPr algn="just"/>
            <a:r>
              <a:rPr lang="es-ES" sz="2800" dirty="0" smtClean="0"/>
              <a:t>- ATENDE </a:t>
            </a:r>
            <a:r>
              <a:rPr lang="es-ES" sz="2800" dirty="0" err="1" smtClean="0"/>
              <a:t>Ó</a:t>
            </a:r>
            <a:r>
              <a:rPr lang="es-ES" sz="2800" dirty="0" smtClean="0"/>
              <a:t> BENESTAR FÍSICO E MENTAL PROPIO E DOS DEMAIS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9423392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984" y="269965"/>
            <a:ext cx="5225341" cy="293925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737" y="3209218"/>
            <a:ext cx="4854040" cy="3621861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35132" y="200297"/>
            <a:ext cx="613083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CPSAA 3.1.</a:t>
            </a:r>
          </a:p>
          <a:p>
            <a:pPr algn="just"/>
            <a:endParaRPr lang="es-ES" sz="2800" dirty="0"/>
          </a:p>
          <a:p>
            <a:pPr marL="285750" indent="-285750" algn="just">
              <a:buFontTx/>
              <a:buChar char="-"/>
            </a:pPr>
            <a:r>
              <a:rPr lang="es-ES" sz="2800" dirty="0" smtClean="0"/>
              <a:t>É EMPÁTICO COS COMPAÑEIROS E É CONSCIENTE DA INFLUENCIA DOS DEMAIS NA SÚA PERSONALIDADE</a:t>
            </a:r>
          </a:p>
          <a:p>
            <a:pPr algn="just"/>
            <a:endParaRPr lang="es-ES" sz="2800" dirty="0"/>
          </a:p>
          <a:p>
            <a:pPr marL="285750" indent="-285750" algn="just">
              <a:buFontTx/>
              <a:buChar char="-"/>
            </a:pPr>
            <a:endParaRPr lang="es-ES" sz="2800" dirty="0" smtClean="0"/>
          </a:p>
          <a:p>
            <a:pPr algn="just"/>
            <a:r>
              <a:rPr lang="es-ES" sz="2800" dirty="0" smtClean="0"/>
              <a:t>PSAA 3.2.</a:t>
            </a:r>
          </a:p>
          <a:p>
            <a:pPr marL="285750" indent="-285750" algn="just">
              <a:buFontTx/>
              <a:buChar char="-"/>
            </a:pPr>
            <a:endParaRPr lang="es-ES" sz="2800" dirty="0"/>
          </a:p>
          <a:p>
            <a:pPr algn="just"/>
            <a:r>
              <a:rPr lang="es-ES" sz="2800" dirty="0" smtClean="0"/>
              <a:t>- DISTRIBÚE TAREFAS, RECURSOS E RESPONSABILIDADES DE FORMA ECUÁNIME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3959382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252" y="4083803"/>
            <a:ext cx="4931906" cy="277419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051" y="0"/>
            <a:ext cx="5738949" cy="4083803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6423" y="531223"/>
            <a:ext cx="599149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ES" sz="2800" dirty="0" smtClean="0"/>
          </a:p>
          <a:p>
            <a:pPr algn="just"/>
            <a:r>
              <a:rPr lang="es-ES" sz="2800" dirty="0" smtClean="0"/>
              <a:t>CPSAA 4</a:t>
            </a:r>
          </a:p>
          <a:p>
            <a:pPr algn="just"/>
            <a:endParaRPr lang="es-ES" sz="2800" dirty="0" smtClean="0"/>
          </a:p>
          <a:p>
            <a:pPr algn="just"/>
            <a:endParaRPr lang="es-ES" sz="2800" dirty="0"/>
          </a:p>
          <a:p>
            <a:pPr algn="just"/>
            <a:endParaRPr lang="es-ES" sz="2800" dirty="0"/>
          </a:p>
          <a:p>
            <a:pPr algn="just"/>
            <a:r>
              <a:rPr lang="es-ES" sz="2800" dirty="0" smtClean="0"/>
              <a:t>- COMPARA, ANALIZA, AVALÍA E SINTETIZA INFORMACIÓN DOS MEDIOS DE COMUNICACIÓN PARA OBTER CONCLUSIÓNS LÓXICAS E VALORA A SÚA FIABILIDADE.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678335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11480" y="609600"/>
            <a:ext cx="95935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COMUNICACIÓN LINGÜÍSTICA </a:t>
            </a:r>
          </a:p>
          <a:p>
            <a:r>
              <a:rPr lang="es-ES" sz="4800" dirty="0" smtClean="0"/>
              <a:t>                                                                 CCL</a:t>
            </a:r>
            <a:endParaRPr lang="es-ES" sz="4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" y="3075407"/>
            <a:ext cx="2215134" cy="221513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122" y="3063240"/>
            <a:ext cx="2606040" cy="221513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410" y="3063240"/>
            <a:ext cx="2416692" cy="223946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584" y="2707767"/>
            <a:ext cx="2051889" cy="292608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060" y="3131820"/>
            <a:ext cx="1905000" cy="1905000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0" y="5663077"/>
            <a:ext cx="12123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EXPRESIÓN ORAL           COMPRENSIÓN DE           FONTES HISTÓRICAS     OBRAS LITERARIAS    PRÁCTICAS</a:t>
            </a:r>
          </a:p>
          <a:p>
            <a:r>
              <a:rPr lang="es-ES" dirty="0" smtClean="0"/>
              <a:t>E ESCRITA                        TEXTOS                                                                      RELEVANTES              COMUNICATIVAS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784751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723" y="3518263"/>
            <a:ext cx="5426407" cy="305235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723" y="0"/>
            <a:ext cx="4950343" cy="3344826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87383" y="627017"/>
            <a:ext cx="632242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CPSAA 5</a:t>
            </a:r>
          </a:p>
          <a:p>
            <a:pPr algn="just"/>
            <a:endParaRPr lang="es-ES" sz="2800" dirty="0" smtClean="0"/>
          </a:p>
          <a:p>
            <a:pPr algn="just"/>
            <a:endParaRPr lang="es-ES" sz="2800" dirty="0"/>
          </a:p>
          <a:p>
            <a:pPr algn="just"/>
            <a:r>
              <a:rPr lang="es-ES" sz="2800" dirty="0" smtClean="0"/>
              <a:t>- PLANIFICA A LONGO PRAZO PARA DESENVOLVER PROCESOS DE APRENDIZAXE CO FIN DE TRANSMITIR COÑECEMENTOS, PROPOÑER IDEAS CREATIVAS E RESOLVER PROBLEMAS AUTONOMAMENTE.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2175990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87679" y="574766"/>
            <a:ext cx="781158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COMPETENCIA CIDADÁ</a:t>
            </a:r>
          </a:p>
          <a:p>
            <a:endParaRPr lang="es-ES" sz="4800" dirty="0"/>
          </a:p>
          <a:p>
            <a:r>
              <a:rPr lang="es-ES" sz="4800" dirty="0" smtClean="0"/>
              <a:t>CC</a:t>
            </a:r>
            <a:endParaRPr lang="es-ES" sz="4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268" y="3369467"/>
            <a:ext cx="3728357" cy="201952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108" y="2883090"/>
            <a:ext cx="2572354" cy="256699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99" y="3436255"/>
            <a:ext cx="2428875" cy="188595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774" y="3414755"/>
            <a:ext cx="2893424" cy="1928949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111699" y="5599611"/>
            <a:ext cx="11749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CIDADANÍA                     TRABALLO EN GRUPO          PLURALIDADE                   COMPROMISO ECOLÓXICO</a:t>
            </a:r>
          </a:p>
          <a:p>
            <a:r>
              <a:rPr lang="es-ES" dirty="0" smtClean="0"/>
              <a:t>INTERACCIÓN EN PAZ    EN IGUALDADE                    REXEITE VIOLENCIA           E COS ODS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512075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2350" y="1319076"/>
            <a:ext cx="5535241" cy="4297952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09005" y="354049"/>
            <a:ext cx="586086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CC 1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 smtClean="0"/>
              <a:t>- ANALIZA FEITOS, NORMAS, IDEAS SOBRE A SÚA IDENTIDADE COMO CIDADÁN CON AUTONOMÍA E ESPÍRITO CRÍTICO</a:t>
            </a:r>
          </a:p>
          <a:p>
            <a:pPr algn="just"/>
            <a:endParaRPr lang="es-ES" sz="2800" dirty="0"/>
          </a:p>
          <a:p>
            <a:pPr algn="just"/>
            <a:endParaRPr lang="es-ES" sz="2800" dirty="0" smtClean="0"/>
          </a:p>
          <a:p>
            <a:pPr algn="just"/>
            <a:endParaRPr lang="es-ES" sz="2800" dirty="0"/>
          </a:p>
          <a:p>
            <a:pPr marL="285750" indent="-285750" algn="just">
              <a:buFontTx/>
              <a:buChar char="-"/>
            </a:pPr>
            <a:r>
              <a:rPr lang="es-ES" sz="2800" dirty="0" smtClean="0"/>
              <a:t>INTERACCIONA PACÍFICA E RESPECTUOSAMENTE COS DEMAIS.</a:t>
            </a:r>
          </a:p>
        </p:txBody>
      </p:sp>
    </p:spTree>
    <p:extLst>
      <p:ext uri="{BB962C8B-B14F-4D97-AF65-F5344CB8AC3E}">
        <p14:creationId xmlns:p14="http://schemas.microsoft.com/office/powerpoint/2010/main" val="27998894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805" y="3779519"/>
            <a:ext cx="5225143" cy="293914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805" y="227417"/>
            <a:ext cx="5143564" cy="3429042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261257" y="1184366"/>
            <a:ext cx="617437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CC2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 smtClean="0"/>
              <a:t>- ACTÚA E PARTICIPA EN GRUPO SEGUNDO OS PRINCIPIOS E PROCEDEMENTOS DEMOCRÁTICOS E CUN COMPROMISO ÉTICO DE IGUALDADE, COHESIÓN SOCIAL E O DESENVOLVEMENTO SOSTIBLE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8751062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433" y="1193075"/>
            <a:ext cx="5044063" cy="5033554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418011" y="966651"/>
            <a:ext cx="606116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CC 3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 smtClean="0"/>
              <a:t>- ACTITUDE DIALOGANTE ANTE A PLURALIDADE DE VALORES, CRENZAS E IDEAS, REXEITANDO A DISCRIMINACIÓN E VIOLENCIA E PROMOVENDO A IGUALDADE E CORRESPONSABILIDADE ENTRE HOMES E MULLERES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8574023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909" y="3397511"/>
            <a:ext cx="7110091" cy="324712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722" y="78514"/>
            <a:ext cx="5715000" cy="309562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35429" y="722811"/>
            <a:ext cx="458070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CC 4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 smtClean="0"/>
              <a:t>- COMPROMISO ÉTICO E RESPONSABLE POLA ECOLOXÍA E COS OBXECTIVOS DO DESENVOLVEMENTO SOSTIBLE.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5211125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04801" y="339635"/>
            <a:ext cx="100932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COMPETENCIA EMPRENDEDORA</a:t>
            </a:r>
          </a:p>
          <a:p>
            <a:endParaRPr lang="es-ES" sz="4800" dirty="0"/>
          </a:p>
          <a:p>
            <a:r>
              <a:rPr lang="es-ES" sz="4800" dirty="0" smtClean="0"/>
              <a:t>CE</a:t>
            </a:r>
            <a:endParaRPr lang="es-ES" sz="4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08" y="2977379"/>
            <a:ext cx="3746015" cy="210312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319" y="2977379"/>
            <a:ext cx="4208681" cy="206488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96" y="2975043"/>
            <a:ext cx="3357435" cy="206722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304801" y="5442857"/>
            <a:ext cx="11617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MELLORAR O MEDIO                        OPTIMIZAR TRABALLO EN GRUPO            XESTIÓN DE PROXECTOS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848481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126" y="357731"/>
            <a:ext cx="5470452" cy="307126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136" y="3490912"/>
            <a:ext cx="4982771" cy="3186351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278675" y="1088571"/>
            <a:ext cx="5791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CE 1</a:t>
            </a:r>
          </a:p>
          <a:p>
            <a:pPr algn="just"/>
            <a:endParaRPr lang="es-ES" sz="2800" dirty="0" smtClean="0"/>
          </a:p>
          <a:p>
            <a:pPr algn="just"/>
            <a:endParaRPr lang="es-ES" sz="2800" dirty="0"/>
          </a:p>
          <a:p>
            <a:pPr algn="just"/>
            <a:r>
              <a:rPr lang="es-ES" sz="2800" dirty="0" smtClean="0"/>
              <a:t>- EXECUTA, VALORA O SEU IMPACTO E PRESENTA IDEAS INNOVADORAS QUE MELLOREN O MEDIO PERSOAL, SOCIAL OU ACADÉMICO.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2236544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160" y="254724"/>
            <a:ext cx="3278046" cy="484632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183" y="5232897"/>
            <a:ext cx="3048000" cy="1495425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365758" y="1193074"/>
            <a:ext cx="745453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CE 2</a:t>
            </a:r>
          </a:p>
          <a:p>
            <a:pPr algn="just"/>
            <a:endParaRPr lang="es-ES" sz="2800" dirty="0" smtClean="0"/>
          </a:p>
          <a:p>
            <a:pPr algn="just"/>
            <a:endParaRPr lang="es-ES" sz="2800" dirty="0"/>
          </a:p>
          <a:p>
            <a:pPr algn="just"/>
            <a:r>
              <a:rPr lang="es-ES" sz="2800" dirty="0" smtClean="0"/>
              <a:t>- APLICA ESTRATEXIAS E COÑECEMENTOS PARA AVALIAR E REFLEXIONAR SOBRE O AUTOCOÑECEMENTO E COÑECEMENTO DOS MEMBROS PARA OPTIMIZAR OS RECURSOS NECESARIOS NO TRABALLO EN GRUPO.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8040341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925" y="113212"/>
            <a:ext cx="5342217" cy="347430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793" y="3587521"/>
            <a:ext cx="3270479" cy="3270479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487680" y="775063"/>
            <a:ext cx="552994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CE 3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 smtClean="0"/>
              <a:t>- XESTIONA UN PROXECTO APORTANDO IDEAS E SOLUCIÓNS INNOVADORAS, CON SENTIDO ÉTICO E CRÍTICO, REFLEXIONA SOBRE O PROCESO E O RESULTADO, CONSIDERANDO ISTO COMO UNHA OPORTUNIDADE DE APRENDER.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611320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4300" y="982980"/>
            <a:ext cx="664464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CCL 1    EXPRESIÓN ORAL E ESCRITA</a:t>
            </a:r>
          </a:p>
          <a:p>
            <a:pPr algn="just"/>
            <a:endParaRPr lang="es-ES" sz="2800" dirty="0" smtClean="0"/>
          </a:p>
          <a:p>
            <a:pPr algn="just"/>
            <a:endParaRPr lang="es-ES" sz="2000" dirty="0" smtClean="0"/>
          </a:p>
          <a:p>
            <a:pPr algn="just"/>
            <a:r>
              <a:rPr lang="es-ES" sz="2000" dirty="0" smtClean="0"/>
              <a:t>No momento de intercambiar información, crear </a:t>
            </a:r>
            <a:r>
              <a:rPr lang="es-ES" sz="2000" dirty="0" err="1" smtClean="0"/>
              <a:t>coñecemento</a:t>
            </a:r>
            <a:r>
              <a:rPr lang="es-ES" sz="2000" dirty="0" smtClean="0"/>
              <a:t> </a:t>
            </a:r>
            <a:r>
              <a:rPr lang="es-ES" sz="2000" dirty="0" err="1" smtClean="0"/>
              <a:t>ou</a:t>
            </a:r>
            <a:r>
              <a:rPr lang="es-ES" sz="2000" dirty="0" smtClean="0"/>
              <a:t> argumentar </a:t>
            </a:r>
            <a:r>
              <a:rPr lang="es-ES" sz="2000" dirty="0" err="1" smtClean="0"/>
              <a:t>opinións</a:t>
            </a:r>
            <a:r>
              <a:rPr lang="es-ES" sz="2000" dirty="0"/>
              <a:t>:</a:t>
            </a:r>
            <a:endParaRPr lang="es-ES" sz="2000" dirty="0" smtClean="0"/>
          </a:p>
          <a:p>
            <a:pPr algn="just"/>
            <a:endParaRPr lang="es-ES" sz="2800" dirty="0" smtClean="0"/>
          </a:p>
          <a:p>
            <a:pPr algn="just"/>
            <a:endParaRPr lang="es-ES" sz="2800" dirty="0"/>
          </a:p>
          <a:p>
            <a:pPr algn="just"/>
            <a:endParaRPr lang="es-ES" sz="2800" dirty="0"/>
          </a:p>
          <a:p>
            <a:pPr marL="457200" indent="-457200" algn="just">
              <a:buFontTx/>
              <a:buChar char="-"/>
            </a:pPr>
            <a:r>
              <a:rPr lang="es-ES" sz="2800" dirty="0" smtClean="0"/>
              <a:t>EXPRESIÓN FLUÍDA, CORRECTA, AXEITADA A DISTINTOS CONTEXTOS, RESPECTUOSA E COOPERATIVA. </a:t>
            </a:r>
            <a:endParaRPr lang="es-ES" sz="2800" dirty="0"/>
          </a:p>
          <a:p>
            <a:pPr algn="just"/>
            <a:endParaRPr lang="es-ES" sz="2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5885" y="982980"/>
            <a:ext cx="4931795" cy="494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9138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91588" y="0"/>
            <a:ext cx="1151273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/>
              <a:t>C</a:t>
            </a:r>
            <a:r>
              <a:rPr lang="es-ES" sz="4800" dirty="0" smtClean="0"/>
              <a:t>OMPETENCIA EN CONCIENCIA E EXPRESIÓN CULTURAIS</a:t>
            </a:r>
          </a:p>
          <a:p>
            <a:endParaRPr lang="es-ES" sz="4000" dirty="0"/>
          </a:p>
          <a:p>
            <a:r>
              <a:rPr lang="es-ES" sz="4800" dirty="0" smtClean="0"/>
              <a:t>CCEC</a:t>
            </a:r>
            <a:endParaRPr lang="es-ES" sz="4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581" y="3204645"/>
            <a:ext cx="2804269" cy="280426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62" y="3039291"/>
            <a:ext cx="2224934" cy="296962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986" y="3892731"/>
            <a:ext cx="3290085" cy="211618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360" y="3876584"/>
            <a:ext cx="2762533" cy="2132330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191587" y="6052875"/>
            <a:ext cx="11773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VALORAR O                 ANALIZAR LINGÜAXES DE          PRODUTOS PROMOCIÓN       EXPRESIÓN ARTÍSTICA</a:t>
            </a:r>
          </a:p>
          <a:p>
            <a:r>
              <a:rPr lang="es-ES" dirty="0" smtClean="0"/>
              <a:t>PATRIMONIO CULT.     MANIFESTACIÓNS ARTÍSTICAS   DEREITOS HUMANOS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128921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394" y="339633"/>
            <a:ext cx="4619511" cy="6165669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243840" y="1088571"/>
            <a:ext cx="654884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CCEC 1</a:t>
            </a:r>
          </a:p>
          <a:p>
            <a:pPr algn="just"/>
            <a:endParaRPr lang="es-ES" sz="2800" dirty="0" smtClean="0"/>
          </a:p>
          <a:p>
            <a:pPr algn="just"/>
            <a:endParaRPr lang="es-ES" sz="2800" dirty="0"/>
          </a:p>
          <a:p>
            <a:pPr algn="just"/>
            <a:r>
              <a:rPr lang="es-ES" sz="2800" dirty="0" smtClean="0"/>
              <a:t>- VALORA CRITICAMENTE O PATRIMONIO CULTURAL E ARTÍSTICO DE CALQUERA ÉPOCA DEFENDENDO A LIBERDADE DE EXPRESIÓN E A DIVERSIDADE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4126891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569" y="1567542"/>
            <a:ext cx="6309382" cy="4058195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296091" y="1314994"/>
            <a:ext cx="520772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CCEC 2</a:t>
            </a:r>
          </a:p>
          <a:p>
            <a:pPr algn="just"/>
            <a:endParaRPr lang="es-ES" sz="2800" dirty="0" smtClean="0"/>
          </a:p>
          <a:p>
            <a:pPr algn="just"/>
            <a:endParaRPr lang="es-ES" sz="2800" dirty="0"/>
          </a:p>
          <a:p>
            <a:pPr algn="just"/>
            <a:r>
              <a:rPr lang="es-ES" sz="2800" dirty="0" smtClean="0"/>
              <a:t>- DIFERENCIA E ANALIZA MEDIOS, SOPORTES, ELEMENTOS, TÉCNICAS, LINGUAXES DE DIVERSAS MANIFESTACIÓNS ARTÍSTICAS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5323537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4409" y="158023"/>
            <a:ext cx="4503543" cy="337765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086" y="3516812"/>
            <a:ext cx="3341188" cy="3341188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66914" y="158023"/>
            <a:ext cx="7113815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CCEC 3.1.</a:t>
            </a:r>
          </a:p>
          <a:p>
            <a:pPr algn="just"/>
            <a:endParaRPr lang="es-ES" sz="2800" dirty="0"/>
          </a:p>
          <a:p>
            <a:pPr marL="285750" indent="-285750" algn="just">
              <a:buFontTx/>
              <a:buChar char="-"/>
            </a:pPr>
            <a:r>
              <a:rPr lang="es-ES" sz="2800" dirty="0" smtClean="0"/>
              <a:t>REALIZA PRODUCIÓNS ARTÍSTICAS PARA PROMOCIONAR OS DEREITOS HUMANOS E PROCESOS DE SOCIALIZACIÓN CON CREATIVIDADE E ESPÍRITO CRÍTICO.</a:t>
            </a:r>
          </a:p>
          <a:p>
            <a:pPr marL="285750" indent="-285750" algn="just">
              <a:buFontTx/>
              <a:buChar char="-"/>
            </a:pPr>
            <a:endParaRPr lang="es-ES" sz="2800" dirty="0"/>
          </a:p>
          <a:p>
            <a:pPr algn="just"/>
            <a:endParaRPr lang="es-ES" sz="2800" dirty="0"/>
          </a:p>
          <a:p>
            <a:pPr algn="just"/>
            <a:r>
              <a:rPr lang="es-ES" sz="2800" dirty="0" smtClean="0"/>
              <a:t>CCEC 3.2.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 smtClean="0"/>
              <a:t>- AUTOEXPRÉSASE E EXPERIMENTA CON DIVERSAS FERRAMENTAS E LINGUAXES ARTÍSTICAS CON EMPATÍA INICIATIVA E IMAXINACIÓN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9668239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418" y="0"/>
            <a:ext cx="4554582" cy="351556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5692" y="3425448"/>
            <a:ext cx="4616308" cy="3274694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91440" y="0"/>
            <a:ext cx="7352938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smtClean="0"/>
              <a:t>CCEC 4.1.</a:t>
            </a:r>
            <a:endParaRPr lang="es-ES" sz="2400" dirty="0"/>
          </a:p>
          <a:p>
            <a:pPr marL="285750" indent="-285750" algn="just">
              <a:buFontTx/>
              <a:buChar char="-"/>
            </a:pPr>
            <a:r>
              <a:rPr lang="es-ES" sz="2400" dirty="0" smtClean="0"/>
              <a:t>DESEÑA E PRODUCE PROXECTOS ARTÍSTICOS E CULTURAIS INTEGRANDO CON CREATIVIDADE DISTINTAS TÉCNICAS (PLÁSTICAS, SONORAS, AUDIOVISUAIS, CORPORAIS) SERVÍNDOSE DA INTERPRETACIÓN, EXECUCIÓN, IMPROVISACIÓN OU COMPOSICIÓN.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CCEC 4.2.</a:t>
            </a:r>
          </a:p>
          <a:p>
            <a:pPr algn="just"/>
            <a:r>
              <a:rPr lang="es-ES" sz="2400" dirty="0" smtClean="0"/>
              <a:t>- PLANIFICA E EXERCITA UNHA PRODUCIÓN ARTÍSTICA OU CULTURAL, INDIVIDUAL OU COLECTIVAMENTE UTILIZANDO DIVERSAS TÉCNICAS, LINGUAXES… VALORANDO O PROCESO E O PRODUTO FINAL E COMPRENDENDO AS OPORTUNIDADES PERSOAIS, SOCIAIS </a:t>
            </a:r>
            <a:r>
              <a:rPr lang="es-ES" sz="2400" smtClean="0"/>
              <a:t>E ECONÓMICAS </a:t>
            </a:r>
            <a:r>
              <a:rPr lang="es-ES" sz="2800" dirty="0" smtClean="0"/>
              <a:t>QUE OFRECEN.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0651939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s://mariamunozroca.files.wordpress.com/2015/10/pirc3a1mide-del-aprendizaje-espac3b1o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128" y="125691"/>
            <a:ext cx="9719257" cy="6551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70523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939" y="92902"/>
            <a:ext cx="11360543" cy="6765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809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67640" y="655320"/>
            <a:ext cx="602742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CCL 2. COMPRENSIÓN DE TEXTOS</a:t>
            </a:r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sz="2000" dirty="0" smtClean="0"/>
              <a:t>Cando participa en distintos contextos de forma activa e informada e </a:t>
            </a:r>
            <a:r>
              <a:rPr lang="es-ES" sz="2000" dirty="0" err="1" smtClean="0"/>
              <a:t>constrúe</a:t>
            </a:r>
            <a:r>
              <a:rPr lang="es-ES" sz="2000" dirty="0" smtClean="0"/>
              <a:t> </a:t>
            </a:r>
            <a:r>
              <a:rPr lang="es-ES" sz="2000" dirty="0" err="1" smtClean="0"/>
              <a:t>coñecemento</a:t>
            </a:r>
            <a:r>
              <a:rPr lang="es-ES" sz="2000" dirty="0" smtClean="0"/>
              <a:t>:</a:t>
            </a:r>
          </a:p>
          <a:p>
            <a:pPr algn="just"/>
            <a:endParaRPr lang="es-ES" sz="2800" dirty="0" smtClean="0"/>
          </a:p>
          <a:p>
            <a:pPr algn="just"/>
            <a:endParaRPr lang="es-ES" sz="2800" dirty="0"/>
          </a:p>
          <a:p>
            <a:pPr algn="just"/>
            <a:endParaRPr lang="es-ES" sz="2800" dirty="0"/>
          </a:p>
          <a:p>
            <a:pPr algn="just"/>
            <a:r>
              <a:rPr lang="es-ES" sz="2800" dirty="0" smtClean="0"/>
              <a:t>- COMPRENDE, INTERPRETA E VALORA CON ACTITUDE CRÍTICA TEXTOS ACADÉMICOS E DE MEDIOS DE COMUNICACIÓN. </a:t>
            </a:r>
            <a:endParaRPr lang="es-ES" sz="2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116" y="1109822"/>
            <a:ext cx="5668868" cy="481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897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940" y="1369423"/>
            <a:ext cx="6111090" cy="432054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381000" y="1021080"/>
            <a:ext cx="561594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CCL 3</a:t>
            </a:r>
          </a:p>
          <a:p>
            <a:pPr algn="just"/>
            <a:endParaRPr lang="es-ES" sz="2800" dirty="0"/>
          </a:p>
          <a:p>
            <a:pPr algn="just"/>
            <a:endParaRPr lang="es-ES" sz="2800" dirty="0" smtClean="0"/>
          </a:p>
          <a:p>
            <a:pPr algn="just"/>
            <a:r>
              <a:rPr lang="es-ES" sz="2000" dirty="0" smtClean="0"/>
              <a:t>Descartando a manipulación e a desinformación</a:t>
            </a:r>
            <a:endParaRPr lang="es-ES" sz="2000" dirty="0"/>
          </a:p>
          <a:p>
            <a:pPr algn="just"/>
            <a:endParaRPr lang="es-ES" sz="2800" dirty="0" smtClean="0"/>
          </a:p>
          <a:p>
            <a:pPr algn="just"/>
            <a:endParaRPr lang="es-ES" sz="2800" dirty="0" smtClean="0"/>
          </a:p>
          <a:p>
            <a:pPr algn="just"/>
            <a:r>
              <a:rPr lang="es-ES" sz="2800" dirty="0" smtClean="0"/>
              <a:t>- LOCALIZA, SELECCIONA, CONTRASTA, INTEGRA E RESPECTA A ORIXE DE DIVERSAS FONTES.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081974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11480" y="883920"/>
            <a:ext cx="688848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CCL 4</a:t>
            </a:r>
          </a:p>
          <a:p>
            <a:pPr algn="just"/>
            <a:endParaRPr lang="es-ES" sz="2800" dirty="0"/>
          </a:p>
          <a:p>
            <a:pPr marL="285750" indent="-285750" algn="just">
              <a:buFontTx/>
              <a:buChar char="-"/>
            </a:pPr>
            <a:r>
              <a:rPr lang="es-ES" sz="2800" dirty="0" smtClean="0"/>
              <a:t>CONTEXTUALIZA, INTERPRETA E VALORA O LEGADO DE OBRAS LITERARIAS RELEVANTES.</a:t>
            </a:r>
          </a:p>
          <a:p>
            <a:pPr marL="285750" indent="-285750" algn="just">
              <a:buFontTx/>
              <a:buChar char="-"/>
            </a:pPr>
            <a:endParaRPr lang="es-ES" dirty="0"/>
          </a:p>
          <a:p>
            <a:pPr marL="285750" indent="-285750" algn="just">
              <a:buFontTx/>
              <a:buChar char="-"/>
            </a:pPr>
            <a:endParaRPr lang="es-ES" dirty="0" smtClean="0"/>
          </a:p>
          <a:p>
            <a:pPr marL="285750" indent="-285750" algn="just">
              <a:buFontTx/>
              <a:buChar char="-"/>
            </a:pPr>
            <a:endParaRPr lang="es-ES" dirty="0" smtClean="0"/>
          </a:p>
          <a:p>
            <a:pPr marL="285750" indent="-285750" algn="just">
              <a:buFontTx/>
              <a:buChar char="-"/>
            </a:pPr>
            <a:endParaRPr lang="es-ES" dirty="0"/>
          </a:p>
          <a:p>
            <a:pPr algn="just"/>
            <a:endParaRPr lang="es-ES" dirty="0"/>
          </a:p>
          <a:p>
            <a:pPr algn="just"/>
            <a:r>
              <a:rPr lang="es-ES" sz="2000" dirty="0" smtClean="0"/>
              <a:t>. Relaciona a tradición literaria anterior e posterior</a:t>
            </a:r>
          </a:p>
          <a:p>
            <a:pPr algn="just"/>
            <a:r>
              <a:rPr lang="es-ES" sz="2000" dirty="0" smtClean="0"/>
              <a:t>. Argumenta a </a:t>
            </a:r>
            <a:r>
              <a:rPr lang="es-ES" sz="2000" dirty="0" err="1" smtClean="0"/>
              <a:t>súa</a:t>
            </a:r>
            <a:r>
              <a:rPr lang="es-ES" sz="2000" dirty="0" smtClean="0"/>
              <a:t> interpretación</a:t>
            </a:r>
          </a:p>
          <a:p>
            <a:pPr algn="just"/>
            <a:r>
              <a:rPr lang="es-ES" sz="2000" dirty="0" smtClean="0"/>
              <a:t>. Crea e recrea obras de intención literaria</a:t>
            </a:r>
          </a:p>
          <a:p>
            <a:pPr algn="just"/>
            <a:r>
              <a:rPr lang="es-ES" sz="2000" dirty="0" smtClean="0"/>
              <a:t>. Conforma progresivamente un mapa cultural</a:t>
            </a:r>
            <a:endParaRPr lang="es-ES"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960" y="612266"/>
            <a:ext cx="4160520" cy="593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337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83820" y="723900"/>
            <a:ext cx="57683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CCL 5</a:t>
            </a:r>
          </a:p>
          <a:p>
            <a:pPr algn="just"/>
            <a:endParaRPr lang="es-ES" sz="2800" dirty="0" smtClean="0"/>
          </a:p>
          <a:p>
            <a:pPr algn="just"/>
            <a:endParaRPr lang="es-ES" sz="2800" dirty="0"/>
          </a:p>
          <a:p>
            <a:pPr marL="457200" indent="-457200" algn="just">
              <a:buFontTx/>
              <a:buChar char="-"/>
            </a:pPr>
            <a:r>
              <a:rPr lang="es-ES" sz="2800" dirty="0" smtClean="0"/>
              <a:t>REALIZA A SÚA PRÁCTICA COMUNICATIVA EN FUNCIÓN DA CONVIVENCIA DEMOCRÁTICA, A RESOLUCIÓN DIALOGADA DE CONFLITOS E A IGUALDADE DE DEREITOS DAS PERSOAS.</a:t>
            </a:r>
            <a:endParaRPr lang="es-ES" sz="28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880" y="1402079"/>
            <a:ext cx="5894351" cy="393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781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74766" y="600892"/>
            <a:ext cx="105460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 smtClean="0"/>
              <a:t>COMPETENCIA PLURILINGÜE</a:t>
            </a:r>
          </a:p>
          <a:p>
            <a:endParaRPr lang="es-ES" sz="4800" dirty="0"/>
          </a:p>
          <a:p>
            <a:r>
              <a:rPr lang="es-ES" sz="4800" dirty="0" smtClean="0"/>
              <a:t>CP</a:t>
            </a:r>
            <a:endParaRPr lang="es-ES" sz="48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7353" y="3116518"/>
            <a:ext cx="3063699" cy="24003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170" y="3105903"/>
            <a:ext cx="4305203" cy="241091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85" y="3116518"/>
            <a:ext cx="3943350" cy="2400300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313509" y="5738949"/>
            <a:ext cx="116172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LEMOS E INTERPRETAMOS                    ENRIQUECEMOS O NOSO        VALORAMOS A DIVERSIDADE</a:t>
            </a:r>
          </a:p>
          <a:p>
            <a:r>
              <a:rPr lang="es-ES" dirty="0" smtClean="0"/>
              <a:t>LINGUAS NON FAMILIARES                  VOCABULARIO                           LINGÜÍSTICA             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20828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638</TotalTime>
  <Words>1137</Words>
  <Application>Microsoft Office PowerPoint</Application>
  <PresentationFormat>Panorámica</PresentationFormat>
  <Paragraphs>253</Paragraphs>
  <Slides>46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46</vt:i4>
      </vt:variant>
    </vt:vector>
  </HeadingPairs>
  <TitlesOfParts>
    <vt:vector size="50" baseType="lpstr">
      <vt:lpstr>Arial</vt:lpstr>
      <vt:lpstr>Century Gothic</vt:lpstr>
      <vt:lpstr>Wingdings 3</vt:lpstr>
      <vt:lpstr>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Windows User</dc:creator>
  <cp:lastModifiedBy>Usuario</cp:lastModifiedBy>
  <cp:revision>58</cp:revision>
  <dcterms:created xsi:type="dcterms:W3CDTF">2017-09-15T19:27:32Z</dcterms:created>
  <dcterms:modified xsi:type="dcterms:W3CDTF">2022-09-01T08:55:13Z</dcterms:modified>
</cp:coreProperties>
</file>