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3D1C-0DD7-432F-9349-33C2E6E2232A}" type="datetimeFigureOut">
              <a:rPr lang="gl-ES" smtClean="0"/>
              <a:t>20/05/2024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B904-E621-4285-AC33-C99A6C2419C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824279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3D1C-0DD7-432F-9349-33C2E6E2232A}" type="datetimeFigureOut">
              <a:rPr lang="gl-ES" smtClean="0"/>
              <a:t>20/05/2024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B904-E621-4285-AC33-C99A6C2419C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80664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3D1C-0DD7-432F-9349-33C2E6E2232A}" type="datetimeFigureOut">
              <a:rPr lang="gl-ES" smtClean="0"/>
              <a:t>20/05/2024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B904-E621-4285-AC33-C99A6C2419C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528093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3D1C-0DD7-432F-9349-33C2E6E2232A}" type="datetimeFigureOut">
              <a:rPr lang="gl-ES" smtClean="0"/>
              <a:t>20/05/2024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B904-E621-4285-AC33-C99A6C2419C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1322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3D1C-0DD7-432F-9349-33C2E6E2232A}" type="datetimeFigureOut">
              <a:rPr lang="gl-ES" smtClean="0"/>
              <a:t>20/05/2024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B904-E621-4285-AC33-C99A6C2419C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900452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3D1C-0DD7-432F-9349-33C2E6E2232A}" type="datetimeFigureOut">
              <a:rPr lang="gl-ES" smtClean="0"/>
              <a:t>20/05/2024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B904-E621-4285-AC33-C99A6C2419C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77584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3D1C-0DD7-432F-9349-33C2E6E2232A}" type="datetimeFigureOut">
              <a:rPr lang="gl-ES" smtClean="0"/>
              <a:t>20/05/2024</a:t>
            </a:fld>
            <a:endParaRPr lang="gl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B904-E621-4285-AC33-C99A6C2419C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336367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3D1C-0DD7-432F-9349-33C2E6E2232A}" type="datetimeFigureOut">
              <a:rPr lang="gl-ES" smtClean="0"/>
              <a:t>20/05/2024</a:t>
            </a:fld>
            <a:endParaRPr lang="gl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B904-E621-4285-AC33-C99A6C2419C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150500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3D1C-0DD7-432F-9349-33C2E6E2232A}" type="datetimeFigureOut">
              <a:rPr lang="gl-ES" smtClean="0"/>
              <a:t>20/05/2024</a:t>
            </a:fld>
            <a:endParaRPr lang="gl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B904-E621-4285-AC33-C99A6C2419C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429717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3D1C-0DD7-432F-9349-33C2E6E2232A}" type="datetimeFigureOut">
              <a:rPr lang="gl-ES" smtClean="0"/>
              <a:t>20/05/2024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B904-E621-4285-AC33-C99A6C2419C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578756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3D1C-0DD7-432F-9349-33C2E6E2232A}" type="datetimeFigureOut">
              <a:rPr lang="gl-ES" smtClean="0"/>
              <a:t>20/05/2024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B904-E621-4285-AC33-C99A6C2419C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463947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3D1C-0DD7-432F-9349-33C2E6E2232A}" type="datetimeFigureOut">
              <a:rPr lang="gl-ES" smtClean="0"/>
              <a:t>20/05/2024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DB904-E621-4285-AC33-C99A6C2419CA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25635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55569" y="-19050"/>
            <a:ext cx="9535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4400" dirty="0" smtClean="0"/>
              <a:t>A CONSTRUCIÓN DA UNIÓN EUROPEA</a:t>
            </a:r>
            <a:endParaRPr lang="gl-ES" sz="4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6" y="750391"/>
            <a:ext cx="11972109" cy="609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45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1450" y="0"/>
            <a:ext cx="516255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b="1" dirty="0"/>
              <a:t>-Década dos 80. Europa dos 12 (Grecia 1981, España e Portugal 1986). </a:t>
            </a:r>
            <a:endParaRPr lang="es-ES" sz="2000" b="1" dirty="0" smtClean="0"/>
          </a:p>
          <a:p>
            <a:pPr algn="just" hangingPunct="0"/>
            <a:r>
              <a:rPr lang="es-ES" sz="2000" dirty="0" smtClean="0"/>
              <a:t>Estas </a:t>
            </a:r>
            <a:r>
              <a:rPr lang="es-ES" sz="2000" dirty="0"/>
              <a:t>dúas </a:t>
            </a:r>
            <a:r>
              <a:rPr lang="es-ES" sz="2000" dirty="0" err="1"/>
              <a:t>ampliacións</a:t>
            </a:r>
            <a:r>
              <a:rPr lang="es-ES" sz="2000" dirty="0"/>
              <a:t> introducían </a:t>
            </a:r>
            <a:r>
              <a:rPr lang="es-ES" sz="2000" dirty="0" err="1"/>
              <a:t>novos</a:t>
            </a:r>
            <a:r>
              <a:rPr lang="es-ES" sz="2000" dirty="0"/>
              <a:t> elementos na </a:t>
            </a:r>
            <a:r>
              <a:rPr lang="es-ES" sz="2000" dirty="0" smtClean="0"/>
              <a:t>CEE:</a:t>
            </a:r>
          </a:p>
          <a:p>
            <a:pPr marL="342900" indent="-342900" algn="just" hangingPunct="0">
              <a:buFontTx/>
              <a:buChar char="-"/>
            </a:pPr>
            <a:r>
              <a:rPr lang="es-ES" sz="2000" dirty="0" smtClean="0"/>
              <a:t>Os </a:t>
            </a:r>
            <a:r>
              <a:rPr lang="es-ES" sz="2000" dirty="0"/>
              <a:t>3 países eran </a:t>
            </a:r>
            <a:r>
              <a:rPr lang="es-ES" sz="2000" dirty="0" err="1"/>
              <a:t>xoves</a:t>
            </a:r>
            <a:r>
              <a:rPr lang="es-ES" sz="2000" dirty="0"/>
              <a:t> democracias que </a:t>
            </a:r>
            <a:r>
              <a:rPr lang="es-ES" sz="2000" dirty="0" err="1"/>
              <a:t>saíran</a:t>
            </a:r>
            <a:r>
              <a:rPr lang="es-ES" sz="2000" dirty="0"/>
              <a:t> de </a:t>
            </a:r>
            <a:r>
              <a:rPr lang="es-ES" sz="2000" dirty="0" err="1"/>
              <a:t>ditaduras</a:t>
            </a:r>
            <a:r>
              <a:rPr lang="es-ES" sz="2000" dirty="0"/>
              <a:t> militares </a:t>
            </a:r>
          </a:p>
          <a:p>
            <a:pPr marL="342900" indent="-342900" algn="just" hangingPunct="0">
              <a:buFontTx/>
              <a:buChar char="-"/>
            </a:pPr>
            <a:r>
              <a:rPr lang="es-ES" sz="2000" dirty="0"/>
              <a:t>P</a:t>
            </a:r>
            <a:r>
              <a:rPr lang="es-ES" sz="2000" dirty="0" smtClean="0"/>
              <a:t>aíses </a:t>
            </a:r>
            <a:r>
              <a:rPr lang="es-ES" sz="2000" dirty="0"/>
              <a:t>menos </a:t>
            </a:r>
            <a:r>
              <a:rPr lang="es-ES" sz="2000" dirty="0" err="1"/>
              <a:t>desenvolvidos</a:t>
            </a:r>
            <a:r>
              <a:rPr lang="es-ES" sz="2000" dirty="0"/>
              <a:t> que o resto, </a:t>
            </a:r>
            <a:r>
              <a:rPr lang="es-ES" sz="2000" dirty="0" err="1"/>
              <a:t>aínda</a:t>
            </a:r>
            <a:r>
              <a:rPr lang="es-ES" sz="2000" dirty="0"/>
              <a:t> que aportaban a expansión da CEE cara </a:t>
            </a:r>
            <a:r>
              <a:rPr lang="es-ES" sz="2000" dirty="0" err="1"/>
              <a:t>ó</a:t>
            </a:r>
            <a:r>
              <a:rPr lang="es-ES" sz="2000" dirty="0"/>
              <a:t> Mediterráneo.</a:t>
            </a:r>
          </a:p>
          <a:p>
            <a:pPr algn="just"/>
            <a:endParaRPr lang="es-ES" sz="2000" b="1" dirty="0" smtClean="0"/>
          </a:p>
          <a:p>
            <a:pPr algn="just"/>
            <a:r>
              <a:rPr lang="es-ES" sz="2000" b="1" dirty="0" smtClean="0"/>
              <a:t>A </a:t>
            </a:r>
            <a:r>
              <a:rPr lang="es-ES" sz="2000" b="1" dirty="0"/>
              <a:t>Acta Única Europea (1987)</a:t>
            </a:r>
            <a:r>
              <a:rPr lang="es-ES" sz="2000" dirty="0"/>
              <a:t> </a:t>
            </a:r>
            <a:r>
              <a:rPr lang="es-ES" sz="2000" dirty="0" err="1"/>
              <a:t>foi</a:t>
            </a:r>
            <a:r>
              <a:rPr lang="es-ES" sz="2000" dirty="0"/>
              <a:t> o </a:t>
            </a:r>
            <a:r>
              <a:rPr lang="es-ES" sz="2000" dirty="0" err="1"/>
              <a:t>primeiro</a:t>
            </a:r>
            <a:r>
              <a:rPr lang="es-ES" sz="2000" dirty="0"/>
              <a:t> intento de actualizar o Tratado de Roma. Pretendía </a:t>
            </a:r>
            <a:r>
              <a:rPr lang="es-ES" sz="2000" b="1" dirty="0"/>
              <a:t>avanzar na </a:t>
            </a:r>
            <a:r>
              <a:rPr lang="es-ES" sz="2000" b="1" dirty="0" err="1"/>
              <a:t>construción</a:t>
            </a:r>
            <a:r>
              <a:rPr lang="es-ES" sz="2000" b="1" dirty="0"/>
              <a:t> </a:t>
            </a:r>
            <a:r>
              <a:rPr lang="es-ES" sz="2000" b="1" dirty="0" err="1"/>
              <a:t>dun</a:t>
            </a:r>
            <a:r>
              <a:rPr lang="es-ES" sz="2000" b="1" dirty="0"/>
              <a:t> mercado común interior e en áreas como o medio ambiente e a investigación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r>
              <a:rPr lang="es-ES" sz="2000" dirty="0" err="1" smtClean="0"/>
              <a:t>Concedeu</a:t>
            </a:r>
            <a:r>
              <a:rPr lang="es-ES" sz="2000" dirty="0" smtClean="0"/>
              <a:t>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maior</a:t>
            </a:r>
            <a:r>
              <a:rPr lang="es-ES" sz="2000" dirty="0"/>
              <a:t> participación teórica </a:t>
            </a:r>
            <a:r>
              <a:rPr lang="es-ES" sz="2000" dirty="0" err="1"/>
              <a:t>ó</a:t>
            </a:r>
            <a:r>
              <a:rPr lang="es-ES" sz="2000" dirty="0"/>
              <a:t> Parlamento, </a:t>
            </a:r>
            <a:r>
              <a:rPr lang="es-ES" sz="2000" dirty="0" err="1"/>
              <a:t>puxo</a:t>
            </a:r>
            <a:r>
              <a:rPr lang="es-ES" sz="2000" dirty="0"/>
              <a:t> </a:t>
            </a:r>
            <a:r>
              <a:rPr lang="es-ES" sz="2000" b="1" dirty="0"/>
              <a:t>as bases </a:t>
            </a:r>
            <a:r>
              <a:rPr lang="es-ES" sz="2000" b="1" dirty="0" err="1"/>
              <a:t>dunha</a:t>
            </a:r>
            <a:r>
              <a:rPr lang="es-ES" sz="2000" b="1" dirty="0"/>
              <a:t> política exterior común e </a:t>
            </a:r>
            <a:r>
              <a:rPr lang="es-ES" sz="2000" b="1" dirty="0" err="1"/>
              <a:t>incorporou</a:t>
            </a:r>
            <a:r>
              <a:rPr lang="es-ES" sz="2000" b="1" dirty="0"/>
              <a:t> o principio de cohesión económica e social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r>
              <a:rPr lang="es-ES" sz="2000" dirty="0" smtClean="0"/>
              <a:t>Para </a:t>
            </a:r>
            <a:r>
              <a:rPr lang="es-ES" sz="2000" b="1" dirty="0"/>
              <a:t>promover o </a:t>
            </a:r>
            <a:r>
              <a:rPr lang="es-ES" sz="2000" b="1" dirty="0" err="1"/>
              <a:t>desenvolvemento</a:t>
            </a:r>
            <a:r>
              <a:rPr lang="es-ES" sz="2000" b="1" dirty="0"/>
              <a:t> dos países do Sur </a:t>
            </a:r>
            <a:r>
              <a:rPr lang="es-ES" sz="2000" dirty="0" err="1"/>
              <a:t>iniciouse</a:t>
            </a:r>
            <a:r>
              <a:rPr lang="es-ES" sz="2000" dirty="0"/>
              <a:t> a política dos fondos </a:t>
            </a:r>
            <a:r>
              <a:rPr lang="es-ES" sz="2000" dirty="0" err="1"/>
              <a:t>estruturais</a:t>
            </a:r>
            <a:r>
              <a:rPr lang="es-ES" sz="2000" dirty="0"/>
              <a:t> a través dos FEDER</a:t>
            </a:r>
            <a:endParaRPr lang="gl-E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342" y="0"/>
            <a:ext cx="5482046" cy="42141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342" y="4213886"/>
            <a:ext cx="3084800" cy="26441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142" y="4213886"/>
            <a:ext cx="2887183" cy="264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0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5750" y="285750"/>
            <a:ext cx="51816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000" b="1" dirty="0" smtClean="0"/>
              <a:t>Os Fondos estruturais. FEDER.</a:t>
            </a:r>
          </a:p>
          <a:p>
            <a:pPr algn="just"/>
            <a:endParaRPr lang="gl-ES" sz="2000" b="1" dirty="0" smtClean="0"/>
          </a:p>
          <a:p>
            <a:pPr algn="just"/>
            <a:r>
              <a:rPr lang="es-ES" sz="2000" dirty="0" smtClean="0"/>
              <a:t>-</a:t>
            </a:r>
            <a:r>
              <a:rPr lang="es-ES" sz="2000" b="1" dirty="0" smtClean="0"/>
              <a:t>Fondos </a:t>
            </a:r>
            <a:r>
              <a:rPr lang="es-ES" sz="2000" b="1" dirty="0"/>
              <a:t>Europeos de </a:t>
            </a:r>
            <a:r>
              <a:rPr lang="es-ES" sz="2000" b="1" dirty="0" err="1"/>
              <a:t>Desenvolvemento</a:t>
            </a:r>
            <a:r>
              <a:rPr lang="es-ES" sz="2000" b="1" dirty="0"/>
              <a:t> </a:t>
            </a:r>
            <a:r>
              <a:rPr lang="es-ES" sz="2000" b="1" dirty="0" err="1"/>
              <a:t>Rexional</a:t>
            </a:r>
            <a:r>
              <a:rPr lang="es-ES" sz="2000" dirty="0"/>
              <a:t> </a:t>
            </a:r>
            <a:r>
              <a:rPr lang="es-ES" sz="2000" dirty="0" smtClean="0"/>
              <a:t>(Fomento de </a:t>
            </a:r>
            <a:r>
              <a:rPr lang="es-ES" sz="2000" dirty="0" err="1" smtClean="0"/>
              <a:t>Infraestruturas</a:t>
            </a:r>
            <a:r>
              <a:rPr lang="es-ES" sz="2000" dirty="0" smtClean="0"/>
              <a:t> </a:t>
            </a:r>
            <a:r>
              <a:rPr lang="es-ES" sz="2000" dirty="0"/>
              <a:t>e actuación sobre zonas </a:t>
            </a:r>
            <a:r>
              <a:rPr lang="es-ES" sz="2000" dirty="0" err="1"/>
              <a:t>industriais</a:t>
            </a:r>
            <a:r>
              <a:rPr lang="es-ES" sz="2000" dirty="0"/>
              <a:t> en </a:t>
            </a:r>
            <a:r>
              <a:rPr lang="es-ES" sz="2000" dirty="0" smtClean="0"/>
              <a:t>declive)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/>
              <a:t>-</a:t>
            </a:r>
            <a:r>
              <a:rPr lang="es-ES" sz="2000" b="1" dirty="0" smtClean="0"/>
              <a:t>FSE</a:t>
            </a:r>
            <a:r>
              <a:rPr lang="es-ES" sz="2000" b="1" dirty="0"/>
              <a:t>, Fondo Social Europeo</a:t>
            </a:r>
            <a:r>
              <a:rPr lang="es-ES" sz="2000" dirty="0"/>
              <a:t>, para </a:t>
            </a:r>
            <a:r>
              <a:rPr lang="es-ES" sz="2000" dirty="0" err="1"/>
              <a:t>mellorar</a:t>
            </a:r>
            <a:r>
              <a:rPr lang="es-ES" sz="2000" dirty="0"/>
              <a:t> as posibilidades de </a:t>
            </a:r>
            <a:r>
              <a:rPr lang="es-ES" sz="2000" dirty="0" err="1"/>
              <a:t>emprego</a:t>
            </a:r>
            <a:r>
              <a:rPr lang="es-ES" sz="2000" dirty="0"/>
              <a:t> dos </a:t>
            </a:r>
            <a:r>
              <a:rPr lang="es-ES" sz="2000" dirty="0" err="1"/>
              <a:t>traballadores</a:t>
            </a:r>
            <a:r>
              <a:rPr lang="es-ES" sz="2000" dirty="0"/>
              <a:t> da UE e elevar o nivel de vida (Programas de Formación Profesional, </a:t>
            </a:r>
            <a:r>
              <a:rPr lang="es-ES" sz="2000" dirty="0" err="1"/>
              <a:t>axudas</a:t>
            </a:r>
            <a:r>
              <a:rPr lang="es-ES" sz="2000" dirty="0"/>
              <a:t> á contratación...) </a:t>
            </a:r>
            <a:endParaRPr lang="es-ES" sz="2000" dirty="0" smtClean="0"/>
          </a:p>
          <a:p>
            <a:pPr algn="just"/>
            <a:endParaRPr lang="es-ES" sz="2000" dirty="0" smtClean="0"/>
          </a:p>
          <a:p>
            <a:pPr algn="just"/>
            <a:r>
              <a:rPr lang="es-ES" sz="2000" b="1" dirty="0"/>
              <a:t>-</a:t>
            </a:r>
            <a:r>
              <a:rPr lang="es-ES" sz="2000" b="1" dirty="0" smtClean="0"/>
              <a:t>FEOGA </a:t>
            </a:r>
            <a:r>
              <a:rPr lang="es-ES" sz="2000" dirty="0"/>
              <a:t>Fondo Europeo de Orientación e Garantía Agraria, para financiar a Política Agraria Común (garantir </a:t>
            </a:r>
            <a:r>
              <a:rPr lang="es-ES" sz="2000" dirty="0" err="1"/>
              <a:t>prezos</a:t>
            </a:r>
            <a:r>
              <a:rPr lang="es-ES" sz="2000" dirty="0"/>
              <a:t> agrarios mediante </a:t>
            </a:r>
            <a:r>
              <a:rPr lang="es-ES" sz="2000" dirty="0" err="1"/>
              <a:t>subvencións</a:t>
            </a:r>
            <a:r>
              <a:rPr lang="es-ES" sz="2000" dirty="0"/>
              <a:t> e </a:t>
            </a:r>
            <a:r>
              <a:rPr lang="es-ES" sz="2000" dirty="0" err="1"/>
              <a:t>actuacións</a:t>
            </a:r>
            <a:r>
              <a:rPr lang="es-ES" sz="2000" dirty="0"/>
              <a:t> para incrementar a </a:t>
            </a:r>
            <a:r>
              <a:rPr lang="es-ES" sz="2000" dirty="0" err="1"/>
              <a:t>competitividade</a:t>
            </a:r>
            <a:r>
              <a:rPr lang="es-ES" sz="2000" dirty="0"/>
              <a:t>).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Estas </a:t>
            </a:r>
            <a:r>
              <a:rPr lang="es-ES" sz="2000" dirty="0"/>
              <a:t>políticas </a:t>
            </a:r>
            <a:r>
              <a:rPr lang="es-ES" sz="2000" dirty="0" err="1"/>
              <a:t>supuxeron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transferencia de rendas desde o Norte ata o Sur e </a:t>
            </a:r>
            <a:r>
              <a:rPr lang="es-ES" sz="2000" b="1" dirty="0" err="1"/>
              <a:t>contribuíron</a:t>
            </a:r>
            <a:r>
              <a:rPr lang="es-ES" sz="2000" b="1" dirty="0"/>
              <a:t> a </a:t>
            </a:r>
            <a:r>
              <a:rPr lang="es-ES" sz="2000" b="1" dirty="0" err="1"/>
              <a:t>diminuír</a:t>
            </a:r>
            <a:r>
              <a:rPr lang="es-ES" sz="2000" b="1" dirty="0"/>
              <a:t> desequilibrios entre </a:t>
            </a:r>
            <a:r>
              <a:rPr lang="es-ES" sz="2000" b="1" dirty="0" err="1"/>
              <a:t>rexións</a:t>
            </a:r>
            <a:r>
              <a:rPr lang="es-ES" sz="2000" b="1" dirty="0"/>
              <a:t> </a:t>
            </a:r>
            <a:r>
              <a:rPr lang="es-ES" sz="2000" dirty="0"/>
              <a:t>e crear un sistema </a:t>
            </a:r>
            <a:r>
              <a:rPr lang="es-ES" sz="2000" dirty="0" err="1"/>
              <a:t>tecnolóxico</a:t>
            </a:r>
            <a:r>
              <a:rPr lang="es-ES" sz="2000" dirty="0"/>
              <a:t> europeo.</a:t>
            </a:r>
          </a:p>
          <a:p>
            <a:endParaRPr lang="gl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774" y="137291"/>
            <a:ext cx="6055864" cy="315746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484" y="3294761"/>
            <a:ext cx="3282292" cy="356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08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3350" y="123825"/>
            <a:ext cx="5715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b="1" dirty="0"/>
              <a:t>-Década dos 90. Creación da Unión Europea, a Europa dos 15 e o </a:t>
            </a:r>
            <a:r>
              <a:rPr lang="es-ES" sz="2000" b="1" dirty="0" err="1"/>
              <a:t>espazo</a:t>
            </a:r>
            <a:r>
              <a:rPr lang="es-ES" sz="2000" b="1" dirty="0"/>
              <a:t> </a:t>
            </a:r>
            <a:r>
              <a:rPr lang="es-ES" sz="2000" b="1" dirty="0" err="1"/>
              <a:t>Shengen</a:t>
            </a:r>
            <a:r>
              <a:rPr lang="es-ES" sz="2000" b="1" dirty="0" smtClean="0"/>
              <a:t>.</a:t>
            </a:r>
          </a:p>
          <a:p>
            <a:pPr algn="just" hangingPunct="0"/>
            <a:endParaRPr lang="es-ES" sz="2000" dirty="0"/>
          </a:p>
          <a:p>
            <a:pPr algn="just" hangingPunct="0"/>
            <a:r>
              <a:rPr lang="es-ES" sz="2000" dirty="0"/>
              <a:t>O fin da Guerra Fría, a caída do muro de Berlín e da URSS, a unificación de </a:t>
            </a:r>
            <a:r>
              <a:rPr lang="es-ES" sz="2000" dirty="0" err="1"/>
              <a:t>Alemaña</a:t>
            </a:r>
            <a:r>
              <a:rPr lang="es-ES" sz="2000" dirty="0"/>
              <a:t> configuran o contexto no que se </a:t>
            </a:r>
            <a:r>
              <a:rPr lang="es-ES" sz="2000" dirty="0" err="1"/>
              <a:t>vai</a:t>
            </a:r>
            <a:r>
              <a:rPr lang="es-ES" sz="2000" dirty="0"/>
              <a:t> desenvolver a creación da Unión Europea tras </a:t>
            </a:r>
            <a:r>
              <a:rPr lang="es-ES" sz="2000" dirty="0" err="1"/>
              <a:t>asinar</a:t>
            </a:r>
            <a:r>
              <a:rPr lang="es-ES" sz="2000" dirty="0"/>
              <a:t> o Tratado de Maastricht</a:t>
            </a:r>
            <a:r>
              <a:rPr lang="es-ES" sz="2000" dirty="0" smtClean="0"/>
              <a:t>.</a:t>
            </a:r>
          </a:p>
          <a:p>
            <a:pPr algn="just" hangingPunct="0"/>
            <a:r>
              <a:rPr lang="es-ES" sz="2000" dirty="0" smtClean="0"/>
              <a:t> </a:t>
            </a:r>
            <a:endParaRPr lang="es-ES" sz="2000" dirty="0"/>
          </a:p>
          <a:p>
            <a:pPr algn="just"/>
            <a:r>
              <a:rPr lang="es-ES" sz="2000" b="1" dirty="0"/>
              <a:t>Tratado de Maastricht </a:t>
            </a:r>
            <a:r>
              <a:rPr lang="es-ES" sz="2000" b="1" dirty="0" err="1"/>
              <a:t>ou</a:t>
            </a:r>
            <a:r>
              <a:rPr lang="es-ES" sz="2000" b="1" dirty="0"/>
              <a:t> da Unión Europea (1992).</a:t>
            </a:r>
            <a:r>
              <a:rPr lang="es-ES" sz="2000" dirty="0"/>
              <a:t> </a:t>
            </a:r>
            <a:r>
              <a:rPr lang="es-ES" sz="2000" dirty="0" err="1"/>
              <a:t>Ampliou</a:t>
            </a:r>
            <a:r>
              <a:rPr lang="es-ES" sz="2000" dirty="0"/>
              <a:t> o marco económico da </a:t>
            </a:r>
            <a:r>
              <a:rPr lang="es-ES" sz="2000" dirty="0" err="1"/>
              <a:t>Comunidade</a:t>
            </a:r>
            <a:r>
              <a:rPr lang="es-ES" sz="2000" dirty="0"/>
              <a:t> Europea </a:t>
            </a:r>
            <a:r>
              <a:rPr lang="es-ES" sz="2000" dirty="0" err="1"/>
              <a:t>ó</a:t>
            </a:r>
            <a:r>
              <a:rPr lang="es-ES" sz="2000" dirty="0"/>
              <a:t> </a:t>
            </a:r>
            <a:r>
              <a:rPr lang="es-ES" sz="2000" dirty="0" err="1"/>
              <a:t>dotala</a:t>
            </a:r>
            <a:r>
              <a:rPr lang="es-ES" sz="2000" dirty="0"/>
              <a:t> </a:t>
            </a:r>
            <a:r>
              <a:rPr lang="es-ES" sz="2000" dirty="0" err="1"/>
              <a:t>dun</a:t>
            </a:r>
            <a:r>
              <a:rPr lang="es-ES" sz="2000" dirty="0"/>
              <a:t> carácter político e social.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Propón </a:t>
            </a:r>
            <a:r>
              <a:rPr lang="es-ES" sz="2000" dirty="0"/>
              <a:t>a </a:t>
            </a:r>
            <a:r>
              <a:rPr lang="es-ES" sz="2000" dirty="0" err="1"/>
              <a:t>estrutura</a:t>
            </a:r>
            <a:r>
              <a:rPr lang="es-ES" sz="2000" dirty="0"/>
              <a:t> da Unión Europea en 3 </a:t>
            </a:r>
            <a:r>
              <a:rPr lang="es-ES" sz="2000" dirty="0" smtClean="0"/>
              <a:t>piares:</a:t>
            </a:r>
          </a:p>
          <a:p>
            <a:pPr algn="just"/>
            <a:r>
              <a:rPr lang="es-ES" sz="2000" dirty="0" smtClean="0"/>
              <a:t> </a:t>
            </a:r>
            <a:r>
              <a:rPr lang="es-ES" sz="2000" dirty="0"/>
              <a:t>o comunitario </a:t>
            </a:r>
          </a:p>
          <a:p>
            <a:pPr algn="just"/>
            <a:r>
              <a:rPr lang="es-ES" sz="2000" dirty="0" smtClean="0"/>
              <a:t> o de </a:t>
            </a:r>
            <a:r>
              <a:rPr lang="es-ES" sz="2000" dirty="0" err="1" smtClean="0"/>
              <a:t>xustiza</a:t>
            </a:r>
            <a:r>
              <a:rPr lang="es-ES" sz="2000" dirty="0" smtClean="0"/>
              <a:t> e interior</a:t>
            </a:r>
          </a:p>
          <a:p>
            <a:pPr algn="just"/>
            <a:r>
              <a:rPr lang="es-ES" sz="2000" dirty="0"/>
              <a:t> </a:t>
            </a:r>
            <a:r>
              <a:rPr lang="es-ES" sz="2000" dirty="0" smtClean="0"/>
              <a:t>o </a:t>
            </a:r>
            <a:r>
              <a:rPr lang="es-ES" sz="2000" dirty="0"/>
              <a:t>de política exterior e </a:t>
            </a:r>
            <a:r>
              <a:rPr lang="es-ES" sz="2000" dirty="0" err="1"/>
              <a:t>seguridade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Supuxo</a:t>
            </a:r>
            <a:r>
              <a:rPr lang="es-ES" sz="2000" dirty="0" smtClean="0"/>
              <a:t> </a:t>
            </a:r>
            <a:r>
              <a:rPr lang="es-ES" sz="2000" dirty="0"/>
              <a:t>a creación </a:t>
            </a:r>
            <a:r>
              <a:rPr lang="es-ES" sz="2000" dirty="0" err="1"/>
              <a:t>dunha</a:t>
            </a:r>
            <a:r>
              <a:rPr lang="es-ES" sz="2000" dirty="0"/>
              <a:t> </a:t>
            </a:r>
            <a:r>
              <a:rPr lang="es-ES" sz="2000" b="1" dirty="0"/>
              <a:t>Unión Económica e monetaria</a:t>
            </a:r>
            <a:r>
              <a:rPr lang="es-ES" sz="2000" dirty="0"/>
              <a:t> que establecería o</a:t>
            </a:r>
            <a:r>
              <a:rPr lang="es-ES" sz="2000" b="1" dirty="0"/>
              <a:t> euro </a:t>
            </a:r>
            <a:r>
              <a:rPr lang="es-ES" sz="2000" dirty="0"/>
              <a:t>como </a:t>
            </a:r>
            <a:r>
              <a:rPr lang="es-ES" sz="2000" dirty="0" err="1"/>
              <a:t>moeda</a:t>
            </a:r>
            <a:r>
              <a:rPr lang="es-ES" sz="2000" dirty="0"/>
              <a:t> única e un </a:t>
            </a:r>
            <a:r>
              <a:rPr lang="es-ES" sz="2000" b="1" dirty="0"/>
              <a:t>Fondo de cohesión </a:t>
            </a:r>
            <a:r>
              <a:rPr lang="es-ES" sz="2000" dirty="0"/>
              <a:t>para </a:t>
            </a:r>
            <a:r>
              <a:rPr lang="es-ES" sz="2000" dirty="0" err="1"/>
              <a:t>axudar</a:t>
            </a:r>
            <a:r>
              <a:rPr lang="es-ES" sz="2000" dirty="0"/>
              <a:t> </a:t>
            </a:r>
            <a:r>
              <a:rPr lang="es-ES" sz="2000" dirty="0" err="1"/>
              <a:t>ás</a:t>
            </a:r>
            <a:r>
              <a:rPr lang="es-ES" sz="2000" dirty="0"/>
              <a:t> </a:t>
            </a:r>
            <a:r>
              <a:rPr lang="es-ES" sz="2000" dirty="0" err="1"/>
              <a:t>rexións</a:t>
            </a:r>
            <a:r>
              <a:rPr lang="es-ES" sz="2000" dirty="0"/>
              <a:t> </a:t>
            </a:r>
            <a:r>
              <a:rPr lang="es-ES" sz="2000" dirty="0" err="1"/>
              <a:t>cunha</a:t>
            </a:r>
            <a:r>
              <a:rPr lang="es-ES" sz="2000" dirty="0"/>
              <a:t> renda per cápita inferior </a:t>
            </a:r>
            <a:r>
              <a:rPr lang="es-ES" sz="2000" dirty="0" err="1"/>
              <a:t>ó</a:t>
            </a:r>
            <a:r>
              <a:rPr lang="es-ES" sz="2000" dirty="0"/>
              <a:t> 90% da media comunitaria. </a:t>
            </a:r>
            <a:endParaRPr lang="gl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522" y="3457100"/>
            <a:ext cx="4277322" cy="34009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563" y="0"/>
            <a:ext cx="2888774" cy="356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76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90500" y="0"/>
            <a:ext cx="574357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dirty="0" err="1" smtClean="0"/>
              <a:t>Maastrich</a:t>
            </a:r>
            <a:r>
              <a:rPr lang="es-ES" sz="2000" dirty="0" smtClean="0"/>
              <a:t> </a:t>
            </a:r>
            <a:r>
              <a:rPr lang="es-ES" sz="2000" dirty="0" err="1" smtClean="0"/>
              <a:t>introduciu</a:t>
            </a:r>
            <a:r>
              <a:rPr lang="es-ES" sz="2000" dirty="0" smtClean="0"/>
              <a:t> a </a:t>
            </a:r>
            <a:r>
              <a:rPr lang="es-ES" sz="2000" b="1" dirty="0" err="1"/>
              <a:t>Cidadanía</a:t>
            </a:r>
            <a:r>
              <a:rPr lang="es-ES" sz="2000" b="1" dirty="0"/>
              <a:t> Europea </a:t>
            </a:r>
            <a:r>
              <a:rPr lang="es-ES" sz="2000" dirty="0"/>
              <a:t>(</a:t>
            </a:r>
            <a:r>
              <a:rPr lang="es-ES" sz="2000" dirty="0" err="1"/>
              <a:t>ademais</a:t>
            </a:r>
            <a:r>
              <a:rPr lang="es-ES" sz="2000" dirty="0"/>
              <a:t> de permitir a libre circulación e residir libremente nos países comunitarios, establece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b="1" dirty="0"/>
              <a:t>grande </a:t>
            </a:r>
            <a:r>
              <a:rPr lang="es-ES" sz="2000" b="1" dirty="0" err="1"/>
              <a:t>variedade</a:t>
            </a:r>
            <a:r>
              <a:rPr lang="es-ES" sz="2000" b="1" dirty="0"/>
              <a:t> de </a:t>
            </a:r>
            <a:r>
              <a:rPr lang="es-ES" sz="2000" b="1" dirty="0" err="1"/>
              <a:t>dereitos</a:t>
            </a:r>
            <a:r>
              <a:rPr lang="es-ES" sz="2000" b="1" dirty="0"/>
              <a:t>:</a:t>
            </a:r>
            <a:r>
              <a:rPr lang="es-ES" sz="2000" dirty="0"/>
              <a:t> </a:t>
            </a:r>
            <a:r>
              <a:rPr lang="es-ES" sz="2000" dirty="0" err="1"/>
              <a:t>dereito</a:t>
            </a:r>
            <a:r>
              <a:rPr lang="es-ES" sz="2000" dirty="0"/>
              <a:t> de </a:t>
            </a:r>
            <a:r>
              <a:rPr lang="es-ES" sz="2000" b="1" dirty="0" err="1"/>
              <a:t>sufraxio</a:t>
            </a:r>
            <a:r>
              <a:rPr lang="es-ES" sz="2000" b="1" dirty="0"/>
              <a:t> activo e pasivo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eleccións</a:t>
            </a:r>
            <a:r>
              <a:rPr lang="es-ES" sz="2000" b="1" dirty="0"/>
              <a:t> </a:t>
            </a:r>
            <a:r>
              <a:rPr lang="es-ES" sz="2000" b="1" dirty="0" err="1"/>
              <a:t>municipais</a:t>
            </a:r>
            <a:r>
              <a:rPr lang="es-ES" sz="2000" dirty="0"/>
              <a:t>, </a:t>
            </a:r>
            <a:r>
              <a:rPr lang="es-ES" sz="2000" b="1" dirty="0"/>
              <a:t>protección diplomática </a:t>
            </a:r>
            <a:r>
              <a:rPr lang="es-ES" sz="2000" dirty="0"/>
              <a:t>de </a:t>
            </a:r>
            <a:r>
              <a:rPr lang="es-ES" sz="2000" dirty="0" err="1"/>
              <a:t>calquera</a:t>
            </a:r>
            <a:r>
              <a:rPr lang="es-ES" sz="2000" dirty="0"/>
              <a:t> dos Estados </a:t>
            </a:r>
            <a:r>
              <a:rPr lang="es-ES" sz="2000" dirty="0" err="1"/>
              <a:t>membros</a:t>
            </a:r>
            <a:r>
              <a:rPr lang="es-ES" sz="2000" dirty="0"/>
              <a:t> cando o Estado de </a:t>
            </a:r>
            <a:r>
              <a:rPr lang="es-ES" sz="2000" dirty="0" err="1"/>
              <a:t>orixe</a:t>
            </a:r>
            <a:r>
              <a:rPr lang="es-ES" sz="2000" dirty="0"/>
              <a:t> non ten representación </a:t>
            </a:r>
            <a:r>
              <a:rPr lang="es-ES" sz="2000" dirty="0" err="1"/>
              <a:t>nese</a:t>
            </a:r>
            <a:r>
              <a:rPr lang="es-ES" sz="2000" dirty="0"/>
              <a:t> Estado </a:t>
            </a:r>
            <a:r>
              <a:rPr lang="es-ES" sz="2000" dirty="0" err="1"/>
              <a:t>alleo</a:t>
            </a:r>
            <a:r>
              <a:rPr lang="es-ES" sz="2000" dirty="0"/>
              <a:t> á Unión, así como </a:t>
            </a:r>
            <a:r>
              <a:rPr lang="es-ES" sz="2000" dirty="0" smtClean="0"/>
              <a:t>os </a:t>
            </a:r>
            <a:r>
              <a:rPr lang="es-ES" sz="2000" b="1" dirty="0" err="1" smtClean="0"/>
              <a:t>dereitos</a:t>
            </a:r>
            <a:r>
              <a:rPr lang="es-ES" sz="2000" b="1" dirty="0" smtClean="0"/>
              <a:t> </a:t>
            </a:r>
            <a:r>
              <a:rPr lang="es-ES" sz="2000" b="1" dirty="0"/>
              <a:t>de petición e de recurso </a:t>
            </a:r>
            <a:r>
              <a:rPr lang="es-ES" sz="2000" b="1" dirty="0" err="1"/>
              <a:t>ó</a:t>
            </a:r>
            <a:r>
              <a:rPr lang="es-ES" sz="2000" b="1" dirty="0"/>
              <a:t> Defensor do Pobo Europeo </a:t>
            </a:r>
            <a:r>
              <a:rPr lang="es-ES" sz="2000" b="1" dirty="0" err="1"/>
              <a:t>ou</a:t>
            </a:r>
            <a:r>
              <a:rPr lang="es-ES" sz="2000" b="1" dirty="0"/>
              <a:t> a </a:t>
            </a:r>
            <a:r>
              <a:rPr lang="es-ES" sz="2000" b="1" dirty="0" err="1"/>
              <a:t>calquera</a:t>
            </a:r>
            <a:r>
              <a:rPr lang="es-ES" sz="2000" b="1" dirty="0"/>
              <a:t> institución europea).</a:t>
            </a:r>
          </a:p>
          <a:p>
            <a:pPr algn="just" hangingPunct="0"/>
            <a:r>
              <a:rPr lang="es-ES" sz="2000" dirty="0" err="1"/>
              <a:t>Unha</a:t>
            </a:r>
            <a:r>
              <a:rPr lang="es-ES" sz="2000" dirty="0"/>
              <a:t> cuestión fundamental introducida desde Maastricht é a </a:t>
            </a:r>
            <a:r>
              <a:rPr lang="es-ES" sz="2000" b="1" dirty="0" err="1"/>
              <a:t>converxencia</a:t>
            </a:r>
            <a:r>
              <a:rPr lang="es-ES" sz="2000" b="1" dirty="0"/>
              <a:t> económica entre os Estados </a:t>
            </a:r>
            <a:r>
              <a:rPr lang="es-ES" sz="2000" b="1" dirty="0" err="1"/>
              <a:t>membros</a:t>
            </a:r>
            <a:r>
              <a:rPr lang="es-ES" sz="2000" b="1" dirty="0"/>
              <a:t> para conseguir a unión monetaria</a:t>
            </a:r>
            <a:r>
              <a:rPr lang="es-ES" sz="2000" dirty="0"/>
              <a:t>. </a:t>
            </a:r>
            <a:r>
              <a:rPr lang="es-ES" sz="2000" b="1" dirty="0"/>
              <a:t>Os </a:t>
            </a:r>
            <a:r>
              <a:rPr lang="es-ES" sz="2000" b="1" dirty="0" err="1"/>
              <a:t>plans</a:t>
            </a:r>
            <a:r>
              <a:rPr lang="es-ES" sz="2000" b="1" dirty="0"/>
              <a:t> de </a:t>
            </a:r>
            <a:r>
              <a:rPr lang="es-ES" sz="2000" b="1" dirty="0" err="1"/>
              <a:t>converxencia</a:t>
            </a:r>
            <a:r>
              <a:rPr lang="es-ES" sz="2000" b="1" dirty="0"/>
              <a:t> </a:t>
            </a:r>
            <a:r>
              <a:rPr lang="es-ES" sz="2000" dirty="0" err="1"/>
              <a:t>tiveron</a:t>
            </a:r>
            <a:r>
              <a:rPr lang="es-ES" sz="2000" dirty="0"/>
              <a:t> </a:t>
            </a:r>
            <a:r>
              <a:rPr lang="es-ES" sz="2000" dirty="0" err="1"/>
              <a:t>uns</a:t>
            </a:r>
            <a:r>
              <a:rPr lang="es-ES" sz="2000" dirty="0"/>
              <a:t> efectos nada positivos nos </a:t>
            </a:r>
            <a:r>
              <a:rPr lang="es-ES" sz="2000" b="1" dirty="0"/>
              <a:t>países do Sur, incapaces</a:t>
            </a:r>
            <a:r>
              <a:rPr lang="es-ES" sz="2000" dirty="0"/>
              <a:t> de </a:t>
            </a:r>
            <a:r>
              <a:rPr lang="es-ES" sz="2000" dirty="0" err="1"/>
              <a:t>acadar</a:t>
            </a:r>
            <a:r>
              <a:rPr lang="es-ES" sz="2000" dirty="0"/>
              <a:t> as </a:t>
            </a:r>
            <a:r>
              <a:rPr lang="es-ES" sz="2000" dirty="0" err="1"/>
              <a:t>condicións</a:t>
            </a:r>
            <a:r>
              <a:rPr lang="es-ES" sz="2000" dirty="0"/>
              <a:t> de </a:t>
            </a:r>
            <a:r>
              <a:rPr lang="es-ES" sz="2000" dirty="0" err="1"/>
              <a:t>converxencia</a:t>
            </a:r>
            <a:r>
              <a:rPr lang="es-ES" sz="2000" dirty="0"/>
              <a:t> (control inflación, </a:t>
            </a:r>
            <a:r>
              <a:rPr lang="es-ES" sz="2000" dirty="0" err="1"/>
              <a:t>redución</a:t>
            </a:r>
            <a:r>
              <a:rPr lang="es-ES" sz="2000" dirty="0"/>
              <a:t> do déficit público e a diminución do peso da </a:t>
            </a:r>
            <a:r>
              <a:rPr lang="es-ES" sz="2000" dirty="0" err="1"/>
              <a:t>Débeda</a:t>
            </a:r>
            <a:r>
              <a:rPr lang="es-ES" sz="2000" dirty="0"/>
              <a:t> pública</a:t>
            </a:r>
            <a:r>
              <a:rPr lang="es-ES" sz="2000" dirty="0" smtClean="0"/>
              <a:t>...).</a:t>
            </a:r>
          </a:p>
          <a:p>
            <a:pPr algn="just" hangingPunct="0"/>
            <a:r>
              <a:rPr lang="es-ES" sz="2000" dirty="0" smtClean="0"/>
              <a:t> </a:t>
            </a:r>
            <a:r>
              <a:rPr lang="es-ES" sz="2000" dirty="0"/>
              <a:t>Esta circunstancia </a:t>
            </a:r>
            <a:r>
              <a:rPr lang="es-ES" sz="2000" dirty="0" err="1"/>
              <a:t>fixo</a:t>
            </a:r>
            <a:r>
              <a:rPr lang="es-ES" sz="2000" dirty="0"/>
              <a:t> evidente a teoría da </a:t>
            </a:r>
            <a:r>
              <a:rPr lang="es-ES" sz="2000" b="1" dirty="0"/>
              <a:t>Europa de 2 velocidades</a:t>
            </a:r>
            <a:r>
              <a:rPr lang="es-ES" sz="2000" dirty="0"/>
              <a:t>, </a:t>
            </a:r>
            <a:r>
              <a:rPr lang="es-ES" sz="2000" dirty="0" err="1"/>
              <a:t>unha</a:t>
            </a:r>
            <a:r>
              <a:rPr lang="es-ES" sz="2000" dirty="0"/>
              <a:t> Europa rica capaz de </a:t>
            </a:r>
            <a:r>
              <a:rPr lang="es-ES" sz="2000" dirty="0" err="1"/>
              <a:t>cumprir</a:t>
            </a:r>
            <a:r>
              <a:rPr lang="es-ES" sz="2000" dirty="0"/>
              <a:t> coas </a:t>
            </a:r>
            <a:r>
              <a:rPr lang="es-ES" sz="2000" dirty="0" err="1"/>
              <a:t>condicións</a:t>
            </a:r>
            <a:r>
              <a:rPr lang="es-ES" sz="2000" dirty="0"/>
              <a:t> de Maastricht e a da Europa do Sur, que sufrirá un atraso na plena integración</a:t>
            </a:r>
            <a:r>
              <a:rPr lang="es-ES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577" y="678057"/>
            <a:ext cx="6001588" cy="56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39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1925" y="104775"/>
            <a:ext cx="56007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b="1" u="sng" dirty="0" err="1"/>
              <a:t>Consello</a:t>
            </a:r>
            <a:r>
              <a:rPr lang="es-ES" sz="2000" b="1" u="sng" dirty="0"/>
              <a:t> de Copenhague </a:t>
            </a:r>
            <a:r>
              <a:rPr lang="es-ES" sz="2000" b="1" dirty="0"/>
              <a:t>en</a:t>
            </a:r>
            <a:r>
              <a:rPr lang="es-ES" sz="2000" dirty="0"/>
              <a:t> </a:t>
            </a:r>
            <a:r>
              <a:rPr lang="es-ES" sz="2000" b="1" dirty="0"/>
              <a:t>1993</a:t>
            </a:r>
            <a:r>
              <a:rPr lang="es-ES" sz="2000" dirty="0"/>
              <a:t> </a:t>
            </a:r>
            <a:r>
              <a:rPr lang="es-ES" sz="2000" dirty="0" err="1"/>
              <a:t>estableceu</a:t>
            </a:r>
            <a:r>
              <a:rPr lang="es-ES" sz="2000" dirty="0"/>
              <a:t> os </a:t>
            </a:r>
            <a:r>
              <a:rPr lang="es-ES" sz="2000" b="1" dirty="0"/>
              <a:t>requisitos que os Estados europeos aspirantes </a:t>
            </a:r>
            <a:r>
              <a:rPr lang="es-ES" sz="2000" dirty="0"/>
              <a:t>deben </a:t>
            </a:r>
            <a:r>
              <a:rPr lang="es-ES" sz="2000" dirty="0" err="1"/>
              <a:t>cumprir</a:t>
            </a:r>
            <a:r>
              <a:rPr lang="es-ES" sz="2000" dirty="0"/>
              <a:t> para o </a:t>
            </a:r>
            <a:r>
              <a:rPr lang="es-ES" sz="2000" dirty="0" err="1"/>
              <a:t>seu</a:t>
            </a:r>
            <a:r>
              <a:rPr lang="es-ES" sz="2000" dirty="0"/>
              <a:t> ingreso efectivo na Unión Europea  3 tipos de </a:t>
            </a:r>
            <a:r>
              <a:rPr lang="es-ES" sz="2000" b="1" dirty="0" err="1"/>
              <a:t>condicións</a:t>
            </a:r>
            <a:r>
              <a:rPr lang="es-ES" sz="2000" b="1" dirty="0"/>
              <a:t>: </a:t>
            </a:r>
            <a:endParaRPr lang="es-ES" sz="2000" b="1" dirty="0" smtClean="0"/>
          </a:p>
          <a:p>
            <a:pPr marL="342900" indent="-342900" algn="just" hangingPunct="0">
              <a:buFontTx/>
              <a:buChar char="-"/>
            </a:pPr>
            <a:r>
              <a:rPr lang="es-ES" sz="2000" b="1" dirty="0" smtClean="0"/>
              <a:t>políticas </a:t>
            </a:r>
            <a:r>
              <a:rPr lang="es-ES" sz="2000" dirty="0"/>
              <a:t>(ter </a:t>
            </a:r>
            <a:r>
              <a:rPr lang="es-ES" sz="2000" dirty="0" err="1"/>
              <a:t>institucións</a:t>
            </a:r>
            <a:r>
              <a:rPr lang="es-ES" sz="2000" dirty="0"/>
              <a:t> estables e garantir a democracia, Estado de </a:t>
            </a:r>
            <a:r>
              <a:rPr lang="es-ES" sz="2000" dirty="0" err="1"/>
              <a:t>dereito</a:t>
            </a:r>
            <a:r>
              <a:rPr lang="es-ES" sz="2000" dirty="0"/>
              <a:t>, respectar os </a:t>
            </a:r>
            <a:r>
              <a:rPr lang="es-ES" sz="2000" dirty="0" err="1"/>
              <a:t>dereitos</a:t>
            </a:r>
            <a:r>
              <a:rPr lang="es-ES" sz="2000" dirty="0"/>
              <a:t> humanos e protección das minorías</a:t>
            </a:r>
            <a:r>
              <a:rPr lang="es-ES" sz="2000" dirty="0" smtClean="0"/>
              <a:t>)</a:t>
            </a:r>
          </a:p>
          <a:p>
            <a:pPr marL="342900" indent="-342900" algn="just" hangingPunct="0">
              <a:buFontTx/>
              <a:buChar char="-"/>
            </a:pPr>
            <a:r>
              <a:rPr lang="es-ES" sz="2000" b="1" dirty="0" smtClean="0"/>
              <a:t>económicas</a:t>
            </a:r>
            <a:r>
              <a:rPr lang="es-ES" sz="2000" dirty="0" smtClean="0"/>
              <a:t> </a:t>
            </a:r>
            <a:r>
              <a:rPr lang="es-ES" sz="2000" dirty="0"/>
              <a:t>(economía de mercado, </a:t>
            </a:r>
            <a:r>
              <a:rPr lang="es-ES" sz="2000" dirty="0" err="1"/>
              <a:t>capacidade</a:t>
            </a:r>
            <a:r>
              <a:rPr lang="es-ES" sz="2000" dirty="0"/>
              <a:t> de competir no mercado da Unión Europea) </a:t>
            </a:r>
          </a:p>
          <a:p>
            <a:pPr marL="342900" indent="-342900" algn="just" hangingPunct="0">
              <a:buFontTx/>
              <a:buChar char="-"/>
            </a:pPr>
            <a:r>
              <a:rPr lang="es-ES" sz="2000" b="1" dirty="0" smtClean="0"/>
              <a:t>de </a:t>
            </a:r>
            <a:r>
              <a:rPr lang="es-ES" sz="2000" b="1" dirty="0" err="1"/>
              <a:t>aptitude</a:t>
            </a:r>
            <a:r>
              <a:rPr lang="es-ES" sz="2000" b="1" dirty="0"/>
              <a:t> </a:t>
            </a:r>
            <a:r>
              <a:rPr lang="es-ES" sz="2000" dirty="0"/>
              <a:t>(</a:t>
            </a:r>
            <a:r>
              <a:rPr lang="es-ES" sz="2000" dirty="0" err="1"/>
              <a:t>cumprir</a:t>
            </a:r>
            <a:r>
              <a:rPr lang="es-ES" sz="2000" dirty="0"/>
              <a:t> a </a:t>
            </a:r>
            <a:r>
              <a:rPr lang="es-ES" sz="2000" dirty="0" err="1"/>
              <a:t>lexislación</a:t>
            </a:r>
            <a:r>
              <a:rPr lang="es-ES" sz="2000" dirty="0"/>
              <a:t> e os </a:t>
            </a:r>
            <a:r>
              <a:rPr lang="es-ES" sz="2000" dirty="0" err="1"/>
              <a:t>dereitos</a:t>
            </a:r>
            <a:r>
              <a:rPr lang="es-ES" sz="2000" dirty="0"/>
              <a:t> e </a:t>
            </a:r>
            <a:r>
              <a:rPr lang="es-ES" sz="2000" dirty="0" err="1"/>
              <a:t>obrigas</a:t>
            </a:r>
            <a:r>
              <a:rPr lang="es-ES" sz="2000" dirty="0"/>
              <a:t> que vinculan </a:t>
            </a:r>
            <a:r>
              <a:rPr lang="es-ES" sz="2000" dirty="0" err="1"/>
              <a:t>ós</a:t>
            </a:r>
            <a:r>
              <a:rPr lang="es-ES" sz="2000" dirty="0"/>
              <a:t> países </a:t>
            </a:r>
            <a:r>
              <a:rPr lang="es-ES" sz="2000" dirty="0" err="1"/>
              <a:t>membros</a:t>
            </a:r>
            <a:r>
              <a:rPr lang="es-ES" sz="2000" dirty="0" smtClean="0"/>
              <a:t>).</a:t>
            </a:r>
          </a:p>
          <a:p>
            <a:pPr algn="just" hangingPunct="0"/>
            <a:endParaRPr lang="es-ES" sz="800" dirty="0"/>
          </a:p>
          <a:p>
            <a:pPr algn="just" hangingPunct="0"/>
            <a:r>
              <a:rPr lang="es-ES" sz="2000" dirty="0"/>
              <a:t>En </a:t>
            </a:r>
            <a:r>
              <a:rPr lang="es-ES" sz="2000" b="1" dirty="0"/>
              <a:t>1995</a:t>
            </a:r>
            <a:r>
              <a:rPr lang="es-ES" sz="2000" dirty="0"/>
              <a:t> </a:t>
            </a:r>
            <a:r>
              <a:rPr lang="es-ES" sz="2000" b="1" dirty="0" err="1"/>
              <a:t>incorpóranse</a:t>
            </a:r>
            <a:r>
              <a:rPr lang="es-ES" sz="2000" b="1" dirty="0"/>
              <a:t> á Unión Europea, Austria, Suecia e Finlandia </a:t>
            </a:r>
            <a:r>
              <a:rPr lang="es-ES" sz="2000" dirty="0"/>
              <a:t>e </a:t>
            </a:r>
            <a:r>
              <a:rPr lang="es-ES" sz="2000" dirty="0" err="1"/>
              <a:t>ponse</a:t>
            </a:r>
            <a:r>
              <a:rPr lang="es-ES" sz="2000" dirty="0"/>
              <a:t> en </a:t>
            </a:r>
            <a:r>
              <a:rPr lang="es-ES" sz="2000" dirty="0" err="1"/>
              <a:t>funcionamento</a:t>
            </a:r>
            <a:r>
              <a:rPr lang="es-ES" sz="2000" dirty="0"/>
              <a:t> o </a:t>
            </a:r>
            <a:endParaRPr lang="es-ES" sz="2000" dirty="0" smtClean="0"/>
          </a:p>
          <a:p>
            <a:pPr algn="just" hangingPunct="0"/>
            <a:endParaRPr lang="es-ES" sz="800" b="1" dirty="0"/>
          </a:p>
          <a:p>
            <a:pPr algn="just" hangingPunct="0"/>
            <a:r>
              <a:rPr lang="es-ES" sz="2000" b="1" dirty="0" err="1" smtClean="0"/>
              <a:t>Espazo</a:t>
            </a:r>
            <a:r>
              <a:rPr lang="es-ES" sz="2000" b="1" dirty="0" smtClean="0"/>
              <a:t> </a:t>
            </a:r>
            <a:r>
              <a:rPr lang="es-ES" sz="2000" b="1" dirty="0" err="1"/>
              <a:t>Shengen</a:t>
            </a:r>
            <a:r>
              <a:rPr lang="es-ES" sz="2000" b="1" dirty="0"/>
              <a:t> </a:t>
            </a:r>
            <a:r>
              <a:rPr lang="es-ES" sz="2000" dirty="0"/>
              <a:t>que </a:t>
            </a:r>
            <a:r>
              <a:rPr lang="es-ES" sz="2000" dirty="0" smtClean="0"/>
              <a:t>permitía:</a:t>
            </a:r>
          </a:p>
          <a:p>
            <a:pPr algn="just" hangingPunct="0"/>
            <a:r>
              <a:rPr lang="es-ES" sz="2000" dirty="0"/>
              <a:t>L</a:t>
            </a:r>
            <a:r>
              <a:rPr lang="es-ES" sz="2000" dirty="0" smtClean="0"/>
              <a:t>ibre </a:t>
            </a:r>
            <a:r>
              <a:rPr lang="es-ES" sz="2000" dirty="0"/>
              <a:t>circulación e </a:t>
            </a:r>
            <a:r>
              <a:rPr lang="es-ES" sz="2000" dirty="0" err="1"/>
              <a:t>mobilidade</a:t>
            </a:r>
            <a:r>
              <a:rPr lang="es-ES" sz="2000" dirty="0"/>
              <a:t> de </a:t>
            </a:r>
            <a:r>
              <a:rPr lang="es-ES" sz="2000" dirty="0" err="1"/>
              <a:t>persoas</a:t>
            </a:r>
            <a:r>
              <a:rPr lang="es-ES" sz="2000" dirty="0"/>
              <a:t> entre os Estados </a:t>
            </a:r>
            <a:r>
              <a:rPr lang="es-ES" sz="2000" dirty="0" err="1"/>
              <a:t>asinantes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 hangingPunct="0"/>
            <a:endParaRPr lang="es-ES" sz="800" dirty="0"/>
          </a:p>
          <a:p>
            <a:pPr algn="just" hangingPunct="0"/>
            <a:r>
              <a:rPr lang="es-ES" sz="2000" dirty="0"/>
              <a:t>F</a:t>
            </a:r>
            <a:r>
              <a:rPr lang="es-ES" sz="2000" dirty="0" smtClean="0"/>
              <a:t>ormado polos países </a:t>
            </a:r>
            <a:r>
              <a:rPr lang="es-ES" sz="2000" dirty="0"/>
              <a:t>da UE (agás </a:t>
            </a:r>
            <a:r>
              <a:rPr lang="es-ES" sz="2000" dirty="0" err="1"/>
              <a:t>Romanía</a:t>
            </a:r>
            <a:r>
              <a:rPr lang="es-ES" sz="2000" dirty="0"/>
              <a:t>, Bulgaria, Croacia e </a:t>
            </a:r>
            <a:r>
              <a:rPr lang="es-ES" sz="2000" dirty="0" smtClean="0"/>
              <a:t>Irlanda) e </a:t>
            </a:r>
            <a:r>
              <a:rPr lang="es-ES" sz="2000" dirty="0"/>
              <a:t>4 non </a:t>
            </a:r>
            <a:r>
              <a:rPr lang="es-ES" sz="2000" dirty="0" smtClean="0"/>
              <a:t>comunitarios: Islandia</a:t>
            </a:r>
            <a:r>
              <a:rPr lang="es-ES" sz="2000" dirty="0"/>
              <a:t>, Noruega, </a:t>
            </a:r>
            <a:r>
              <a:rPr lang="es-ES" sz="2000" dirty="0" err="1"/>
              <a:t>Suíza</a:t>
            </a:r>
            <a:r>
              <a:rPr lang="es-ES" sz="2000" dirty="0"/>
              <a:t>  e Liechtenstein.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371" y="3502865"/>
            <a:ext cx="4563291" cy="335513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370" y="103339"/>
            <a:ext cx="4466383" cy="338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00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6700" y="361950"/>
            <a:ext cx="49911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b="1" u="sng" dirty="0"/>
              <a:t>Tratado de </a:t>
            </a:r>
            <a:r>
              <a:rPr lang="es-ES" sz="2000" b="1" u="sng" dirty="0" err="1"/>
              <a:t>Amsterdam</a:t>
            </a:r>
            <a:r>
              <a:rPr lang="es-ES" sz="2000" b="1" u="sng" dirty="0"/>
              <a:t> (1997) </a:t>
            </a:r>
            <a:endParaRPr lang="es-ES" sz="2000" b="1" u="sng" dirty="0" smtClean="0"/>
          </a:p>
          <a:p>
            <a:pPr algn="just" hangingPunct="0"/>
            <a:r>
              <a:rPr lang="es-ES" sz="2000" dirty="0" err="1" smtClean="0"/>
              <a:t>Preparou</a:t>
            </a:r>
            <a:r>
              <a:rPr lang="es-ES" sz="2000" dirty="0" smtClean="0"/>
              <a:t> </a:t>
            </a:r>
            <a:r>
              <a:rPr lang="es-ES" sz="2000" dirty="0"/>
              <a:t>a </a:t>
            </a:r>
            <a:r>
              <a:rPr lang="es-ES" sz="2000" dirty="0" err="1"/>
              <a:t>chegada</a:t>
            </a:r>
            <a:r>
              <a:rPr lang="es-ES" sz="2000" dirty="0"/>
              <a:t> de </a:t>
            </a:r>
            <a:r>
              <a:rPr lang="es-ES" sz="2000" dirty="0" err="1"/>
              <a:t>novos</a:t>
            </a:r>
            <a:r>
              <a:rPr lang="es-ES" sz="2000" dirty="0"/>
              <a:t> países </a:t>
            </a:r>
            <a:r>
              <a:rPr lang="es-ES" sz="2000" dirty="0" err="1"/>
              <a:t>membros</a:t>
            </a:r>
            <a:r>
              <a:rPr lang="es-ES" sz="2000" dirty="0"/>
              <a:t> e </a:t>
            </a:r>
            <a:r>
              <a:rPr lang="es-ES" sz="2000" dirty="0" err="1"/>
              <a:t>reformou</a:t>
            </a:r>
            <a:r>
              <a:rPr lang="es-ES" sz="2000" dirty="0"/>
              <a:t> as </a:t>
            </a:r>
            <a:r>
              <a:rPr lang="es-ES" sz="2000" dirty="0" err="1"/>
              <a:t>institucións</a:t>
            </a:r>
            <a:r>
              <a:rPr lang="es-ES" sz="2000" dirty="0"/>
              <a:t> da U.E. </a:t>
            </a:r>
            <a:endParaRPr lang="es-ES" sz="2000" dirty="0" smtClean="0"/>
          </a:p>
          <a:p>
            <a:pPr algn="just" hangingPunct="0"/>
            <a:r>
              <a:rPr lang="es-ES" sz="2000" b="1" i="1" dirty="0" err="1" smtClean="0"/>
              <a:t>Ampliou</a:t>
            </a:r>
            <a:r>
              <a:rPr lang="es-ES" sz="2000" b="1" i="1" dirty="0" smtClean="0"/>
              <a:t> </a:t>
            </a:r>
            <a:r>
              <a:rPr lang="es-ES" sz="2000" b="1" i="1" dirty="0"/>
              <a:t>as competencias do Parlamento Europeo </a:t>
            </a:r>
            <a:r>
              <a:rPr lang="es-ES" sz="2000" dirty="0"/>
              <a:t>e </a:t>
            </a:r>
            <a:r>
              <a:rPr lang="es-ES" sz="2000" dirty="0" err="1"/>
              <a:t>creou</a:t>
            </a:r>
            <a:r>
              <a:rPr lang="es-ES" sz="2000" dirty="0"/>
              <a:t> a figura do </a:t>
            </a:r>
            <a:r>
              <a:rPr lang="es-ES" sz="2000" b="1" i="1" dirty="0"/>
              <a:t>Alto Representante da Política Exterior e da </a:t>
            </a:r>
            <a:r>
              <a:rPr lang="es-ES" sz="2000" b="1" i="1" dirty="0" err="1"/>
              <a:t>Seguridade</a:t>
            </a:r>
            <a:r>
              <a:rPr lang="es-ES" sz="2000" b="1" i="1" dirty="0"/>
              <a:t> Común</a:t>
            </a:r>
            <a:r>
              <a:rPr lang="es-ES" sz="2000" dirty="0"/>
              <a:t>, cargo </a:t>
            </a:r>
            <a:r>
              <a:rPr lang="es-ES" sz="2000" dirty="0" err="1"/>
              <a:t>semellante</a:t>
            </a:r>
            <a:r>
              <a:rPr lang="es-ES" sz="2000" dirty="0"/>
              <a:t> a Ministro de Exteriores da UE.</a:t>
            </a:r>
          </a:p>
          <a:p>
            <a:pPr algn="just" hangingPunct="0"/>
            <a:endParaRPr lang="es-ES" sz="2000" b="1" dirty="0" smtClean="0"/>
          </a:p>
          <a:p>
            <a:pPr algn="just" hangingPunct="0"/>
            <a:r>
              <a:rPr lang="es-ES" sz="2000" b="1" u="sng" dirty="0" smtClean="0"/>
              <a:t>Tratado </a:t>
            </a:r>
            <a:r>
              <a:rPr lang="es-ES" sz="2000" b="1" u="sng" dirty="0"/>
              <a:t>de Niza (2001). </a:t>
            </a:r>
            <a:endParaRPr lang="es-ES" sz="2000" b="1" u="sng" dirty="0" smtClean="0"/>
          </a:p>
          <a:p>
            <a:pPr algn="just" hangingPunct="0"/>
            <a:r>
              <a:rPr lang="es-ES" sz="2000" dirty="0" err="1" smtClean="0"/>
              <a:t>Preparou</a:t>
            </a:r>
            <a:r>
              <a:rPr lang="es-ES" sz="2000" dirty="0" smtClean="0"/>
              <a:t> </a:t>
            </a:r>
            <a:r>
              <a:rPr lang="es-ES" sz="2000" dirty="0"/>
              <a:t>a ampliación de 2004. </a:t>
            </a:r>
            <a:r>
              <a:rPr lang="es-ES" sz="2000" dirty="0" err="1"/>
              <a:t>Estableceuse</a:t>
            </a:r>
            <a:r>
              <a:rPr lang="es-ES" sz="2000" dirty="0"/>
              <a:t> que as </a:t>
            </a:r>
            <a:r>
              <a:rPr lang="es-ES" sz="2000" dirty="0" err="1"/>
              <a:t>decisións</a:t>
            </a:r>
            <a:r>
              <a:rPr lang="es-ES" sz="2000" dirty="0"/>
              <a:t> se tomarían por </a:t>
            </a:r>
            <a:r>
              <a:rPr lang="es-ES" sz="2000" dirty="0" err="1"/>
              <a:t>maioría</a:t>
            </a:r>
            <a:r>
              <a:rPr lang="es-ES" sz="2000" dirty="0"/>
              <a:t> cualificada. O grande triunfador </a:t>
            </a:r>
            <a:r>
              <a:rPr lang="es-ES" sz="2000" dirty="0" err="1"/>
              <a:t>foi</a:t>
            </a:r>
            <a:r>
              <a:rPr lang="es-ES" sz="2000" dirty="0"/>
              <a:t> </a:t>
            </a:r>
            <a:r>
              <a:rPr lang="es-ES" sz="2000" dirty="0" err="1"/>
              <a:t>Alemaña</a:t>
            </a:r>
            <a:r>
              <a:rPr lang="es-ES" sz="2000" dirty="0"/>
              <a:t> </a:t>
            </a:r>
            <a:r>
              <a:rPr lang="es-ES" sz="2000" dirty="0" err="1"/>
              <a:t>ó</a:t>
            </a:r>
            <a:r>
              <a:rPr lang="es-ES" sz="2000" dirty="0"/>
              <a:t> </a:t>
            </a:r>
            <a:r>
              <a:rPr lang="es-ES" sz="2000" b="1" dirty="0" err="1"/>
              <a:t>impoñerse</a:t>
            </a:r>
            <a:r>
              <a:rPr lang="es-ES" sz="2000" b="1" dirty="0"/>
              <a:t> o criterio de número de habitantes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decisións</a:t>
            </a:r>
            <a:r>
              <a:rPr lang="es-ES" sz="2000" b="1" dirty="0"/>
              <a:t> por </a:t>
            </a:r>
            <a:r>
              <a:rPr lang="es-ES" sz="2000" b="1" dirty="0" err="1"/>
              <a:t>maioría</a:t>
            </a:r>
            <a:r>
              <a:rPr lang="es-ES" sz="2000" b="1" dirty="0"/>
              <a:t> cualificada </a:t>
            </a:r>
            <a:endParaRPr lang="es-ES" sz="2000" b="1" dirty="0" smtClean="0"/>
          </a:p>
          <a:p>
            <a:pPr algn="just" hangingPunct="0"/>
            <a:r>
              <a:rPr lang="es-ES" sz="2000" dirty="0" smtClean="0"/>
              <a:t>(</a:t>
            </a:r>
            <a:r>
              <a:rPr lang="es-ES" sz="2000" dirty="0" err="1"/>
              <a:t>maior</a:t>
            </a:r>
            <a:r>
              <a:rPr lang="es-ES" sz="2000" dirty="0"/>
              <a:t> número de votos no </a:t>
            </a:r>
            <a:r>
              <a:rPr lang="es-ES" sz="2000" dirty="0" err="1"/>
              <a:t>Consello</a:t>
            </a:r>
            <a:r>
              <a:rPr lang="es-ES" sz="2000" dirty="0"/>
              <a:t> de Ministros e </a:t>
            </a:r>
            <a:r>
              <a:rPr lang="es-ES" sz="2000" dirty="0" err="1"/>
              <a:t>maior</a:t>
            </a:r>
            <a:r>
              <a:rPr lang="es-ES" sz="2000" dirty="0"/>
              <a:t> número de deputados no Parlamento Europeo 99 representantes de </a:t>
            </a:r>
            <a:r>
              <a:rPr lang="es-ES" sz="2000" dirty="0" err="1"/>
              <a:t>Alemaña</a:t>
            </a:r>
            <a:r>
              <a:rPr lang="es-ES" sz="2000" dirty="0"/>
              <a:t>, 78 Francia e Italia, 54 España e Polonia...).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006" y="162660"/>
            <a:ext cx="5447085" cy="31659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565" y="3639770"/>
            <a:ext cx="6008979" cy="293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03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591502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b="1" dirty="0"/>
              <a:t>-2004. A Europa dos 25. Incorporación dos países que </a:t>
            </a:r>
            <a:r>
              <a:rPr lang="es-ES" sz="2000" b="1" dirty="0" err="1"/>
              <a:t>estiveran</a:t>
            </a:r>
            <a:r>
              <a:rPr lang="es-ES" sz="2000" b="1" dirty="0"/>
              <a:t> </a:t>
            </a:r>
            <a:r>
              <a:rPr lang="es-ES" sz="2000" b="1" dirty="0" err="1"/>
              <a:t>baixo</a:t>
            </a:r>
            <a:r>
              <a:rPr lang="es-ES" sz="2000" b="1" dirty="0"/>
              <a:t> a influencia da URSS. </a:t>
            </a:r>
            <a:endParaRPr lang="es-ES" sz="2000" b="1" dirty="0" smtClean="0"/>
          </a:p>
          <a:p>
            <a:pPr algn="just" hangingPunct="0"/>
            <a:r>
              <a:rPr lang="es-ES" sz="2000" dirty="0" smtClean="0"/>
              <a:t>En </a:t>
            </a:r>
            <a:r>
              <a:rPr lang="es-ES" sz="2000" dirty="0"/>
              <a:t>2004 </a:t>
            </a:r>
            <a:r>
              <a:rPr lang="es-ES" sz="2000" dirty="0" err="1"/>
              <a:t>incorpóranse</a:t>
            </a:r>
            <a:r>
              <a:rPr lang="es-ES" sz="2000" dirty="0"/>
              <a:t> as Repúblicas Bálticas, </a:t>
            </a:r>
            <a:r>
              <a:rPr lang="es-ES" sz="2000" i="1" dirty="0"/>
              <a:t>Estonia, Letonia e Lituania, así como Polonia, Chequia, Eslovaquia, Hungría, Eslovenia, </a:t>
            </a:r>
            <a:r>
              <a:rPr lang="es-ES" sz="2000" i="1" dirty="0" err="1"/>
              <a:t>Incorpóranse</a:t>
            </a:r>
            <a:r>
              <a:rPr lang="es-ES" sz="2000" i="1" dirty="0"/>
              <a:t> </a:t>
            </a:r>
            <a:r>
              <a:rPr lang="es-ES" sz="2000" i="1" dirty="0" err="1"/>
              <a:t>tamén</a:t>
            </a:r>
            <a:r>
              <a:rPr lang="es-ES" sz="2000" i="1" dirty="0"/>
              <a:t> os países mediterráneos de Malta e Chipre. </a:t>
            </a:r>
            <a:endParaRPr lang="es-ES" sz="2000" i="1" dirty="0" smtClean="0"/>
          </a:p>
          <a:p>
            <a:pPr algn="just" hangingPunct="0"/>
            <a:r>
              <a:rPr lang="es-ES" sz="2000" dirty="0" smtClean="0"/>
              <a:t>A </a:t>
            </a:r>
            <a:r>
              <a:rPr lang="es-ES" sz="2000" dirty="0"/>
              <a:t>ampliación </a:t>
            </a:r>
            <a:r>
              <a:rPr lang="es-ES" sz="2000" dirty="0" err="1"/>
              <a:t>atopouse</a:t>
            </a:r>
            <a:r>
              <a:rPr lang="es-ES" sz="2000" dirty="0"/>
              <a:t> coas resistencias dos países mediterráneos(Portugal, España) e Irlanda que temían ver reducidas as remesas de fondos comunitarios.</a:t>
            </a:r>
          </a:p>
          <a:p>
            <a:pPr algn="just" hangingPunct="0"/>
            <a:r>
              <a:rPr lang="es-ES" sz="2000" dirty="0"/>
              <a:t>A nova ampliación ven acompañada </a:t>
            </a:r>
            <a:r>
              <a:rPr lang="es-ES" sz="2000" dirty="0" err="1"/>
              <a:t>pola</a:t>
            </a:r>
            <a:r>
              <a:rPr lang="es-ES" sz="2000" dirty="0"/>
              <a:t> evidencia de </a:t>
            </a:r>
            <a:r>
              <a:rPr lang="es-ES" sz="2000" b="1" dirty="0"/>
              <a:t>2 perspectivas distintas sobre a </a:t>
            </a:r>
            <a:r>
              <a:rPr lang="es-ES" sz="2000" b="1" dirty="0" smtClean="0"/>
              <a:t>Unión:</a:t>
            </a:r>
          </a:p>
          <a:p>
            <a:pPr algn="just" hangingPunct="0"/>
            <a:r>
              <a:rPr lang="es-ES" sz="2000" dirty="0" smtClean="0"/>
              <a:t>-  </a:t>
            </a:r>
            <a:r>
              <a:rPr lang="es-ES" sz="2000" dirty="0" err="1"/>
              <a:t>aqueles</a:t>
            </a:r>
            <a:r>
              <a:rPr lang="es-ES" sz="2000" dirty="0"/>
              <a:t> países que están </a:t>
            </a:r>
            <a:r>
              <a:rPr lang="es-ES" sz="2000" dirty="0" err="1"/>
              <a:t>dispostos</a:t>
            </a:r>
            <a:r>
              <a:rPr lang="es-ES" sz="2000" dirty="0"/>
              <a:t> a </a:t>
            </a:r>
            <a:r>
              <a:rPr lang="es-ES" sz="2000" dirty="0" err="1"/>
              <a:t>camiñar</a:t>
            </a:r>
            <a:r>
              <a:rPr lang="es-ES" sz="2000" dirty="0"/>
              <a:t> cara á creación de </a:t>
            </a:r>
            <a:r>
              <a:rPr lang="es-ES" sz="2000" dirty="0" err="1"/>
              <a:t>estruturas</a:t>
            </a:r>
            <a:r>
              <a:rPr lang="es-ES" sz="2000" dirty="0"/>
              <a:t> que permitan </a:t>
            </a:r>
            <a:r>
              <a:rPr lang="es-ES" sz="2000" dirty="0" err="1"/>
              <a:t>unha</a:t>
            </a:r>
            <a:r>
              <a:rPr lang="es-ES" sz="2000" dirty="0"/>
              <a:t> Unión Política real por riba dos </a:t>
            </a:r>
            <a:r>
              <a:rPr lang="es-ES" sz="2000" dirty="0" smtClean="0"/>
              <a:t>Estados</a:t>
            </a:r>
            <a:endParaRPr lang="es-ES" sz="2000" dirty="0"/>
          </a:p>
          <a:p>
            <a:pPr marL="342900" indent="-342900" algn="just" hangingPunct="0">
              <a:buFontTx/>
              <a:buChar char="-"/>
            </a:pPr>
            <a:r>
              <a:rPr lang="es-ES" sz="2000" dirty="0" err="1" smtClean="0"/>
              <a:t>aqueles</a:t>
            </a:r>
            <a:r>
              <a:rPr lang="es-ES" sz="2000" dirty="0" smtClean="0"/>
              <a:t> </a:t>
            </a:r>
            <a:r>
              <a:rPr lang="es-ES" sz="2000" dirty="0"/>
              <a:t>Estados que se resisten a perder a </a:t>
            </a:r>
            <a:r>
              <a:rPr lang="es-ES" sz="2000" dirty="0" err="1"/>
              <a:t>súa</a:t>
            </a:r>
            <a:r>
              <a:rPr lang="es-ES" sz="2000" dirty="0"/>
              <a:t> autonomía política. </a:t>
            </a:r>
            <a:endParaRPr lang="es-ES" sz="2000" dirty="0" smtClean="0"/>
          </a:p>
          <a:p>
            <a:pPr algn="just" hangingPunct="0"/>
            <a:r>
              <a:rPr lang="es-ES" sz="2000" dirty="0" smtClean="0"/>
              <a:t>Esta </a:t>
            </a:r>
            <a:r>
              <a:rPr lang="es-ES" sz="2000" dirty="0" err="1"/>
              <a:t>aptitude</a:t>
            </a:r>
            <a:r>
              <a:rPr lang="es-ES" sz="2000" dirty="0"/>
              <a:t> </a:t>
            </a:r>
            <a:r>
              <a:rPr lang="es-ES" sz="2000" dirty="0" err="1"/>
              <a:t>encaixa</a:t>
            </a:r>
            <a:r>
              <a:rPr lang="es-ES" sz="2000" dirty="0"/>
              <a:t> </a:t>
            </a:r>
            <a:r>
              <a:rPr lang="es-ES" sz="2000" dirty="0" err="1"/>
              <a:t>co</a:t>
            </a:r>
            <a:r>
              <a:rPr lang="es-ES" sz="2000" dirty="0"/>
              <a:t> </a:t>
            </a:r>
            <a:r>
              <a:rPr lang="es-ES" sz="2000" b="1" dirty="0"/>
              <a:t>ascenso en Europa de </a:t>
            </a:r>
            <a:r>
              <a:rPr lang="es-ES" sz="2000" b="1" dirty="0" err="1"/>
              <a:t>ideoloxías</a:t>
            </a:r>
            <a:r>
              <a:rPr lang="es-ES" sz="2000" b="1" dirty="0"/>
              <a:t> ultra nacionalistas</a:t>
            </a:r>
            <a:r>
              <a:rPr lang="es-ES" sz="2000" dirty="0"/>
              <a:t>, </a:t>
            </a:r>
            <a:r>
              <a:rPr lang="es-ES" sz="2000" dirty="0" err="1"/>
              <a:t>xeralmente</a:t>
            </a:r>
            <a:r>
              <a:rPr lang="es-ES" sz="2000" dirty="0"/>
              <a:t> de </a:t>
            </a:r>
            <a:r>
              <a:rPr lang="es-ES" sz="2000" dirty="0" err="1"/>
              <a:t>estrema</a:t>
            </a:r>
            <a:r>
              <a:rPr lang="es-ES" sz="2000" dirty="0"/>
              <a:t> </a:t>
            </a:r>
            <a:r>
              <a:rPr lang="es-ES" sz="2000" dirty="0" err="1"/>
              <a:t>dereita</a:t>
            </a:r>
            <a:r>
              <a:rPr lang="es-ES" sz="2000" dirty="0"/>
              <a:t> que cuestionan a integración en Europa. </a:t>
            </a:r>
            <a:r>
              <a:rPr lang="es-ES" sz="2000" dirty="0" err="1"/>
              <a:t>Neste</a:t>
            </a:r>
            <a:r>
              <a:rPr lang="es-ES" sz="2000" dirty="0"/>
              <a:t> contexto </a:t>
            </a:r>
            <a:r>
              <a:rPr lang="es-ES" sz="2000" dirty="0" err="1"/>
              <a:t>hai</a:t>
            </a:r>
            <a:r>
              <a:rPr lang="es-ES" sz="2000" dirty="0"/>
              <a:t> que destacar o </a:t>
            </a:r>
            <a:r>
              <a:rPr lang="es-ES" sz="2000" b="1" dirty="0"/>
              <a:t>fracaso do intento de aprobación da Constitución para Europa no 2004 </a:t>
            </a:r>
            <a:r>
              <a:rPr lang="es-ES" sz="2000" dirty="0" err="1"/>
              <a:t>ó</a:t>
            </a:r>
            <a:r>
              <a:rPr lang="es-ES" sz="2000" dirty="0"/>
              <a:t> non superar os referendos en Francia e Países </a:t>
            </a:r>
            <a:r>
              <a:rPr lang="es-ES" sz="2000" dirty="0" err="1"/>
              <a:t>Baixos</a:t>
            </a:r>
            <a:r>
              <a:rPr lang="es-ES" sz="2000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024" y="797836"/>
            <a:ext cx="6286589" cy="466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19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0025" y="333375"/>
            <a:ext cx="512445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b="1" dirty="0"/>
              <a:t>-2005-2020. Ampliación ata os 28. A </a:t>
            </a:r>
            <a:r>
              <a:rPr lang="es-ES" sz="2000" b="1" dirty="0" err="1"/>
              <a:t>saída</a:t>
            </a:r>
            <a:r>
              <a:rPr lang="es-ES" sz="2000" b="1" dirty="0"/>
              <a:t> do Reino Unido (</a:t>
            </a:r>
            <a:r>
              <a:rPr lang="es-ES" sz="2000" b="1" dirty="0" err="1"/>
              <a:t>Brexit</a:t>
            </a:r>
            <a:r>
              <a:rPr lang="es-ES" sz="2000" b="1" dirty="0"/>
              <a:t>) en 2020</a:t>
            </a:r>
            <a:r>
              <a:rPr lang="es-ES" sz="2000" b="1" dirty="0" smtClean="0"/>
              <a:t>.</a:t>
            </a:r>
          </a:p>
          <a:p>
            <a:pPr algn="just" hangingPunct="0"/>
            <a:endParaRPr lang="es-ES" sz="2000" dirty="0"/>
          </a:p>
          <a:p>
            <a:pPr algn="just" hangingPunct="0"/>
            <a:r>
              <a:rPr lang="es-ES" sz="2000" dirty="0"/>
              <a:t>No 2007 </a:t>
            </a:r>
            <a:r>
              <a:rPr lang="es-ES" sz="2000" dirty="0" err="1"/>
              <a:t>incorporáronse</a:t>
            </a:r>
            <a:r>
              <a:rPr lang="es-ES" sz="2000" dirty="0"/>
              <a:t> á Unión Europea </a:t>
            </a:r>
            <a:r>
              <a:rPr lang="es-ES" sz="2000" dirty="0" err="1"/>
              <a:t>Romanía</a:t>
            </a:r>
            <a:r>
              <a:rPr lang="es-ES" sz="2000" dirty="0"/>
              <a:t> e Bulgaria e Croacia no 2013</a:t>
            </a:r>
            <a:r>
              <a:rPr lang="es-ES" sz="2000" dirty="0" smtClean="0"/>
              <a:t>.</a:t>
            </a:r>
          </a:p>
          <a:p>
            <a:pPr algn="just" hangingPunct="0"/>
            <a:endParaRPr lang="es-ES" sz="2000" dirty="0"/>
          </a:p>
          <a:p>
            <a:pPr algn="just" hangingPunct="0"/>
            <a:r>
              <a:rPr lang="es-ES" sz="2000" b="1" dirty="0"/>
              <a:t>Tratado de Lisboa (2007). </a:t>
            </a:r>
            <a:endParaRPr lang="es-ES" sz="2000" b="1" dirty="0" smtClean="0"/>
          </a:p>
          <a:p>
            <a:pPr algn="just" hangingPunct="0"/>
            <a:r>
              <a:rPr lang="es-ES" sz="2000" b="1" dirty="0" smtClean="0"/>
              <a:t>- </a:t>
            </a:r>
            <a:r>
              <a:rPr lang="es-ES" sz="2000" dirty="0"/>
              <a:t> </a:t>
            </a:r>
            <a:r>
              <a:rPr lang="es-ES" sz="2000" dirty="0" smtClean="0"/>
              <a:t>   </a:t>
            </a:r>
            <a:r>
              <a:rPr lang="es-ES" sz="2000" dirty="0" err="1" smtClean="0"/>
              <a:t>Deu</a:t>
            </a:r>
            <a:r>
              <a:rPr lang="es-ES" sz="2000" dirty="0" smtClean="0"/>
              <a:t> + </a:t>
            </a:r>
            <a:r>
              <a:rPr lang="es-ES" sz="2000" dirty="0"/>
              <a:t>competencias </a:t>
            </a:r>
            <a:r>
              <a:rPr lang="es-ES" sz="2000" dirty="0" err="1"/>
              <a:t>ó</a:t>
            </a:r>
            <a:r>
              <a:rPr lang="es-ES" sz="2000" dirty="0"/>
              <a:t> Parlamento </a:t>
            </a:r>
            <a:r>
              <a:rPr lang="es-ES" sz="2000" dirty="0" smtClean="0"/>
              <a:t>Europeo </a:t>
            </a:r>
          </a:p>
          <a:p>
            <a:pPr marL="342900" indent="-342900" algn="just" hangingPunct="0">
              <a:buFontTx/>
              <a:buChar char="-"/>
            </a:pPr>
            <a:r>
              <a:rPr lang="es-ES" sz="2000" dirty="0" err="1" smtClean="0"/>
              <a:t>Recoñeceu</a:t>
            </a:r>
            <a:r>
              <a:rPr lang="es-ES" sz="2000" dirty="0" smtClean="0"/>
              <a:t> </a:t>
            </a:r>
            <a:r>
              <a:rPr lang="es-ES" sz="2000" dirty="0"/>
              <a:t>a iniciativa </a:t>
            </a:r>
            <a:r>
              <a:rPr lang="es-ES" sz="2000" dirty="0" err="1"/>
              <a:t>lexislativa</a:t>
            </a:r>
            <a:r>
              <a:rPr lang="es-ES" sz="2000" dirty="0"/>
              <a:t> popular cando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proposta</a:t>
            </a:r>
            <a:r>
              <a:rPr lang="es-ES" sz="2000" dirty="0"/>
              <a:t> </a:t>
            </a:r>
            <a:r>
              <a:rPr lang="es-ES" sz="2000" dirty="0" err="1"/>
              <a:t>sexa</a:t>
            </a:r>
            <a:r>
              <a:rPr lang="es-ES" sz="2000" dirty="0"/>
              <a:t> </a:t>
            </a:r>
            <a:r>
              <a:rPr lang="es-ES" sz="2000" dirty="0" err="1"/>
              <a:t>apoiada</a:t>
            </a:r>
            <a:r>
              <a:rPr lang="es-ES" sz="2000" dirty="0"/>
              <a:t> por un millón de </a:t>
            </a:r>
            <a:r>
              <a:rPr lang="es-ES" sz="2000" dirty="0" err="1"/>
              <a:t>cidadáns</a:t>
            </a:r>
            <a:r>
              <a:rPr lang="es-ES" sz="2000" dirty="0" smtClean="0"/>
              <a:t>,</a:t>
            </a:r>
          </a:p>
          <a:p>
            <a:pPr marL="342900" indent="-342900" algn="just" hangingPunct="0">
              <a:buFontTx/>
              <a:buChar char="-"/>
            </a:pPr>
            <a:r>
              <a:rPr lang="es-ES" sz="2000" dirty="0" err="1"/>
              <a:t>P</a:t>
            </a:r>
            <a:r>
              <a:rPr lang="es-ES" sz="2000" dirty="0" err="1" smtClean="0"/>
              <a:t>ermitiu</a:t>
            </a:r>
            <a:r>
              <a:rPr lang="es-ES" sz="2000" dirty="0" smtClean="0"/>
              <a:t> </a:t>
            </a:r>
            <a:r>
              <a:rPr lang="es-ES" sz="2000" dirty="0"/>
              <a:t>á UE ter </a:t>
            </a:r>
            <a:r>
              <a:rPr lang="es-ES" sz="2000" dirty="0" err="1"/>
              <a:t>entidade</a:t>
            </a:r>
            <a:r>
              <a:rPr lang="es-ES" sz="2000" dirty="0"/>
              <a:t> para </a:t>
            </a:r>
            <a:r>
              <a:rPr lang="es-ES" sz="2000" dirty="0" err="1"/>
              <a:t>asinar</a:t>
            </a:r>
            <a:r>
              <a:rPr lang="es-ES" sz="2000" dirty="0"/>
              <a:t> </a:t>
            </a:r>
            <a:r>
              <a:rPr lang="es-ES" sz="2000" dirty="0" err="1"/>
              <a:t>acordos</a:t>
            </a:r>
            <a:r>
              <a:rPr lang="es-ES" sz="2000" dirty="0"/>
              <a:t> </a:t>
            </a:r>
            <a:r>
              <a:rPr lang="es-ES" sz="2000" dirty="0" err="1"/>
              <a:t>internacionais</a:t>
            </a:r>
            <a:r>
              <a:rPr lang="es-ES" sz="2000" dirty="0"/>
              <a:t> </a:t>
            </a:r>
          </a:p>
          <a:p>
            <a:pPr marL="342900" indent="-342900" algn="just" hangingPunct="0">
              <a:buFontTx/>
              <a:buChar char="-"/>
            </a:pPr>
            <a:r>
              <a:rPr lang="es-ES" sz="2000" dirty="0" err="1"/>
              <a:t>A</a:t>
            </a:r>
            <a:r>
              <a:rPr lang="es-ES" sz="2000" dirty="0" err="1" smtClean="0"/>
              <a:t>mpliou</a:t>
            </a:r>
            <a:r>
              <a:rPr lang="es-ES" sz="2000" dirty="0" smtClean="0"/>
              <a:t> </a:t>
            </a:r>
            <a:r>
              <a:rPr lang="es-ES" sz="2000" dirty="0"/>
              <a:t>a Carta dos </a:t>
            </a:r>
            <a:r>
              <a:rPr lang="es-ES" sz="2000" dirty="0" err="1"/>
              <a:t>Dereitos</a:t>
            </a:r>
            <a:r>
              <a:rPr lang="es-ES" sz="2000" dirty="0"/>
              <a:t> </a:t>
            </a:r>
            <a:r>
              <a:rPr lang="es-ES" sz="2000" dirty="0" err="1"/>
              <a:t>Fundamentais</a:t>
            </a:r>
            <a:r>
              <a:rPr lang="es-ES" sz="2000" dirty="0"/>
              <a:t> da UE aprobada no 2001.</a:t>
            </a:r>
          </a:p>
          <a:p>
            <a:pPr algn="just" hangingPunct="0"/>
            <a:endParaRPr lang="es-ES" sz="2000" dirty="0" smtClean="0"/>
          </a:p>
          <a:p>
            <a:pPr algn="just" hangingPunct="0"/>
            <a:r>
              <a:rPr lang="es-ES" sz="2000" dirty="0" smtClean="0"/>
              <a:t>A </a:t>
            </a:r>
            <a:r>
              <a:rPr lang="es-ES" sz="2000" dirty="0" err="1"/>
              <a:t>crise</a:t>
            </a:r>
            <a:r>
              <a:rPr lang="es-ES" sz="2000" dirty="0"/>
              <a:t> de 2008 e a Gran Recesión que </a:t>
            </a:r>
            <a:r>
              <a:rPr lang="es-ES" sz="2000" dirty="0" err="1"/>
              <a:t>supuxo</a:t>
            </a:r>
            <a:r>
              <a:rPr lang="es-ES" sz="2000" dirty="0"/>
              <a:t> levaron </a:t>
            </a:r>
            <a:r>
              <a:rPr lang="es-ES" sz="2000" dirty="0" err="1"/>
              <a:t>ó</a:t>
            </a:r>
            <a:r>
              <a:rPr lang="es-ES" sz="2000" dirty="0"/>
              <a:t> incremento do</a:t>
            </a:r>
            <a:r>
              <a:rPr lang="es-ES" sz="2000" b="1" dirty="0"/>
              <a:t> euroescepticismo, </a:t>
            </a:r>
            <a:r>
              <a:rPr lang="es-ES" sz="2000" dirty="0"/>
              <a:t>notable no Reino Unido.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451" y="0"/>
            <a:ext cx="5011123" cy="33639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332" y="3363948"/>
            <a:ext cx="3467145" cy="348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98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95275" y="276225"/>
            <a:ext cx="51530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b="1" dirty="0" smtClean="0"/>
              <a:t>BREXIT</a:t>
            </a:r>
          </a:p>
          <a:p>
            <a:pPr algn="just" hangingPunct="0"/>
            <a:endParaRPr lang="es-ES" sz="2000" b="1" dirty="0" smtClean="0"/>
          </a:p>
          <a:p>
            <a:pPr algn="just" hangingPunct="0"/>
            <a:r>
              <a:rPr lang="es-ES" sz="2000" dirty="0" smtClean="0"/>
              <a:t>En </a:t>
            </a:r>
            <a:r>
              <a:rPr lang="es-ES" sz="2000" dirty="0"/>
              <a:t>2013 o </a:t>
            </a:r>
            <a:r>
              <a:rPr lang="es-ES" sz="2000" dirty="0" err="1"/>
              <a:t>Primeiro</a:t>
            </a:r>
            <a:r>
              <a:rPr lang="es-ES" sz="2000" dirty="0"/>
              <a:t> Ministro David Cameron </a:t>
            </a:r>
            <a:r>
              <a:rPr lang="es-ES" sz="2000" dirty="0" err="1"/>
              <a:t>propuxo</a:t>
            </a:r>
            <a:r>
              <a:rPr lang="es-ES" sz="2000" dirty="0"/>
              <a:t> un referendo, que se </a:t>
            </a:r>
            <a:r>
              <a:rPr lang="es-ES" sz="2000" dirty="0" err="1"/>
              <a:t>celebrou</a:t>
            </a:r>
            <a:r>
              <a:rPr lang="es-ES" sz="2000" dirty="0"/>
              <a:t> no 2016, para a </a:t>
            </a:r>
            <a:r>
              <a:rPr lang="es-ES" sz="2000" dirty="0" err="1"/>
              <a:t>continuidade</a:t>
            </a:r>
            <a:r>
              <a:rPr lang="es-ES" sz="2000" dirty="0"/>
              <a:t> do Reino Unido na Unión Europea. </a:t>
            </a:r>
            <a:endParaRPr lang="es-ES" sz="2000" dirty="0" smtClean="0"/>
          </a:p>
          <a:p>
            <a:pPr algn="just" hangingPunct="0"/>
            <a:endParaRPr lang="es-ES" sz="2000" dirty="0"/>
          </a:p>
          <a:p>
            <a:pPr algn="just" hangingPunct="0"/>
            <a:r>
              <a:rPr lang="es-ES" sz="2000" dirty="0" smtClean="0"/>
              <a:t>Os </a:t>
            </a:r>
            <a:r>
              <a:rPr lang="es-ES" sz="2000" dirty="0"/>
              <a:t>británicos </a:t>
            </a:r>
            <a:r>
              <a:rPr lang="es-ES" sz="2000" dirty="0" err="1"/>
              <a:t>deron</a:t>
            </a:r>
            <a:r>
              <a:rPr lang="es-ES" sz="2000" dirty="0"/>
              <a:t> a vitoria á </a:t>
            </a:r>
            <a:r>
              <a:rPr lang="es-ES" sz="2000" dirty="0" err="1"/>
              <a:t>saída</a:t>
            </a:r>
            <a:r>
              <a:rPr lang="es-ES" sz="2000" dirty="0"/>
              <a:t> do Reino Unido da UE (</a:t>
            </a:r>
            <a:r>
              <a:rPr lang="es-ES" sz="2000" dirty="0" err="1"/>
              <a:t>brexit</a:t>
            </a:r>
            <a:r>
              <a:rPr lang="es-ES" sz="2000" dirty="0"/>
              <a:t>). Cameron, partidario da permanencia </a:t>
            </a:r>
            <a:r>
              <a:rPr lang="es-ES" sz="2000" dirty="0" err="1"/>
              <a:t>dimitiu</a:t>
            </a:r>
            <a:r>
              <a:rPr lang="es-ES" sz="2000" dirty="0"/>
              <a:t> e </a:t>
            </a:r>
            <a:r>
              <a:rPr lang="es-ES" sz="2000" dirty="0" err="1"/>
              <a:t>Theresa</a:t>
            </a:r>
            <a:r>
              <a:rPr lang="es-ES" sz="2000" dirty="0"/>
              <a:t> </a:t>
            </a:r>
            <a:r>
              <a:rPr lang="es-ES" sz="2000" dirty="0" err="1"/>
              <a:t>May</a:t>
            </a:r>
            <a:r>
              <a:rPr lang="es-ES" sz="2000" dirty="0"/>
              <a:t> </a:t>
            </a:r>
            <a:r>
              <a:rPr lang="es-ES" sz="2000" dirty="0" err="1"/>
              <a:t>acadou</a:t>
            </a:r>
            <a:r>
              <a:rPr lang="es-ES" sz="2000" dirty="0"/>
              <a:t> en 2018 un </a:t>
            </a:r>
            <a:r>
              <a:rPr lang="es-ES" sz="2000" dirty="0" err="1"/>
              <a:t>acordo</a:t>
            </a:r>
            <a:r>
              <a:rPr lang="es-ES" sz="2000" dirty="0"/>
              <a:t> </a:t>
            </a:r>
            <a:r>
              <a:rPr lang="es-ES" sz="2000" dirty="0" err="1"/>
              <a:t>co</a:t>
            </a:r>
            <a:r>
              <a:rPr lang="es-ES" sz="2000" dirty="0"/>
              <a:t> </a:t>
            </a:r>
            <a:r>
              <a:rPr lang="es-ES" sz="2000" dirty="0" err="1"/>
              <a:t>Consello</a:t>
            </a:r>
            <a:r>
              <a:rPr lang="es-ES" sz="2000" dirty="0"/>
              <a:t> Europeo para a </a:t>
            </a:r>
            <a:r>
              <a:rPr lang="es-ES" sz="2000" dirty="0" err="1"/>
              <a:t>saída</a:t>
            </a:r>
            <a:r>
              <a:rPr lang="es-ES" sz="2000" dirty="0"/>
              <a:t> do Reino Unido que </a:t>
            </a:r>
            <a:r>
              <a:rPr lang="es-ES" sz="2000" dirty="0" err="1"/>
              <a:t>foi</a:t>
            </a:r>
            <a:r>
              <a:rPr lang="es-ES" sz="2000" dirty="0"/>
              <a:t> </a:t>
            </a:r>
            <a:r>
              <a:rPr lang="es-ES" sz="2000" dirty="0" err="1"/>
              <a:t>rexeitado</a:t>
            </a:r>
            <a:r>
              <a:rPr lang="es-ES" sz="2000" dirty="0"/>
              <a:t> </a:t>
            </a:r>
            <a:r>
              <a:rPr lang="es-ES" sz="2000" dirty="0" err="1"/>
              <a:t>pola</a:t>
            </a:r>
            <a:r>
              <a:rPr lang="es-ES" sz="2000" dirty="0"/>
              <a:t> Cámara dos </a:t>
            </a:r>
            <a:r>
              <a:rPr lang="es-ES" sz="2000" dirty="0" err="1"/>
              <a:t>Comúns</a:t>
            </a:r>
            <a:r>
              <a:rPr lang="es-ES" sz="2000" dirty="0"/>
              <a:t> e que </a:t>
            </a:r>
            <a:r>
              <a:rPr lang="es-ES" sz="2000" dirty="0" err="1"/>
              <a:t>provocou</a:t>
            </a:r>
            <a:r>
              <a:rPr lang="es-ES" sz="2000" dirty="0"/>
              <a:t> a </a:t>
            </a:r>
            <a:r>
              <a:rPr lang="es-ES" sz="2000" dirty="0" err="1"/>
              <a:t>súa</a:t>
            </a:r>
            <a:r>
              <a:rPr lang="es-ES" sz="2000" dirty="0"/>
              <a:t> dimisión. </a:t>
            </a:r>
            <a:endParaRPr lang="es-ES" sz="2000" dirty="0" smtClean="0"/>
          </a:p>
          <a:p>
            <a:pPr algn="just" hangingPunct="0"/>
            <a:endParaRPr lang="es-ES" sz="2000" dirty="0"/>
          </a:p>
          <a:p>
            <a:pPr algn="just" hangingPunct="0"/>
            <a:r>
              <a:rPr lang="es-ES" sz="2000" dirty="0" smtClean="0"/>
              <a:t>Finalmente </a:t>
            </a:r>
            <a:r>
              <a:rPr lang="es-ES" sz="2000" dirty="0"/>
              <a:t>Boris Johnson </a:t>
            </a:r>
            <a:r>
              <a:rPr lang="es-ES" sz="2000" dirty="0" err="1"/>
              <a:t>acadou</a:t>
            </a:r>
            <a:r>
              <a:rPr lang="es-ES" sz="2000" dirty="0"/>
              <a:t> o </a:t>
            </a:r>
            <a:r>
              <a:rPr lang="es-ES" sz="2000" dirty="0" err="1"/>
              <a:t>acordo</a:t>
            </a:r>
            <a:r>
              <a:rPr lang="es-ES" sz="2000" dirty="0"/>
              <a:t> da Cámara </a:t>
            </a:r>
            <a:r>
              <a:rPr lang="es-ES" sz="2000" dirty="0" err="1"/>
              <a:t>baixa</a:t>
            </a:r>
            <a:r>
              <a:rPr lang="es-ES" sz="2000" dirty="0"/>
              <a:t>. O 31 de </a:t>
            </a:r>
            <a:r>
              <a:rPr lang="es-ES" sz="2000" dirty="0" err="1"/>
              <a:t>xaneiro</a:t>
            </a:r>
            <a:r>
              <a:rPr lang="es-ES" sz="2000" dirty="0"/>
              <a:t> de 2020 o Reino Unido </a:t>
            </a:r>
            <a:r>
              <a:rPr lang="es-ES" sz="2000" dirty="0" err="1"/>
              <a:t>abandonou</a:t>
            </a:r>
            <a:r>
              <a:rPr lang="es-ES" sz="2000" dirty="0"/>
              <a:t> formalmente a UE.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0" y="789074"/>
            <a:ext cx="6626911" cy="494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0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6700" y="314325"/>
            <a:ext cx="530542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b="1" dirty="0"/>
              <a:t>AS INSTITUCIÓNS </a:t>
            </a:r>
            <a:r>
              <a:rPr lang="es-ES" sz="2000" b="1" dirty="0" smtClean="0"/>
              <a:t>EUROPEAS</a:t>
            </a:r>
          </a:p>
          <a:p>
            <a:pPr algn="just" hangingPunct="0"/>
            <a:endParaRPr lang="es-ES" sz="2000" dirty="0"/>
          </a:p>
          <a:p>
            <a:pPr algn="just" hangingPunct="0"/>
            <a:r>
              <a:rPr lang="es-ES" sz="2000" dirty="0"/>
              <a:t>O marco institucional da UE </a:t>
            </a:r>
            <a:r>
              <a:rPr lang="es-ES" sz="2000" dirty="0" err="1"/>
              <a:t>baséase</a:t>
            </a:r>
            <a:r>
              <a:rPr lang="es-ES" sz="2000" dirty="0"/>
              <a:t> en 7 </a:t>
            </a:r>
            <a:r>
              <a:rPr lang="es-ES" sz="2000" dirty="0" err="1"/>
              <a:t>institucións</a:t>
            </a:r>
            <a:r>
              <a:rPr lang="es-ES" sz="2000" dirty="0"/>
              <a:t> que corresponden a</a:t>
            </a:r>
            <a:r>
              <a:rPr lang="es-ES" sz="2000" dirty="0" smtClean="0"/>
              <a:t>:</a:t>
            </a:r>
          </a:p>
          <a:p>
            <a:pPr algn="just" hangingPunct="0"/>
            <a:endParaRPr lang="es-ES" sz="2000" dirty="0" smtClean="0"/>
          </a:p>
          <a:p>
            <a:pPr algn="just" hangingPunct="0"/>
            <a:r>
              <a:rPr lang="es-ES" sz="2000" b="1" dirty="0" err="1"/>
              <a:t>E</a:t>
            </a:r>
            <a:r>
              <a:rPr lang="es-ES" sz="2000" b="1" dirty="0" err="1" smtClean="0"/>
              <a:t>strutura</a:t>
            </a:r>
            <a:r>
              <a:rPr lang="es-ES" sz="2000" b="1" dirty="0" smtClean="0"/>
              <a:t> </a:t>
            </a:r>
            <a:r>
              <a:rPr lang="es-ES" sz="2000" b="1" dirty="0"/>
              <a:t>política (4</a:t>
            </a:r>
            <a:r>
              <a:rPr lang="es-ES" sz="2000" b="1" dirty="0" smtClean="0"/>
              <a:t>),</a:t>
            </a:r>
          </a:p>
          <a:p>
            <a:pPr algn="just" hangingPunct="0"/>
            <a:r>
              <a:rPr lang="es-ES" sz="2000" b="1" dirty="0" smtClean="0"/>
              <a:t>                            </a:t>
            </a:r>
            <a:r>
              <a:rPr lang="es-ES" sz="2000" b="1" dirty="0" err="1" smtClean="0"/>
              <a:t>Consello</a:t>
            </a:r>
            <a:r>
              <a:rPr lang="es-ES" sz="2000" b="1" dirty="0" smtClean="0"/>
              <a:t> Europeo</a:t>
            </a:r>
          </a:p>
          <a:p>
            <a:pPr algn="just" hangingPunct="0"/>
            <a:r>
              <a:rPr lang="es-ES" sz="2000" b="1" dirty="0" smtClean="0"/>
              <a:t>                            Comisión Europea</a:t>
            </a:r>
          </a:p>
          <a:p>
            <a:pPr algn="just" hangingPunct="0"/>
            <a:r>
              <a:rPr lang="es-ES" sz="2000" b="1" dirty="0" smtClean="0"/>
              <a:t>                            Parlamento Europeo</a:t>
            </a:r>
          </a:p>
          <a:p>
            <a:pPr algn="just" hangingPunct="0"/>
            <a:r>
              <a:rPr lang="es-ES" sz="2000" b="1" dirty="0" smtClean="0"/>
              <a:t>                            </a:t>
            </a:r>
            <a:r>
              <a:rPr lang="es-ES" sz="2000" b="1" dirty="0" err="1" smtClean="0"/>
              <a:t>Consello</a:t>
            </a:r>
            <a:r>
              <a:rPr lang="es-ES" sz="2000" b="1" dirty="0" smtClean="0"/>
              <a:t> da Unión Europea</a:t>
            </a:r>
          </a:p>
          <a:p>
            <a:pPr algn="just" hangingPunct="0"/>
            <a:endParaRPr lang="es-ES" sz="2000" b="1" dirty="0"/>
          </a:p>
          <a:p>
            <a:pPr algn="just" hangingPunct="0"/>
            <a:r>
              <a:rPr lang="es-ES" sz="2000" dirty="0" smtClean="0"/>
              <a:t> </a:t>
            </a:r>
            <a:r>
              <a:rPr lang="es-ES" sz="2000" b="1" dirty="0" err="1" smtClean="0"/>
              <a:t>Estrutura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xudicial</a:t>
            </a:r>
            <a:r>
              <a:rPr lang="es-ES" sz="2000" b="1" dirty="0" smtClean="0"/>
              <a:t> </a:t>
            </a:r>
            <a:r>
              <a:rPr lang="es-ES" sz="2000" b="1" dirty="0"/>
              <a:t>(1) </a:t>
            </a:r>
            <a:endParaRPr lang="es-ES" sz="2000" b="1" dirty="0" smtClean="0"/>
          </a:p>
          <a:p>
            <a:pPr algn="just" hangingPunct="0"/>
            <a:r>
              <a:rPr lang="es-ES" sz="2000" b="1" dirty="0" smtClean="0"/>
              <a:t>                            </a:t>
            </a:r>
            <a:r>
              <a:rPr lang="es-ES" sz="2000" b="1" dirty="0" err="1" smtClean="0"/>
              <a:t>Tibunal</a:t>
            </a:r>
            <a:r>
              <a:rPr lang="es-ES" sz="2000" b="1" dirty="0" smtClean="0"/>
              <a:t> de </a:t>
            </a:r>
            <a:r>
              <a:rPr lang="es-ES" sz="2000" b="1" dirty="0" err="1" smtClean="0"/>
              <a:t>Xustiza</a:t>
            </a:r>
            <a:endParaRPr lang="es-ES" sz="2000" b="1" dirty="0" smtClean="0"/>
          </a:p>
          <a:p>
            <a:pPr algn="just" hangingPunct="0"/>
            <a:endParaRPr lang="es-ES" sz="2000" b="1" dirty="0"/>
          </a:p>
          <a:p>
            <a:pPr algn="just" hangingPunct="0"/>
            <a:r>
              <a:rPr lang="es-ES" sz="2000" b="1" dirty="0" err="1" smtClean="0"/>
              <a:t>Estrutura</a:t>
            </a:r>
            <a:r>
              <a:rPr lang="es-ES" sz="2000" b="1" dirty="0" smtClean="0"/>
              <a:t> Económica(2)</a:t>
            </a:r>
          </a:p>
          <a:p>
            <a:pPr algn="just" hangingPunct="0"/>
            <a:r>
              <a:rPr lang="es-ES" sz="2000" b="1" dirty="0" smtClean="0"/>
              <a:t>                             Banco Central Europeo</a:t>
            </a:r>
          </a:p>
          <a:p>
            <a:pPr algn="just" hangingPunct="0"/>
            <a:r>
              <a:rPr lang="es-ES" sz="2000" b="1" dirty="0" smtClean="0"/>
              <a:t>                             Tribunal de </a:t>
            </a:r>
            <a:r>
              <a:rPr lang="es-ES" sz="2000" b="1" dirty="0" err="1" smtClean="0"/>
              <a:t>Contas</a:t>
            </a:r>
            <a:r>
              <a:rPr lang="es-ES" sz="2000" b="1" dirty="0" smtClean="0"/>
              <a:t> Europeo</a:t>
            </a:r>
          </a:p>
          <a:p>
            <a:pPr algn="just" hangingPunct="0"/>
            <a:endParaRPr lang="es-ES" sz="2000" b="1" dirty="0"/>
          </a:p>
          <a:p>
            <a:pPr algn="just" hangingPunct="0"/>
            <a:r>
              <a:rPr lang="es-ES" sz="2000" b="1" dirty="0" smtClean="0"/>
              <a:t> </a:t>
            </a:r>
            <a:r>
              <a:rPr lang="es-ES" sz="2000" dirty="0"/>
              <a:t>Estas </a:t>
            </a:r>
            <a:r>
              <a:rPr lang="es-ES" sz="2000" dirty="0" err="1"/>
              <a:t>institucións</a:t>
            </a:r>
            <a:r>
              <a:rPr lang="es-ES" sz="2000" dirty="0"/>
              <a:t> parten da cesión de soberanía dos Estados </a:t>
            </a:r>
            <a:r>
              <a:rPr lang="es-ES" sz="2000" dirty="0" err="1"/>
              <a:t>membros</a:t>
            </a:r>
            <a:r>
              <a:rPr lang="es-ES" sz="2000" dirty="0"/>
              <a:t> que se </a:t>
            </a:r>
            <a:r>
              <a:rPr lang="es-ES" sz="2000" dirty="0" err="1"/>
              <a:t>obrigan</a:t>
            </a:r>
            <a:r>
              <a:rPr lang="es-ES" sz="2000" dirty="0"/>
              <a:t> </a:t>
            </a:r>
            <a:r>
              <a:rPr lang="es-ES" sz="2000" dirty="0" err="1"/>
              <a:t>ademais</a:t>
            </a:r>
            <a:r>
              <a:rPr lang="es-ES" sz="2000" dirty="0"/>
              <a:t> a incorporar toda a </a:t>
            </a:r>
            <a:r>
              <a:rPr lang="es-ES" sz="2000" dirty="0" err="1"/>
              <a:t>lexislación</a:t>
            </a:r>
            <a:r>
              <a:rPr lang="es-ES" sz="2000" dirty="0"/>
              <a:t> que emane delas</a:t>
            </a:r>
            <a:r>
              <a:rPr lang="es-ES" sz="2000" dirty="0" smtClean="0"/>
              <a:t>.</a:t>
            </a:r>
            <a:endParaRPr lang="es-E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5" y="1071153"/>
            <a:ext cx="6604690" cy="525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2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57250" y="666750"/>
            <a:ext cx="40767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Europa, </a:t>
            </a:r>
            <a:r>
              <a:rPr lang="es-ES" sz="2000" dirty="0" err="1"/>
              <a:t>despois</a:t>
            </a:r>
            <a:r>
              <a:rPr lang="es-ES" sz="2000" dirty="0"/>
              <a:t> da 2ª Guerra Mundial, os países da Europa Occidental </a:t>
            </a:r>
            <a:r>
              <a:rPr lang="es-ES" sz="2000" dirty="0" err="1"/>
              <a:t>víanse</a:t>
            </a:r>
            <a:r>
              <a:rPr lang="es-ES" sz="2000" dirty="0"/>
              <a:t> imposibilitados para a </a:t>
            </a:r>
            <a:r>
              <a:rPr lang="es-ES" sz="2000" dirty="0" err="1"/>
              <a:t>reconstrución</a:t>
            </a:r>
            <a:r>
              <a:rPr lang="es-ES" sz="2000" dirty="0"/>
              <a:t> económica que necesitaban </a:t>
            </a:r>
            <a:r>
              <a:rPr lang="es-ES" sz="2000" dirty="0" err="1"/>
              <a:t>pois</a:t>
            </a:r>
            <a:r>
              <a:rPr lang="es-ES" sz="2000" dirty="0"/>
              <a:t> carecían de recursos suficientes. </a:t>
            </a:r>
            <a:endParaRPr lang="es-ES" sz="2000" dirty="0" smtClean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Ademais</a:t>
            </a:r>
            <a:r>
              <a:rPr lang="es-ES" sz="2000" dirty="0"/>
              <a:t>, a </a:t>
            </a:r>
            <a:r>
              <a:rPr lang="es-ES" sz="2000" dirty="0" err="1"/>
              <a:t>presenza</a:t>
            </a:r>
            <a:r>
              <a:rPr lang="es-ES" sz="2000" dirty="0"/>
              <a:t> de </a:t>
            </a:r>
            <a:r>
              <a:rPr lang="es-ES" sz="2000" dirty="0" err="1"/>
              <a:t>fortes</a:t>
            </a:r>
            <a:r>
              <a:rPr lang="es-ES" sz="2000" dirty="0"/>
              <a:t> partidos comunistas e socialistas </a:t>
            </a:r>
            <a:r>
              <a:rPr lang="es-ES" sz="2000" dirty="0" err="1"/>
              <a:t>ameazaba</a:t>
            </a:r>
            <a:r>
              <a:rPr lang="es-ES" sz="2000" dirty="0"/>
              <a:t> con </a:t>
            </a:r>
            <a:r>
              <a:rPr lang="es-ES" sz="2000" dirty="0" err="1"/>
              <a:t>solucións</a:t>
            </a:r>
            <a:r>
              <a:rPr lang="es-ES" sz="2000" dirty="0"/>
              <a:t> “excesivamente socializantes”, que non eran aceptables para os Estados Unidos </a:t>
            </a:r>
            <a:r>
              <a:rPr lang="es-ES" sz="2000" dirty="0" err="1"/>
              <a:t>xusto</a:t>
            </a:r>
            <a:r>
              <a:rPr lang="es-ES" sz="2000" dirty="0"/>
              <a:t> nos prolegómenos da Guerra Fría</a:t>
            </a:r>
            <a:endParaRPr lang="gl-E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021" y="245852"/>
            <a:ext cx="4798425" cy="31669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021" y="3560858"/>
            <a:ext cx="5026587" cy="329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63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6225" y="285750"/>
            <a:ext cx="583882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b="1" u="sng" dirty="0" smtClean="0"/>
              <a:t>ESTRUTURA POLÍTICA</a:t>
            </a:r>
            <a:r>
              <a:rPr lang="es-ES" sz="2000" dirty="0" smtClean="0"/>
              <a:t>: </a:t>
            </a:r>
            <a:r>
              <a:rPr lang="es-ES" sz="2000" b="1" dirty="0" err="1" smtClean="0"/>
              <a:t>Consello</a:t>
            </a:r>
            <a:r>
              <a:rPr lang="es-ES" sz="2000" b="1" dirty="0" smtClean="0"/>
              <a:t> Europeo, Comisión Europea, Parlamento Europeo, </a:t>
            </a:r>
            <a:r>
              <a:rPr lang="es-ES" sz="2000" b="1" dirty="0" err="1" smtClean="0"/>
              <a:t>Consello</a:t>
            </a:r>
            <a:r>
              <a:rPr lang="es-ES" sz="2000" b="1" dirty="0" smtClean="0"/>
              <a:t> da Unión Europea.</a:t>
            </a:r>
          </a:p>
          <a:p>
            <a:pPr algn="just" hangingPunct="0"/>
            <a:endParaRPr lang="es-ES" sz="800" b="1" dirty="0" smtClean="0"/>
          </a:p>
          <a:p>
            <a:pPr algn="just" hangingPunct="0"/>
            <a:r>
              <a:rPr lang="es-ES" sz="2000" b="1" u="sng" dirty="0" err="1"/>
              <a:t>Consello</a:t>
            </a:r>
            <a:r>
              <a:rPr lang="es-ES" sz="2000" b="1" u="sng" dirty="0"/>
              <a:t> Europeo: </a:t>
            </a:r>
            <a:r>
              <a:rPr lang="es-ES" sz="2000" dirty="0"/>
              <a:t>É o organismo político de </a:t>
            </a:r>
            <a:r>
              <a:rPr lang="es-ES" sz="2000" dirty="0" err="1"/>
              <a:t>máis</a:t>
            </a:r>
            <a:r>
              <a:rPr lang="es-ES" sz="2000" dirty="0"/>
              <a:t> alto nivel. Ten a </a:t>
            </a:r>
            <a:r>
              <a:rPr lang="es-ES" sz="2000" dirty="0" err="1"/>
              <a:t>súa</a:t>
            </a:r>
            <a:r>
              <a:rPr lang="es-ES" sz="2000" dirty="0"/>
              <a:t> sede en </a:t>
            </a:r>
            <a:r>
              <a:rPr lang="es-ES" sz="2000" dirty="0" err="1"/>
              <a:t>Bruxelas</a:t>
            </a:r>
            <a:r>
              <a:rPr lang="es-ES" sz="2000" dirty="0"/>
              <a:t> e está formado polos </a:t>
            </a:r>
            <a:r>
              <a:rPr lang="es-ES" sz="2000" b="1" dirty="0" err="1"/>
              <a:t>Xefes</a:t>
            </a:r>
            <a:r>
              <a:rPr lang="es-ES" sz="2000" b="1" dirty="0"/>
              <a:t> de Estado </a:t>
            </a:r>
            <a:r>
              <a:rPr lang="es-ES" sz="2000" b="1" dirty="0" err="1"/>
              <a:t>ou</a:t>
            </a:r>
            <a:r>
              <a:rPr lang="es-ES" sz="2000" b="1" dirty="0"/>
              <a:t> presidentes de </a:t>
            </a:r>
            <a:r>
              <a:rPr lang="es-ES" sz="2000" b="1" dirty="0" err="1"/>
              <a:t>goberno</a:t>
            </a:r>
            <a:r>
              <a:rPr lang="es-ES" sz="2000" b="1" dirty="0"/>
              <a:t> dos 27 Estados </a:t>
            </a:r>
            <a:r>
              <a:rPr lang="es-ES" sz="2000" b="1" dirty="0" err="1"/>
              <a:t>membros</a:t>
            </a:r>
            <a:r>
              <a:rPr lang="es-ES" sz="2000" b="1" dirty="0"/>
              <a:t>,</a:t>
            </a:r>
            <a:r>
              <a:rPr lang="es-ES" sz="2000" dirty="0"/>
              <a:t> o Presidente da Comisión Europea e o Presidente do </a:t>
            </a:r>
            <a:r>
              <a:rPr lang="es-ES" sz="2000" dirty="0" err="1"/>
              <a:t>Consello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 hangingPunct="0"/>
            <a:r>
              <a:rPr lang="es-ES" sz="2000" dirty="0" err="1" smtClean="0"/>
              <a:t>Encárgase</a:t>
            </a:r>
            <a:r>
              <a:rPr lang="es-ES" sz="2000" dirty="0" smtClean="0"/>
              <a:t> </a:t>
            </a:r>
            <a:r>
              <a:rPr lang="es-ES" sz="2000" dirty="0"/>
              <a:t>de </a:t>
            </a:r>
            <a:r>
              <a:rPr lang="es-ES" sz="2000" b="1" i="1" dirty="0"/>
              <a:t>establecer as directrices </a:t>
            </a:r>
            <a:r>
              <a:rPr lang="es-ES" sz="2000" b="1" i="1" dirty="0" err="1"/>
              <a:t>xerais</a:t>
            </a:r>
            <a:r>
              <a:rPr lang="es-ES" sz="2000" b="1" i="1" dirty="0"/>
              <a:t> </a:t>
            </a:r>
            <a:r>
              <a:rPr lang="es-ES" sz="2000" dirty="0"/>
              <a:t>da UE e decide sobre as </a:t>
            </a:r>
            <a:r>
              <a:rPr lang="es-ES" sz="2000" dirty="0" err="1"/>
              <a:t>cuestións</a:t>
            </a:r>
            <a:r>
              <a:rPr lang="es-ES" sz="2000" dirty="0"/>
              <a:t> políticas de </a:t>
            </a:r>
            <a:r>
              <a:rPr lang="es-ES" sz="2000" dirty="0" err="1"/>
              <a:t>maior</a:t>
            </a:r>
            <a:r>
              <a:rPr lang="es-ES" sz="2000" dirty="0"/>
              <a:t> relevancia</a:t>
            </a:r>
            <a:r>
              <a:rPr lang="es-ES" sz="2000" dirty="0" smtClean="0"/>
              <a:t>.</a:t>
            </a:r>
          </a:p>
          <a:p>
            <a:pPr algn="just" hangingPunct="0"/>
            <a:endParaRPr lang="es-ES" sz="800" dirty="0"/>
          </a:p>
          <a:p>
            <a:pPr algn="just" hangingPunct="0"/>
            <a:r>
              <a:rPr lang="es-ES" sz="2000" b="1" u="sng" dirty="0"/>
              <a:t>Comisión Europea: </a:t>
            </a:r>
            <a:r>
              <a:rPr lang="es-ES" sz="2000" dirty="0" err="1"/>
              <a:t>Constitúe</a:t>
            </a:r>
            <a:r>
              <a:rPr lang="es-ES" sz="2000" dirty="0"/>
              <a:t> o principal órgano executivo. Ten a </a:t>
            </a:r>
            <a:r>
              <a:rPr lang="es-ES" sz="2000" dirty="0" err="1"/>
              <a:t>súa</a:t>
            </a:r>
            <a:r>
              <a:rPr lang="es-ES" sz="2000" dirty="0"/>
              <a:t> sede en </a:t>
            </a:r>
            <a:r>
              <a:rPr lang="es-ES" sz="2000" dirty="0" err="1"/>
              <a:t>Bruxelas</a:t>
            </a:r>
            <a:r>
              <a:rPr lang="es-ES" sz="2000" dirty="0"/>
              <a:t>. Está formado por </a:t>
            </a:r>
            <a:r>
              <a:rPr lang="es-ES" sz="2000" b="1" dirty="0"/>
              <a:t>27 comisarios (1 por Estado) </a:t>
            </a:r>
            <a:r>
              <a:rPr lang="es-ES" sz="2000" b="1" dirty="0" err="1"/>
              <a:t>elixidos</a:t>
            </a:r>
            <a:r>
              <a:rPr lang="es-ES" sz="2000" b="1" dirty="0"/>
              <a:t> polo presidente cada 5 anos.</a:t>
            </a:r>
            <a:r>
              <a:rPr lang="es-ES" sz="2000" dirty="0"/>
              <a:t> </a:t>
            </a:r>
            <a:endParaRPr lang="es-ES" sz="2000" dirty="0" smtClean="0"/>
          </a:p>
          <a:p>
            <a:pPr algn="just" hangingPunct="0"/>
            <a:r>
              <a:rPr lang="es-ES" sz="2000" dirty="0" err="1" smtClean="0"/>
              <a:t>Encárgase</a:t>
            </a:r>
            <a:r>
              <a:rPr lang="es-ES" sz="2000" dirty="0" smtClean="0"/>
              <a:t> </a:t>
            </a:r>
            <a:r>
              <a:rPr lang="es-ES" sz="2000" dirty="0"/>
              <a:t>de </a:t>
            </a:r>
            <a:r>
              <a:rPr lang="es-ES" sz="2000" dirty="0" err="1"/>
              <a:t>deseñar</a:t>
            </a:r>
            <a:r>
              <a:rPr lang="es-ES" sz="2000" dirty="0"/>
              <a:t> e aplicar as políticas comunitarias, </a:t>
            </a:r>
            <a:r>
              <a:rPr lang="es-ES" sz="2000" b="1" i="1" dirty="0"/>
              <a:t>propón medidas </a:t>
            </a:r>
            <a:r>
              <a:rPr lang="es-ES" sz="2000" b="1" i="1" dirty="0" err="1"/>
              <a:t>lexislativas</a:t>
            </a:r>
            <a:r>
              <a:rPr lang="es-ES" sz="2000" b="1" i="1" dirty="0"/>
              <a:t> </a:t>
            </a:r>
            <a:r>
              <a:rPr lang="es-ES" sz="2000" dirty="0" err="1"/>
              <a:t>ó</a:t>
            </a:r>
            <a:r>
              <a:rPr lang="es-ES" sz="2000" dirty="0"/>
              <a:t> Parlamento e </a:t>
            </a:r>
            <a:r>
              <a:rPr lang="es-ES" sz="2000" dirty="0" err="1"/>
              <a:t>ó</a:t>
            </a:r>
            <a:r>
              <a:rPr lang="es-ES" sz="2000" dirty="0"/>
              <a:t> </a:t>
            </a:r>
            <a:r>
              <a:rPr lang="es-ES" sz="2000" dirty="0" err="1"/>
              <a:t>Consello</a:t>
            </a:r>
            <a:r>
              <a:rPr lang="es-ES" sz="2000" dirty="0"/>
              <a:t>, </a:t>
            </a:r>
            <a:r>
              <a:rPr lang="es-ES" sz="2000" b="1" i="1" dirty="0"/>
              <a:t>elabora os </a:t>
            </a:r>
            <a:r>
              <a:rPr lang="es-ES" sz="2000" b="1" i="1" dirty="0" err="1"/>
              <a:t>presupostos</a:t>
            </a:r>
            <a:r>
              <a:rPr lang="es-ES" sz="2000" dirty="0"/>
              <a:t>, </a:t>
            </a:r>
            <a:r>
              <a:rPr lang="es-ES" sz="2000" dirty="0" err="1"/>
              <a:t>fai</a:t>
            </a:r>
            <a:r>
              <a:rPr lang="es-ES" sz="2000" dirty="0"/>
              <a:t> </a:t>
            </a:r>
            <a:r>
              <a:rPr lang="es-ES" sz="2000" dirty="0" err="1"/>
              <a:t>cumprir</a:t>
            </a:r>
            <a:r>
              <a:rPr lang="es-ES" sz="2000" dirty="0"/>
              <a:t> a </a:t>
            </a:r>
            <a:r>
              <a:rPr lang="es-ES" sz="2000" dirty="0" err="1"/>
              <a:t>lexislación</a:t>
            </a:r>
            <a:r>
              <a:rPr lang="es-ES" sz="2000" dirty="0"/>
              <a:t> e </a:t>
            </a:r>
            <a:r>
              <a:rPr lang="es-ES" sz="2000" b="1" i="1" dirty="0"/>
              <a:t>representa á Unión Europea no ámbito internacional</a:t>
            </a:r>
            <a:r>
              <a:rPr lang="es-ES" sz="2000" b="1" i="1" dirty="0" smtClean="0"/>
              <a:t>.</a:t>
            </a:r>
            <a:endParaRPr lang="es-ES" sz="2000" b="1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18" y="68036"/>
            <a:ext cx="5050287" cy="357704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817" y="3645077"/>
            <a:ext cx="4477811" cy="322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5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14325" y="114300"/>
            <a:ext cx="522922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b="1" u="sng" dirty="0" smtClean="0"/>
              <a:t>Parlamento Europeo: </a:t>
            </a:r>
            <a:r>
              <a:rPr lang="es-ES" sz="2000" dirty="0" smtClean="0"/>
              <a:t>Garante a participación </a:t>
            </a:r>
            <a:r>
              <a:rPr lang="es-ES" sz="2000" dirty="0" err="1" smtClean="0"/>
              <a:t>cidadá</a:t>
            </a:r>
            <a:r>
              <a:rPr lang="es-ES" sz="2000" dirty="0" smtClean="0"/>
              <a:t> </a:t>
            </a:r>
            <a:r>
              <a:rPr lang="es-ES" sz="2000" dirty="0" err="1" smtClean="0"/>
              <a:t>nas</a:t>
            </a:r>
            <a:r>
              <a:rPr lang="es-ES" sz="2000" dirty="0" smtClean="0"/>
              <a:t> </a:t>
            </a:r>
            <a:r>
              <a:rPr lang="es-ES" sz="2000" dirty="0" err="1" smtClean="0"/>
              <a:t>institucións</a:t>
            </a:r>
            <a:r>
              <a:rPr lang="es-ES" sz="2000" dirty="0" smtClean="0"/>
              <a:t> da Unión. Ten a </a:t>
            </a:r>
            <a:r>
              <a:rPr lang="es-ES" sz="2000" dirty="0" err="1" smtClean="0"/>
              <a:t>súa</a:t>
            </a:r>
            <a:r>
              <a:rPr lang="es-ES" sz="2000" dirty="0" smtClean="0"/>
              <a:t> sede en Estrasburgo. Formado por </a:t>
            </a:r>
            <a:r>
              <a:rPr lang="es-ES" sz="2000" b="1" dirty="0" smtClean="0"/>
              <a:t>705 deputados </a:t>
            </a:r>
            <a:r>
              <a:rPr lang="es-ES" sz="2000" b="1" dirty="0" err="1" smtClean="0"/>
              <a:t>elixidos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pola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cidadanía</a:t>
            </a:r>
            <a:r>
              <a:rPr lang="es-ES" sz="2000" b="1" dirty="0" smtClean="0"/>
              <a:t> da UE por </a:t>
            </a:r>
            <a:r>
              <a:rPr lang="es-ES" sz="2000" b="1" dirty="0" err="1" smtClean="0"/>
              <a:t>sufraxio</a:t>
            </a:r>
            <a:r>
              <a:rPr lang="es-ES" sz="2000" b="1" dirty="0" smtClean="0"/>
              <a:t> universal cada 5 anos.</a:t>
            </a:r>
            <a:r>
              <a:rPr lang="es-ES" sz="2000" dirty="0" smtClean="0"/>
              <a:t> </a:t>
            </a:r>
          </a:p>
          <a:p>
            <a:pPr algn="just" hangingPunct="0"/>
            <a:r>
              <a:rPr lang="es-ES" sz="2000" dirty="0" smtClean="0"/>
              <a:t>Ten </a:t>
            </a:r>
            <a:r>
              <a:rPr lang="es-ES" sz="2000" b="1" i="1" dirty="0" smtClean="0"/>
              <a:t>competencias </a:t>
            </a:r>
            <a:r>
              <a:rPr lang="es-ES" sz="2000" b="1" i="1" dirty="0" err="1" smtClean="0"/>
              <a:t>lexislativas</a:t>
            </a:r>
            <a:r>
              <a:rPr lang="es-ES" sz="2000" b="1" i="1" dirty="0" smtClean="0"/>
              <a:t> </a:t>
            </a:r>
            <a:r>
              <a:rPr lang="es-ES" sz="2000" dirty="0" smtClean="0"/>
              <a:t>(</a:t>
            </a:r>
            <a:r>
              <a:rPr lang="es-ES" sz="2000" dirty="0" err="1" smtClean="0"/>
              <a:t>estudan</a:t>
            </a:r>
            <a:r>
              <a:rPr lang="es-ES" sz="2000" dirty="0" smtClean="0"/>
              <a:t> e </a:t>
            </a:r>
            <a:r>
              <a:rPr lang="es-ES" sz="2000" dirty="0" err="1" smtClean="0"/>
              <a:t>aproban</a:t>
            </a:r>
            <a:r>
              <a:rPr lang="es-ES" sz="2000" dirty="0" smtClean="0"/>
              <a:t> a </a:t>
            </a:r>
            <a:r>
              <a:rPr lang="es-ES" sz="2000" dirty="0" err="1" smtClean="0"/>
              <a:t>lexislación</a:t>
            </a:r>
            <a:r>
              <a:rPr lang="es-ES" sz="2000" dirty="0" smtClean="0"/>
              <a:t> </a:t>
            </a:r>
            <a:r>
              <a:rPr lang="es-ES" sz="2000" dirty="0" err="1" smtClean="0"/>
              <a:t>proposta</a:t>
            </a:r>
            <a:r>
              <a:rPr lang="es-ES" sz="2000" dirty="0" smtClean="0"/>
              <a:t> </a:t>
            </a:r>
            <a:r>
              <a:rPr lang="es-ES" sz="2000" dirty="0" err="1" smtClean="0"/>
              <a:t>pola</a:t>
            </a:r>
            <a:r>
              <a:rPr lang="es-ES" sz="2000" dirty="0" smtClean="0"/>
              <a:t> Comisión Europea )e </a:t>
            </a:r>
            <a:r>
              <a:rPr lang="es-ES" sz="2000" b="1" u="sng" dirty="0" smtClean="0"/>
              <a:t>sobre o </a:t>
            </a:r>
            <a:r>
              <a:rPr lang="es-ES" sz="2000" b="1" u="sng" dirty="0" err="1" smtClean="0"/>
              <a:t>presuposto</a:t>
            </a:r>
            <a:r>
              <a:rPr lang="es-ES" sz="2000" b="1" u="sng" dirty="0" smtClean="0"/>
              <a:t> </a:t>
            </a:r>
            <a:r>
              <a:rPr lang="es-ES" sz="2000" dirty="0" smtClean="0"/>
              <a:t>(</a:t>
            </a:r>
            <a:r>
              <a:rPr lang="es-ES" sz="2000" dirty="0" err="1" smtClean="0"/>
              <a:t>aproba</a:t>
            </a:r>
            <a:r>
              <a:rPr lang="es-ES" sz="2000" dirty="0" smtClean="0"/>
              <a:t> o </a:t>
            </a:r>
            <a:r>
              <a:rPr lang="es-ES" sz="2000" dirty="0" err="1" smtClean="0"/>
              <a:t>presuposto</a:t>
            </a:r>
            <a:r>
              <a:rPr lang="es-ES" sz="2000" dirty="0" smtClean="0"/>
              <a:t> da UE) e </a:t>
            </a:r>
            <a:r>
              <a:rPr lang="es-ES" sz="2000" b="1" i="1" dirty="0" smtClean="0"/>
              <a:t>controla o labor das </a:t>
            </a:r>
            <a:r>
              <a:rPr lang="es-ES" sz="2000" b="1" i="1" dirty="0" err="1" smtClean="0"/>
              <a:t>demais</a:t>
            </a:r>
            <a:r>
              <a:rPr lang="es-ES" sz="2000" b="1" i="1" dirty="0" smtClean="0"/>
              <a:t> </a:t>
            </a:r>
            <a:r>
              <a:rPr lang="es-ES" sz="2000" b="1" i="1" dirty="0" err="1" smtClean="0"/>
              <a:t>institucións</a:t>
            </a:r>
            <a:r>
              <a:rPr lang="es-ES" sz="2000" b="1" i="1" dirty="0" smtClean="0"/>
              <a:t>.</a:t>
            </a:r>
          </a:p>
          <a:p>
            <a:pPr algn="just" hangingPunct="0"/>
            <a:endParaRPr lang="es-ES" sz="2000" b="1" i="1" u="sng" dirty="0" smtClean="0"/>
          </a:p>
          <a:p>
            <a:pPr algn="just" hangingPunct="0"/>
            <a:r>
              <a:rPr lang="es-ES" sz="2000" b="1" u="sng" dirty="0" err="1"/>
              <a:t>Consello</a:t>
            </a:r>
            <a:r>
              <a:rPr lang="es-ES" sz="2000" b="1" u="sng" dirty="0"/>
              <a:t> da Unión Europea:</a:t>
            </a:r>
            <a:r>
              <a:rPr lang="es-ES" sz="2000" u="sng" dirty="0"/>
              <a:t> </a:t>
            </a:r>
            <a:r>
              <a:rPr lang="es-ES" sz="2000" dirty="0"/>
              <a:t>Sede en </a:t>
            </a:r>
            <a:r>
              <a:rPr lang="es-ES" sz="2000" dirty="0" err="1"/>
              <a:t>Bruxelas</a:t>
            </a:r>
            <a:r>
              <a:rPr lang="es-ES" sz="2000" dirty="0"/>
              <a:t>. Formada polos </a:t>
            </a:r>
            <a:r>
              <a:rPr lang="es-ES" sz="2000" b="1" dirty="0"/>
              <a:t>ministros dos Estados </a:t>
            </a:r>
            <a:r>
              <a:rPr lang="es-ES" sz="2000" b="1" dirty="0" err="1"/>
              <a:t>membros</a:t>
            </a:r>
            <a:r>
              <a:rPr lang="es-ES" sz="2000" dirty="0"/>
              <a:t>. A </a:t>
            </a:r>
            <a:r>
              <a:rPr lang="es-ES" sz="2000" b="1" dirty="0"/>
              <a:t>Presidencia é rotatoria </a:t>
            </a:r>
            <a:r>
              <a:rPr lang="es-ES" sz="2000" dirty="0"/>
              <a:t>e </a:t>
            </a:r>
            <a:r>
              <a:rPr lang="es-ES" sz="2000" dirty="0" err="1"/>
              <a:t>exercida</a:t>
            </a:r>
            <a:r>
              <a:rPr lang="es-ES" sz="2000" dirty="0"/>
              <a:t> por un Estado cada 6 meses</a:t>
            </a:r>
            <a:r>
              <a:rPr lang="es-ES" sz="2000" dirty="0" smtClean="0"/>
              <a:t>.</a:t>
            </a:r>
          </a:p>
          <a:p>
            <a:pPr algn="just" hangingPunct="0"/>
            <a:r>
              <a:rPr lang="es-ES" sz="2000" dirty="0" smtClean="0"/>
              <a:t> </a:t>
            </a:r>
            <a:r>
              <a:rPr lang="es-ES" sz="2000" dirty="0" err="1"/>
              <a:t>Xunto</a:t>
            </a:r>
            <a:r>
              <a:rPr lang="es-ES" sz="2000" dirty="0"/>
              <a:t> </a:t>
            </a:r>
            <a:r>
              <a:rPr lang="es-ES" sz="2000" dirty="0" err="1"/>
              <a:t>co</a:t>
            </a:r>
            <a:r>
              <a:rPr lang="es-ES" sz="2000" dirty="0"/>
              <a:t> Parlamento é o </a:t>
            </a:r>
            <a:r>
              <a:rPr lang="es-ES" sz="2000" b="1" dirty="0"/>
              <a:t>encargado de aprobar as </a:t>
            </a:r>
            <a:r>
              <a:rPr lang="es-ES" sz="2000" b="1" dirty="0" err="1"/>
              <a:t>leis</a:t>
            </a:r>
            <a:r>
              <a:rPr lang="es-ES" sz="2000" b="1" dirty="0"/>
              <a:t> e o </a:t>
            </a:r>
            <a:r>
              <a:rPr lang="es-ES" sz="2000" b="1" dirty="0" err="1"/>
              <a:t>presuposto</a:t>
            </a:r>
            <a:r>
              <a:rPr lang="es-ES" sz="2000" dirty="0"/>
              <a:t>. Encargado da </a:t>
            </a:r>
            <a:r>
              <a:rPr lang="es-ES" sz="2000" b="1" dirty="0"/>
              <a:t>política exterior e de </a:t>
            </a:r>
            <a:r>
              <a:rPr lang="es-ES" sz="2000" b="1" dirty="0" err="1"/>
              <a:t>seguridade</a:t>
            </a:r>
            <a:r>
              <a:rPr lang="es-ES" sz="2000" b="1" dirty="0"/>
              <a:t> común, </a:t>
            </a:r>
            <a:r>
              <a:rPr lang="es-ES" sz="2000" b="1" i="1" dirty="0"/>
              <a:t>coordina as políticas dos Estados</a:t>
            </a:r>
            <a:r>
              <a:rPr lang="es-ES" sz="2000" dirty="0"/>
              <a:t> (economía, </a:t>
            </a:r>
            <a:r>
              <a:rPr lang="es-ES" sz="2000" dirty="0" err="1"/>
              <a:t>xustiza</a:t>
            </a:r>
            <a:r>
              <a:rPr lang="es-ES" sz="2000" dirty="0"/>
              <a:t>, </a:t>
            </a:r>
            <a:r>
              <a:rPr lang="es-ES" sz="2000" dirty="0" err="1"/>
              <a:t>seguridade</a:t>
            </a:r>
            <a:r>
              <a:rPr lang="es-ES" sz="2000" dirty="0"/>
              <a:t>). O </a:t>
            </a:r>
            <a:r>
              <a:rPr lang="es-ES" sz="2000" b="1" i="1" dirty="0" err="1"/>
              <a:t>Consello</a:t>
            </a:r>
            <a:r>
              <a:rPr lang="es-ES" sz="2000" b="1" i="1" dirty="0"/>
              <a:t> de Asuntos Exteriores define a política exterior </a:t>
            </a:r>
            <a:r>
              <a:rPr lang="es-ES" sz="2000" dirty="0"/>
              <a:t>da UE e asina </a:t>
            </a:r>
            <a:r>
              <a:rPr lang="es-ES" sz="2000" dirty="0" err="1"/>
              <a:t>acordos</a:t>
            </a:r>
            <a:r>
              <a:rPr lang="es-ES" sz="2000" dirty="0"/>
              <a:t> </a:t>
            </a:r>
            <a:r>
              <a:rPr lang="es-ES" sz="2000" dirty="0" err="1"/>
              <a:t>internacionais</a:t>
            </a:r>
            <a:endParaRPr lang="es-E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496" y="0"/>
            <a:ext cx="5162643" cy="40494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218" y="4012009"/>
            <a:ext cx="3814354" cy="284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58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2874" y="0"/>
            <a:ext cx="6086475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b="1" dirty="0"/>
              <a:t>ESTRUTURA XUDICIAL. Tribunal de </a:t>
            </a:r>
            <a:r>
              <a:rPr lang="es-ES" sz="2000" b="1" dirty="0" err="1"/>
              <a:t>Xustiza</a:t>
            </a:r>
            <a:endParaRPr lang="es-ES" sz="2000" dirty="0"/>
          </a:p>
          <a:p>
            <a:pPr algn="just" hangingPunct="0"/>
            <a:r>
              <a:rPr lang="es-ES" sz="2000" b="1" dirty="0"/>
              <a:t>Tribunal de </a:t>
            </a:r>
            <a:r>
              <a:rPr lang="es-ES" sz="2000" b="1" dirty="0" err="1"/>
              <a:t>Xustiza</a:t>
            </a:r>
            <a:r>
              <a:rPr lang="es-ES" sz="2000" b="1" dirty="0"/>
              <a:t>: </a:t>
            </a:r>
            <a:r>
              <a:rPr lang="es-ES" sz="2000" dirty="0"/>
              <a:t>Ten a </a:t>
            </a:r>
            <a:r>
              <a:rPr lang="es-ES" sz="2000" dirty="0" err="1"/>
              <a:t>súa</a:t>
            </a:r>
            <a:r>
              <a:rPr lang="es-ES" sz="2000" dirty="0"/>
              <a:t> sede en Luxemburgo. </a:t>
            </a:r>
            <a:endParaRPr lang="es-ES" sz="2000" dirty="0" smtClean="0"/>
          </a:p>
          <a:p>
            <a:pPr algn="just" hangingPunct="0"/>
            <a:r>
              <a:rPr lang="es-ES" sz="2000" dirty="0" smtClean="0"/>
              <a:t>Está </a:t>
            </a:r>
            <a:r>
              <a:rPr lang="es-ES" sz="2000" dirty="0"/>
              <a:t>formado por 1 </a:t>
            </a:r>
            <a:r>
              <a:rPr lang="es-ES" sz="2000" dirty="0" err="1"/>
              <a:t>xuíz</a:t>
            </a:r>
            <a:r>
              <a:rPr lang="es-ES" sz="2000" dirty="0"/>
              <a:t> de cada Estado </a:t>
            </a:r>
            <a:r>
              <a:rPr lang="es-ES" sz="2000" dirty="0" err="1"/>
              <a:t>membro</a:t>
            </a:r>
            <a:r>
              <a:rPr lang="es-ES" sz="2000" dirty="0"/>
              <a:t> e 11 </a:t>
            </a:r>
            <a:r>
              <a:rPr lang="es-ES" sz="2000" dirty="0" err="1"/>
              <a:t>avogados</a:t>
            </a:r>
            <a:r>
              <a:rPr lang="es-ES" sz="2000" dirty="0"/>
              <a:t>. Vela polo </a:t>
            </a:r>
            <a:r>
              <a:rPr lang="es-ES" sz="2000" dirty="0" err="1"/>
              <a:t>cumprimento</a:t>
            </a:r>
            <a:r>
              <a:rPr lang="es-ES" sz="2000" dirty="0"/>
              <a:t> do </a:t>
            </a:r>
            <a:r>
              <a:rPr lang="es-ES" sz="2000" dirty="0" err="1"/>
              <a:t>dereito</a:t>
            </a:r>
            <a:r>
              <a:rPr lang="es-ES" sz="2000" dirty="0"/>
              <a:t> comunitario a partir de </a:t>
            </a:r>
            <a:r>
              <a:rPr lang="es-ES" sz="2000" dirty="0" err="1"/>
              <a:t>sentenzas</a:t>
            </a:r>
            <a:r>
              <a:rPr lang="es-ES" sz="2000" dirty="0"/>
              <a:t> vinculantes en toda a Unión. Garante a aplicación da </a:t>
            </a:r>
            <a:r>
              <a:rPr lang="es-ES" sz="2000" dirty="0" err="1"/>
              <a:t>lexislación</a:t>
            </a:r>
            <a:r>
              <a:rPr lang="es-ES" sz="2000" dirty="0"/>
              <a:t> europea.</a:t>
            </a:r>
          </a:p>
          <a:p>
            <a:pPr algn="just" hangingPunct="0"/>
            <a:endParaRPr lang="es-ES" sz="800" b="1" dirty="0" smtClean="0"/>
          </a:p>
          <a:p>
            <a:pPr algn="just" hangingPunct="0"/>
            <a:endParaRPr lang="es-ES" sz="800" b="1" dirty="0" smtClean="0"/>
          </a:p>
          <a:p>
            <a:pPr algn="just" hangingPunct="0"/>
            <a:r>
              <a:rPr lang="es-ES" sz="2000" b="1" dirty="0" smtClean="0"/>
              <a:t>ESTRUTURA </a:t>
            </a:r>
            <a:r>
              <a:rPr lang="es-ES" sz="2000" b="1" dirty="0"/>
              <a:t>ECONÓMICA: </a:t>
            </a:r>
            <a:endParaRPr lang="es-ES" sz="2000" b="1" dirty="0" smtClean="0"/>
          </a:p>
          <a:p>
            <a:pPr algn="just" hangingPunct="0"/>
            <a:r>
              <a:rPr lang="es-ES" sz="2000" b="1" dirty="0" smtClean="0"/>
              <a:t>Banco </a:t>
            </a:r>
            <a:r>
              <a:rPr lang="es-ES" sz="2000" b="1" dirty="0"/>
              <a:t>Central Europeo, Tribunal de </a:t>
            </a:r>
            <a:r>
              <a:rPr lang="es-ES" sz="2000" b="1" dirty="0" err="1"/>
              <a:t>Contas</a:t>
            </a:r>
            <a:r>
              <a:rPr lang="es-ES" sz="2000" b="1" dirty="0"/>
              <a:t> Europeo</a:t>
            </a:r>
            <a:r>
              <a:rPr lang="es-ES" sz="2000" b="1" dirty="0" smtClean="0"/>
              <a:t>.</a:t>
            </a:r>
          </a:p>
          <a:p>
            <a:pPr algn="just" hangingPunct="0"/>
            <a:endParaRPr lang="es-ES" sz="800" dirty="0"/>
          </a:p>
          <a:p>
            <a:pPr algn="just" hangingPunct="0"/>
            <a:r>
              <a:rPr lang="es-ES" sz="2000" b="1" dirty="0"/>
              <a:t>Banco Central </a:t>
            </a:r>
            <a:r>
              <a:rPr lang="es-ES" sz="2000" b="1" dirty="0" smtClean="0"/>
              <a:t>Europeo:</a:t>
            </a:r>
            <a:r>
              <a:rPr lang="es-ES" sz="2000" dirty="0"/>
              <a:t> </a:t>
            </a:r>
            <a:r>
              <a:rPr lang="es-ES" sz="2000" dirty="0" smtClean="0"/>
              <a:t>Sede en </a:t>
            </a:r>
            <a:r>
              <a:rPr lang="es-ES" sz="2000" dirty="0"/>
              <a:t>Frankfurt. </a:t>
            </a:r>
            <a:r>
              <a:rPr lang="es-ES" sz="2000" dirty="0" err="1"/>
              <a:t>Renóvase</a:t>
            </a:r>
            <a:r>
              <a:rPr lang="es-ES" sz="2000" dirty="0"/>
              <a:t> cada 8 anos. </a:t>
            </a:r>
            <a:endParaRPr lang="es-ES" sz="2000" dirty="0" smtClean="0"/>
          </a:p>
          <a:p>
            <a:pPr algn="just" hangingPunct="0"/>
            <a:r>
              <a:rPr lang="es-ES" sz="2000" b="1" i="1" dirty="0" err="1" smtClean="0"/>
              <a:t>Dirixe</a:t>
            </a:r>
            <a:r>
              <a:rPr lang="es-ES" sz="2000" b="1" i="1" dirty="0" smtClean="0"/>
              <a:t> </a:t>
            </a:r>
            <a:r>
              <a:rPr lang="es-ES" sz="2000" b="1" i="1" dirty="0"/>
              <a:t>a Política económica e monetaria </a:t>
            </a:r>
            <a:r>
              <a:rPr lang="es-ES" sz="2000" dirty="0"/>
              <a:t>dos </a:t>
            </a:r>
            <a:r>
              <a:rPr lang="es-ES" sz="2000" b="1" i="1" dirty="0"/>
              <a:t>20 países </a:t>
            </a:r>
            <a:r>
              <a:rPr lang="es-ES" sz="2000" dirty="0"/>
              <a:t>que forman </a:t>
            </a:r>
            <a:r>
              <a:rPr lang="es-ES" sz="2000" b="1" i="1" dirty="0"/>
              <a:t>a eurozona </a:t>
            </a:r>
            <a:r>
              <a:rPr lang="es-ES" sz="2000" dirty="0"/>
              <a:t>(</a:t>
            </a:r>
            <a:r>
              <a:rPr lang="es-ES" sz="2000" dirty="0" err="1"/>
              <a:t>aínda</a:t>
            </a:r>
            <a:r>
              <a:rPr lang="es-ES" sz="2000" dirty="0"/>
              <a:t> non adoptaron o euro Suecia, Dinamarca, Polonia, Chequia, Hungría, </a:t>
            </a:r>
            <a:r>
              <a:rPr lang="es-ES" sz="2000" dirty="0" err="1"/>
              <a:t>Romanía</a:t>
            </a:r>
            <a:r>
              <a:rPr lang="es-ES" sz="2000" dirty="0"/>
              <a:t> e Bulgaria. </a:t>
            </a:r>
            <a:r>
              <a:rPr lang="es-ES" sz="1600" dirty="0"/>
              <a:t>Todos están </a:t>
            </a:r>
            <a:r>
              <a:rPr lang="es-ES" sz="1600" dirty="0" err="1"/>
              <a:t>obrigados</a:t>
            </a:r>
            <a:r>
              <a:rPr lang="es-ES" sz="1600" dirty="0"/>
              <a:t> a incorporarse </a:t>
            </a:r>
            <a:r>
              <a:rPr lang="es-ES" sz="1600" dirty="0" err="1"/>
              <a:t>nun</a:t>
            </a:r>
            <a:r>
              <a:rPr lang="es-ES" sz="1600" dirty="0"/>
              <a:t> futuro </a:t>
            </a:r>
            <a:r>
              <a:rPr lang="es-ES" sz="1600" dirty="0" err="1"/>
              <a:t>ó</a:t>
            </a:r>
            <a:r>
              <a:rPr lang="es-ES" sz="1600" dirty="0"/>
              <a:t> euro, agás Dinamarca que ten </a:t>
            </a:r>
            <a:r>
              <a:rPr lang="es-ES" sz="1600" dirty="0" err="1"/>
              <a:t>unha</a:t>
            </a:r>
            <a:r>
              <a:rPr lang="es-ES" sz="1600" dirty="0"/>
              <a:t> cláusula de exclusión</a:t>
            </a:r>
            <a:r>
              <a:rPr lang="es-ES" sz="2000" dirty="0"/>
              <a:t>). Establece os </a:t>
            </a:r>
            <a:r>
              <a:rPr lang="es-ES" sz="2000" b="1" i="1" dirty="0"/>
              <a:t>tipos de interese </a:t>
            </a:r>
            <a:r>
              <a:rPr lang="es-ES" sz="2000" dirty="0"/>
              <a:t>para asegurar a </a:t>
            </a:r>
            <a:r>
              <a:rPr lang="es-ES" sz="2000" dirty="0" err="1"/>
              <a:t>estabilidade</a:t>
            </a:r>
            <a:r>
              <a:rPr lang="es-ES" sz="2000" dirty="0"/>
              <a:t> dos </a:t>
            </a:r>
            <a:r>
              <a:rPr lang="es-ES" sz="2000" dirty="0" err="1"/>
              <a:t>prezos</a:t>
            </a:r>
            <a:r>
              <a:rPr lang="es-ES" sz="2000" dirty="0"/>
              <a:t> e do sistema </a:t>
            </a:r>
            <a:r>
              <a:rPr lang="es-ES" sz="2000" dirty="0" err="1"/>
              <a:t>financeiro</a:t>
            </a:r>
            <a:r>
              <a:rPr lang="es-ES" sz="2000" dirty="0"/>
              <a:t>.</a:t>
            </a:r>
          </a:p>
          <a:p>
            <a:pPr algn="just" hangingPunct="0"/>
            <a:r>
              <a:rPr lang="es-ES" sz="2000" dirty="0" err="1"/>
              <a:t>Aportou</a:t>
            </a:r>
            <a:r>
              <a:rPr lang="es-ES" sz="2000" dirty="0"/>
              <a:t> os criterios de </a:t>
            </a:r>
            <a:r>
              <a:rPr lang="es-ES" sz="2000" dirty="0" err="1"/>
              <a:t>converxencia</a:t>
            </a:r>
            <a:r>
              <a:rPr lang="es-ES" sz="2000" dirty="0"/>
              <a:t> que se acabaron transformando no </a:t>
            </a:r>
            <a:r>
              <a:rPr lang="es-ES" sz="2000" b="1" dirty="0"/>
              <a:t>Pacto de </a:t>
            </a:r>
            <a:r>
              <a:rPr lang="es-ES" sz="2000" b="1" dirty="0" err="1" smtClean="0"/>
              <a:t>Estabilidade</a:t>
            </a:r>
            <a:r>
              <a:rPr lang="es-ES" sz="2000" dirty="0" smtClean="0"/>
              <a:t>;</a:t>
            </a:r>
          </a:p>
          <a:p>
            <a:pPr algn="just" hangingPunct="0"/>
            <a:r>
              <a:rPr lang="es-ES" sz="2000" dirty="0"/>
              <a:t>A</a:t>
            </a:r>
            <a:r>
              <a:rPr lang="es-ES" sz="2000" dirty="0" smtClean="0"/>
              <a:t> </a:t>
            </a:r>
            <a:r>
              <a:rPr lang="es-ES" sz="2000" dirty="0" err="1"/>
              <a:t>débeda</a:t>
            </a:r>
            <a:r>
              <a:rPr lang="es-ES" sz="2000" dirty="0"/>
              <a:t> acumulada e o déficit do </a:t>
            </a:r>
            <a:r>
              <a:rPr lang="es-ES" sz="2000" dirty="0" err="1"/>
              <a:t>presuposto</a:t>
            </a:r>
            <a:r>
              <a:rPr lang="es-ES" sz="2000" dirty="0"/>
              <a:t> non poden superar o 60% </a:t>
            </a:r>
            <a:r>
              <a:rPr lang="es-ES" sz="2000" dirty="0" err="1"/>
              <a:t>nin</a:t>
            </a:r>
            <a:r>
              <a:rPr lang="es-ES" sz="2000" dirty="0"/>
              <a:t> o 3% do PIB respectivamente.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236" y="113211"/>
            <a:ext cx="4512015" cy="323115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236" y="3413759"/>
            <a:ext cx="4597444" cy="340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42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9075" y="123825"/>
            <a:ext cx="577215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b="1" u="sng" dirty="0"/>
              <a:t>Tribunal de </a:t>
            </a:r>
            <a:r>
              <a:rPr lang="es-ES" sz="2000" b="1" u="sng" dirty="0" err="1"/>
              <a:t>Contas</a:t>
            </a:r>
            <a:r>
              <a:rPr lang="es-ES" sz="2000" b="1" u="sng" dirty="0"/>
              <a:t> Europeo: </a:t>
            </a:r>
            <a:endParaRPr lang="es-ES" sz="2000" u="sng" dirty="0"/>
          </a:p>
          <a:p>
            <a:pPr algn="just" hangingPunct="0"/>
            <a:r>
              <a:rPr lang="es-ES" sz="2000" dirty="0" smtClean="0"/>
              <a:t>Sede </a:t>
            </a:r>
            <a:r>
              <a:rPr lang="es-ES" sz="2000" dirty="0"/>
              <a:t>en Luxemburgo</a:t>
            </a:r>
            <a:r>
              <a:rPr lang="es-ES" sz="2000" b="1" dirty="0"/>
              <a:t>,</a:t>
            </a:r>
            <a:r>
              <a:rPr lang="es-ES" sz="2000" dirty="0"/>
              <a:t> formado por </a:t>
            </a:r>
            <a:r>
              <a:rPr lang="es-ES" sz="2000" b="1" dirty="0"/>
              <a:t>1 </a:t>
            </a:r>
            <a:r>
              <a:rPr lang="es-ES" sz="2000" b="1" dirty="0" err="1"/>
              <a:t>membro</a:t>
            </a:r>
            <a:r>
              <a:rPr lang="es-ES" sz="2000" b="1" dirty="0"/>
              <a:t> de cada Estado </a:t>
            </a:r>
            <a:r>
              <a:rPr lang="es-ES" sz="2000" b="1" dirty="0" err="1"/>
              <a:t>elixido</a:t>
            </a:r>
            <a:r>
              <a:rPr lang="es-ES" sz="2000" b="1" dirty="0"/>
              <a:t> polo Presidente do </a:t>
            </a:r>
            <a:r>
              <a:rPr lang="es-ES" sz="2000" b="1" dirty="0" err="1"/>
              <a:t>Consello</a:t>
            </a:r>
            <a:r>
              <a:rPr lang="es-ES" sz="2000" b="1" dirty="0"/>
              <a:t>. </a:t>
            </a:r>
            <a:r>
              <a:rPr lang="es-ES" sz="2000" b="1" i="1" dirty="0"/>
              <a:t>Controla o gasto da Comisión</a:t>
            </a:r>
            <a:r>
              <a:rPr lang="es-ES" sz="2000" dirty="0"/>
              <a:t>, así </a:t>
            </a:r>
            <a:r>
              <a:rPr lang="es-ES" sz="2000" b="1" i="1" dirty="0"/>
              <a:t>como o </a:t>
            </a:r>
            <a:r>
              <a:rPr lang="es-ES" sz="2000" b="1" i="1" dirty="0" err="1"/>
              <a:t>cumprimento</a:t>
            </a:r>
            <a:r>
              <a:rPr lang="es-ES" sz="2000" b="1" i="1" dirty="0"/>
              <a:t> dos </a:t>
            </a:r>
            <a:r>
              <a:rPr lang="es-ES" sz="2000" b="1" i="1" dirty="0" err="1"/>
              <a:t>presupostos</a:t>
            </a:r>
            <a:r>
              <a:rPr lang="es-ES" sz="2000" b="1" i="1" dirty="0"/>
              <a:t>.</a:t>
            </a:r>
            <a:r>
              <a:rPr lang="es-ES" sz="2000" dirty="0"/>
              <a:t> </a:t>
            </a:r>
            <a:endParaRPr lang="es-ES" sz="2000" dirty="0" smtClean="0"/>
          </a:p>
          <a:p>
            <a:pPr algn="just" hangingPunct="0"/>
            <a:r>
              <a:rPr lang="es-ES" sz="2000" dirty="0" err="1" smtClean="0"/>
              <a:t>Renóvase</a:t>
            </a:r>
            <a:r>
              <a:rPr lang="es-ES" sz="2000" dirty="0" smtClean="0"/>
              <a:t> </a:t>
            </a:r>
            <a:r>
              <a:rPr lang="es-ES" sz="2000" dirty="0"/>
              <a:t>cada 6 anos.</a:t>
            </a:r>
          </a:p>
          <a:p>
            <a:pPr algn="just" hangingPunct="0"/>
            <a:endParaRPr lang="es-ES" sz="800" dirty="0" smtClean="0"/>
          </a:p>
          <a:p>
            <a:pPr algn="just" hangingPunct="0"/>
            <a:r>
              <a:rPr lang="es-ES" sz="2000" dirty="0" err="1" smtClean="0"/>
              <a:t>Ademais</a:t>
            </a:r>
            <a:r>
              <a:rPr lang="es-ES" sz="2000" dirty="0" smtClean="0"/>
              <a:t> </a:t>
            </a:r>
            <a:r>
              <a:rPr lang="es-ES" sz="2000" dirty="0"/>
              <a:t>das </a:t>
            </a:r>
            <a:r>
              <a:rPr lang="es-ES" sz="2000" dirty="0" err="1"/>
              <a:t>Institucións</a:t>
            </a:r>
            <a:r>
              <a:rPr lang="es-ES" sz="2000" dirty="0"/>
              <a:t> existen </a:t>
            </a:r>
            <a:r>
              <a:rPr lang="es-ES" sz="2000" b="1" dirty="0"/>
              <a:t>7 órganos </a:t>
            </a:r>
            <a:r>
              <a:rPr lang="es-ES" sz="2000" dirty="0"/>
              <a:t>que desempeñan </a:t>
            </a:r>
            <a:r>
              <a:rPr lang="es-ES" sz="2000" dirty="0" err="1"/>
              <a:t>funcións</a:t>
            </a:r>
            <a:r>
              <a:rPr lang="es-ES" sz="2000" dirty="0"/>
              <a:t> específicas para </a:t>
            </a:r>
            <a:r>
              <a:rPr lang="es-ES" sz="2000" dirty="0" err="1"/>
              <a:t>axudar</a:t>
            </a:r>
            <a:r>
              <a:rPr lang="es-ES" sz="2000" dirty="0"/>
              <a:t> á UE tales como </a:t>
            </a:r>
            <a:r>
              <a:rPr lang="es-ES" sz="2000" b="1" dirty="0"/>
              <a:t>o </a:t>
            </a:r>
            <a:r>
              <a:rPr lang="es-ES" sz="2000" b="1" dirty="0" err="1"/>
              <a:t>Servizo</a:t>
            </a:r>
            <a:r>
              <a:rPr lang="es-ES" sz="2000" b="1" dirty="0"/>
              <a:t> Europeo de Acción Exterior, O Defensor do Pobo Europeo, o Comité Económico e Social, o Comité das </a:t>
            </a:r>
            <a:r>
              <a:rPr lang="es-ES" sz="2000" b="1" dirty="0" err="1"/>
              <a:t>Rexións</a:t>
            </a:r>
            <a:r>
              <a:rPr lang="es-ES" sz="2000" b="1" dirty="0"/>
              <a:t>, O Banco Europeo de </a:t>
            </a:r>
            <a:r>
              <a:rPr lang="es-ES" sz="2000" b="1" dirty="0" err="1"/>
              <a:t>Inversións</a:t>
            </a:r>
            <a:r>
              <a:rPr lang="es-ES" sz="2000" b="1" dirty="0"/>
              <a:t>, O Supervisor Europeo de Protección de datos e o Comité Europeo de Protección de Datos</a:t>
            </a:r>
            <a:r>
              <a:rPr lang="es-ES" sz="2000" b="1" dirty="0" smtClean="0"/>
              <a:t>.</a:t>
            </a:r>
          </a:p>
          <a:p>
            <a:pPr algn="just" hangingPunct="0"/>
            <a:endParaRPr lang="es-ES" sz="800" b="1" dirty="0"/>
          </a:p>
          <a:p>
            <a:pPr algn="just" hangingPunct="0"/>
            <a:r>
              <a:rPr lang="es-ES" sz="2000" dirty="0" err="1"/>
              <a:t>Doutra</a:t>
            </a:r>
            <a:r>
              <a:rPr lang="es-ES" sz="2000" dirty="0"/>
              <a:t> banda, existen </a:t>
            </a:r>
            <a:r>
              <a:rPr lang="es-ES" sz="2000" b="1" dirty="0" err="1"/>
              <a:t>máis</a:t>
            </a:r>
            <a:r>
              <a:rPr lang="es-ES" sz="2000" b="1" dirty="0"/>
              <a:t> de 30 </a:t>
            </a:r>
            <a:r>
              <a:rPr lang="es-ES" sz="2000" b="1" dirty="0" err="1"/>
              <a:t>Axencias</a:t>
            </a:r>
            <a:r>
              <a:rPr lang="es-ES" sz="2000" b="1" dirty="0"/>
              <a:t> Europeas </a:t>
            </a:r>
            <a:r>
              <a:rPr lang="es-ES" sz="2000" dirty="0"/>
              <a:t>descentralizadas que se encargan de aspectos técnicos </a:t>
            </a:r>
            <a:r>
              <a:rPr lang="es-ES" sz="2000" dirty="0" err="1"/>
              <a:t>ou</a:t>
            </a:r>
            <a:r>
              <a:rPr lang="es-ES" sz="2000" dirty="0"/>
              <a:t> da vida </a:t>
            </a:r>
            <a:r>
              <a:rPr lang="es-ES" sz="2000" dirty="0" err="1"/>
              <a:t>cotiá</a:t>
            </a:r>
            <a:r>
              <a:rPr lang="es-ES" sz="2000" dirty="0"/>
              <a:t> como os alimentos </a:t>
            </a:r>
            <a:r>
              <a:rPr lang="es-ES" sz="2000" b="1" dirty="0"/>
              <a:t>(</a:t>
            </a:r>
            <a:r>
              <a:rPr lang="es-ES" sz="2000" b="1" dirty="0" err="1"/>
              <a:t>Axencia</a:t>
            </a:r>
            <a:r>
              <a:rPr lang="es-ES" sz="2000" b="1" dirty="0"/>
              <a:t> Europea de </a:t>
            </a:r>
            <a:r>
              <a:rPr lang="es-ES" sz="2000" b="1" dirty="0" err="1"/>
              <a:t>Seguridade</a:t>
            </a:r>
            <a:r>
              <a:rPr lang="es-ES" sz="2000" b="1" dirty="0"/>
              <a:t> Alimentaria</a:t>
            </a:r>
            <a:r>
              <a:rPr lang="es-ES" sz="2000" dirty="0"/>
              <a:t>), os medicamentos (</a:t>
            </a:r>
            <a:r>
              <a:rPr lang="es-ES" sz="2000" b="1" dirty="0" err="1"/>
              <a:t>Axencia</a:t>
            </a:r>
            <a:r>
              <a:rPr lang="es-ES" sz="2000" b="1" dirty="0"/>
              <a:t> Europea de Medicamentos</a:t>
            </a:r>
            <a:r>
              <a:rPr lang="es-ES" sz="2000" dirty="0"/>
              <a:t>), pesca, </a:t>
            </a:r>
            <a:r>
              <a:rPr lang="es-ES" sz="2000" b="1" dirty="0" err="1"/>
              <a:t>Axencia</a:t>
            </a:r>
            <a:r>
              <a:rPr lang="es-ES" sz="2000" b="1" dirty="0"/>
              <a:t> Europea de Control da Pesca</a:t>
            </a:r>
            <a:r>
              <a:rPr lang="es-ES" sz="2000" dirty="0"/>
              <a:t>, </a:t>
            </a:r>
            <a:r>
              <a:rPr lang="es-ES" sz="2000" dirty="0" err="1"/>
              <a:t>propiedade</a:t>
            </a:r>
            <a:r>
              <a:rPr lang="es-ES" sz="2000" dirty="0"/>
              <a:t> intelectual, </a:t>
            </a:r>
            <a:r>
              <a:rPr lang="es-ES" sz="2000" dirty="0" err="1"/>
              <a:t>seguridade</a:t>
            </a:r>
            <a:r>
              <a:rPr lang="es-ES" sz="2000" dirty="0"/>
              <a:t> e </a:t>
            </a:r>
            <a:r>
              <a:rPr lang="es-ES" sz="2000" dirty="0" err="1"/>
              <a:t>saúde</a:t>
            </a:r>
            <a:r>
              <a:rPr lang="es-ES" sz="2000" dirty="0"/>
              <a:t> no </a:t>
            </a:r>
            <a:r>
              <a:rPr lang="es-ES" sz="2000" dirty="0" err="1"/>
              <a:t>traballo</a:t>
            </a:r>
            <a:r>
              <a:rPr lang="es-ES" sz="2000" dirty="0"/>
              <a:t>...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404" y="339635"/>
            <a:ext cx="5450799" cy="39595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381" y="4299178"/>
            <a:ext cx="3449362" cy="245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07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0975" y="0"/>
            <a:ext cx="623887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b="1" u="sng" dirty="0"/>
              <a:t>A UNIÓN EUROPEA NO MUNDO ACTUAL</a:t>
            </a:r>
            <a:endParaRPr lang="es-ES" sz="2000" u="sng" dirty="0"/>
          </a:p>
          <a:p>
            <a:pPr algn="just" hangingPunct="0"/>
            <a:r>
              <a:rPr lang="es-ES" sz="2000" dirty="0"/>
              <a:t>No contexto </a:t>
            </a:r>
            <a:r>
              <a:rPr lang="es-ES" sz="2000" dirty="0" err="1"/>
              <a:t>xeoestratéxico</a:t>
            </a:r>
            <a:r>
              <a:rPr lang="es-ES" sz="2000" dirty="0"/>
              <a:t> actual, </a:t>
            </a:r>
            <a:r>
              <a:rPr lang="es-ES" sz="2000" dirty="0" err="1"/>
              <a:t>onde</a:t>
            </a:r>
            <a:r>
              <a:rPr lang="es-ES" sz="2000" dirty="0"/>
              <a:t> predominan 2 grandes potencias, China e Estados Unidos; no que a área de </a:t>
            </a:r>
            <a:r>
              <a:rPr lang="es-ES" sz="2000" dirty="0" err="1"/>
              <a:t>maior</a:t>
            </a:r>
            <a:r>
              <a:rPr lang="es-ES" sz="2000" dirty="0"/>
              <a:t> </a:t>
            </a:r>
            <a:r>
              <a:rPr lang="es-ES" sz="2000" dirty="0" err="1"/>
              <a:t>poboación</a:t>
            </a:r>
            <a:r>
              <a:rPr lang="es-ES" sz="2000" dirty="0"/>
              <a:t>, </a:t>
            </a:r>
            <a:r>
              <a:rPr lang="es-ES" sz="2000" dirty="0" err="1"/>
              <a:t>produción</a:t>
            </a:r>
            <a:r>
              <a:rPr lang="es-ES" sz="2000" dirty="0"/>
              <a:t> e innovación </a:t>
            </a:r>
            <a:r>
              <a:rPr lang="es-ES" sz="2000" dirty="0" err="1"/>
              <a:t>tecnolóxica</a:t>
            </a:r>
            <a:r>
              <a:rPr lang="es-ES" sz="2000" dirty="0"/>
              <a:t> corresponde </a:t>
            </a:r>
            <a:r>
              <a:rPr lang="es-ES" sz="2000" dirty="0" err="1"/>
              <a:t>ó</a:t>
            </a:r>
            <a:r>
              <a:rPr lang="es-ES" sz="2000" dirty="0"/>
              <a:t> Pacífico; cando é evidente a </a:t>
            </a:r>
            <a:r>
              <a:rPr lang="es-ES" sz="2000" dirty="0" err="1"/>
              <a:t>realidade</a:t>
            </a:r>
            <a:r>
              <a:rPr lang="es-ES" sz="2000" dirty="0"/>
              <a:t> </a:t>
            </a:r>
            <a:r>
              <a:rPr lang="es-ES" sz="2000" dirty="0" err="1"/>
              <a:t>dun</a:t>
            </a:r>
            <a:r>
              <a:rPr lang="es-ES" sz="2000" dirty="0"/>
              <a:t> continente europeo </a:t>
            </a:r>
            <a:r>
              <a:rPr lang="es-ES" sz="2000" dirty="0" err="1"/>
              <a:t>envellecido</a:t>
            </a:r>
            <a:r>
              <a:rPr lang="es-ES" sz="2000" dirty="0"/>
              <a:t>... </a:t>
            </a:r>
            <a:r>
              <a:rPr lang="es-ES" sz="2000" dirty="0" err="1"/>
              <a:t>hai</a:t>
            </a:r>
            <a:r>
              <a:rPr lang="es-ES" sz="2000" dirty="0"/>
              <a:t> que </a:t>
            </a:r>
            <a:r>
              <a:rPr lang="es-ES" sz="2000" dirty="0" err="1"/>
              <a:t>concluír</a:t>
            </a:r>
            <a:r>
              <a:rPr lang="es-ES" sz="2000" dirty="0"/>
              <a:t> que </a:t>
            </a:r>
            <a:r>
              <a:rPr lang="es-ES" sz="2000" b="1" dirty="0"/>
              <a:t>a influencia da Unión Europea é bastante limitada. </a:t>
            </a:r>
            <a:endParaRPr lang="es-ES" sz="2000" b="1" dirty="0" smtClean="0"/>
          </a:p>
          <a:p>
            <a:pPr algn="just" hangingPunct="0"/>
            <a:endParaRPr lang="es-ES" sz="2000" dirty="0"/>
          </a:p>
          <a:p>
            <a:pPr algn="just" hangingPunct="0"/>
            <a:r>
              <a:rPr lang="es-ES" sz="2000" dirty="0" smtClean="0"/>
              <a:t>Esta </a:t>
            </a:r>
            <a:r>
              <a:rPr lang="es-ES" sz="2000" dirty="0" err="1"/>
              <a:t>realidade</a:t>
            </a:r>
            <a:r>
              <a:rPr lang="es-ES" sz="2000" dirty="0"/>
              <a:t> </a:t>
            </a:r>
            <a:r>
              <a:rPr lang="es-ES" sz="2000" dirty="0" err="1"/>
              <a:t>contribuíu</a:t>
            </a:r>
            <a:r>
              <a:rPr lang="es-ES" sz="2000" dirty="0"/>
              <a:t> a que a Unión Europea oriente a </a:t>
            </a:r>
            <a:r>
              <a:rPr lang="es-ES" sz="2000" dirty="0" err="1"/>
              <a:t>súa</a:t>
            </a:r>
            <a:r>
              <a:rPr lang="es-ES" sz="2000" dirty="0"/>
              <a:t> </a:t>
            </a:r>
            <a:r>
              <a:rPr lang="es-ES" sz="2000" dirty="0" err="1"/>
              <a:t>estratexia</a:t>
            </a:r>
            <a:r>
              <a:rPr lang="es-ES" sz="2000" dirty="0"/>
              <a:t> a políticas relacionadas coa </a:t>
            </a:r>
            <a:r>
              <a:rPr lang="es-ES" sz="2000" dirty="0" err="1"/>
              <a:t>seguridade</a:t>
            </a:r>
            <a:r>
              <a:rPr lang="es-ES" sz="2000" dirty="0"/>
              <a:t>, a defensa e a política exterior. </a:t>
            </a:r>
            <a:endParaRPr lang="es-ES" sz="2000" dirty="0" smtClean="0"/>
          </a:p>
          <a:p>
            <a:pPr algn="just" hangingPunct="0"/>
            <a:r>
              <a:rPr lang="es-ES" sz="2000" dirty="0" err="1" smtClean="0"/>
              <a:t>Neste</a:t>
            </a:r>
            <a:r>
              <a:rPr lang="es-ES" sz="2000" dirty="0" smtClean="0"/>
              <a:t> </a:t>
            </a:r>
            <a:r>
              <a:rPr lang="es-ES" sz="2000" dirty="0"/>
              <a:t>sentido </a:t>
            </a:r>
            <a:r>
              <a:rPr lang="es-ES" sz="2000" dirty="0" err="1"/>
              <a:t>hai</a:t>
            </a:r>
            <a:r>
              <a:rPr lang="es-ES" sz="2000" dirty="0"/>
              <a:t> que destacar a Política Exterior de </a:t>
            </a:r>
            <a:r>
              <a:rPr lang="es-ES" sz="2000" dirty="0" err="1"/>
              <a:t>Seguridade</a:t>
            </a:r>
            <a:r>
              <a:rPr lang="es-ES" sz="2000" dirty="0"/>
              <a:t> Común (PESC), a Política Común de </a:t>
            </a:r>
            <a:r>
              <a:rPr lang="es-ES" sz="2000" dirty="0" err="1"/>
              <a:t>Seguridade</a:t>
            </a:r>
            <a:r>
              <a:rPr lang="es-ES" sz="2000" dirty="0"/>
              <a:t> e Defensa (PCSD) e a Política Europea de vecindad (PEV). </a:t>
            </a:r>
            <a:endParaRPr lang="es-ES" sz="2000" dirty="0" smtClean="0"/>
          </a:p>
          <a:p>
            <a:pPr algn="just" hangingPunct="0"/>
            <a:r>
              <a:rPr lang="es-ES" sz="2000" dirty="0" smtClean="0"/>
              <a:t>A</a:t>
            </a:r>
            <a:r>
              <a:rPr lang="es-ES" sz="2000" b="1" dirty="0" smtClean="0"/>
              <a:t> </a:t>
            </a:r>
            <a:r>
              <a:rPr lang="es-ES" sz="2000" b="1" dirty="0"/>
              <a:t>PESC </a:t>
            </a:r>
            <a:r>
              <a:rPr lang="es-ES" sz="2000" dirty="0"/>
              <a:t>está liderada polo Alto Representante para Asuntos Exteriores e Política de </a:t>
            </a:r>
            <a:r>
              <a:rPr lang="es-ES" sz="2000" dirty="0" err="1"/>
              <a:t>Seguridade</a:t>
            </a:r>
            <a:r>
              <a:rPr lang="es-ES" sz="2000" dirty="0"/>
              <a:t> da Unión (</a:t>
            </a:r>
            <a:r>
              <a:rPr lang="es-ES" sz="2000" dirty="0" err="1"/>
              <a:t>Mr</a:t>
            </a:r>
            <a:r>
              <a:rPr lang="es-ES" sz="2000" dirty="0"/>
              <a:t>, Lady PESC) encargado de </a:t>
            </a:r>
            <a:r>
              <a:rPr lang="es-ES" sz="2000" b="1" i="1" dirty="0"/>
              <a:t>posible asociación con aliados </a:t>
            </a:r>
            <a:r>
              <a:rPr lang="es-ES" sz="2000" b="1" i="1" dirty="0" err="1"/>
              <a:t>estratéxicos</a:t>
            </a:r>
            <a:r>
              <a:rPr lang="es-ES" sz="2000" b="1" i="1" dirty="0"/>
              <a:t>, dotación de fondos para prevención de </a:t>
            </a:r>
            <a:r>
              <a:rPr lang="es-ES" sz="2000" b="1" i="1" dirty="0" err="1"/>
              <a:t>conflitos</a:t>
            </a:r>
            <a:r>
              <a:rPr lang="es-ES" sz="2000" b="1" i="1" dirty="0"/>
              <a:t> </a:t>
            </a:r>
            <a:r>
              <a:rPr lang="es-ES" sz="2000" b="1" i="1" dirty="0" err="1"/>
              <a:t>ou</a:t>
            </a:r>
            <a:r>
              <a:rPr lang="es-ES" sz="2000" b="1" i="1" dirty="0"/>
              <a:t> a política de </a:t>
            </a:r>
            <a:r>
              <a:rPr lang="es-ES" sz="2000" b="1" i="1" dirty="0" err="1"/>
              <a:t>sancións</a:t>
            </a:r>
            <a:r>
              <a:rPr lang="es-ES" sz="2000" dirty="0"/>
              <a:t>(política que se </a:t>
            </a:r>
            <a:r>
              <a:rPr lang="es-ES" sz="2000" dirty="0" err="1"/>
              <a:t>asumíu</a:t>
            </a:r>
            <a:r>
              <a:rPr lang="es-ES" sz="2000" dirty="0"/>
              <a:t> </a:t>
            </a:r>
            <a:r>
              <a:rPr lang="es-ES" sz="2000" dirty="0" err="1"/>
              <a:t>trala</a:t>
            </a:r>
            <a:r>
              <a:rPr lang="es-ES" sz="2000" dirty="0"/>
              <a:t> invasión de </a:t>
            </a:r>
            <a:r>
              <a:rPr lang="es-ES" sz="2000" dirty="0" err="1"/>
              <a:t>Ucraína</a:t>
            </a:r>
            <a:r>
              <a:rPr lang="es-ES" sz="2000" dirty="0"/>
              <a:t> por Rusia).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0" y="322217"/>
            <a:ext cx="5558951" cy="36940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61" y="3947351"/>
            <a:ext cx="4319876" cy="270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2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1925" y="95250"/>
            <a:ext cx="603885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dirty="0"/>
              <a:t>Un dos problemas dos países da Unión Europea é a </a:t>
            </a:r>
            <a:r>
              <a:rPr lang="es-ES" sz="2000" dirty="0" err="1"/>
              <a:t>súa</a:t>
            </a:r>
            <a:r>
              <a:rPr lang="es-ES" sz="2000" dirty="0"/>
              <a:t> </a:t>
            </a:r>
            <a:r>
              <a:rPr lang="es-ES" sz="2000" b="1" dirty="0"/>
              <a:t>dependencia </a:t>
            </a:r>
            <a:r>
              <a:rPr lang="es-ES" sz="2000" b="1" dirty="0" err="1"/>
              <a:t>enerxética</a:t>
            </a:r>
            <a:r>
              <a:rPr lang="es-ES" sz="2000" b="1" dirty="0"/>
              <a:t>. </a:t>
            </a:r>
            <a:endParaRPr lang="es-ES" sz="2000" b="1" dirty="0" smtClean="0"/>
          </a:p>
          <a:p>
            <a:pPr algn="just" hangingPunct="0"/>
            <a:r>
              <a:rPr lang="es-ES" sz="2000" dirty="0" smtClean="0"/>
              <a:t>No </a:t>
            </a:r>
            <a:r>
              <a:rPr lang="es-ES" sz="2000" dirty="0"/>
              <a:t>2019 a UE </a:t>
            </a:r>
            <a:r>
              <a:rPr lang="es-ES" sz="2000" dirty="0" err="1"/>
              <a:t>importou</a:t>
            </a:r>
            <a:r>
              <a:rPr lang="es-ES" sz="2000" dirty="0"/>
              <a:t> o 61% da </a:t>
            </a:r>
            <a:r>
              <a:rPr lang="es-ES" sz="2000" dirty="0" err="1"/>
              <a:t>enerxía</a:t>
            </a:r>
            <a:r>
              <a:rPr lang="es-ES" sz="2000" dirty="0"/>
              <a:t> que </a:t>
            </a:r>
            <a:r>
              <a:rPr lang="es-ES" sz="2000" dirty="0" err="1"/>
              <a:t>consumiu</a:t>
            </a:r>
            <a:r>
              <a:rPr lang="es-ES" sz="2000" dirty="0"/>
              <a:t>(gas natural e petróleo). O </a:t>
            </a:r>
            <a:r>
              <a:rPr lang="es-ES" sz="2000" dirty="0" err="1"/>
              <a:t>feito</a:t>
            </a:r>
            <a:r>
              <a:rPr lang="es-ES" sz="2000" dirty="0"/>
              <a:t> de proceder de países como Rusia </a:t>
            </a:r>
            <a:r>
              <a:rPr lang="es-ES" sz="2000" dirty="0" err="1"/>
              <a:t>ou</a:t>
            </a:r>
            <a:r>
              <a:rPr lang="es-ES" sz="2000" dirty="0"/>
              <a:t> </a:t>
            </a:r>
            <a:r>
              <a:rPr lang="es-ES" sz="2000" dirty="0" err="1"/>
              <a:t>Alxeria</a:t>
            </a:r>
            <a:r>
              <a:rPr lang="es-ES" sz="2000" dirty="0"/>
              <a:t>, por distintas circunstancias (guerra, </a:t>
            </a:r>
            <a:r>
              <a:rPr lang="es-ES" sz="2000" dirty="0" err="1"/>
              <a:t>inestabilidade</a:t>
            </a:r>
            <a:r>
              <a:rPr lang="es-ES" sz="2000" dirty="0"/>
              <a:t> política </a:t>
            </a:r>
            <a:r>
              <a:rPr lang="es-ES" sz="2000" dirty="0" err="1"/>
              <a:t>ou</a:t>
            </a:r>
            <a:r>
              <a:rPr lang="es-ES" sz="2000" dirty="0"/>
              <a:t> económica) </a:t>
            </a:r>
            <a:r>
              <a:rPr lang="es-ES" sz="2000" dirty="0" err="1"/>
              <a:t>xera</a:t>
            </a:r>
            <a:r>
              <a:rPr lang="es-ES" sz="2000" dirty="0"/>
              <a:t> </a:t>
            </a:r>
            <a:r>
              <a:rPr lang="es-ES" sz="2000" dirty="0" err="1"/>
              <a:t>inseguridade</a:t>
            </a:r>
            <a:r>
              <a:rPr lang="es-ES" sz="2000" dirty="0"/>
              <a:t> no subministro e </a:t>
            </a:r>
            <a:r>
              <a:rPr lang="es-ES" sz="2000" dirty="0" err="1"/>
              <a:t>variacións</a:t>
            </a:r>
            <a:r>
              <a:rPr lang="es-ES" sz="2000" dirty="0"/>
              <a:t> notables dos </a:t>
            </a:r>
            <a:r>
              <a:rPr lang="es-ES" sz="2000" dirty="0" err="1"/>
              <a:t>prezos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 hangingPunct="0"/>
            <a:r>
              <a:rPr lang="es-ES" sz="2000" dirty="0" smtClean="0"/>
              <a:t>A </a:t>
            </a:r>
            <a:r>
              <a:rPr lang="es-ES" sz="2000" dirty="0"/>
              <a:t>invasión de </a:t>
            </a:r>
            <a:r>
              <a:rPr lang="es-ES" sz="2000" dirty="0" err="1"/>
              <a:t>Ucraína</a:t>
            </a:r>
            <a:r>
              <a:rPr lang="es-ES" sz="2000" dirty="0"/>
              <a:t> </a:t>
            </a:r>
            <a:r>
              <a:rPr lang="es-ES" sz="2000" dirty="0" err="1"/>
              <a:t>supuxo</a:t>
            </a:r>
            <a:r>
              <a:rPr lang="es-ES" sz="2000" dirty="0"/>
              <a:t> un </a:t>
            </a:r>
            <a:r>
              <a:rPr lang="es-ES" sz="2000" dirty="0" err="1"/>
              <a:t>xiro</a:t>
            </a:r>
            <a:r>
              <a:rPr lang="es-ES" sz="2000" dirty="0"/>
              <a:t> </a:t>
            </a:r>
            <a:r>
              <a:rPr lang="es-ES" sz="2000" dirty="0" err="1"/>
              <a:t>nas</a:t>
            </a:r>
            <a:r>
              <a:rPr lang="es-ES" sz="2000" dirty="0"/>
              <a:t> políticas </a:t>
            </a:r>
            <a:r>
              <a:rPr lang="es-ES" sz="2000" dirty="0" err="1"/>
              <a:t>enerxéticas</a:t>
            </a:r>
            <a:r>
              <a:rPr lang="es-ES" sz="2000" dirty="0"/>
              <a:t> comunitarias como a paralización do </a:t>
            </a:r>
            <a:r>
              <a:rPr lang="es-ES" sz="2000" dirty="0" err="1"/>
              <a:t>gasoduto</a:t>
            </a:r>
            <a:r>
              <a:rPr lang="es-ES" sz="2000" dirty="0"/>
              <a:t> Nord </a:t>
            </a:r>
            <a:r>
              <a:rPr lang="es-ES" sz="2000" dirty="0" err="1"/>
              <a:t>Stream</a:t>
            </a:r>
            <a:r>
              <a:rPr lang="es-ES" sz="2000" dirty="0"/>
              <a:t> 2 (Rusia a </a:t>
            </a:r>
            <a:r>
              <a:rPr lang="es-ES" sz="2000" dirty="0" err="1"/>
              <a:t>Alemaña</a:t>
            </a:r>
            <a:r>
              <a:rPr lang="es-ES" sz="2000" dirty="0"/>
              <a:t> directamente) e a </a:t>
            </a:r>
            <a:r>
              <a:rPr lang="es-ES" sz="2000" dirty="0" err="1"/>
              <a:t>redución</a:t>
            </a:r>
            <a:r>
              <a:rPr lang="es-ES" sz="2000" dirty="0"/>
              <a:t> de importación de gas natural ruso. </a:t>
            </a:r>
            <a:endParaRPr lang="es-ES" sz="2000" dirty="0" smtClean="0"/>
          </a:p>
          <a:p>
            <a:pPr algn="just" hangingPunct="0"/>
            <a:r>
              <a:rPr lang="es-ES" sz="2000" dirty="0" smtClean="0"/>
              <a:t>Incluso </a:t>
            </a:r>
            <a:r>
              <a:rPr lang="es-ES" sz="2000" dirty="0"/>
              <a:t>se pretende retornar á </a:t>
            </a:r>
            <a:r>
              <a:rPr lang="es-ES" sz="2000" dirty="0" err="1"/>
              <a:t>enerxía</a:t>
            </a:r>
            <a:r>
              <a:rPr lang="es-ES" sz="2000" dirty="0"/>
              <a:t> nuclear debido </a:t>
            </a:r>
            <a:r>
              <a:rPr lang="es-ES" sz="2000" dirty="0" err="1"/>
              <a:t>ós</a:t>
            </a:r>
            <a:r>
              <a:rPr lang="es-ES" sz="2000" dirty="0"/>
              <a:t> altos </a:t>
            </a:r>
            <a:r>
              <a:rPr lang="es-ES" sz="2000" dirty="0" err="1"/>
              <a:t>prezos</a:t>
            </a:r>
            <a:r>
              <a:rPr lang="es-ES" sz="2000" dirty="0"/>
              <a:t> do gas natural, carbón e petróleo). </a:t>
            </a:r>
            <a:r>
              <a:rPr lang="es-ES" sz="2000" dirty="0" err="1"/>
              <a:t>Ademais</a:t>
            </a:r>
            <a:r>
              <a:rPr lang="es-ES" sz="2000" dirty="0"/>
              <a:t> </a:t>
            </a:r>
            <a:r>
              <a:rPr lang="es-ES" sz="2000" dirty="0" err="1"/>
              <a:t>aceleráronse</a:t>
            </a:r>
            <a:r>
              <a:rPr lang="es-ES" sz="2000" dirty="0"/>
              <a:t> as políticas de transición </a:t>
            </a:r>
            <a:r>
              <a:rPr lang="es-ES" sz="2000" dirty="0" err="1"/>
              <a:t>enerxética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 hangingPunct="0"/>
            <a:r>
              <a:rPr lang="es-ES" sz="2000" dirty="0" smtClean="0"/>
              <a:t>O </a:t>
            </a:r>
            <a:r>
              <a:rPr lang="es-ES" sz="2000" dirty="0"/>
              <a:t>Pacto Verde Europeo aspira a que no 2030 polo menos o 27% da </a:t>
            </a:r>
            <a:r>
              <a:rPr lang="es-ES" sz="2000" dirty="0" err="1"/>
              <a:t>enerxía</a:t>
            </a:r>
            <a:r>
              <a:rPr lang="es-ES" sz="2000" dirty="0"/>
              <a:t> consumida na UE </a:t>
            </a:r>
            <a:r>
              <a:rPr lang="es-ES" sz="2000" dirty="0" err="1"/>
              <a:t>proveña</a:t>
            </a:r>
            <a:r>
              <a:rPr lang="es-ES" sz="2000" dirty="0"/>
              <a:t> de </a:t>
            </a:r>
            <a:r>
              <a:rPr lang="es-ES" sz="2000" dirty="0" err="1"/>
              <a:t>enerxías</a:t>
            </a:r>
            <a:r>
              <a:rPr lang="es-ES" sz="2000" dirty="0"/>
              <a:t> renovables. O </a:t>
            </a:r>
            <a:r>
              <a:rPr lang="es-ES" sz="2000" dirty="0" err="1"/>
              <a:t>desenvolvemento</a:t>
            </a:r>
            <a:r>
              <a:rPr lang="es-ES" sz="2000" dirty="0"/>
              <a:t> do sector </a:t>
            </a:r>
            <a:r>
              <a:rPr lang="es-ES" sz="2000" dirty="0" err="1"/>
              <a:t>enerxético</a:t>
            </a:r>
            <a:r>
              <a:rPr lang="es-ES" sz="2000" dirty="0"/>
              <a:t> </a:t>
            </a:r>
            <a:r>
              <a:rPr lang="es-ES" sz="2000" dirty="0" err="1"/>
              <a:t>baseado</a:t>
            </a:r>
            <a:r>
              <a:rPr lang="es-ES" sz="2000" dirty="0"/>
              <a:t> en renovables aspira a </a:t>
            </a:r>
            <a:r>
              <a:rPr lang="es-ES" sz="2000" dirty="0" err="1"/>
              <a:t>converter</a:t>
            </a:r>
            <a:r>
              <a:rPr lang="es-ES" sz="2000" dirty="0"/>
              <a:t> Europa </a:t>
            </a:r>
            <a:r>
              <a:rPr lang="es-ES" sz="2000" dirty="0" err="1"/>
              <a:t>nun</a:t>
            </a:r>
            <a:r>
              <a:rPr lang="es-ES" sz="2000" dirty="0"/>
              <a:t> continente </a:t>
            </a:r>
            <a:r>
              <a:rPr lang="es-ES" sz="2000" dirty="0" err="1"/>
              <a:t>climaticamente</a:t>
            </a:r>
            <a:r>
              <a:rPr lang="es-ES" sz="2000" dirty="0"/>
              <a:t> neutro no ano 2050.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207" y="3553366"/>
            <a:ext cx="5921829" cy="317503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207" y="197008"/>
            <a:ext cx="5972792" cy="335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99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3825" y="85725"/>
            <a:ext cx="638175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dirty="0" err="1"/>
              <a:t>Outra</a:t>
            </a:r>
            <a:r>
              <a:rPr lang="es-ES" sz="2000" dirty="0"/>
              <a:t> das problemáticas </a:t>
            </a:r>
            <a:r>
              <a:rPr lang="es-ES" sz="2000" dirty="0" err="1"/>
              <a:t>actuais</a:t>
            </a:r>
            <a:r>
              <a:rPr lang="es-ES" sz="2000" dirty="0"/>
              <a:t> </a:t>
            </a:r>
            <a:r>
              <a:rPr lang="es-ES" sz="2000" dirty="0" err="1"/>
              <a:t>máis</a:t>
            </a:r>
            <a:r>
              <a:rPr lang="es-ES" sz="2000" dirty="0"/>
              <a:t> graves no sentido humanitario é a política </a:t>
            </a:r>
            <a:r>
              <a:rPr lang="es-ES" sz="2000" dirty="0" smtClean="0"/>
              <a:t>migratoria</a:t>
            </a:r>
            <a:endParaRPr lang="es-ES" sz="2000" dirty="0"/>
          </a:p>
          <a:p>
            <a:pPr algn="just" hangingPunct="0"/>
            <a:r>
              <a:rPr lang="es-ES" sz="2000" dirty="0"/>
              <a:t>N</a:t>
            </a:r>
            <a:r>
              <a:rPr lang="es-ES" sz="2000" dirty="0" smtClean="0"/>
              <a:t>o </a:t>
            </a:r>
            <a:r>
              <a:rPr lang="es-ES" sz="2000" dirty="0"/>
              <a:t>2015 </a:t>
            </a:r>
            <a:r>
              <a:rPr lang="es-ES" sz="2000" dirty="0" err="1"/>
              <a:t>m</a:t>
            </a:r>
            <a:r>
              <a:rPr lang="es-ES" sz="2000" dirty="0" err="1" smtClean="0"/>
              <a:t>áis</a:t>
            </a:r>
            <a:r>
              <a:rPr lang="es-ES" sz="2000" dirty="0" smtClean="0"/>
              <a:t> </a:t>
            </a:r>
            <a:r>
              <a:rPr lang="es-ES" sz="2000" dirty="0"/>
              <a:t>de 1´26 </a:t>
            </a:r>
            <a:r>
              <a:rPr lang="es-ES" sz="2000" dirty="0" err="1"/>
              <a:t>millóns</a:t>
            </a:r>
            <a:r>
              <a:rPr lang="es-ES" sz="2000" dirty="0"/>
              <a:t> de </a:t>
            </a:r>
            <a:r>
              <a:rPr lang="es-ES" sz="2000" dirty="0" err="1"/>
              <a:t>persoas</a:t>
            </a:r>
            <a:r>
              <a:rPr lang="es-ES" sz="2000" dirty="0"/>
              <a:t> </a:t>
            </a:r>
            <a:r>
              <a:rPr lang="es-ES" sz="2000" dirty="0" err="1"/>
              <a:t>desprazadas</a:t>
            </a:r>
            <a:r>
              <a:rPr lang="es-ES" sz="2000" dirty="0"/>
              <a:t> por </a:t>
            </a:r>
            <a:r>
              <a:rPr lang="es-ES" sz="2000" dirty="0" err="1"/>
              <a:t>conflitos</a:t>
            </a:r>
            <a:r>
              <a:rPr lang="es-ES" sz="2000" dirty="0"/>
              <a:t> en Siria, Afganistán, Irak, Eritrea, Somalia e Sudán </a:t>
            </a:r>
            <a:r>
              <a:rPr lang="es-ES" sz="2000" dirty="0" err="1"/>
              <a:t>chegaron</a:t>
            </a:r>
            <a:r>
              <a:rPr lang="es-ES" sz="2000" dirty="0"/>
              <a:t> ata Europa en demanda de asilo. </a:t>
            </a:r>
            <a:endParaRPr lang="es-ES" sz="2000" dirty="0" smtClean="0"/>
          </a:p>
          <a:p>
            <a:pPr algn="just" hangingPunct="0"/>
            <a:r>
              <a:rPr lang="es-ES" sz="2000" dirty="0" smtClean="0"/>
              <a:t>Grecia</a:t>
            </a:r>
            <a:r>
              <a:rPr lang="es-ES" sz="2000" dirty="0"/>
              <a:t>, Bulgaria e Hungría, os </a:t>
            </a:r>
            <a:r>
              <a:rPr lang="es-ES" sz="2000" dirty="0" err="1"/>
              <a:t>principais</a:t>
            </a:r>
            <a:r>
              <a:rPr lang="es-ES" sz="2000" dirty="0"/>
              <a:t> puntos de entrada, </a:t>
            </a:r>
            <a:r>
              <a:rPr lang="es-ES" sz="2000" dirty="0" err="1"/>
              <a:t>víronse</a:t>
            </a:r>
            <a:r>
              <a:rPr lang="es-ES" sz="2000" dirty="0"/>
              <a:t> totalmente sobrepasados ante a falta de recursos e de financiación. Esta situación </a:t>
            </a:r>
            <a:r>
              <a:rPr lang="es-ES" sz="2000" dirty="0" err="1"/>
              <a:t>motivou</a:t>
            </a:r>
            <a:r>
              <a:rPr lang="es-ES" sz="2000" dirty="0"/>
              <a:t> a implantación de medidas por parte da Unión Europea. Con Turquía </a:t>
            </a:r>
            <a:r>
              <a:rPr lang="es-ES" sz="2000" dirty="0" err="1"/>
              <a:t>impúxose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“diplomacia de </a:t>
            </a:r>
            <a:r>
              <a:rPr lang="es-ES" sz="2000" dirty="0" err="1"/>
              <a:t>chequeira</a:t>
            </a:r>
            <a:r>
              <a:rPr lang="es-ES" sz="2000" dirty="0"/>
              <a:t>” abonando </a:t>
            </a:r>
            <a:r>
              <a:rPr lang="es-ES" sz="2000" dirty="0" err="1"/>
              <a:t>ó</a:t>
            </a:r>
            <a:r>
              <a:rPr lang="es-ES" sz="2000" dirty="0"/>
              <a:t> </a:t>
            </a:r>
            <a:r>
              <a:rPr lang="es-ES" sz="2000" dirty="0" err="1"/>
              <a:t>goberno</a:t>
            </a:r>
            <a:r>
              <a:rPr lang="es-ES" sz="2000" dirty="0"/>
              <a:t> turco 3000 </a:t>
            </a:r>
            <a:r>
              <a:rPr lang="es-ES" sz="2000" dirty="0" err="1"/>
              <a:t>millóns</a:t>
            </a:r>
            <a:r>
              <a:rPr lang="es-ES" sz="2000" dirty="0"/>
              <a:t> de euros para </a:t>
            </a:r>
            <a:r>
              <a:rPr lang="es-ES" sz="2000" dirty="0" err="1"/>
              <a:t>conter</a:t>
            </a:r>
            <a:r>
              <a:rPr lang="es-ES" sz="2000" dirty="0"/>
              <a:t> o </a:t>
            </a:r>
            <a:r>
              <a:rPr lang="es-ES" sz="2000" dirty="0" err="1"/>
              <a:t>fluxo</a:t>
            </a:r>
            <a:r>
              <a:rPr lang="es-ES" sz="2000" dirty="0"/>
              <a:t> migratorio. </a:t>
            </a:r>
            <a:endParaRPr lang="es-ES" sz="2000" dirty="0" smtClean="0"/>
          </a:p>
          <a:p>
            <a:pPr algn="just" hangingPunct="0"/>
            <a:r>
              <a:rPr lang="es-ES" sz="2000" dirty="0" smtClean="0"/>
              <a:t>Esta </a:t>
            </a:r>
            <a:r>
              <a:rPr lang="es-ES" sz="2000" dirty="0"/>
              <a:t>medida claramente insuficiente </a:t>
            </a:r>
            <a:r>
              <a:rPr lang="es-ES" sz="2000" dirty="0" err="1"/>
              <a:t>complementouse</a:t>
            </a:r>
            <a:r>
              <a:rPr lang="es-ES" sz="2000" dirty="0"/>
              <a:t> coa dotación </a:t>
            </a:r>
            <a:r>
              <a:rPr lang="es-ES" sz="2000" dirty="0" err="1"/>
              <a:t>dun</a:t>
            </a:r>
            <a:r>
              <a:rPr lang="es-ES" sz="2000" dirty="0"/>
              <a:t> </a:t>
            </a:r>
            <a:r>
              <a:rPr lang="es-ES" sz="2000" dirty="0" err="1"/>
              <a:t>corpo</a:t>
            </a:r>
            <a:r>
              <a:rPr lang="es-ES" sz="2000" dirty="0"/>
              <a:t> de </a:t>
            </a:r>
            <a:r>
              <a:rPr lang="es-ES" sz="2000" dirty="0" err="1"/>
              <a:t>axentes</a:t>
            </a:r>
            <a:r>
              <a:rPr lang="es-ES" sz="2000" dirty="0"/>
              <a:t> especializados en </a:t>
            </a:r>
            <a:r>
              <a:rPr lang="es-ES" sz="2000" dirty="0" err="1"/>
              <a:t>vixiar</a:t>
            </a:r>
            <a:r>
              <a:rPr lang="es-ES" sz="2000" dirty="0"/>
              <a:t> </a:t>
            </a:r>
            <a:r>
              <a:rPr lang="es-ES" sz="2000" dirty="0" err="1"/>
              <a:t>fronteiras</a:t>
            </a:r>
            <a:r>
              <a:rPr lang="es-ES" sz="2000" dirty="0"/>
              <a:t> e detectar actividades </a:t>
            </a:r>
            <a:r>
              <a:rPr lang="es-ES" sz="2000" dirty="0" err="1"/>
              <a:t>delitivas</a:t>
            </a:r>
            <a:r>
              <a:rPr lang="es-ES" sz="2000" dirty="0"/>
              <a:t> á </a:t>
            </a:r>
            <a:r>
              <a:rPr lang="es-ES" sz="2000" dirty="0" err="1"/>
              <a:t>Axencia</a:t>
            </a:r>
            <a:r>
              <a:rPr lang="es-ES" sz="2000" dirty="0"/>
              <a:t> Europea da </a:t>
            </a:r>
            <a:r>
              <a:rPr lang="es-ES" sz="2000" dirty="0" err="1"/>
              <a:t>Vixilancia</a:t>
            </a:r>
            <a:r>
              <a:rPr lang="es-ES" sz="2000" dirty="0"/>
              <a:t> de </a:t>
            </a:r>
            <a:r>
              <a:rPr lang="es-ES" sz="2000" dirty="0" err="1"/>
              <a:t>Fronteiras</a:t>
            </a:r>
            <a:r>
              <a:rPr lang="es-ES" sz="2000" dirty="0"/>
              <a:t> e Costas. </a:t>
            </a:r>
            <a:endParaRPr lang="es-ES" sz="2000" dirty="0" smtClean="0"/>
          </a:p>
          <a:p>
            <a:pPr algn="just" hangingPunct="0"/>
            <a:r>
              <a:rPr lang="es-ES" sz="2000" dirty="0" err="1" smtClean="0"/>
              <a:t>Ademais</a:t>
            </a:r>
            <a:r>
              <a:rPr lang="es-ES" sz="2000" dirty="0" smtClean="0"/>
              <a:t> </a:t>
            </a:r>
            <a:r>
              <a:rPr lang="es-ES" sz="2000" dirty="0"/>
              <a:t>a UE </a:t>
            </a:r>
            <a:r>
              <a:rPr lang="es-ES" sz="2000" dirty="0" err="1"/>
              <a:t>estableceu</a:t>
            </a:r>
            <a:r>
              <a:rPr lang="es-ES" sz="2000" dirty="0"/>
              <a:t> un mecanismo para a distribución de 160.000 </a:t>
            </a:r>
            <a:r>
              <a:rPr lang="es-ES" sz="2000" dirty="0" err="1"/>
              <a:t>refuxiados</a:t>
            </a:r>
            <a:r>
              <a:rPr lang="es-ES" sz="2000" dirty="0"/>
              <a:t> entre os países </a:t>
            </a:r>
            <a:r>
              <a:rPr lang="es-ES" sz="2000" dirty="0" err="1"/>
              <a:t>membros</a:t>
            </a:r>
            <a:r>
              <a:rPr lang="es-ES" sz="2000" dirty="0"/>
              <a:t> e </a:t>
            </a:r>
            <a:r>
              <a:rPr lang="es-ES" sz="2000" dirty="0" err="1"/>
              <a:t>chegando</a:t>
            </a:r>
            <a:r>
              <a:rPr lang="es-ES" sz="2000" dirty="0"/>
              <a:t> a suprimir temporalmente o </a:t>
            </a:r>
            <a:r>
              <a:rPr lang="es-ES" sz="2000" dirty="0" err="1"/>
              <a:t>espazo</a:t>
            </a:r>
            <a:r>
              <a:rPr lang="es-ES" sz="2000" dirty="0"/>
              <a:t> </a:t>
            </a:r>
            <a:r>
              <a:rPr lang="es-ES" sz="2000" dirty="0" err="1"/>
              <a:t>Shengen</a:t>
            </a:r>
            <a:r>
              <a:rPr lang="es-ES" sz="2000"/>
              <a:t>. </a:t>
            </a:r>
            <a:endParaRPr lang="es-ES" sz="2000" smtClean="0"/>
          </a:p>
          <a:p>
            <a:pPr algn="just" hangingPunct="0"/>
            <a:r>
              <a:rPr lang="es-ES" sz="2000" smtClean="0"/>
              <a:t>Todas </a:t>
            </a:r>
            <a:r>
              <a:rPr lang="es-ES" sz="2000" dirty="0"/>
              <a:t>estas medidas resultaron ineficaces ante o incremento da demanda de asilo e a falta de </a:t>
            </a:r>
            <a:r>
              <a:rPr lang="es-ES" sz="2000" dirty="0" err="1"/>
              <a:t>cumprimento</a:t>
            </a:r>
            <a:r>
              <a:rPr lang="es-ES" sz="2000" dirty="0"/>
              <a:t> dos Estados </a:t>
            </a:r>
            <a:r>
              <a:rPr lang="es-ES" sz="2000" dirty="0" err="1"/>
              <a:t>asinantes</a:t>
            </a:r>
            <a:r>
              <a:rPr lang="es-ES" sz="2000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575" y="313508"/>
            <a:ext cx="5564056" cy="301913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430" y="3560424"/>
            <a:ext cx="5638570" cy="312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92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47700" y="400050"/>
            <a:ext cx="44196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dirty="0"/>
              <a:t>A </a:t>
            </a:r>
            <a:r>
              <a:rPr lang="es-ES" sz="2000" dirty="0" err="1"/>
              <a:t>súa</a:t>
            </a:r>
            <a:r>
              <a:rPr lang="es-ES" sz="2000" dirty="0"/>
              <a:t> </a:t>
            </a:r>
            <a:r>
              <a:rPr lang="es-ES" sz="2000" dirty="0" err="1"/>
              <a:t>resposta</a:t>
            </a:r>
            <a:r>
              <a:rPr lang="es-ES" sz="2000" dirty="0"/>
              <a:t> </a:t>
            </a:r>
            <a:r>
              <a:rPr lang="es-ES" sz="2000" dirty="0" err="1"/>
              <a:t>foi</a:t>
            </a:r>
            <a:r>
              <a:rPr lang="es-ES" sz="2000" dirty="0"/>
              <a:t> o </a:t>
            </a:r>
            <a:r>
              <a:rPr lang="es-ES" sz="2000" b="1" dirty="0"/>
              <a:t>Plan Marshall </a:t>
            </a:r>
            <a:r>
              <a:rPr lang="es-ES" sz="2000" dirty="0"/>
              <a:t>que tiña como </a:t>
            </a:r>
            <a:r>
              <a:rPr lang="es-ES" sz="2000" dirty="0" err="1"/>
              <a:t>obxectivo</a:t>
            </a:r>
            <a:r>
              <a:rPr lang="es-ES" sz="2000" dirty="0"/>
              <a:t> evitar que a pobreza e a </a:t>
            </a:r>
            <a:r>
              <a:rPr lang="es-ES" sz="2000" dirty="0" err="1"/>
              <a:t>necesidade</a:t>
            </a:r>
            <a:r>
              <a:rPr lang="es-ES" sz="2000" dirty="0"/>
              <a:t> levaran á </a:t>
            </a:r>
            <a:r>
              <a:rPr lang="es-ES" sz="2000" dirty="0" err="1"/>
              <a:t>poboación</a:t>
            </a:r>
            <a:r>
              <a:rPr lang="es-ES" sz="2000" dirty="0"/>
              <a:t> europea a decantarse cara a </a:t>
            </a:r>
            <a:r>
              <a:rPr lang="es-ES" sz="2000" dirty="0" err="1"/>
              <a:t>gobernos</a:t>
            </a:r>
            <a:r>
              <a:rPr lang="es-ES" sz="2000" dirty="0"/>
              <a:t> comunistas e propiciar, coa </a:t>
            </a:r>
            <a:r>
              <a:rPr lang="es-ES" sz="2000" dirty="0" err="1"/>
              <a:t>axuda</a:t>
            </a:r>
            <a:r>
              <a:rPr lang="es-ES" sz="2000" dirty="0"/>
              <a:t> americana, a </a:t>
            </a:r>
            <a:r>
              <a:rPr lang="es-ES" sz="2000" dirty="0" err="1"/>
              <a:t>prosperidade</a:t>
            </a:r>
            <a:r>
              <a:rPr lang="es-ES" sz="2000" dirty="0"/>
              <a:t> e o progreso como medios de desenvolver economías de mercado </a:t>
            </a:r>
            <a:r>
              <a:rPr lang="es-ES" sz="2000" dirty="0" err="1"/>
              <a:t>nun</a:t>
            </a:r>
            <a:r>
              <a:rPr lang="es-ES" sz="2000" dirty="0"/>
              <a:t> marco superior </a:t>
            </a:r>
            <a:r>
              <a:rPr lang="es-ES" sz="2000" dirty="0" err="1"/>
              <a:t>ó</a:t>
            </a:r>
            <a:r>
              <a:rPr lang="es-ES" sz="2000" dirty="0"/>
              <a:t> nacional. </a:t>
            </a:r>
            <a:endParaRPr lang="es-ES" sz="2000" dirty="0" smtClean="0"/>
          </a:p>
          <a:p>
            <a:pPr algn="just" hangingPunct="0"/>
            <a:endParaRPr lang="es-ES" sz="2000" dirty="0"/>
          </a:p>
          <a:p>
            <a:pPr algn="just" hangingPunct="0"/>
            <a:r>
              <a:rPr lang="es-ES" sz="2000" dirty="0" smtClean="0"/>
              <a:t>En </a:t>
            </a:r>
            <a:r>
              <a:rPr lang="es-ES" sz="2000" dirty="0"/>
              <a:t>1948 </a:t>
            </a:r>
            <a:r>
              <a:rPr lang="es-ES" sz="2000" dirty="0" err="1"/>
              <a:t>creouse</a:t>
            </a:r>
            <a:r>
              <a:rPr lang="es-ES" sz="2000" dirty="0"/>
              <a:t> a</a:t>
            </a:r>
            <a:r>
              <a:rPr lang="es-ES" sz="2000" b="1" dirty="0"/>
              <a:t> OECE</a:t>
            </a:r>
            <a:r>
              <a:rPr lang="es-ES" sz="2000" dirty="0"/>
              <a:t>, un organismo internacional fundado por Portugal, Reino Unido, Francia, Italia, Países </a:t>
            </a:r>
            <a:r>
              <a:rPr lang="es-ES" sz="2000" dirty="0" err="1"/>
              <a:t>Baixos</a:t>
            </a:r>
            <a:r>
              <a:rPr lang="es-ES" sz="2000" dirty="0"/>
              <a:t>, </a:t>
            </a:r>
            <a:r>
              <a:rPr lang="es-ES" sz="2000" dirty="0" err="1"/>
              <a:t>Bélxica</a:t>
            </a:r>
            <a:r>
              <a:rPr lang="es-ES" sz="2000" dirty="0"/>
              <a:t>, Luxemburgo, Austria, Dinamarca, Noruega, Grecia, Suecia, Suiza, Turquía, Irlanda e Islandia, </a:t>
            </a:r>
            <a:r>
              <a:rPr lang="es-ES" sz="2000" dirty="0" err="1"/>
              <a:t>co</a:t>
            </a:r>
            <a:r>
              <a:rPr lang="es-ES" sz="2000" dirty="0"/>
              <a:t> </a:t>
            </a:r>
            <a:r>
              <a:rPr lang="es-ES" sz="2000" dirty="0" err="1"/>
              <a:t>obxectivo</a:t>
            </a:r>
            <a:r>
              <a:rPr lang="es-ES" sz="2000" dirty="0"/>
              <a:t> de aplicar o Plan Marshall e </a:t>
            </a:r>
            <a:r>
              <a:rPr lang="es-ES" sz="2000" dirty="0" err="1"/>
              <a:t>ó</a:t>
            </a:r>
            <a:r>
              <a:rPr lang="es-ES" sz="2000" dirty="0"/>
              <a:t> </a:t>
            </a:r>
            <a:r>
              <a:rPr lang="es-ES" sz="2000" dirty="0" err="1"/>
              <a:t>mesmo</a:t>
            </a:r>
            <a:r>
              <a:rPr lang="es-ES" sz="2000" dirty="0"/>
              <a:t> tempo </a:t>
            </a:r>
            <a:r>
              <a:rPr lang="es-ES" sz="2000" b="1" dirty="0"/>
              <a:t>facilitar o comercio, conceder créditos e fomentar a liberalización da economía europea.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43" y="166828"/>
            <a:ext cx="4423954" cy="33179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95" y="3616227"/>
            <a:ext cx="4761905" cy="28571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729" y="3616227"/>
            <a:ext cx="2221375" cy="303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9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4775" y="79593"/>
            <a:ext cx="59055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b="1" dirty="0"/>
              <a:t>Antecedentes.</a:t>
            </a:r>
            <a:endParaRPr lang="es-ES" sz="2000" dirty="0"/>
          </a:p>
          <a:p>
            <a:pPr algn="just" hangingPunct="0"/>
            <a:r>
              <a:rPr lang="es-ES" sz="2000" dirty="0" err="1" smtClean="0"/>
              <a:t>Algúns</a:t>
            </a:r>
            <a:r>
              <a:rPr lang="es-ES" sz="2000" dirty="0" smtClean="0"/>
              <a:t> </a:t>
            </a:r>
            <a:r>
              <a:rPr lang="es-ES" sz="2000" dirty="0"/>
              <a:t>autores, políticos e </a:t>
            </a:r>
            <a:r>
              <a:rPr lang="es-ES" sz="2000" dirty="0" err="1"/>
              <a:t>intelectuais</a:t>
            </a:r>
            <a:r>
              <a:rPr lang="es-ES" sz="2000" dirty="0"/>
              <a:t> como Erasmo de Rotterdam, Luís Vives </a:t>
            </a:r>
            <a:r>
              <a:rPr lang="es-ES" sz="2000" dirty="0" err="1"/>
              <a:t>ou</a:t>
            </a:r>
            <a:r>
              <a:rPr lang="es-ES" sz="2000" dirty="0"/>
              <a:t> Kant defendían que a </a:t>
            </a:r>
            <a:r>
              <a:rPr lang="es-ES" sz="2000" dirty="0" err="1"/>
              <a:t>mellor</a:t>
            </a:r>
            <a:r>
              <a:rPr lang="es-ES" sz="2000" dirty="0"/>
              <a:t> forma para </a:t>
            </a:r>
            <a:r>
              <a:rPr lang="es-ES" sz="2000" dirty="0" err="1"/>
              <a:t>acadar</a:t>
            </a:r>
            <a:r>
              <a:rPr lang="es-ES" sz="2000" dirty="0"/>
              <a:t> a paz </a:t>
            </a:r>
            <a:r>
              <a:rPr lang="es-ES" sz="2000" dirty="0" err="1" smtClean="0"/>
              <a:t>nun</a:t>
            </a:r>
            <a:r>
              <a:rPr lang="es-ES" sz="2000" dirty="0" smtClean="0"/>
              <a:t> continente asolado por numerosas guerras era </a:t>
            </a:r>
            <a:r>
              <a:rPr lang="es-ES" sz="2000" dirty="0"/>
              <a:t>a </a:t>
            </a:r>
            <a:r>
              <a:rPr lang="es-ES" sz="2000" dirty="0" err="1"/>
              <a:t>construción</a:t>
            </a:r>
            <a:r>
              <a:rPr lang="es-ES" sz="2000" dirty="0"/>
              <a:t> </a:t>
            </a:r>
            <a:r>
              <a:rPr lang="es-ES" sz="2000" dirty="0" err="1"/>
              <a:t>dun</a:t>
            </a:r>
            <a:r>
              <a:rPr lang="es-ES" sz="2000" dirty="0"/>
              <a:t> </a:t>
            </a:r>
            <a:r>
              <a:rPr lang="es-ES" sz="2000" dirty="0" err="1"/>
              <a:t>espazo</a:t>
            </a:r>
            <a:r>
              <a:rPr lang="es-ES" sz="2000" dirty="0"/>
              <a:t> </a:t>
            </a:r>
            <a:r>
              <a:rPr lang="es-ES" sz="2000" dirty="0" err="1"/>
              <a:t>xeopolítico</a:t>
            </a:r>
            <a:r>
              <a:rPr lang="es-ES" sz="2000" dirty="0"/>
              <a:t> común. </a:t>
            </a:r>
            <a:endParaRPr lang="es-ES" sz="2000" dirty="0" smtClean="0"/>
          </a:p>
          <a:p>
            <a:pPr algn="just" hangingPunct="0"/>
            <a:r>
              <a:rPr lang="es-ES" sz="2000" dirty="0" smtClean="0"/>
              <a:t>En </a:t>
            </a:r>
            <a:r>
              <a:rPr lang="es-ES" sz="2000" b="1" dirty="0"/>
              <a:t>1849 Vítor Hugo </a:t>
            </a:r>
            <a:r>
              <a:rPr lang="es-ES" sz="2000" dirty="0"/>
              <a:t>no </a:t>
            </a:r>
            <a:r>
              <a:rPr lang="es-ES" sz="2000" dirty="0" err="1"/>
              <a:t>seu</a:t>
            </a:r>
            <a:r>
              <a:rPr lang="es-ES" sz="2000" dirty="0"/>
              <a:t> discurso no Congreso Universal </a:t>
            </a:r>
            <a:r>
              <a:rPr lang="es-ES" sz="2000" dirty="0" err="1"/>
              <a:t>pola</a:t>
            </a:r>
            <a:r>
              <a:rPr lang="es-ES" sz="2000" dirty="0"/>
              <a:t> Paz, </a:t>
            </a:r>
            <a:r>
              <a:rPr lang="es-ES" sz="2000" dirty="0" err="1"/>
              <a:t>anunciou</a:t>
            </a:r>
            <a:r>
              <a:rPr lang="es-ES" sz="2000" dirty="0"/>
              <a:t> un futuro no </a:t>
            </a:r>
            <a:r>
              <a:rPr lang="es-ES" sz="2000" dirty="0" smtClean="0"/>
              <a:t>que:</a:t>
            </a:r>
          </a:p>
          <a:p>
            <a:pPr algn="just" hangingPunct="0"/>
            <a:r>
              <a:rPr lang="es-ES" sz="2000" dirty="0" smtClean="0"/>
              <a:t>“ </a:t>
            </a:r>
            <a:r>
              <a:rPr lang="es-ES" sz="2000" dirty="0"/>
              <a:t>os Estados Unidos de América e os Estados Unidos de Europa” </a:t>
            </a:r>
            <a:r>
              <a:rPr lang="es-ES" sz="2000" dirty="0" err="1"/>
              <a:t>tenderanse</a:t>
            </a:r>
            <a:r>
              <a:rPr lang="es-ES" sz="2000" dirty="0"/>
              <a:t> a </a:t>
            </a:r>
            <a:r>
              <a:rPr lang="es-ES" sz="2000" dirty="0" err="1"/>
              <a:t>man</a:t>
            </a:r>
            <a:r>
              <a:rPr lang="es-ES" sz="2000" dirty="0"/>
              <a:t> para establecer lazos económicos.</a:t>
            </a:r>
          </a:p>
          <a:p>
            <a:pPr algn="just" hangingPunct="0"/>
            <a:r>
              <a:rPr lang="es-ES" sz="2000" dirty="0"/>
              <a:t>O </a:t>
            </a:r>
            <a:r>
              <a:rPr lang="es-ES" sz="2000" dirty="0" err="1"/>
              <a:t>movemento</a:t>
            </a:r>
            <a:r>
              <a:rPr lang="es-ES" sz="2000" dirty="0"/>
              <a:t> europeísta </a:t>
            </a:r>
            <a:r>
              <a:rPr lang="es-ES" sz="2000" dirty="0" err="1"/>
              <a:t>acentuouse</a:t>
            </a:r>
            <a:r>
              <a:rPr lang="es-ES" sz="2000" dirty="0"/>
              <a:t> </a:t>
            </a:r>
            <a:r>
              <a:rPr lang="es-ES" sz="2000" dirty="0" err="1"/>
              <a:t>trala</a:t>
            </a:r>
            <a:r>
              <a:rPr lang="es-ES" sz="2000" dirty="0"/>
              <a:t> 1ª Guerra Mundial. En </a:t>
            </a:r>
            <a:r>
              <a:rPr lang="es-ES" sz="2000" b="1" dirty="0"/>
              <a:t>1923 Richard </a:t>
            </a:r>
            <a:r>
              <a:rPr lang="es-ES" sz="2000" b="1" dirty="0" err="1"/>
              <a:t>Coudenhove-Kalergi</a:t>
            </a:r>
            <a:r>
              <a:rPr lang="es-ES" sz="2000" b="1" dirty="0"/>
              <a:t> </a:t>
            </a:r>
            <a:r>
              <a:rPr lang="es-ES" sz="2000" dirty="0" err="1"/>
              <a:t>publicou</a:t>
            </a:r>
            <a:r>
              <a:rPr lang="es-ES" sz="2000" dirty="0"/>
              <a:t> o </a:t>
            </a:r>
            <a:r>
              <a:rPr lang="es-ES" sz="2000" dirty="0" err="1"/>
              <a:t>seu</a:t>
            </a:r>
            <a:r>
              <a:rPr lang="es-ES" sz="2000" dirty="0"/>
              <a:t> </a:t>
            </a:r>
            <a:r>
              <a:rPr lang="es-ES" sz="2000" b="1" dirty="0" err="1"/>
              <a:t>manifesto</a:t>
            </a:r>
            <a:r>
              <a:rPr lang="es-ES" sz="2000" b="1" dirty="0"/>
              <a:t> Pan-Europa </a:t>
            </a:r>
            <a:r>
              <a:rPr lang="es-ES" sz="2000" dirty="0"/>
              <a:t>no que </a:t>
            </a:r>
            <a:r>
              <a:rPr lang="es-ES" sz="2000" dirty="0" err="1"/>
              <a:t>avogaba</a:t>
            </a:r>
            <a:r>
              <a:rPr lang="es-ES" sz="2000" dirty="0"/>
              <a:t> </a:t>
            </a:r>
            <a:r>
              <a:rPr lang="es-ES" sz="2000" dirty="0" err="1"/>
              <a:t>pola</a:t>
            </a:r>
            <a:r>
              <a:rPr lang="es-ES" sz="2000" dirty="0"/>
              <a:t> idea </a:t>
            </a:r>
            <a:r>
              <a:rPr lang="es-ES" sz="2000" dirty="0" err="1"/>
              <a:t>dun</a:t>
            </a:r>
            <a:r>
              <a:rPr lang="es-ES" sz="2000" dirty="0"/>
              <a:t> Estado europeo unificado. </a:t>
            </a:r>
            <a:endParaRPr lang="es-ES" sz="2000" dirty="0" smtClean="0"/>
          </a:p>
          <a:p>
            <a:pPr algn="just" hangingPunct="0"/>
            <a:r>
              <a:rPr lang="es-ES" sz="2000" dirty="0" smtClean="0"/>
              <a:t>En </a:t>
            </a:r>
            <a:r>
              <a:rPr lang="es-ES" sz="2000" b="1" dirty="0"/>
              <a:t>1926</a:t>
            </a:r>
            <a:r>
              <a:rPr lang="es-ES" sz="2000" dirty="0"/>
              <a:t> </a:t>
            </a:r>
            <a:r>
              <a:rPr lang="es-ES" sz="2000" dirty="0" err="1"/>
              <a:t>celebrouse</a:t>
            </a:r>
            <a:r>
              <a:rPr lang="es-ES" sz="2000" dirty="0"/>
              <a:t> en Viena </a:t>
            </a:r>
            <a:r>
              <a:rPr lang="es-ES" sz="2000" b="1" dirty="0"/>
              <a:t>o congreso da Unión Internacional Paneuropea</a:t>
            </a:r>
            <a:r>
              <a:rPr lang="es-ES" sz="2000" dirty="0"/>
              <a:t> </a:t>
            </a:r>
            <a:r>
              <a:rPr lang="es-ES" sz="2000" dirty="0" err="1"/>
              <a:t>ó</a:t>
            </a:r>
            <a:r>
              <a:rPr lang="es-ES" sz="2000" dirty="0"/>
              <a:t> que </a:t>
            </a:r>
            <a:r>
              <a:rPr lang="es-ES" sz="2000" dirty="0" err="1"/>
              <a:t>asistiron</a:t>
            </a:r>
            <a:r>
              <a:rPr lang="es-ES" sz="2000" dirty="0"/>
              <a:t> personalidades como </a:t>
            </a:r>
            <a:r>
              <a:rPr lang="es-ES" sz="2000" dirty="0" err="1"/>
              <a:t>Zweig</a:t>
            </a:r>
            <a:r>
              <a:rPr lang="es-ES" sz="2000" dirty="0"/>
              <a:t>, Freud, Keynes </a:t>
            </a:r>
            <a:r>
              <a:rPr lang="es-ES" sz="2000" dirty="0" err="1"/>
              <a:t>ou</a:t>
            </a:r>
            <a:r>
              <a:rPr lang="es-ES" sz="2000" dirty="0"/>
              <a:t> Einstein. </a:t>
            </a:r>
            <a:endParaRPr lang="es-ES" sz="2000" dirty="0" smtClean="0"/>
          </a:p>
          <a:p>
            <a:pPr algn="just" hangingPunct="0"/>
            <a:r>
              <a:rPr lang="es-ES" sz="2000" dirty="0" smtClean="0"/>
              <a:t>En </a:t>
            </a:r>
            <a:r>
              <a:rPr lang="es-ES" sz="2000" b="1" dirty="0"/>
              <a:t>1929</a:t>
            </a:r>
            <a:r>
              <a:rPr lang="es-ES" sz="2000" dirty="0"/>
              <a:t> o político francés </a:t>
            </a:r>
            <a:r>
              <a:rPr lang="es-ES" sz="2000" b="1" dirty="0" err="1"/>
              <a:t>Aristide</a:t>
            </a:r>
            <a:r>
              <a:rPr lang="es-ES" sz="2000" b="1" dirty="0"/>
              <a:t> </a:t>
            </a:r>
            <a:r>
              <a:rPr lang="es-ES" sz="2000" b="1" dirty="0" err="1"/>
              <a:t>Briand</a:t>
            </a:r>
            <a:r>
              <a:rPr lang="es-ES" sz="2000" b="1" dirty="0"/>
              <a:t> </a:t>
            </a:r>
            <a:r>
              <a:rPr lang="es-ES" sz="2000" dirty="0" err="1"/>
              <a:t>presentou</a:t>
            </a:r>
            <a:r>
              <a:rPr lang="es-ES" sz="2000" dirty="0"/>
              <a:t> na </a:t>
            </a:r>
            <a:r>
              <a:rPr lang="es-ES" sz="2000" dirty="0" err="1"/>
              <a:t>Asemblea</a:t>
            </a:r>
            <a:r>
              <a:rPr lang="es-ES" sz="2000" dirty="0"/>
              <a:t> da </a:t>
            </a:r>
            <a:r>
              <a:rPr lang="es-ES" sz="2000" dirty="0" err="1"/>
              <a:t>Sociedade</a:t>
            </a:r>
            <a:r>
              <a:rPr lang="es-ES" sz="2000" dirty="0"/>
              <a:t> de </a:t>
            </a:r>
            <a:r>
              <a:rPr lang="es-ES" sz="2000" dirty="0" err="1"/>
              <a:t>Nacións</a:t>
            </a:r>
            <a:r>
              <a:rPr lang="es-ES" sz="2000" dirty="0"/>
              <a:t> un </a:t>
            </a:r>
            <a:r>
              <a:rPr lang="es-ES" sz="2000" b="1" dirty="0" err="1"/>
              <a:t>proxecto</a:t>
            </a:r>
            <a:r>
              <a:rPr lang="es-ES" sz="2000" b="1" dirty="0"/>
              <a:t> de Unión Federal Europea </a:t>
            </a:r>
            <a:r>
              <a:rPr lang="es-ES" sz="2000" dirty="0"/>
              <a:t>que </a:t>
            </a:r>
            <a:r>
              <a:rPr lang="es-ES" sz="2000" dirty="0" err="1"/>
              <a:t>quedou</a:t>
            </a:r>
            <a:r>
              <a:rPr lang="es-ES" sz="2000" dirty="0"/>
              <a:t> cortado </a:t>
            </a:r>
            <a:r>
              <a:rPr lang="es-ES" sz="2000" dirty="0" err="1"/>
              <a:t>pola</a:t>
            </a:r>
            <a:r>
              <a:rPr lang="es-ES" sz="2000" dirty="0"/>
              <a:t> </a:t>
            </a:r>
            <a:r>
              <a:rPr lang="es-ES" sz="2000" dirty="0" err="1"/>
              <a:t>crise</a:t>
            </a:r>
            <a:r>
              <a:rPr lang="es-ES" sz="2000" dirty="0"/>
              <a:t> económica e o </a:t>
            </a:r>
            <a:r>
              <a:rPr lang="es-ES" sz="2000" dirty="0" err="1"/>
              <a:t>auxe</a:t>
            </a:r>
            <a:r>
              <a:rPr lang="es-ES" sz="2000" dirty="0"/>
              <a:t> dos fascismos.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275" y="296091"/>
            <a:ext cx="5855552" cy="31263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618" y="3388084"/>
            <a:ext cx="2512821" cy="34611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217" y="3449692"/>
            <a:ext cx="2438401" cy="33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63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7650" y="247650"/>
            <a:ext cx="55626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hangingPunct="0">
              <a:buFontTx/>
              <a:buChar char="-"/>
            </a:pPr>
            <a:r>
              <a:rPr lang="es-ES" sz="2000" dirty="0" smtClean="0"/>
              <a:t>A </a:t>
            </a:r>
            <a:r>
              <a:rPr lang="es-ES" sz="2000" dirty="0" err="1"/>
              <a:t>realidade</a:t>
            </a:r>
            <a:r>
              <a:rPr lang="es-ES" sz="2000" dirty="0"/>
              <a:t> </a:t>
            </a:r>
            <a:r>
              <a:rPr lang="es-ES" sz="2000" dirty="0" err="1"/>
              <a:t>dunha</a:t>
            </a:r>
            <a:r>
              <a:rPr lang="es-ES" sz="2000" dirty="0"/>
              <a:t> Europa </a:t>
            </a:r>
            <a:r>
              <a:rPr lang="es-ES" sz="2000" dirty="0" err="1"/>
              <a:t>destruída</a:t>
            </a:r>
            <a:r>
              <a:rPr lang="es-ES" sz="2000" dirty="0"/>
              <a:t> </a:t>
            </a:r>
            <a:r>
              <a:rPr lang="es-ES" sz="2000" dirty="0" err="1"/>
              <a:t>pola</a:t>
            </a:r>
            <a:r>
              <a:rPr lang="es-ES" sz="2000" dirty="0"/>
              <a:t> II Guerra </a:t>
            </a:r>
            <a:r>
              <a:rPr lang="es-ES" sz="2000" dirty="0" smtClean="0"/>
              <a:t>Mundial</a:t>
            </a:r>
          </a:p>
          <a:p>
            <a:pPr marL="342900" indent="-342900" algn="just" hangingPunct="0">
              <a:buFontTx/>
              <a:buChar char="-"/>
            </a:pPr>
            <a:r>
              <a:rPr lang="es-ES" sz="2000" dirty="0" smtClean="0"/>
              <a:t>o </a:t>
            </a:r>
            <a:r>
              <a:rPr lang="es-ES" sz="2000" dirty="0" err="1"/>
              <a:t>desexo</a:t>
            </a:r>
            <a:r>
              <a:rPr lang="es-ES" sz="2000" dirty="0"/>
              <a:t> </a:t>
            </a:r>
            <a:r>
              <a:rPr lang="es-ES" sz="2000" dirty="0" err="1"/>
              <a:t>dunha</a:t>
            </a:r>
            <a:r>
              <a:rPr lang="es-ES" sz="2000" dirty="0"/>
              <a:t> paz </a:t>
            </a:r>
            <a:r>
              <a:rPr lang="es-ES" sz="2000" dirty="0" err="1"/>
              <a:t>duradeira</a:t>
            </a:r>
            <a:r>
              <a:rPr lang="es-ES" sz="2000" dirty="0"/>
              <a:t> </a:t>
            </a:r>
          </a:p>
          <a:p>
            <a:pPr marL="342900" indent="-342900" algn="just" hangingPunct="0">
              <a:buFontTx/>
              <a:buChar char="-"/>
            </a:pPr>
            <a:r>
              <a:rPr lang="es-ES" sz="2000" dirty="0" smtClean="0"/>
              <a:t>a </a:t>
            </a:r>
            <a:r>
              <a:rPr lang="es-ES" sz="2000" dirty="0" err="1"/>
              <a:t>necesidade</a:t>
            </a:r>
            <a:r>
              <a:rPr lang="es-ES" sz="2000" dirty="0"/>
              <a:t> de colaboración para a </a:t>
            </a:r>
            <a:r>
              <a:rPr lang="es-ES" sz="2000" dirty="0" err="1"/>
              <a:t>reconstrución</a:t>
            </a:r>
            <a:r>
              <a:rPr lang="es-ES" sz="2000" dirty="0"/>
              <a:t> </a:t>
            </a:r>
            <a:endParaRPr lang="es-ES" sz="2000" dirty="0" smtClean="0"/>
          </a:p>
          <a:p>
            <a:pPr algn="just" hangingPunct="0"/>
            <a:r>
              <a:rPr lang="es-ES" sz="2000" dirty="0" err="1"/>
              <a:t>F</a:t>
            </a:r>
            <a:r>
              <a:rPr lang="es-ES" sz="2000" dirty="0" err="1" smtClean="0"/>
              <a:t>oron</a:t>
            </a:r>
            <a:r>
              <a:rPr lang="es-ES" sz="2000" dirty="0" smtClean="0"/>
              <a:t> </a:t>
            </a:r>
            <a:r>
              <a:rPr lang="es-ES" sz="2000" dirty="0"/>
              <a:t>os factores que </a:t>
            </a:r>
            <a:r>
              <a:rPr lang="es-ES" sz="2000" dirty="0" err="1"/>
              <a:t>influíron</a:t>
            </a:r>
            <a:r>
              <a:rPr lang="es-ES" sz="2000" dirty="0"/>
              <a:t> na afirmación da </a:t>
            </a:r>
            <a:r>
              <a:rPr lang="es-ES" sz="2000" dirty="0" err="1"/>
              <a:t>construción</a:t>
            </a:r>
            <a:r>
              <a:rPr lang="es-ES" sz="2000" dirty="0"/>
              <a:t> </a:t>
            </a:r>
            <a:r>
              <a:rPr lang="es-ES" sz="2000" dirty="0" err="1"/>
              <a:t>dunha</a:t>
            </a:r>
            <a:r>
              <a:rPr lang="es-ES" sz="2000" dirty="0"/>
              <a:t> Europa unida. </a:t>
            </a:r>
            <a:endParaRPr lang="es-ES" sz="2000" dirty="0" smtClean="0"/>
          </a:p>
          <a:p>
            <a:pPr algn="just" hangingPunct="0"/>
            <a:endParaRPr lang="es-ES" sz="2000" dirty="0"/>
          </a:p>
          <a:p>
            <a:pPr algn="just" hangingPunct="0"/>
            <a:r>
              <a:rPr lang="es-ES" sz="2000" dirty="0" smtClean="0"/>
              <a:t>En </a:t>
            </a:r>
            <a:r>
              <a:rPr lang="es-ES" sz="2000" b="1" dirty="0"/>
              <a:t>1948 </a:t>
            </a:r>
            <a:r>
              <a:rPr lang="es-ES" sz="2000" dirty="0" err="1"/>
              <a:t>entrou</a:t>
            </a:r>
            <a:r>
              <a:rPr lang="es-ES" sz="2000" dirty="0"/>
              <a:t> en vigor  o</a:t>
            </a:r>
            <a:r>
              <a:rPr lang="es-ES" sz="2000" b="1" dirty="0"/>
              <a:t> Benelux</a:t>
            </a:r>
            <a:r>
              <a:rPr lang="es-ES" sz="2000" dirty="0"/>
              <a:t>, </a:t>
            </a:r>
            <a:r>
              <a:rPr lang="es-ES" sz="2000" i="1" dirty="0" err="1"/>
              <a:t>primeira</a:t>
            </a:r>
            <a:r>
              <a:rPr lang="es-ES" sz="2000" i="1" dirty="0"/>
              <a:t> unión </a:t>
            </a:r>
            <a:r>
              <a:rPr lang="es-ES" sz="2000" i="1" dirty="0" err="1"/>
              <a:t>aduaneira</a:t>
            </a:r>
            <a:r>
              <a:rPr lang="es-ES" sz="2000" i="1" dirty="0"/>
              <a:t> estable de Europa no s. XX</a:t>
            </a:r>
            <a:r>
              <a:rPr lang="es-ES" sz="2000" dirty="0"/>
              <a:t>, formada por </a:t>
            </a:r>
            <a:r>
              <a:rPr lang="es-ES" sz="2000" dirty="0" err="1"/>
              <a:t>Bélxica</a:t>
            </a:r>
            <a:r>
              <a:rPr lang="es-ES" sz="2000" dirty="0"/>
              <a:t>, Países </a:t>
            </a:r>
            <a:r>
              <a:rPr lang="es-ES" sz="2000" dirty="0" err="1"/>
              <a:t>Baixos</a:t>
            </a:r>
            <a:r>
              <a:rPr lang="es-ES" sz="2000" dirty="0"/>
              <a:t> e Luxemburgo. </a:t>
            </a:r>
            <a:endParaRPr lang="es-ES" sz="2000" dirty="0" smtClean="0"/>
          </a:p>
          <a:p>
            <a:pPr algn="just" hangingPunct="0"/>
            <a:endParaRPr lang="es-ES" sz="2000" dirty="0"/>
          </a:p>
          <a:p>
            <a:pPr algn="just" hangingPunct="0"/>
            <a:r>
              <a:rPr lang="es-ES" sz="2000" dirty="0" smtClean="0"/>
              <a:t>En </a:t>
            </a:r>
            <a:r>
              <a:rPr lang="es-ES" sz="2000" b="1" dirty="0"/>
              <a:t>1949 Churchill </a:t>
            </a:r>
            <a:r>
              <a:rPr lang="es-ES" sz="2000" dirty="0" err="1"/>
              <a:t>retomou</a:t>
            </a:r>
            <a:r>
              <a:rPr lang="es-ES" sz="2000" dirty="0"/>
              <a:t> a idea dos Estados Unidos de Europa coa creación </a:t>
            </a:r>
            <a:r>
              <a:rPr lang="es-ES" sz="2000" dirty="0" err="1"/>
              <a:t>co</a:t>
            </a:r>
            <a:r>
              <a:rPr lang="es-ES" sz="2000" dirty="0"/>
              <a:t> </a:t>
            </a:r>
            <a:r>
              <a:rPr lang="es-ES" sz="2000" b="1" dirty="0" err="1"/>
              <a:t>Consello</a:t>
            </a:r>
            <a:r>
              <a:rPr lang="es-ES" sz="2000" b="1" dirty="0"/>
              <a:t> de Europa,</a:t>
            </a:r>
            <a:r>
              <a:rPr lang="es-ES" sz="2000" dirty="0"/>
              <a:t> institución integrada por 10 Estados europeos </a:t>
            </a:r>
            <a:r>
              <a:rPr lang="es-ES" sz="2000" dirty="0" err="1"/>
              <a:t>co</a:t>
            </a:r>
            <a:r>
              <a:rPr lang="es-ES" sz="2000" dirty="0"/>
              <a:t> </a:t>
            </a:r>
            <a:r>
              <a:rPr lang="es-ES" sz="2000" dirty="0" err="1"/>
              <a:t>obxecto</a:t>
            </a:r>
            <a:r>
              <a:rPr lang="es-ES" sz="2000" dirty="0"/>
              <a:t> </a:t>
            </a:r>
            <a:r>
              <a:rPr lang="es-ES" sz="2000" dirty="0" smtClean="0"/>
              <a:t>de:</a:t>
            </a:r>
          </a:p>
          <a:p>
            <a:pPr marL="342900" indent="-342900" algn="just" hangingPunct="0">
              <a:buFontTx/>
              <a:buChar char="-"/>
            </a:pPr>
            <a:r>
              <a:rPr lang="es-ES" sz="2000" dirty="0" smtClean="0"/>
              <a:t>favorecer  </a:t>
            </a:r>
            <a:r>
              <a:rPr lang="es-ES" sz="2000" dirty="0"/>
              <a:t>o progreso económico e </a:t>
            </a:r>
            <a:r>
              <a:rPr lang="es-ES" sz="2000" dirty="0" smtClean="0"/>
              <a:t>social</a:t>
            </a:r>
          </a:p>
          <a:p>
            <a:pPr marL="342900" indent="-342900" algn="just" hangingPunct="0">
              <a:buFontTx/>
              <a:buChar char="-"/>
            </a:pPr>
            <a:r>
              <a:rPr lang="es-ES" sz="2000" dirty="0" smtClean="0"/>
              <a:t>promover </a:t>
            </a:r>
            <a:r>
              <a:rPr lang="es-ES" sz="2000" dirty="0"/>
              <a:t>os </a:t>
            </a:r>
            <a:r>
              <a:rPr lang="es-ES" sz="2000" dirty="0" err="1"/>
              <a:t>dereitos</a:t>
            </a:r>
            <a:r>
              <a:rPr lang="es-ES" sz="2000" dirty="0"/>
              <a:t> </a:t>
            </a:r>
            <a:r>
              <a:rPr lang="es-ES" sz="2000" dirty="0" smtClean="0"/>
              <a:t>humanos</a:t>
            </a:r>
          </a:p>
          <a:p>
            <a:pPr algn="just" hangingPunct="0"/>
            <a:r>
              <a:rPr lang="es-ES" sz="2000" dirty="0" smtClean="0"/>
              <a:t>- creación </a:t>
            </a:r>
            <a:r>
              <a:rPr lang="es-ES" sz="2000" dirty="0"/>
              <a:t>en 1950 do </a:t>
            </a:r>
            <a:r>
              <a:rPr lang="es-ES" sz="2000" b="1" dirty="0"/>
              <a:t>Tribunal Europeo dos </a:t>
            </a:r>
            <a:r>
              <a:rPr lang="es-ES" sz="2000" b="1" dirty="0" err="1"/>
              <a:t>Dereitos</a:t>
            </a:r>
            <a:r>
              <a:rPr lang="es-ES" sz="2000" b="1" dirty="0"/>
              <a:t> Humanos </a:t>
            </a:r>
            <a:r>
              <a:rPr lang="es-ES" sz="2000" dirty="0"/>
              <a:t>con sede en Estrasburgo.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957" y="92731"/>
            <a:ext cx="2714649" cy="35324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901" y="3625180"/>
            <a:ext cx="2107644" cy="32328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545" y="4792128"/>
            <a:ext cx="3740986" cy="198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85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8599" y="0"/>
            <a:ext cx="578167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dirty="0"/>
              <a:t>En canto </a:t>
            </a:r>
            <a:r>
              <a:rPr lang="es-ES" sz="2000" dirty="0" err="1"/>
              <a:t>ós</a:t>
            </a:r>
            <a:r>
              <a:rPr lang="es-ES" sz="2000" dirty="0"/>
              <a:t> </a:t>
            </a:r>
            <a:r>
              <a:rPr lang="es-ES" sz="2000" dirty="0" err="1"/>
              <a:t>pais</a:t>
            </a:r>
            <a:r>
              <a:rPr lang="es-ES" sz="2000" dirty="0"/>
              <a:t> fundadores de Europa, </a:t>
            </a:r>
            <a:r>
              <a:rPr lang="es-ES" sz="2000" dirty="0" err="1"/>
              <a:t>hai</a:t>
            </a:r>
            <a:r>
              <a:rPr lang="es-ES" sz="2000" dirty="0"/>
              <a:t> que </a:t>
            </a:r>
            <a:r>
              <a:rPr lang="es-ES" sz="2000" dirty="0" err="1"/>
              <a:t>sinalar</a:t>
            </a:r>
            <a:r>
              <a:rPr lang="es-ES" sz="2000" dirty="0"/>
              <a:t> </a:t>
            </a:r>
            <a:r>
              <a:rPr lang="es-ES" sz="2000" dirty="0" err="1"/>
              <a:t>ós</a:t>
            </a:r>
            <a:r>
              <a:rPr lang="es-ES" sz="2000" dirty="0"/>
              <a:t> franceses </a:t>
            </a:r>
            <a:r>
              <a:rPr lang="es-ES" sz="2000" b="1" dirty="0"/>
              <a:t>Robert </a:t>
            </a:r>
            <a:r>
              <a:rPr lang="es-ES" sz="2000" b="1" dirty="0" err="1"/>
              <a:t>Schuman</a:t>
            </a:r>
            <a:r>
              <a:rPr lang="es-ES" sz="2000" b="1" dirty="0"/>
              <a:t> e Jean </a:t>
            </a:r>
            <a:r>
              <a:rPr lang="es-ES" sz="2000" b="1" dirty="0" err="1"/>
              <a:t>Monnet</a:t>
            </a:r>
            <a:r>
              <a:rPr lang="es-ES" sz="2000" dirty="0"/>
              <a:t>, o presidente alemán </a:t>
            </a:r>
            <a:r>
              <a:rPr lang="es-ES" sz="2000" b="1" dirty="0"/>
              <a:t>Konrad Adenauer </a:t>
            </a:r>
            <a:r>
              <a:rPr lang="es-ES" sz="2000" dirty="0"/>
              <a:t>e </a:t>
            </a:r>
            <a:r>
              <a:rPr lang="es-ES" sz="2000" dirty="0" err="1"/>
              <a:t>ó</a:t>
            </a:r>
            <a:r>
              <a:rPr lang="es-ES" sz="2000" dirty="0"/>
              <a:t> italiano </a:t>
            </a:r>
            <a:r>
              <a:rPr lang="es-ES" sz="2000" dirty="0" err="1"/>
              <a:t>Alcide</a:t>
            </a:r>
            <a:r>
              <a:rPr lang="es-ES" sz="2000" dirty="0"/>
              <a:t> </a:t>
            </a:r>
            <a:r>
              <a:rPr lang="es-ES" sz="2000" b="1" dirty="0"/>
              <a:t>De </a:t>
            </a:r>
            <a:r>
              <a:rPr lang="es-ES" sz="2000" b="1" dirty="0" err="1"/>
              <a:t>Gasperi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 hangingPunct="0"/>
            <a:r>
              <a:rPr lang="es-ES" sz="2000" dirty="0" smtClean="0"/>
              <a:t>Jean </a:t>
            </a:r>
            <a:r>
              <a:rPr lang="es-ES" sz="2000" dirty="0" err="1"/>
              <a:t>Monnet</a:t>
            </a:r>
            <a:r>
              <a:rPr lang="es-ES" sz="2000" dirty="0"/>
              <a:t> </a:t>
            </a:r>
            <a:r>
              <a:rPr lang="es-ES" sz="2000" dirty="0" err="1"/>
              <a:t>foi</a:t>
            </a:r>
            <a:r>
              <a:rPr lang="es-ES" sz="2000" dirty="0"/>
              <a:t> inspirador dos </a:t>
            </a:r>
            <a:r>
              <a:rPr lang="es-ES" sz="2000" dirty="0" err="1"/>
              <a:t>proxectos</a:t>
            </a:r>
            <a:r>
              <a:rPr lang="es-ES" sz="2000" dirty="0"/>
              <a:t> da </a:t>
            </a:r>
            <a:r>
              <a:rPr lang="es-ES" sz="2000" b="1" u="sng" dirty="0"/>
              <a:t>CECA</a:t>
            </a:r>
            <a:r>
              <a:rPr lang="es-ES" sz="2000" dirty="0"/>
              <a:t> e da CEE, defensor do europeísmo e da </a:t>
            </a:r>
            <a:r>
              <a:rPr lang="es-ES" sz="2000" dirty="0" err="1"/>
              <a:t>construción</a:t>
            </a:r>
            <a:r>
              <a:rPr lang="es-ES" sz="2000" dirty="0"/>
              <a:t> </a:t>
            </a:r>
            <a:r>
              <a:rPr lang="es-ES" sz="2000" dirty="0" err="1"/>
              <a:t>dunha</a:t>
            </a:r>
            <a:r>
              <a:rPr lang="es-ES" sz="2000" dirty="0"/>
              <a:t> Europa supranacional. </a:t>
            </a:r>
            <a:endParaRPr lang="es-ES" sz="2000" dirty="0" smtClean="0"/>
          </a:p>
          <a:p>
            <a:pPr algn="just" hangingPunct="0"/>
            <a:r>
              <a:rPr lang="es-ES" sz="2000" dirty="0" smtClean="0"/>
              <a:t>En </a:t>
            </a:r>
            <a:r>
              <a:rPr lang="es-ES" sz="2000" dirty="0"/>
              <a:t>1950 Robert </a:t>
            </a:r>
            <a:r>
              <a:rPr lang="es-ES" sz="2000" dirty="0" err="1"/>
              <a:t>Schuman</a:t>
            </a:r>
            <a:r>
              <a:rPr lang="es-ES" sz="2000" dirty="0"/>
              <a:t> </a:t>
            </a:r>
            <a:r>
              <a:rPr lang="es-ES" sz="2000" dirty="0" err="1"/>
              <a:t>nunha</a:t>
            </a:r>
            <a:r>
              <a:rPr lang="es-ES" sz="2000" dirty="0"/>
              <a:t> declaración </a:t>
            </a:r>
            <a:r>
              <a:rPr lang="es-ES" sz="2000" dirty="0" err="1"/>
              <a:t>propuxo</a:t>
            </a:r>
            <a:r>
              <a:rPr lang="es-ES" sz="2000" dirty="0"/>
              <a:t> a creación </a:t>
            </a:r>
            <a:r>
              <a:rPr lang="es-ES" sz="2000" dirty="0" err="1"/>
              <a:t>dun</a:t>
            </a:r>
            <a:r>
              <a:rPr lang="es-ES" sz="2000" dirty="0"/>
              <a:t> mercado franco-alemán que </a:t>
            </a:r>
            <a:r>
              <a:rPr lang="es-ES" sz="2000" dirty="0" err="1"/>
              <a:t>puxera</a:t>
            </a:r>
            <a:r>
              <a:rPr lang="es-ES" sz="2000" dirty="0"/>
              <a:t> en común as </a:t>
            </a:r>
            <a:r>
              <a:rPr lang="es-ES" sz="2000" dirty="0" err="1"/>
              <a:t>producións</a:t>
            </a:r>
            <a:r>
              <a:rPr lang="es-ES" sz="2000" dirty="0"/>
              <a:t> de carbón e </a:t>
            </a:r>
            <a:r>
              <a:rPr lang="es-ES" sz="2000" dirty="0" err="1"/>
              <a:t>aceiro</a:t>
            </a:r>
            <a:r>
              <a:rPr lang="es-ES" sz="2000" dirty="0"/>
              <a:t> (CECA) e evitara futuros </a:t>
            </a:r>
            <a:r>
              <a:rPr lang="es-ES" sz="2000" dirty="0" err="1"/>
              <a:t>conflitos</a:t>
            </a:r>
            <a:r>
              <a:rPr lang="es-ES" sz="2000" dirty="0"/>
              <a:t> entre países europeos</a:t>
            </a:r>
            <a:r>
              <a:rPr lang="es-ES" sz="2000" dirty="0" smtClean="0"/>
              <a:t>.</a:t>
            </a:r>
          </a:p>
          <a:p>
            <a:pPr algn="just" hangingPunct="0"/>
            <a:endParaRPr lang="es-ES" sz="2000" dirty="0"/>
          </a:p>
          <a:p>
            <a:pPr algn="just" hangingPunct="0"/>
            <a:r>
              <a:rPr lang="es-ES" sz="1600" dirty="0"/>
              <a:t>“ (...) Francia, defensora desde </a:t>
            </a:r>
            <a:r>
              <a:rPr lang="es-ES" sz="1600" dirty="0" err="1"/>
              <a:t>fai</a:t>
            </a:r>
            <a:r>
              <a:rPr lang="es-ES" sz="1600" dirty="0"/>
              <a:t> </a:t>
            </a:r>
            <a:r>
              <a:rPr lang="es-ES" sz="1600" dirty="0" err="1"/>
              <a:t>máis</a:t>
            </a:r>
            <a:r>
              <a:rPr lang="es-ES" sz="1600" dirty="0"/>
              <a:t> de </a:t>
            </a:r>
            <a:r>
              <a:rPr lang="es-ES" sz="1600" dirty="0" err="1"/>
              <a:t>vinte</a:t>
            </a:r>
            <a:r>
              <a:rPr lang="es-ES" sz="1600" dirty="0"/>
              <a:t> anos </a:t>
            </a:r>
            <a:r>
              <a:rPr lang="es-ES" sz="1600" dirty="0" err="1"/>
              <a:t>dunha</a:t>
            </a:r>
            <a:r>
              <a:rPr lang="es-ES" sz="1600" dirty="0"/>
              <a:t> Europa unida, </a:t>
            </a:r>
            <a:r>
              <a:rPr lang="es-ES" sz="1600" dirty="0" err="1"/>
              <a:t>tivo</a:t>
            </a:r>
            <a:r>
              <a:rPr lang="es-ES" sz="1600" dirty="0"/>
              <a:t> </a:t>
            </a:r>
            <a:r>
              <a:rPr lang="es-ES" sz="1600" dirty="0" err="1"/>
              <a:t>sempre</a:t>
            </a:r>
            <a:r>
              <a:rPr lang="es-ES" sz="1600" dirty="0"/>
              <a:t> como </a:t>
            </a:r>
            <a:r>
              <a:rPr lang="es-ES" sz="1600" dirty="0" err="1"/>
              <a:t>obxectivo</a:t>
            </a:r>
            <a:r>
              <a:rPr lang="es-ES" sz="1600" dirty="0"/>
              <a:t> esencial servir á paz. Europa non se </a:t>
            </a:r>
            <a:r>
              <a:rPr lang="es-ES" sz="1600" dirty="0" err="1"/>
              <a:t>construíu</a:t>
            </a:r>
            <a:r>
              <a:rPr lang="es-ES" sz="1600" dirty="0"/>
              <a:t> e </a:t>
            </a:r>
            <a:r>
              <a:rPr lang="es-ES" sz="1600" dirty="0" err="1"/>
              <a:t>houbo</a:t>
            </a:r>
            <a:r>
              <a:rPr lang="es-ES" sz="1600" dirty="0"/>
              <a:t> guerra(...)</a:t>
            </a:r>
          </a:p>
          <a:p>
            <a:pPr algn="just" hangingPunct="0"/>
            <a:r>
              <a:rPr lang="es-ES" sz="1600" dirty="0"/>
              <a:t>O </a:t>
            </a:r>
            <a:r>
              <a:rPr lang="es-ES" sz="1600" dirty="0" err="1"/>
              <a:t>goberno</a:t>
            </a:r>
            <a:r>
              <a:rPr lang="es-ES" sz="1600" dirty="0"/>
              <a:t> francés propón que se someta o </a:t>
            </a:r>
            <a:r>
              <a:rPr lang="es-ES" sz="1600" dirty="0" err="1"/>
              <a:t>conxunto</a:t>
            </a:r>
            <a:r>
              <a:rPr lang="es-ES" sz="1600" dirty="0"/>
              <a:t> da </a:t>
            </a:r>
            <a:r>
              <a:rPr lang="es-ES" sz="1600" dirty="0" err="1"/>
              <a:t>produción</a:t>
            </a:r>
            <a:r>
              <a:rPr lang="es-ES" sz="1600" dirty="0"/>
              <a:t> franco-</a:t>
            </a:r>
            <a:r>
              <a:rPr lang="es-ES" sz="1600" dirty="0" err="1"/>
              <a:t>alemá</a:t>
            </a:r>
            <a:r>
              <a:rPr lang="es-ES" sz="1600" dirty="0"/>
              <a:t> de carbón e de </a:t>
            </a:r>
            <a:r>
              <a:rPr lang="es-ES" sz="1600" dirty="0" err="1"/>
              <a:t>aceiro</a:t>
            </a:r>
            <a:r>
              <a:rPr lang="es-ES" sz="1600" dirty="0"/>
              <a:t> a </a:t>
            </a:r>
            <a:r>
              <a:rPr lang="es-ES" sz="1600" dirty="0" err="1"/>
              <a:t>unha</a:t>
            </a:r>
            <a:r>
              <a:rPr lang="es-ES" sz="1600" dirty="0"/>
              <a:t> alta </a:t>
            </a:r>
            <a:r>
              <a:rPr lang="es-ES" sz="1600" dirty="0" err="1"/>
              <a:t>Autoridade</a:t>
            </a:r>
            <a:r>
              <a:rPr lang="es-ES" sz="1600" dirty="0"/>
              <a:t> común, </a:t>
            </a:r>
            <a:r>
              <a:rPr lang="es-ES" sz="1600" dirty="0" err="1"/>
              <a:t>nunha</a:t>
            </a:r>
            <a:r>
              <a:rPr lang="es-ES" sz="1600" dirty="0"/>
              <a:t> organización </a:t>
            </a:r>
            <a:r>
              <a:rPr lang="es-ES" sz="1600" dirty="0" err="1"/>
              <a:t>aberta</a:t>
            </a:r>
            <a:r>
              <a:rPr lang="es-ES" sz="1600" dirty="0"/>
              <a:t> </a:t>
            </a:r>
            <a:r>
              <a:rPr lang="es-ES" sz="1600" dirty="0" err="1"/>
              <a:t>ós</a:t>
            </a:r>
            <a:r>
              <a:rPr lang="es-ES" sz="1600" dirty="0"/>
              <a:t> </a:t>
            </a:r>
            <a:r>
              <a:rPr lang="es-ES" sz="1600" dirty="0" err="1"/>
              <a:t>demais</a:t>
            </a:r>
            <a:r>
              <a:rPr lang="es-ES" sz="1600" dirty="0"/>
              <a:t> países de Europa. A posta en común das </a:t>
            </a:r>
            <a:r>
              <a:rPr lang="es-ES" sz="1600" dirty="0" err="1"/>
              <a:t>producións</a:t>
            </a:r>
            <a:r>
              <a:rPr lang="es-ES" sz="1600" dirty="0"/>
              <a:t> de carbón e de </a:t>
            </a:r>
            <a:r>
              <a:rPr lang="es-ES" sz="1600" dirty="0" err="1"/>
              <a:t>aceiro</a:t>
            </a:r>
            <a:r>
              <a:rPr lang="es-ES" sz="1600" dirty="0"/>
              <a:t> garantirá inmediatamente a creación de bases </a:t>
            </a:r>
            <a:r>
              <a:rPr lang="es-ES" sz="1600" dirty="0" err="1"/>
              <a:t>comúns</a:t>
            </a:r>
            <a:r>
              <a:rPr lang="es-ES" sz="1600" dirty="0"/>
              <a:t> de </a:t>
            </a:r>
            <a:r>
              <a:rPr lang="es-ES" sz="1600" dirty="0" err="1"/>
              <a:t>desenvolvemento</a:t>
            </a:r>
            <a:r>
              <a:rPr lang="es-ES" sz="1600" dirty="0"/>
              <a:t> económico, </a:t>
            </a:r>
            <a:r>
              <a:rPr lang="es-ES" sz="1600" dirty="0" err="1"/>
              <a:t>primeira</a:t>
            </a:r>
            <a:r>
              <a:rPr lang="es-ES" sz="1600" dirty="0"/>
              <a:t> etapa da federación europea, e mudará o destino </a:t>
            </a:r>
            <a:r>
              <a:rPr lang="es-ES" sz="1600" dirty="0" err="1"/>
              <a:t>desas</a:t>
            </a:r>
            <a:r>
              <a:rPr lang="es-ES" sz="1600" dirty="0"/>
              <a:t> </a:t>
            </a:r>
            <a:r>
              <a:rPr lang="es-ES" sz="1600" dirty="0" err="1"/>
              <a:t>rexións</a:t>
            </a:r>
            <a:r>
              <a:rPr lang="es-ES" sz="1600" dirty="0"/>
              <a:t>, que durante tanto tempo </a:t>
            </a:r>
            <a:r>
              <a:rPr lang="es-ES" sz="1600" dirty="0" err="1"/>
              <a:t>dedicáronse</a:t>
            </a:r>
            <a:r>
              <a:rPr lang="es-ES" sz="1600" dirty="0"/>
              <a:t> á fabricación de armas, das que </a:t>
            </a:r>
            <a:r>
              <a:rPr lang="es-ES" sz="1600" dirty="0" err="1"/>
              <a:t>elas</a:t>
            </a:r>
            <a:r>
              <a:rPr lang="es-ES" sz="1600" dirty="0"/>
              <a:t> </a:t>
            </a:r>
            <a:r>
              <a:rPr lang="es-ES" sz="1600" dirty="0" err="1"/>
              <a:t>mesmas</a:t>
            </a:r>
            <a:r>
              <a:rPr lang="es-ES" sz="1600" dirty="0"/>
              <a:t> </a:t>
            </a:r>
            <a:r>
              <a:rPr lang="es-ES" sz="1600" dirty="0" err="1"/>
              <a:t>foron</a:t>
            </a:r>
            <a:r>
              <a:rPr lang="es-ES" sz="1600" dirty="0"/>
              <a:t> as </a:t>
            </a:r>
            <a:r>
              <a:rPr lang="es-ES" sz="1600" dirty="0" err="1"/>
              <a:t>vítimas</a:t>
            </a:r>
            <a:r>
              <a:rPr lang="es-ES" sz="1600" dirty="0"/>
              <a:t> (...).</a:t>
            </a:r>
          </a:p>
          <a:p>
            <a:pPr algn="just" hangingPunct="0"/>
            <a:r>
              <a:rPr lang="es-ES" sz="1600" dirty="0"/>
              <a:t>                      </a:t>
            </a:r>
            <a:r>
              <a:rPr lang="es-ES" sz="1600" dirty="0" smtClean="0"/>
              <a:t>Declaración </a:t>
            </a:r>
            <a:r>
              <a:rPr lang="es-ES" sz="1600" dirty="0"/>
              <a:t>de </a:t>
            </a:r>
            <a:r>
              <a:rPr lang="es-ES" sz="1600" dirty="0" err="1"/>
              <a:t>Schuman</a:t>
            </a:r>
            <a:r>
              <a:rPr lang="es-ES" sz="1600" dirty="0"/>
              <a:t>, 9 de </a:t>
            </a:r>
            <a:r>
              <a:rPr lang="es-ES" sz="1600" dirty="0" err="1"/>
              <a:t>maio</a:t>
            </a:r>
            <a:r>
              <a:rPr lang="es-ES" sz="1600" dirty="0"/>
              <a:t> de 1950.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894" y="0"/>
            <a:ext cx="4534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17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38125" y="371475"/>
            <a:ext cx="481965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dirty="0"/>
              <a:t>En </a:t>
            </a:r>
            <a:r>
              <a:rPr lang="es-ES" sz="2000" b="1" dirty="0"/>
              <a:t>1951 o Tratado de París</a:t>
            </a:r>
            <a:r>
              <a:rPr lang="es-ES" sz="2000" dirty="0"/>
              <a:t> </a:t>
            </a:r>
            <a:r>
              <a:rPr lang="es-ES" sz="2000" dirty="0" err="1"/>
              <a:t>instituíu</a:t>
            </a:r>
            <a:r>
              <a:rPr lang="es-ES" sz="2000" dirty="0"/>
              <a:t> a </a:t>
            </a:r>
            <a:r>
              <a:rPr lang="es-ES" sz="2000" b="1" dirty="0"/>
              <a:t>CECA (</a:t>
            </a:r>
            <a:r>
              <a:rPr lang="es-ES" sz="2000" b="1" dirty="0" err="1"/>
              <a:t>Comunidade</a:t>
            </a:r>
            <a:r>
              <a:rPr lang="es-ES" sz="2000" b="1" dirty="0"/>
              <a:t> Económica do Carbón e o </a:t>
            </a:r>
            <a:r>
              <a:rPr lang="es-ES" sz="2000" b="1" dirty="0" err="1"/>
              <a:t>Aceiro</a:t>
            </a:r>
            <a:r>
              <a:rPr lang="es-ES" sz="2000" b="1" dirty="0"/>
              <a:t>)</a:t>
            </a:r>
            <a:r>
              <a:rPr lang="es-ES" sz="2000" dirty="0"/>
              <a:t> formada </a:t>
            </a:r>
            <a:r>
              <a:rPr lang="es-ES" sz="2000" dirty="0" smtClean="0"/>
              <a:t>por:</a:t>
            </a:r>
          </a:p>
          <a:p>
            <a:pPr algn="just" hangingPunct="0"/>
            <a:endParaRPr lang="es-ES" sz="2000" b="1" i="1" dirty="0"/>
          </a:p>
          <a:p>
            <a:pPr algn="just" hangingPunct="0"/>
            <a:r>
              <a:rPr lang="es-ES" sz="2000" b="1" i="1" dirty="0" smtClean="0"/>
              <a:t>Francia</a:t>
            </a:r>
            <a:r>
              <a:rPr lang="es-ES" sz="2000" b="1" i="1" dirty="0"/>
              <a:t>, Italia, </a:t>
            </a:r>
            <a:r>
              <a:rPr lang="es-ES" sz="2000" b="1" i="1" dirty="0" err="1"/>
              <a:t>Bélxica</a:t>
            </a:r>
            <a:r>
              <a:rPr lang="es-ES" sz="2000" b="1" i="1" dirty="0"/>
              <a:t>, Países </a:t>
            </a:r>
            <a:r>
              <a:rPr lang="es-ES" sz="2000" b="1" i="1" dirty="0" err="1"/>
              <a:t>Baixos</a:t>
            </a:r>
            <a:r>
              <a:rPr lang="es-ES" sz="2000" b="1" i="1" dirty="0"/>
              <a:t>, Luxemburgo e a República Federal de </a:t>
            </a:r>
            <a:r>
              <a:rPr lang="es-ES" sz="2000" b="1" i="1" dirty="0" err="1"/>
              <a:t>Alemaña</a:t>
            </a:r>
            <a:r>
              <a:rPr lang="es-ES" sz="2000" b="1" i="1" dirty="0" smtClean="0"/>
              <a:t>.</a:t>
            </a:r>
          </a:p>
          <a:p>
            <a:pPr algn="just" hangingPunct="0"/>
            <a:endParaRPr lang="es-ES" sz="2000" dirty="0"/>
          </a:p>
          <a:p>
            <a:pPr algn="just" hangingPunct="0"/>
            <a:r>
              <a:rPr lang="es-ES" sz="2000" dirty="0" smtClean="0"/>
              <a:t>A </a:t>
            </a:r>
            <a:r>
              <a:rPr lang="es-ES" sz="2000" dirty="0"/>
              <a:t>CECA nacía da </a:t>
            </a:r>
            <a:r>
              <a:rPr lang="es-ES" sz="2000" dirty="0" err="1"/>
              <a:t>necesidade</a:t>
            </a:r>
            <a:r>
              <a:rPr lang="es-ES" sz="2000" dirty="0"/>
              <a:t> de </a:t>
            </a:r>
            <a:r>
              <a:rPr lang="es-ES" sz="2000" dirty="0" err="1"/>
              <a:t>reconstrución</a:t>
            </a:r>
            <a:r>
              <a:rPr lang="es-ES" sz="2000" dirty="0"/>
              <a:t> europea, cando Francia controlaba a </a:t>
            </a:r>
            <a:r>
              <a:rPr lang="es-ES" sz="2000" dirty="0" err="1"/>
              <a:t>produción</a:t>
            </a:r>
            <a:r>
              <a:rPr lang="es-ES" sz="2000" dirty="0"/>
              <a:t> de carbón e de </a:t>
            </a:r>
            <a:r>
              <a:rPr lang="es-ES" sz="2000" dirty="0" err="1"/>
              <a:t>aceiro</a:t>
            </a:r>
            <a:r>
              <a:rPr lang="es-ES" sz="2000" dirty="0"/>
              <a:t> da </a:t>
            </a:r>
            <a:r>
              <a:rPr lang="es-ES" sz="2000" dirty="0" err="1"/>
              <a:t>rexión</a:t>
            </a:r>
            <a:r>
              <a:rPr lang="es-ES" sz="2000" dirty="0"/>
              <a:t> </a:t>
            </a:r>
            <a:r>
              <a:rPr lang="es-ES" sz="2000" dirty="0" err="1"/>
              <a:t>alemá</a:t>
            </a:r>
            <a:r>
              <a:rPr lang="es-ES" sz="2000" dirty="0"/>
              <a:t> do Sarre (ata 1957). </a:t>
            </a:r>
            <a:endParaRPr lang="es-ES" sz="2000" dirty="0" smtClean="0"/>
          </a:p>
          <a:p>
            <a:pPr algn="just" hangingPunct="0"/>
            <a:endParaRPr lang="es-ES" sz="2000" dirty="0"/>
          </a:p>
          <a:p>
            <a:pPr algn="just" hangingPunct="0"/>
            <a:r>
              <a:rPr lang="es-ES" sz="2000" dirty="0" smtClean="0"/>
              <a:t>A </a:t>
            </a:r>
            <a:r>
              <a:rPr lang="es-ES" sz="2000" dirty="0"/>
              <a:t>CECA permitía reincorporar a </a:t>
            </a:r>
            <a:r>
              <a:rPr lang="es-ES" sz="2000" dirty="0" err="1"/>
              <a:t>Alemaña</a:t>
            </a:r>
            <a:r>
              <a:rPr lang="es-ES" sz="2000" dirty="0"/>
              <a:t> na </a:t>
            </a:r>
            <a:r>
              <a:rPr lang="es-ES" sz="2000" dirty="0" err="1"/>
              <a:t>comunidade</a:t>
            </a:r>
            <a:r>
              <a:rPr lang="es-ES" sz="2000" dirty="0"/>
              <a:t> internacional, </a:t>
            </a:r>
            <a:r>
              <a:rPr lang="es-ES" sz="2000" dirty="0" err="1"/>
              <a:t>onde</a:t>
            </a:r>
            <a:r>
              <a:rPr lang="es-ES" sz="2000" dirty="0"/>
              <a:t> primaba, en plena Guerra Fría, a </a:t>
            </a:r>
            <a:r>
              <a:rPr lang="es-ES" sz="2000" dirty="0" err="1"/>
              <a:t>necesidade</a:t>
            </a:r>
            <a:r>
              <a:rPr lang="es-ES" sz="2000" dirty="0"/>
              <a:t> de EE.UU de contar </a:t>
            </a:r>
            <a:r>
              <a:rPr lang="es-ES" sz="2000" dirty="0" err="1"/>
              <a:t>co</a:t>
            </a:r>
            <a:r>
              <a:rPr lang="es-ES" sz="2000" dirty="0"/>
              <a:t> </a:t>
            </a:r>
            <a:r>
              <a:rPr lang="es-ES" sz="2000" dirty="0" err="1"/>
              <a:t>apoio</a:t>
            </a:r>
            <a:r>
              <a:rPr lang="es-ES" sz="2000" dirty="0"/>
              <a:t> de países de Europa Occidental </a:t>
            </a:r>
            <a:r>
              <a:rPr lang="es-ES" sz="2000" dirty="0" err="1"/>
              <a:t>fronte</a:t>
            </a:r>
            <a:r>
              <a:rPr lang="es-ES" sz="2000" dirty="0"/>
              <a:t> á URSS e </a:t>
            </a:r>
            <a:r>
              <a:rPr lang="es-ES" sz="2000" dirty="0" err="1"/>
              <a:t>ó</a:t>
            </a:r>
            <a:r>
              <a:rPr lang="es-ES" sz="2000" dirty="0"/>
              <a:t> </a:t>
            </a:r>
            <a:r>
              <a:rPr lang="es-ES" sz="2000" dirty="0" err="1"/>
              <a:t>mesmo</a:t>
            </a:r>
            <a:r>
              <a:rPr lang="es-ES" sz="2000" dirty="0"/>
              <a:t> tempo un medio para canalizar as </a:t>
            </a:r>
            <a:r>
              <a:rPr lang="es-ES" sz="2000" dirty="0" err="1"/>
              <a:t>axudas</a:t>
            </a:r>
            <a:r>
              <a:rPr lang="es-ES" sz="2000" dirty="0"/>
              <a:t> norteamericanas do Plan Marshall.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307" y="0"/>
            <a:ext cx="6639852" cy="400105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022" y="3648885"/>
            <a:ext cx="6057700" cy="311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58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0525" y="476250"/>
            <a:ext cx="458152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400" b="1" u="sng" dirty="0"/>
              <a:t>Proceso de Ampliación: </a:t>
            </a:r>
            <a:endParaRPr lang="es-ES" sz="2400" b="1" u="sng" dirty="0" smtClean="0"/>
          </a:p>
          <a:p>
            <a:pPr algn="just" hangingPunct="0"/>
            <a:r>
              <a:rPr lang="es-ES" sz="2400" b="1" u="sng" dirty="0" smtClean="0"/>
              <a:t>Do </a:t>
            </a:r>
            <a:r>
              <a:rPr lang="es-ES" sz="2400" b="1" u="sng" dirty="0"/>
              <a:t>Tratado de Roma de 1957 ata o </a:t>
            </a:r>
            <a:r>
              <a:rPr lang="es-ES" sz="2400" b="1" u="sng" dirty="0" err="1"/>
              <a:t>Brexit</a:t>
            </a:r>
            <a:r>
              <a:rPr lang="es-ES" sz="2400" b="1" u="sng" dirty="0"/>
              <a:t> en 2020</a:t>
            </a:r>
            <a:r>
              <a:rPr lang="es-ES" sz="2400" b="1" u="sng" dirty="0" smtClean="0"/>
              <a:t>.</a:t>
            </a:r>
          </a:p>
          <a:p>
            <a:pPr algn="just" hangingPunct="0"/>
            <a:endParaRPr lang="es-ES" sz="2400" dirty="0"/>
          </a:p>
          <a:p>
            <a:pPr algn="just" hangingPunct="0"/>
            <a:r>
              <a:rPr lang="es-ES" sz="2000" dirty="0"/>
              <a:t>O 25 de marzo de 1957 os </a:t>
            </a:r>
            <a:r>
              <a:rPr lang="es-ES" sz="2000" b="1" dirty="0"/>
              <a:t>6 Estados integrantes</a:t>
            </a:r>
            <a:r>
              <a:rPr lang="es-ES" sz="2000" dirty="0"/>
              <a:t> da CECA </a:t>
            </a:r>
            <a:r>
              <a:rPr lang="es-ES" sz="2000" dirty="0" err="1"/>
              <a:t>asinaron</a:t>
            </a:r>
            <a:r>
              <a:rPr lang="es-ES" sz="2000" dirty="0"/>
              <a:t> o Tratado de Roma polo que quedaban </a:t>
            </a:r>
            <a:r>
              <a:rPr lang="es-ES" sz="2000" dirty="0" err="1"/>
              <a:t>instituídas</a:t>
            </a:r>
            <a:r>
              <a:rPr lang="es-ES" sz="2000" dirty="0"/>
              <a:t> a </a:t>
            </a:r>
            <a:r>
              <a:rPr lang="es-ES" sz="2000" b="1" dirty="0" err="1"/>
              <a:t>Comunidade</a:t>
            </a:r>
            <a:r>
              <a:rPr lang="es-ES" sz="2000" b="1" dirty="0"/>
              <a:t> Económica Europea (CEE) e a </a:t>
            </a:r>
            <a:r>
              <a:rPr lang="es-ES" sz="2000" b="1" dirty="0" err="1"/>
              <a:t>Comunidade</a:t>
            </a:r>
            <a:r>
              <a:rPr lang="es-ES" sz="2000" b="1" dirty="0"/>
              <a:t> Europea da </a:t>
            </a:r>
            <a:r>
              <a:rPr lang="es-ES" sz="2000" b="1" dirty="0" err="1"/>
              <a:t>Enerxía</a:t>
            </a:r>
            <a:r>
              <a:rPr lang="es-ES" sz="2000" b="1" dirty="0"/>
              <a:t> Atómica (EURATOM). </a:t>
            </a:r>
            <a:endParaRPr lang="es-ES" sz="2000" b="1" dirty="0" smtClean="0"/>
          </a:p>
          <a:p>
            <a:pPr algn="just" hangingPunct="0"/>
            <a:endParaRPr lang="es-ES" sz="2000" b="1" dirty="0"/>
          </a:p>
          <a:p>
            <a:pPr algn="just" hangingPunct="0"/>
            <a:r>
              <a:rPr lang="es-ES" sz="2000" dirty="0" smtClean="0"/>
              <a:t>A </a:t>
            </a:r>
            <a:r>
              <a:rPr lang="es-ES" sz="2000" dirty="0"/>
              <a:t>CEE nacía </a:t>
            </a:r>
            <a:r>
              <a:rPr lang="es-ES" sz="2000" dirty="0" err="1"/>
              <a:t>co</a:t>
            </a:r>
            <a:r>
              <a:rPr lang="es-ES" sz="2000" dirty="0"/>
              <a:t> propósito de</a:t>
            </a:r>
            <a:r>
              <a:rPr lang="es-ES" sz="2000" b="1" dirty="0"/>
              <a:t> crear </a:t>
            </a:r>
            <a:r>
              <a:rPr lang="es-ES" sz="2000" b="1" dirty="0" err="1"/>
              <a:t>unha</a:t>
            </a:r>
            <a:r>
              <a:rPr lang="es-ES" sz="2000" b="1" dirty="0"/>
              <a:t> unión </a:t>
            </a:r>
            <a:r>
              <a:rPr lang="es-ES" sz="2000" b="1" dirty="0" err="1"/>
              <a:t>aduaneira</a:t>
            </a:r>
            <a:r>
              <a:rPr lang="es-ES" sz="2000" b="1" dirty="0"/>
              <a:t>,</a:t>
            </a:r>
            <a:r>
              <a:rPr lang="es-ES" sz="2000" dirty="0"/>
              <a:t> </a:t>
            </a:r>
            <a:r>
              <a:rPr lang="es-ES" sz="2000" dirty="0" err="1"/>
              <a:t>cun</a:t>
            </a:r>
            <a:r>
              <a:rPr lang="es-ES" sz="2000" dirty="0"/>
              <a:t> arancel exterior único e </a:t>
            </a:r>
            <a:r>
              <a:rPr lang="es-ES" sz="2000" dirty="0" err="1"/>
              <a:t>acadar</a:t>
            </a:r>
            <a:r>
              <a:rPr lang="es-ES" sz="2000" dirty="0"/>
              <a:t> a </a:t>
            </a:r>
            <a:r>
              <a:rPr lang="es-ES" sz="2000" b="1" dirty="0"/>
              <a:t>libre circulación de mercadorías, </a:t>
            </a:r>
            <a:r>
              <a:rPr lang="es-ES" sz="2000" b="1" dirty="0" err="1"/>
              <a:t>servizos</a:t>
            </a:r>
            <a:r>
              <a:rPr lang="es-ES" sz="2000" b="1" dirty="0"/>
              <a:t>, </a:t>
            </a:r>
            <a:r>
              <a:rPr lang="es-ES" sz="2000" b="1" dirty="0" err="1"/>
              <a:t>capitais</a:t>
            </a:r>
            <a:r>
              <a:rPr lang="es-ES" sz="2000" b="1" dirty="0"/>
              <a:t> e </a:t>
            </a:r>
            <a:r>
              <a:rPr lang="es-ES" sz="2000" b="1" dirty="0" err="1"/>
              <a:t>persoas</a:t>
            </a:r>
            <a:r>
              <a:rPr lang="es-ES" sz="2000" dirty="0"/>
              <a:t>, así como desenvolver </a:t>
            </a:r>
            <a:r>
              <a:rPr lang="es-ES" sz="2000" b="1" dirty="0" err="1"/>
              <a:t>unha</a:t>
            </a:r>
            <a:r>
              <a:rPr lang="es-ES" sz="2000" b="1" dirty="0"/>
              <a:t> política económica comunitaria. </a:t>
            </a:r>
            <a:endParaRPr lang="es-ES" sz="2000" b="1" dirty="0" smtClean="0"/>
          </a:p>
          <a:p>
            <a:pPr algn="just" hangingPunct="0"/>
            <a:r>
              <a:rPr lang="es-ES" sz="2000" dirty="0" smtClean="0"/>
              <a:t>En </a:t>
            </a:r>
            <a:r>
              <a:rPr lang="es-ES" sz="2000" b="1" dirty="0"/>
              <a:t>1967</a:t>
            </a:r>
            <a:r>
              <a:rPr lang="es-ES" sz="2000" dirty="0"/>
              <a:t> </a:t>
            </a:r>
            <a:r>
              <a:rPr lang="es-ES" sz="2000" dirty="0" err="1"/>
              <a:t>fusionáronse</a:t>
            </a:r>
            <a:r>
              <a:rPr lang="es-ES" sz="2000" dirty="0"/>
              <a:t> a CEE, a CECA e o EURATOM e </a:t>
            </a:r>
            <a:r>
              <a:rPr lang="es-ES" sz="2000" dirty="0" err="1"/>
              <a:t>xeneralizouse</a:t>
            </a:r>
            <a:r>
              <a:rPr lang="es-ES" sz="2000" dirty="0"/>
              <a:t> a expresión </a:t>
            </a:r>
            <a:r>
              <a:rPr lang="es-ES" sz="2000" b="1" dirty="0" err="1"/>
              <a:t>Comunidade</a:t>
            </a:r>
            <a:r>
              <a:rPr lang="es-ES" sz="2000" b="1" dirty="0"/>
              <a:t> Europea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29" y="3514858"/>
            <a:ext cx="3405052" cy="334314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439" y="223018"/>
            <a:ext cx="4435031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34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04774" y="0"/>
            <a:ext cx="566737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hangingPunct="0">
              <a:buFontTx/>
              <a:buChar char="-"/>
            </a:pPr>
            <a:r>
              <a:rPr lang="es-ES" sz="2000" b="1" dirty="0" smtClean="0"/>
              <a:t>1973</a:t>
            </a:r>
            <a:r>
              <a:rPr lang="es-ES" sz="2000" b="1" dirty="0"/>
              <a:t>: Europa dos 9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 hangingPunct="0"/>
            <a:r>
              <a:rPr lang="es-ES" sz="2000" dirty="0" smtClean="0"/>
              <a:t>En </a:t>
            </a:r>
            <a:r>
              <a:rPr lang="es-ES" sz="2000" dirty="0"/>
              <a:t>1973 </a:t>
            </a:r>
            <a:r>
              <a:rPr lang="es-ES" sz="2000" dirty="0" err="1"/>
              <a:t>produciuse</a:t>
            </a:r>
            <a:r>
              <a:rPr lang="es-ES" sz="2000" dirty="0"/>
              <a:t> a </a:t>
            </a:r>
            <a:r>
              <a:rPr lang="es-ES" sz="2000" dirty="0" err="1"/>
              <a:t>primeira</a:t>
            </a:r>
            <a:r>
              <a:rPr lang="es-ES" sz="2000" dirty="0"/>
              <a:t> ampliación coa incorporación de </a:t>
            </a:r>
            <a:r>
              <a:rPr lang="es-ES" sz="2000" b="1" dirty="0"/>
              <a:t>Reino Unido, Irlanda e Dinamarca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 hangingPunct="0"/>
            <a:r>
              <a:rPr lang="es-ES" sz="2000" dirty="0" err="1" smtClean="0"/>
              <a:t>Algúns</a:t>
            </a:r>
            <a:r>
              <a:rPr lang="es-ES" sz="2000" dirty="0" smtClean="0"/>
              <a:t> </a:t>
            </a:r>
            <a:r>
              <a:rPr lang="es-ES" sz="2000" dirty="0"/>
              <a:t>atrancos dificultaron a ampliación. </a:t>
            </a:r>
            <a:r>
              <a:rPr lang="es-ES" sz="2000" dirty="0" err="1"/>
              <a:t>Ademais</a:t>
            </a:r>
            <a:r>
              <a:rPr lang="es-ES" sz="2000" dirty="0"/>
              <a:t> do </a:t>
            </a:r>
            <a:r>
              <a:rPr lang="es-ES" sz="2000" b="1" dirty="0"/>
              <a:t>veto de Francia</a:t>
            </a:r>
            <a:r>
              <a:rPr lang="es-ES" sz="2000" dirty="0"/>
              <a:t>, </a:t>
            </a:r>
            <a:r>
              <a:rPr lang="es-ES" sz="2000" dirty="0" err="1"/>
              <a:t>hai</a:t>
            </a:r>
            <a:r>
              <a:rPr lang="es-ES" sz="2000" dirty="0"/>
              <a:t> que </a:t>
            </a:r>
            <a:r>
              <a:rPr lang="es-ES" sz="2000" dirty="0" err="1"/>
              <a:t>engadir</a:t>
            </a:r>
            <a:r>
              <a:rPr lang="es-ES" sz="2000" dirty="0"/>
              <a:t> o </a:t>
            </a:r>
            <a:r>
              <a:rPr lang="es-ES" sz="2000" dirty="0" err="1"/>
              <a:t>feito</a:t>
            </a:r>
            <a:r>
              <a:rPr lang="es-ES" sz="2000" dirty="0"/>
              <a:t> de que </a:t>
            </a:r>
            <a:r>
              <a:rPr lang="es-ES" sz="2000" b="1" dirty="0"/>
              <a:t>ata os anos 70, o Reino Unido </a:t>
            </a:r>
            <a:r>
              <a:rPr lang="es-ES" sz="2000" b="1" dirty="0" err="1"/>
              <a:t>rexeitou</a:t>
            </a:r>
            <a:r>
              <a:rPr lang="es-ES" sz="2000" b="1" dirty="0"/>
              <a:t> a </a:t>
            </a:r>
            <a:r>
              <a:rPr lang="es-ES" sz="2000" b="1" dirty="0" smtClean="0"/>
              <a:t>integración</a:t>
            </a:r>
            <a:r>
              <a:rPr lang="es-ES" sz="2000" dirty="0" smtClean="0"/>
              <a:t>: </a:t>
            </a:r>
          </a:p>
          <a:p>
            <a:pPr algn="just" hangingPunct="0"/>
            <a:r>
              <a:rPr lang="es-ES" sz="2000" dirty="0" smtClean="0"/>
              <a:t>-  Os </a:t>
            </a:r>
            <a:r>
              <a:rPr lang="es-ES" sz="2000" dirty="0" err="1"/>
              <a:t>seus</a:t>
            </a:r>
            <a:r>
              <a:rPr lang="es-ES" sz="2000" dirty="0"/>
              <a:t> intereses prioritarios eran os Estados Unidos e os países da Commonwealth, </a:t>
            </a:r>
            <a:endParaRPr lang="es-ES" sz="2000" dirty="0" smtClean="0"/>
          </a:p>
          <a:p>
            <a:pPr marL="342900" indent="-342900" algn="just" hangingPunct="0">
              <a:buFontTx/>
              <a:buChar char="-"/>
            </a:pPr>
            <a:r>
              <a:rPr lang="es-ES" sz="2000" dirty="0" err="1" smtClean="0"/>
              <a:t>Impulsou</a:t>
            </a:r>
            <a:r>
              <a:rPr lang="es-ES" sz="2000" dirty="0" smtClean="0"/>
              <a:t> </a:t>
            </a:r>
            <a:r>
              <a:rPr lang="es-ES" sz="2000" dirty="0"/>
              <a:t>a creación da EFTA (1960) </a:t>
            </a:r>
            <a:r>
              <a:rPr lang="es-ES" sz="2000" dirty="0" err="1"/>
              <a:t>unha</a:t>
            </a:r>
            <a:r>
              <a:rPr lang="es-ES" sz="2000" dirty="0"/>
              <a:t> Asociación Europea de Libre Comercio á que se incorporaron distintos países europeos como Islandia, Noruega, </a:t>
            </a:r>
            <a:r>
              <a:rPr lang="es-ES" sz="2000" dirty="0" err="1"/>
              <a:t>Suíza</a:t>
            </a:r>
            <a:r>
              <a:rPr lang="es-ES" sz="2000" dirty="0"/>
              <a:t>, Dinamarca, Austria, Suecia e Portugal. </a:t>
            </a:r>
          </a:p>
          <a:p>
            <a:pPr algn="just" hangingPunct="0"/>
            <a:r>
              <a:rPr lang="es-ES" sz="2000" dirty="0" smtClean="0"/>
              <a:t>Factores que </a:t>
            </a:r>
            <a:r>
              <a:rPr lang="es-ES" sz="2000" dirty="0" err="1" smtClean="0"/>
              <a:t>favoreceron</a:t>
            </a:r>
            <a:r>
              <a:rPr lang="es-ES" sz="2000" dirty="0" smtClean="0"/>
              <a:t> a integración de Reino Unido na </a:t>
            </a:r>
            <a:r>
              <a:rPr lang="es-ES" sz="2000" dirty="0" err="1" smtClean="0"/>
              <a:t>Comunidade</a:t>
            </a:r>
            <a:r>
              <a:rPr lang="es-ES" sz="2000" dirty="0" smtClean="0"/>
              <a:t> Económica Europea.</a:t>
            </a:r>
          </a:p>
          <a:p>
            <a:pPr marL="342900" indent="-342900" algn="just" hangingPunct="0">
              <a:buFontTx/>
              <a:buChar char="-"/>
            </a:pPr>
            <a:r>
              <a:rPr lang="es-ES" sz="2000" dirty="0" smtClean="0"/>
              <a:t>A </a:t>
            </a:r>
            <a:r>
              <a:rPr lang="es-ES" sz="2000" dirty="0" err="1"/>
              <a:t>solicitude</a:t>
            </a:r>
            <a:r>
              <a:rPr lang="es-ES" sz="2000" dirty="0"/>
              <a:t> </a:t>
            </a:r>
            <a:r>
              <a:rPr lang="es-ES" sz="2000" dirty="0" err="1"/>
              <a:t>dalgúns</a:t>
            </a:r>
            <a:r>
              <a:rPr lang="es-ES" sz="2000" dirty="0"/>
              <a:t> países </a:t>
            </a:r>
            <a:r>
              <a:rPr lang="es-ES" sz="2000" dirty="0" err="1"/>
              <a:t>membros</a:t>
            </a:r>
            <a:r>
              <a:rPr lang="es-ES" sz="2000" dirty="0"/>
              <a:t> da EFTA na </a:t>
            </a:r>
            <a:r>
              <a:rPr lang="es-ES" sz="2000" dirty="0" smtClean="0"/>
              <a:t>CEE</a:t>
            </a:r>
          </a:p>
          <a:p>
            <a:pPr marL="342900" indent="-342900" algn="just" hangingPunct="0">
              <a:buFontTx/>
              <a:buChar char="-"/>
            </a:pPr>
            <a:r>
              <a:rPr lang="es-ES" sz="2000" dirty="0" smtClean="0"/>
              <a:t>o </a:t>
            </a:r>
            <a:r>
              <a:rPr lang="es-ES" sz="2000" dirty="0" err="1"/>
              <a:t>feito</a:t>
            </a:r>
            <a:r>
              <a:rPr lang="es-ES" sz="2000" dirty="0"/>
              <a:t> de resultar a Commonwealth un mercado </a:t>
            </a:r>
            <a:r>
              <a:rPr lang="es-ES" sz="2000" dirty="0" err="1"/>
              <a:t>pouco</a:t>
            </a:r>
            <a:r>
              <a:rPr lang="es-ES" sz="2000" dirty="0"/>
              <a:t> atractivo, </a:t>
            </a:r>
          </a:p>
          <a:p>
            <a:pPr marL="342900" indent="-342900" algn="just" hangingPunct="0">
              <a:buFontTx/>
              <a:buChar char="-"/>
            </a:pPr>
            <a:r>
              <a:rPr lang="es-ES" sz="2000" dirty="0" smtClean="0"/>
              <a:t>o </a:t>
            </a:r>
            <a:r>
              <a:rPr lang="es-ES" sz="2000" dirty="0"/>
              <a:t>declive do poder internacional de Reino Unido durante a Guerra do </a:t>
            </a:r>
            <a:r>
              <a:rPr lang="es-ES" sz="2000" dirty="0" smtClean="0"/>
              <a:t>Sinaí</a:t>
            </a:r>
            <a:endParaRPr lang="es-ES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137" y="2467020"/>
            <a:ext cx="5927823" cy="43909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137" y="0"/>
            <a:ext cx="2473706" cy="246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577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3509</Words>
  <Application>Microsoft Office PowerPoint</Application>
  <PresentationFormat>Panorámica</PresentationFormat>
  <Paragraphs>201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26</cp:revision>
  <dcterms:created xsi:type="dcterms:W3CDTF">2024-05-20T16:05:38Z</dcterms:created>
  <dcterms:modified xsi:type="dcterms:W3CDTF">2024-05-20T22:02:34Z</dcterms:modified>
</cp:coreProperties>
</file>