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92" r:id="rId14"/>
    <p:sldId id="270" r:id="rId15"/>
    <p:sldId id="271" r:id="rId16"/>
    <p:sldId id="272" r:id="rId17"/>
    <p:sldId id="266" r:id="rId18"/>
    <p:sldId id="273" r:id="rId19"/>
    <p:sldId id="274" r:id="rId20"/>
    <p:sldId id="257" r:id="rId21"/>
    <p:sldId id="275" r:id="rId22"/>
    <p:sldId id="276" r:id="rId23"/>
    <p:sldId id="280" r:id="rId24"/>
    <p:sldId id="277" r:id="rId25"/>
    <p:sldId id="278" r:id="rId26"/>
    <p:sldId id="279" r:id="rId27"/>
    <p:sldId id="282" r:id="rId28"/>
    <p:sldId id="281" r:id="rId29"/>
    <p:sldId id="283" r:id="rId30"/>
    <p:sldId id="284" r:id="rId31"/>
    <p:sldId id="285" r:id="rId32"/>
    <p:sldId id="286" r:id="rId33"/>
    <p:sldId id="287" r:id="rId34"/>
    <p:sldId id="289" r:id="rId35"/>
    <p:sldId id="288" r:id="rId36"/>
    <p:sldId id="290" r:id="rId37"/>
    <p:sldId id="291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22AEB-0F4E-41F7-B4E8-2B72FECA3A8A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l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D3F8F-1629-4B86-A846-C46C50D70E4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1677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D3F8F-1629-4B86-A846-C46C50D70E4C}" type="slidenum">
              <a:rPr lang="gl-ES" smtClean="0"/>
              <a:t>32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4119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3804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1127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5796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1903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6577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9718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6132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8053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0840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8851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2911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4FD5-A96B-41EE-A969-D6C7546CB58F}" type="datetimeFigureOut">
              <a:rPr lang="gl-ES" smtClean="0"/>
              <a:t>12/10/2021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0C8F-D5DC-44B2-8F86-28E1ABB6230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0502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2052" name="Picture 4" descr="Texto. La constitución de Cádiz de 1812 – Eolap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6" y="-18848"/>
            <a:ext cx="11961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15921" y="0"/>
            <a:ext cx="874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 smtClean="0"/>
              <a:t>AS XUNTAS. AS CORTES DE CÁDIZ. A CONSTITUCIÓN DE 1812.</a:t>
            </a:r>
            <a:endParaRPr lang="gl-ES" sz="2400" b="1" dirty="0"/>
          </a:p>
        </p:txBody>
      </p:sp>
    </p:spTree>
    <p:extLst>
      <p:ext uri="{BB962C8B-B14F-4D97-AF65-F5344CB8AC3E}">
        <p14:creationId xmlns:p14="http://schemas.microsoft.com/office/powerpoint/2010/main" val="36058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1354" y="379828"/>
            <a:ext cx="45016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Os Servís. Absolutistas:</a:t>
            </a:r>
          </a:p>
          <a:p>
            <a:pPr algn="just"/>
            <a:endParaRPr lang="es-ES" sz="2400" b="1" u="sng" dirty="0" smtClean="0"/>
          </a:p>
          <a:p>
            <a:pPr algn="just"/>
            <a:r>
              <a:rPr lang="es-ES" sz="2400" dirty="0" smtClean="0"/>
              <a:t>Durante </a:t>
            </a:r>
            <a:r>
              <a:rPr lang="es-ES" sz="2400" dirty="0"/>
              <a:t>o período da Guerra de Independencia e sobre todo no período </a:t>
            </a:r>
            <a:r>
              <a:rPr lang="es-ES" sz="2400" dirty="0" err="1"/>
              <a:t>constituínte</a:t>
            </a:r>
            <a:r>
              <a:rPr lang="es-ES" sz="2400" dirty="0"/>
              <a:t> en Cádiz, </a:t>
            </a:r>
            <a:r>
              <a:rPr lang="es-ES" sz="2400" dirty="0" err="1"/>
              <a:t>deixaranse</a:t>
            </a:r>
            <a:r>
              <a:rPr lang="es-ES" sz="2400" dirty="0"/>
              <a:t> notar a acción e as voces dos partidarios do absolutismo, os servís (de ser vil</a:t>
            </a:r>
            <a:r>
              <a:rPr lang="es-ES" sz="2400" dirty="0" smtClean="0"/>
              <a:t>).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O </a:t>
            </a:r>
            <a:r>
              <a:rPr lang="es-ES" sz="2400" dirty="0"/>
              <a:t>propio </a:t>
            </a:r>
            <a:r>
              <a:rPr lang="es-ES" sz="2400" b="1" dirty="0"/>
              <a:t>M</a:t>
            </a:r>
            <a:r>
              <a:rPr lang="es-ES" sz="2400" b="1" dirty="0" smtClean="0"/>
              <a:t>arqués </a:t>
            </a:r>
            <a:r>
              <a:rPr lang="es-ES" sz="2400" b="1" dirty="0"/>
              <a:t>de la Romana </a:t>
            </a:r>
            <a:r>
              <a:rPr lang="es-ES" sz="2400" dirty="0"/>
              <a:t>derrocará á </a:t>
            </a:r>
            <a:r>
              <a:rPr lang="es-ES" sz="2400" dirty="0" err="1"/>
              <a:t>xunta</a:t>
            </a:r>
            <a:r>
              <a:rPr lang="es-ES" sz="2400" dirty="0"/>
              <a:t> de Asturias en 1809, o </a:t>
            </a:r>
            <a:r>
              <a:rPr lang="es-ES" sz="2400" b="1" dirty="0"/>
              <a:t>bispo de Ourense</a:t>
            </a:r>
            <a:r>
              <a:rPr lang="es-ES" sz="2400" dirty="0"/>
              <a:t>, </a:t>
            </a:r>
            <a:r>
              <a:rPr lang="es-ES" sz="2400" dirty="0" err="1"/>
              <a:t>membro</a:t>
            </a:r>
            <a:r>
              <a:rPr lang="es-ES" sz="2400" dirty="0"/>
              <a:t> da </a:t>
            </a:r>
            <a:r>
              <a:rPr lang="es-ES" sz="2400" dirty="0" err="1"/>
              <a:t>Rexencia</a:t>
            </a:r>
            <a:r>
              <a:rPr lang="es-ES" sz="2400" dirty="0"/>
              <a:t>, </a:t>
            </a:r>
            <a:r>
              <a:rPr lang="es-ES" sz="2400" dirty="0" err="1"/>
              <a:t>deixará</a:t>
            </a:r>
            <a:r>
              <a:rPr lang="es-ES" sz="2400" dirty="0"/>
              <a:t> oír a </a:t>
            </a:r>
            <a:r>
              <a:rPr lang="es-ES" sz="2400" dirty="0" err="1"/>
              <a:t>súa</a:t>
            </a:r>
            <a:r>
              <a:rPr lang="es-ES" sz="2400" dirty="0"/>
              <a:t> voz contraria </a:t>
            </a:r>
            <a:r>
              <a:rPr lang="es-ES" sz="2400" dirty="0" err="1"/>
              <a:t>ó</a:t>
            </a:r>
            <a:r>
              <a:rPr lang="es-ES" sz="2400" dirty="0"/>
              <a:t> programa liberal. </a:t>
            </a:r>
          </a:p>
        </p:txBody>
      </p:sp>
      <p:pic>
        <p:nvPicPr>
          <p:cNvPr id="8194" name="Picture 2" descr="MARQUES DE LA ROMANA. L'EXPEDICIO A DINAMARCA (1807-1808), 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72" y="0"/>
            <a:ext cx="4571170" cy="68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2844" y="228600"/>
            <a:ext cx="56745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XUNTA </a:t>
            </a:r>
            <a:r>
              <a:rPr lang="es-ES" sz="2400" b="1" u="sng" dirty="0" smtClean="0"/>
              <a:t>CENTRAL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En </a:t>
            </a:r>
            <a:r>
              <a:rPr lang="es-ES" sz="2400" dirty="0" err="1"/>
              <a:t>setembro</a:t>
            </a:r>
            <a:r>
              <a:rPr lang="es-ES" sz="2400" dirty="0"/>
              <a:t> de 1808, </a:t>
            </a:r>
            <a:r>
              <a:rPr lang="es-ES" sz="2400" dirty="0" err="1"/>
              <a:t>trala</a:t>
            </a:r>
            <a:r>
              <a:rPr lang="es-ES" sz="2400" dirty="0"/>
              <a:t> vitoria de Bailén e o abandono de Madrid por </a:t>
            </a:r>
            <a:r>
              <a:rPr lang="es-ES" sz="2400" dirty="0" err="1"/>
              <a:t>Xosé</a:t>
            </a:r>
            <a:r>
              <a:rPr lang="es-ES" sz="2400" dirty="0"/>
              <a:t> I, </a:t>
            </a:r>
            <a:r>
              <a:rPr lang="es-ES" sz="2400" dirty="0" err="1"/>
              <a:t>vaise</a:t>
            </a:r>
            <a:r>
              <a:rPr lang="es-ES" sz="2400" dirty="0"/>
              <a:t> formar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/>
              <a:t>Xunta Suprema Central </a:t>
            </a:r>
            <a:r>
              <a:rPr lang="es-ES" sz="2400" dirty="0"/>
              <a:t>e Gobernativa do Reino.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súa</a:t>
            </a:r>
            <a:r>
              <a:rPr lang="es-ES" sz="2400" dirty="0"/>
              <a:t> formación ven </a:t>
            </a:r>
            <a:r>
              <a:rPr lang="es-ES" sz="2400" dirty="0" err="1"/>
              <a:t>influída</a:t>
            </a:r>
            <a:r>
              <a:rPr lang="es-ES" sz="2400" dirty="0"/>
              <a:t> </a:t>
            </a:r>
            <a:r>
              <a:rPr lang="es-ES" sz="2400" dirty="0" smtClean="0"/>
              <a:t>por:</a:t>
            </a:r>
          </a:p>
          <a:p>
            <a:pPr algn="just"/>
            <a:r>
              <a:rPr lang="es-ES" sz="2400" dirty="0"/>
              <a:t>-</a:t>
            </a:r>
            <a:r>
              <a:rPr lang="es-ES" sz="2400" dirty="0" smtClean="0"/>
              <a:t> </a:t>
            </a:r>
            <a:r>
              <a:rPr lang="es-ES" sz="2400" dirty="0"/>
              <a:t>N</a:t>
            </a:r>
            <a:r>
              <a:rPr lang="es-ES" sz="2400" dirty="0" smtClean="0"/>
              <a:t>egativa </a:t>
            </a:r>
            <a:r>
              <a:rPr lang="es-ES" sz="2400" dirty="0"/>
              <a:t>das </a:t>
            </a:r>
            <a:r>
              <a:rPr lang="es-ES" sz="2400" dirty="0" err="1"/>
              <a:t>Xuntas</a:t>
            </a:r>
            <a:r>
              <a:rPr lang="es-ES" sz="2400" dirty="0"/>
              <a:t> </a:t>
            </a:r>
            <a:r>
              <a:rPr lang="es-ES" sz="2400" dirty="0" err="1"/>
              <a:t>locais</a:t>
            </a:r>
            <a:r>
              <a:rPr lang="es-ES" sz="2400" dirty="0"/>
              <a:t> e </a:t>
            </a:r>
            <a:r>
              <a:rPr lang="es-ES" sz="2400" dirty="0" err="1"/>
              <a:t>provinciais</a:t>
            </a:r>
            <a:r>
              <a:rPr lang="es-ES" sz="2400" dirty="0"/>
              <a:t> a </a:t>
            </a:r>
            <a:r>
              <a:rPr lang="es-ES" sz="2400" dirty="0" err="1"/>
              <a:t>recoñecer</a:t>
            </a:r>
            <a:r>
              <a:rPr lang="es-ES" sz="2400" dirty="0"/>
              <a:t> como </a:t>
            </a:r>
            <a:r>
              <a:rPr lang="es-ES" sz="2400" dirty="0" err="1"/>
              <a:t>autoridade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Consello</a:t>
            </a:r>
            <a:r>
              <a:rPr lang="es-ES" sz="2400" dirty="0"/>
              <a:t> de </a:t>
            </a:r>
            <a:r>
              <a:rPr lang="es-ES" sz="2400" dirty="0" err="1"/>
              <a:t>Castela</a:t>
            </a:r>
            <a:r>
              <a:rPr lang="es-ES" sz="2400" dirty="0"/>
              <a:t>, que, </a:t>
            </a:r>
            <a:r>
              <a:rPr lang="es-ES" sz="2400" dirty="0" err="1"/>
              <a:t>aínda</a:t>
            </a:r>
            <a:r>
              <a:rPr lang="es-ES" sz="2400" dirty="0"/>
              <a:t> que acababa de declarar nulas as </a:t>
            </a:r>
            <a:r>
              <a:rPr lang="es-ES" sz="2400" dirty="0" err="1"/>
              <a:t>abdicacións</a:t>
            </a:r>
            <a:r>
              <a:rPr lang="es-ES" sz="2400" dirty="0"/>
              <a:t> de </a:t>
            </a:r>
            <a:r>
              <a:rPr lang="es-ES" sz="2400" dirty="0" err="1"/>
              <a:t>Baiona</a:t>
            </a:r>
            <a:r>
              <a:rPr lang="es-ES" sz="2400" dirty="0"/>
              <a:t>, ata o momento </a:t>
            </a:r>
            <a:r>
              <a:rPr lang="es-ES" sz="2400" dirty="0" err="1"/>
              <a:t>amosara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total </a:t>
            </a:r>
            <a:r>
              <a:rPr lang="es-ES" sz="2400" dirty="0" err="1"/>
              <a:t>pasividade</a:t>
            </a:r>
            <a:r>
              <a:rPr lang="es-ES" sz="2400" dirty="0"/>
              <a:t> ante a situación.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- A petición </a:t>
            </a:r>
            <a:r>
              <a:rPr lang="es-ES" sz="2400" dirty="0"/>
              <a:t>dos británicos de que </a:t>
            </a:r>
            <a:r>
              <a:rPr lang="es-ES" sz="2400" dirty="0" err="1"/>
              <a:t>existira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única institución coa que tratar para  o </a:t>
            </a:r>
            <a:r>
              <a:rPr lang="es-ES" sz="2400" dirty="0" err="1"/>
              <a:t>abastecemento</a:t>
            </a:r>
            <a:r>
              <a:rPr lang="es-ES" sz="2400" dirty="0"/>
              <a:t> de armas, colaboración, </a:t>
            </a:r>
            <a:r>
              <a:rPr lang="es-ES" sz="2400" dirty="0" err="1"/>
              <a:t>ec</a:t>
            </a:r>
            <a:r>
              <a:rPr lang="es-ES" sz="2400" dirty="0"/>
              <a:t>.</a:t>
            </a:r>
          </a:p>
        </p:txBody>
      </p:sp>
      <p:pic>
        <p:nvPicPr>
          <p:cNvPr id="9218" name="Picture 2" descr="https://upload.wikimedia.org/wikipedia/commons/thumb/8/8e/Sello_de_la_Junta_de_Sevilla._1808.jpg/800px-Sello_de_la_Junta_de_Sevilla._1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54" y="351692"/>
            <a:ext cx="6096584" cy="611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542" y="302359"/>
            <a:ext cx="6377157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Nos 17 meses que durou a Xunta Central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asumiu o goberno do país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848100" algn="l"/>
              </a:tabLst>
            </a:pPr>
            <a:r>
              <a:rPr lang="gl-ES" sz="2400" b="1" dirty="0">
                <a:ea typeface="Times New Roman" panose="02020603050405020304" pitchFamily="18" charset="0"/>
              </a:rPr>
              <a:t>R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euniu todos os Consellos en 1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848100" algn="l"/>
              </a:tabLst>
            </a:pPr>
            <a:r>
              <a:rPr lang="gl-ES" sz="2400" dirty="0">
                <a:ea typeface="Times New Roman" panose="02020603050405020304" pitchFamily="18" charset="0"/>
              </a:rPr>
              <a:t>C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reou unha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contribución extraordinaria para a guerra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848100" algn="l"/>
              </a:tabLst>
            </a:pPr>
            <a:r>
              <a:rPr lang="gl-ES" sz="2400" b="1" dirty="0">
                <a:ea typeface="Times New Roman" panose="02020603050405020304" pitchFamily="18" charset="0"/>
              </a:rPr>
              <a:t>D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irixiu a resistencia militar contra os franceses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(formou un novo exército)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848100" algn="l"/>
              </a:tabLst>
            </a:pPr>
            <a:r>
              <a:rPr lang="gl-ES" sz="2400" dirty="0">
                <a:ea typeface="Times New Roman" panose="02020603050405020304" pitchFamily="18" charset="0"/>
              </a:rPr>
              <a:t>F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irmou un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Tratado de alianza con Inglaterra)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848100" algn="l"/>
              </a:tabLst>
            </a:pPr>
            <a:r>
              <a:rPr lang="gl-ES" sz="2400" b="1" dirty="0">
                <a:ea typeface="Times New Roman" panose="02020603050405020304" pitchFamily="18" charset="0"/>
              </a:rPr>
              <a:t>C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onvocou á reunión de representantes da nación nunhas Cortes extraordinarias en Cádiz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(iniciativa revolucionaria, pois ese dereito de convocatoria era exclusivo do Rei).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finais de xaneiro de 1810 a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Xunta Central </a:t>
            </a:r>
            <a:r>
              <a:rPr kumimoji="0" lang="gl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autodisolveuse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traspasou os seus poderes a unha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Rexencia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5 membros..</a:t>
            </a: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8" name="Picture 4" descr="Postales: CENTENARIO GUERRA INDEPENDENCIA. 1808-1908. Gerona. Defensa de las Murallas. Postal conmemorativa - Foto 1 - 5696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33" y="3370969"/>
            <a:ext cx="4915263" cy="326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Guerra de la Independencia Española 1808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7" y="0"/>
            <a:ext cx="4051496" cy="31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0819" y="26504"/>
            <a:ext cx="58516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r>
              <a:rPr lang="gl-ES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AS CORTES DE CÁDIZ.</a:t>
            </a:r>
            <a:endParaRPr lang="es-ES" sz="24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En maio de 1809 a Xunta </a:t>
            </a:r>
            <a:r>
              <a:rPr lang="gl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Central, ante a </a:t>
            </a:r>
            <a:r>
              <a:rPr lang="gl-ES" sz="2400" dirty="0" smtClean="0">
                <a:latin typeface="Arial" panose="020B0604020202020204" pitchFamily="34" charset="0"/>
              </a:rPr>
              <a:t>conquista francesa de case toda España,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r>
              <a:rPr lang="gl-ES" sz="2400" dirty="0" smtClean="0">
                <a:latin typeface="Arial" panose="020B0604020202020204" pitchFamily="34" charset="0"/>
              </a:rPr>
              <a:t>Convoca unha reunión das Cortes co obxecto de: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endParaRPr lang="gl-ES" sz="2400" dirty="0" smtClean="0">
              <a:latin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848100" algn="l"/>
              </a:tabLst>
            </a:pPr>
            <a:r>
              <a:rPr lang="gl-ES" sz="2400" dirty="0" smtClean="0">
                <a:latin typeface="Arial" panose="020B0604020202020204" pitchFamily="34" charset="0"/>
              </a:rPr>
              <a:t>Encher o </a:t>
            </a:r>
            <a:r>
              <a:rPr lang="gl-ES" sz="2400" dirty="0">
                <a:latin typeface="Arial" panose="020B0604020202020204" pitchFamily="34" charset="0"/>
              </a:rPr>
              <a:t>b</a:t>
            </a:r>
            <a:r>
              <a:rPr lang="gl-ES" sz="2400" dirty="0" smtClean="0">
                <a:latin typeface="Arial" panose="020B0604020202020204" pitchFamily="34" charset="0"/>
              </a:rPr>
              <a:t>aleiro de poder ante a ausencia do Rei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endParaRPr lang="gl-ES" sz="2400" dirty="0" smtClean="0">
              <a:latin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848100" algn="l"/>
              </a:tabLst>
            </a:pPr>
            <a:r>
              <a:rPr lang="gl-ES" sz="2400" dirty="0" smtClean="0">
                <a:latin typeface="Arial" panose="020B0604020202020204" pitchFamily="34" charset="0"/>
              </a:rPr>
              <a:t>Coñecer a vontade da nación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endParaRPr lang="gl-ES" sz="2400" dirty="0" smtClean="0">
              <a:latin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848100" algn="l"/>
              </a:tabLst>
            </a:pPr>
            <a:r>
              <a:rPr lang="gl-ES" sz="2400" dirty="0" smtClean="0">
                <a:latin typeface="Arial" panose="020B0604020202020204" pitchFamily="34" charset="0"/>
              </a:rPr>
              <a:t>Reorganizar a vida política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endParaRPr lang="gl-ES" sz="2400" dirty="0" smtClean="0">
              <a:latin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848100" algn="l"/>
              </a:tabLst>
            </a:pPr>
            <a:r>
              <a:rPr lang="gl-ES" sz="2400" dirty="0" smtClean="0">
                <a:latin typeface="Arial" panose="020B0604020202020204" pitchFamily="34" charset="0"/>
              </a:rPr>
              <a:t>Levar adiante as reformas necesarias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endParaRPr lang="gl-ES" sz="24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r>
              <a:rPr lang="gl-ES" sz="2400" dirty="0" smtClean="0">
                <a:latin typeface="Arial" panose="020B0604020202020204" pitchFamily="34" charset="0"/>
              </a:rPr>
              <a:t>As Cortes reuniranse en Cádiz, a principal cidade non ocupada polos franceses</a:t>
            </a:r>
          </a:p>
        </p:txBody>
      </p:sp>
      <p:pic>
        <p:nvPicPr>
          <p:cNvPr id="3" name="Picture 2" descr="Puerto de la ciudad de Cádiz 18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04" y="1731157"/>
            <a:ext cx="5660145" cy="33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60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69332"/>
            <a:ext cx="724486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preparar a elección dos representantes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formouse unha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b="1" dirty="0" smtClean="0">
                <a:ea typeface="Times New Roman" panose="02020603050405020304" pitchFamily="18" charset="0"/>
              </a:rPr>
              <a:t>C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omisión de Cortes, presidida por </a:t>
            </a:r>
            <a:r>
              <a:rPr kumimoji="0" lang="gl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Jovellanos</a:t>
            </a:r>
            <a:r>
              <a:rPr kumimoji="0" lang="gl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principio a convocatoria conta tanto co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b="1" u="sng" dirty="0">
                <a:ea typeface="Times New Roman" panose="02020603050405020304" pitchFamily="18" charset="0"/>
              </a:rPr>
              <a:t>A</a:t>
            </a:r>
            <a:r>
              <a:rPr kumimoji="0" lang="gl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poio de absolutistas: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dirty="0">
                <a:ea typeface="Times New Roman" panose="02020603050405020304" pitchFamily="18" charset="0"/>
              </a:rPr>
              <a:t>E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speraban que unhas Cortes tradicionais consolidaran o poder da nobreza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gl-ES" sz="2400" b="1" u="sng" dirty="0" smtClean="0">
                <a:ea typeface="Times New Roman" panose="02020603050405020304" pitchFamily="18" charset="0"/>
              </a:rPr>
              <a:t>Apoio dos </a:t>
            </a:r>
            <a:r>
              <a:rPr kumimoji="0" lang="gl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liberais</a:t>
            </a:r>
            <a:endParaRPr lang="gl-ES" sz="2400" b="1" u="sng" dirty="0"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dirty="0">
                <a:ea typeface="Times New Roman" panose="02020603050405020304" pitchFamily="18" charset="0"/>
              </a:rPr>
              <a:t>C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onscientes da evolución do proceso revolucionario francés, pensaban que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convocatoria podería ser o principio dun proceso revolucionario que debería chegar á implantación de principios do Liberalismo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a soberanía nacional, o sistema representativo, a formación dunhas Cortes unicamerais ou a elaboración dunha Constitución escrita.</a:t>
            </a: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1" name="Picture 3" descr="Las Cortes de Cádiz - La Constitución de 1812 (13/20): Amazon.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21" y="-18352"/>
            <a:ext cx="4484575" cy="68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31639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 24 de </a:t>
            </a:r>
            <a:r>
              <a:rPr lang="es-ES" sz="2400" b="1" dirty="0" err="1"/>
              <a:t>setembro</a:t>
            </a:r>
            <a:r>
              <a:rPr lang="es-ES" sz="2400" b="1" dirty="0"/>
              <a:t> de 1810 </a:t>
            </a:r>
            <a:r>
              <a:rPr lang="es-ES" sz="2400" b="1" dirty="0" err="1"/>
              <a:t>ábrense</a:t>
            </a:r>
            <a:r>
              <a:rPr lang="es-ES" sz="2400" b="1" dirty="0"/>
              <a:t> as Cortes en </a:t>
            </a:r>
            <a:r>
              <a:rPr lang="es-ES" sz="2400" b="1" dirty="0" smtClean="0"/>
              <a:t>Cádiz</a:t>
            </a:r>
            <a:r>
              <a:rPr lang="es-ES" sz="2400" dirty="0" smtClean="0"/>
              <a:t>, </a:t>
            </a:r>
            <a:r>
              <a:rPr lang="es-ES" sz="2400" dirty="0" err="1" smtClean="0"/>
              <a:t>cidade</a:t>
            </a:r>
            <a:r>
              <a:rPr lang="es-ES" sz="2400" dirty="0" smtClean="0"/>
              <a:t> </a:t>
            </a:r>
            <a:r>
              <a:rPr lang="es-ES" sz="2400" dirty="0" err="1" smtClean="0"/>
              <a:t>onde</a:t>
            </a:r>
            <a:r>
              <a:rPr lang="es-ES" sz="2400" dirty="0" smtClean="0"/>
              <a:t> predomina a burguesía e as ideas </a:t>
            </a:r>
            <a:r>
              <a:rPr lang="es-ES" sz="2400" dirty="0" err="1" smtClean="0"/>
              <a:t>liberais</a:t>
            </a:r>
            <a:r>
              <a:rPr lang="es-ES" sz="2400" dirty="0" smtClean="0"/>
              <a:t>, </a:t>
            </a:r>
            <a:r>
              <a:rPr lang="es-ES" sz="2400" dirty="0" smtClean="0"/>
              <a:t>que </a:t>
            </a:r>
            <a:r>
              <a:rPr lang="es-ES" sz="2400" dirty="0"/>
              <a:t>pasará en estado de sitio a </a:t>
            </a:r>
            <a:r>
              <a:rPr lang="es-ES" sz="2400" dirty="0" err="1"/>
              <a:t>maior</a:t>
            </a:r>
            <a:r>
              <a:rPr lang="es-ES" sz="2400" dirty="0"/>
              <a:t> parte </a:t>
            </a:r>
            <a:r>
              <a:rPr lang="es-ES" sz="2400" dirty="0" smtClean="0"/>
              <a:t>da </a:t>
            </a:r>
            <a:r>
              <a:rPr lang="es-ES" sz="2400" dirty="0"/>
              <a:t>guerra.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Esta </a:t>
            </a:r>
            <a:r>
              <a:rPr lang="es-ES" sz="2400" dirty="0" err="1"/>
              <a:t>realidade</a:t>
            </a:r>
            <a:r>
              <a:rPr lang="es-ES" sz="2400" dirty="0"/>
              <a:t> </a:t>
            </a:r>
            <a:r>
              <a:rPr lang="es-ES" sz="2400" dirty="0" err="1"/>
              <a:t>vai</a:t>
            </a:r>
            <a:r>
              <a:rPr lang="es-ES" sz="2400" dirty="0"/>
              <a:t> </a:t>
            </a:r>
            <a:r>
              <a:rPr lang="es-ES" sz="2400" dirty="0" err="1"/>
              <a:t>influír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composición das </a:t>
            </a:r>
            <a:r>
              <a:rPr lang="es-ES" sz="2400" dirty="0" smtClean="0"/>
              <a:t>Cortes (</a:t>
            </a:r>
            <a:r>
              <a:rPr lang="es-ES" sz="2400" dirty="0" err="1" smtClean="0"/>
              <a:t>pois</a:t>
            </a:r>
            <a:r>
              <a:rPr lang="es-ES" sz="2400" dirty="0" smtClean="0"/>
              <a:t> </a:t>
            </a:r>
            <a:r>
              <a:rPr lang="es-ES" sz="2400" dirty="0"/>
              <a:t>ante a </a:t>
            </a:r>
            <a:r>
              <a:rPr lang="es-ES" sz="2400" dirty="0" err="1"/>
              <a:t>imposibilidade</a:t>
            </a:r>
            <a:r>
              <a:rPr lang="es-ES" sz="2400" dirty="0"/>
              <a:t> de acceder a Cádiz, é necesario </a:t>
            </a:r>
            <a:r>
              <a:rPr lang="es-ES" sz="2400" dirty="0" err="1"/>
              <a:t>nomear</a:t>
            </a:r>
            <a:r>
              <a:rPr lang="es-ES" sz="2400" dirty="0"/>
              <a:t> </a:t>
            </a:r>
            <a:r>
              <a:rPr lang="es-ES" sz="2400" b="1" dirty="0"/>
              <a:t>representantes </a:t>
            </a:r>
            <a:r>
              <a:rPr lang="es-ES" sz="2400" b="1" dirty="0" smtClean="0"/>
              <a:t>suplentes</a:t>
            </a:r>
            <a:r>
              <a:rPr lang="es-ES" sz="2400" dirty="0" smtClean="0"/>
              <a:t>, </a:t>
            </a:r>
            <a:r>
              <a:rPr lang="es-ES" sz="2400" dirty="0" err="1" smtClean="0"/>
              <a:t>veciños</a:t>
            </a:r>
            <a:r>
              <a:rPr lang="es-ES" sz="2400" dirty="0" smtClean="0"/>
              <a:t> </a:t>
            </a:r>
            <a:r>
              <a:rPr lang="es-ES" sz="2400" dirty="0"/>
              <a:t>das provincias residentes en </a:t>
            </a:r>
            <a:r>
              <a:rPr lang="es-ES" sz="2400" dirty="0" smtClean="0"/>
              <a:t>Cádiz, </a:t>
            </a:r>
            <a:r>
              <a:rPr lang="es-ES" sz="2400" dirty="0"/>
              <a:t>case a </a:t>
            </a:r>
            <a:r>
              <a:rPr lang="es-ES" sz="2400" dirty="0" err="1"/>
              <a:t>metade</a:t>
            </a:r>
            <a:r>
              <a:rPr lang="es-ES" sz="2400" dirty="0"/>
              <a:t> dos </a:t>
            </a:r>
            <a:r>
              <a:rPr lang="es-ES" sz="2400" dirty="0" smtClean="0"/>
              <a:t>deputados) </a:t>
            </a:r>
            <a:r>
              <a:rPr lang="es-ES" sz="2400" dirty="0"/>
              <a:t>e </a:t>
            </a:r>
            <a:r>
              <a:rPr lang="es-ES" sz="2400" dirty="0" err="1"/>
              <a:t>na</a:t>
            </a:r>
            <a:r>
              <a:rPr lang="es-ES" sz="2400" dirty="0"/>
              <a:t> propia deriva da </a:t>
            </a:r>
            <a:r>
              <a:rPr lang="es-ES" sz="2400" dirty="0" err="1"/>
              <a:t>súa</a:t>
            </a:r>
            <a:r>
              <a:rPr lang="es-ES" sz="2400" dirty="0"/>
              <a:t> actuación.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Ante </a:t>
            </a:r>
            <a:r>
              <a:rPr lang="es-ES" sz="2400" dirty="0"/>
              <a:t>a pregunta de que circunstancias </a:t>
            </a:r>
            <a:r>
              <a:rPr lang="es-ES" sz="2400" dirty="0" err="1"/>
              <a:t>favoreceron</a:t>
            </a:r>
            <a:r>
              <a:rPr lang="es-ES" sz="2400" dirty="0"/>
              <a:t> a </a:t>
            </a:r>
            <a:r>
              <a:rPr lang="es-ES" sz="2400" b="1" dirty="0"/>
              <a:t>evolución liberal das Cortes de Cádiz </a:t>
            </a:r>
            <a:r>
              <a:rPr lang="es-ES" sz="2400" dirty="0" err="1"/>
              <a:t>habería</a:t>
            </a:r>
            <a:r>
              <a:rPr lang="es-ES" sz="2400" dirty="0"/>
              <a:t> que destacar 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C</a:t>
            </a:r>
            <a:r>
              <a:rPr lang="es-ES" sz="2400" dirty="0" smtClean="0"/>
              <a:t>arencia </a:t>
            </a:r>
            <a:r>
              <a:rPr lang="es-ES" sz="2400" dirty="0"/>
              <a:t>dos absolutistas e en particular da </a:t>
            </a:r>
            <a:r>
              <a:rPr lang="es-ES" sz="2400" dirty="0" err="1"/>
              <a:t>Rexencia</a:t>
            </a:r>
            <a:r>
              <a:rPr lang="es-ES" sz="2400" dirty="0"/>
              <a:t> </a:t>
            </a:r>
            <a:r>
              <a:rPr lang="es-ES" sz="2400" dirty="0" err="1"/>
              <a:t>dun</a:t>
            </a:r>
            <a:r>
              <a:rPr lang="es-ES" sz="2400" dirty="0"/>
              <a:t> programa </a:t>
            </a:r>
            <a:r>
              <a:rPr lang="es-ES" sz="2400" dirty="0" smtClean="0"/>
              <a:t>político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P</a:t>
            </a:r>
            <a:r>
              <a:rPr lang="es-ES" sz="2400" dirty="0" smtClean="0"/>
              <a:t>resión </a:t>
            </a:r>
            <a:r>
              <a:rPr lang="es-ES" sz="2400" dirty="0" err="1"/>
              <a:t>dalgúns</a:t>
            </a:r>
            <a:r>
              <a:rPr lang="es-ES" sz="2400" dirty="0"/>
              <a:t> </a:t>
            </a:r>
            <a:r>
              <a:rPr lang="es-ES" sz="2400" dirty="0" err="1"/>
              <a:t>membros</a:t>
            </a:r>
            <a:r>
              <a:rPr lang="es-ES" sz="2400" dirty="0"/>
              <a:t> das </a:t>
            </a:r>
            <a:r>
              <a:rPr lang="es-ES" sz="2400" dirty="0" err="1"/>
              <a:t>xuntas</a:t>
            </a:r>
            <a:r>
              <a:rPr lang="es-ES" sz="2400" dirty="0"/>
              <a:t> </a:t>
            </a:r>
            <a:r>
              <a:rPr lang="es-ES" sz="2400" dirty="0" err="1"/>
              <a:t>provinciais</a:t>
            </a:r>
            <a:r>
              <a:rPr lang="es-ES" sz="2400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ubicación das Cortes en </a:t>
            </a:r>
            <a:r>
              <a:rPr lang="es-ES" sz="2400" dirty="0" smtClean="0"/>
              <a:t>Cádiz</a:t>
            </a:r>
            <a:r>
              <a:rPr lang="es-ES" sz="2400" dirty="0"/>
              <a:t>. </a:t>
            </a:r>
          </a:p>
        </p:txBody>
      </p:sp>
      <p:pic>
        <p:nvPicPr>
          <p:cNvPr id="13316" name="Picture 4" descr="Plaza de España e Monumento alle Cortes di Cad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36" y="1263660"/>
            <a:ext cx="5176911" cy="45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4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5760" y="122819"/>
            <a:ext cx="505030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número de deputados participantes nas Cortes foi variando,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incrementándose de algo máis dun centenar a uns 300.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maioría pertencen as clases medias urbanas instruídas.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grupo maioritario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está formado por membros do clero, séguenlle avogados, xente da administración e militares e teñen unha representación moi escasa, os comerciantes, o alto clero e a nobreza.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09" y="1263627"/>
            <a:ext cx="6440816" cy="40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542" y="98474"/>
            <a:ext cx="11521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Dividiranse principalmente en </a:t>
            </a:r>
            <a:r>
              <a:rPr lang="gl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3 grupos, absolutistas, liberais e americanistas 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 en </a:t>
            </a:r>
            <a:r>
              <a:rPr lang="gl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3 </a:t>
            </a:r>
            <a:r>
              <a:rPr lang="gl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tendencias: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r>
              <a:rPr lang="gl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1- </a:t>
            </a:r>
            <a:r>
              <a:rPr lang="gl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Os liberais</a:t>
            </a:r>
            <a:r>
              <a:rPr lang="gl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como </a:t>
            </a:r>
            <a:r>
              <a:rPr lang="gl-E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Flórez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Estrada o </a:t>
            </a:r>
            <a:r>
              <a:rPr lang="gl-E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Argüelles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partidarios de derrubar </a:t>
            </a:r>
            <a:r>
              <a:rPr lang="gl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 bases 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do Antigo Réxime e da implantación do sistema liberal(división de poderes, soberanía nacional, liberdades de reunión, imprenta)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r>
              <a:rPr lang="gl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gl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Os </a:t>
            </a:r>
            <a:r>
              <a:rPr lang="gl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absolutistas 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ou realistas (servís de ser vil), partidarios do Absolutismo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e do Antigo Réxime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</a:pPr>
            <a:r>
              <a:rPr lang="gl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gl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Os </a:t>
            </a:r>
            <a:r>
              <a:rPr lang="gl-E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jovellanistas</a:t>
            </a:r>
            <a:r>
              <a:rPr lang="gl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gl-ES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5969"/>
              </p:ext>
            </p:extLst>
          </p:nvPr>
        </p:nvGraphicFramePr>
        <p:xfrm>
          <a:off x="875614" y="3193367"/>
          <a:ext cx="10673960" cy="3664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7575"/>
                <a:gridCol w="3557575"/>
                <a:gridCol w="3558810"/>
              </a:tblGrid>
              <a:tr h="701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ABSOLUTISTAS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>
                          <a:effectLst/>
                        </a:rPr>
                        <a:t>JOVELLANOS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>
                          <a:effectLst/>
                        </a:rPr>
                        <a:t>LIBERAIS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33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SOBERANÍA NO REI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CORTES NON REPRESENTATIVAS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SOBERANÍA COMPARTIDA ENTRE REI E CORTES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CORTES BICAMERAIS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SOBERANÍA NACIONAL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48735" algn="l"/>
                        </a:tabLst>
                      </a:pPr>
                      <a:r>
                        <a:rPr lang="es-ES" sz="2000" dirty="0">
                          <a:effectLst/>
                        </a:rPr>
                        <a:t>CORTES UNICAMERAIS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0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880" y="225083"/>
            <a:ext cx="578182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Xa</a:t>
            </a:r>
            <a:r>
              <a:rPr lang="es-ES" sz="2400" dirty="0"/>
              <a:t> desde a </a:t>
            </a:r>
            <a:r>
              <a:rPr lang="es-ES" sz="2400" dirty="0" err="1"/>
              <a:t>súa</a:t>
            </a:r>
            <a:r>
              <a:rPr lang="es-ES" sz="2400" dirty="0"/>
              <a:t> apertura, a </a:t>
            </a:r>
            <a:r>
              <a:rPr lang="es-ES" sz="2400" dirty="0" err="1"/>
              <a:t>proposta</a:t>
            </a:r>
            <a:r>
              <a:rPr lang="es-ES" sz="2400" dirty="0"/>
              <a:t> do sacerdote liberal Muñoz Torrero, </a:t>
            </a:r>
            <a:r>
              <a:rPr lang="es-ES" sz="2400" dirty="0" err="1"/>
              <a:t>apróbase</a:t>
            </a:r>
            <a:r>
              <a:rPr lang="es-ES" sz="2400" dirty="0"/>
              <a:t> un </a:t>
            </a:r>
            <a:r>
              <a:rPr lang="es-ES" sz="2400" b="1" u="sng" dirty="0"/>
              <a:t>decreto polo que As Cortes </a:t>
            </a:r>
            <a:r>
              <a:rPr lang="es-ES" sz="2400" b="1" u="sng" dirty="0" err="1"/>
              <a:t>atribúense</a:t>
            </a:r>
            <a:r>
              <a:rPr lang="es-ES" sz="2400" b="1" u="sng" dirty="0"/>
              <a:t> a si </a:t>
            </a:r>
            <a:r>
              <a:rPr lang="es-ES" sz="2400" b="1" u="sng" dirty="0" err="1"/>
              <a:t>mesmas</a:t>
            </a:r>
            <a:r>
              <a:rPr lang="es-ES" sz="2400" b="1" u="sng" dirty="0"/>
              <a:t> a soberanía e representación da </a:t>
            </a:r>
            <a:r>
              <a:rPr lang="es-ES" sz="2400" b="1" u="sng" dirty="0" err="1"/>
              <a:t>vontade</a:t>
            </a:r>
            <a:r>
              <a:rPr lang="es-ES" sz="2400" b="1" u="sng" dirty="0"/>
              <a:t> nacional.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/>
              <a:t>Cortes </a:t>
            </a:r>
            <a:r>
              <a:rPr lang="es-ES" sz="2400" b="1" dirty="0" err="1"/>
              <a:t>recoñecían</a:t>
            </a:r>
            <a:r>
              <a:rPr lang="es-ES" sz="2400" b="1" dirty="0"/>
              <a:t> como </a:t>
            </a:r>
            <a:r>
              <a:rPr lang="es-ES" sz="2400" b="1" dirty="0" err="1"/>
              <a:t>Rei</a:t>
            </a:r>
            <a:r>
              <a:rPr lang="es-ES" sz="2400" b="1" dirty="0"/>
              <a:t> a Fernando VII e declaraban nula a </a:t>
            </a:r>
            <a:r>
              <a:rPr lang="es-ES" sz="2400" b="1" dirty="0" err="1"/>
              <a:t>súa</a:t>
            </a:r>
            <a:r>
              <a:rPr lang="es-ES" sz="2400" b="1" dirty="0"/>
              <a:t> renuncia.</a:t>
            </a:r>
            <a:r>
              <a:rPr lang="es-ES" sz="2400" dirty="0"/>
              <a:t> </a:t>
            </a:r>
            <a:r>
              <a:rPr lang="es-ES" sz="2400" b="1" dirty="0" err="1"/>
              <a:t>Resérvanse</a:t>
            </a:r>
            <a:r>
              <a:rPr lang="es-ES" sz="2400" b="1" dirty="0"/>
              <a:t> o poder </a:t>
            </a:r>
            <a:r>
              <a:rPr lang="es-ES" sz="2400" b="1" dirty="0" err="1"/>
              <a:t>lexislativo</a:t>
            </a:r>
            <a:r>
              <a:rPr lang="es-ES" sz="2400" b="1" dirty="0"/>
              <a:t> e </a:t>
            </a:r>
            <a:r>
              <a:rPr lang="es-ES" sz="2400" b="1" dirty="0" err="1"/>
              <a:t>recoñecen</a:t>
            </a:r>
            <a:r>
              <a:rPr lang="es-ES" sz="2400" b="1" dirty="0"/>
              <a:t> a existencia </a:t>
            </a:r>
            <a:r>
              <a:rPr lang="es-ES" sz="2400" b="1" dirty="0" err="1"/>
              <a:t>dun</a:t>
            </a:r>
            <a:r>
              <a:rPr lang="es-ES" sz="2400" b="1" dirty="0"/>
              <a:t> poder </a:t>
            </a:r>
            <a:r>
              <a:rPr lang="es-ES" sz="2400" b="1" dirty="0" err="1"/>
              <a:t>xudicial</a:t>
            </a:r>
            <a:r>
              <a:rPr lang="es-ES" sz="2400" b="1" dirty="0"/>
              <a:t> e </a:t>
            </a:r>
            <a:r>
              <a:rPr lang="es-ES" sz="2400" b="1" dirty="0" err="1"/>
              <a:t>dun</a:t>
            </a:r>
            <a:r>
              <a:rPr lang="es-ES" sz="2400" b="1" dirty="0"/>
              <a:t> executivo, a </a:t>
            </a:r>
            <a:r>
              <a:rPr lang="es-ES" sz="2400" b="1" dirty="0" err="1"/>
              <a:t>Rexencia</a:t>
            </a:r>
            <a:r>
              <a:rPr lang="es-ES" sz="2400" b="1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Era </a:t>
            </a:r>
            <a:r>
              <a:rPr lang="es-ES" sz="2400" dirty="0" err="1"/>
              <a:t>unha</a:t>
            </a:r>
            <a:r>
              <a:rPr lang="es-ES" sz="2400" dirty="0"/>
              <a:t> situación nova e revolucionaria, os deputados </a:t>
            </a:r>
            <a:r>
              <a:rPr lang="es-ES" sz="2400" dirty="0" err="1"/>
              <a:t>considerábanse</a:t>
            </a:r>
            <a:r>
              <a:rPr lang="es-ES" sz="2400" dirty="0"/>
              <a:t> representantes da nación, </a:t>
            </a:r>
            <a:r>
              <a:rPr lang="es-ES" sz="2400" b="1" dirty="0"/>
              <a:t>depositarios da soberanía da nación</a:t>
            </a:r>
            <a:r>
              <a:rPr lang="es-ES" sz="2400" dirty="0"/>
              <a:t> (non da do </a:t>
            </a:r>
            <a:r>
              <a:rPr lang="es-ES" sz="2400" dirty="0" err="1"/>
              <a:t>Rei</a:t>
            </a:r>
            <a:r>
              <a:rPr lang="es-ES" sz="2400" dirty="0"/>
              <a:t>) e </a:t>
            </a:r>
            <a:r>
              <a:rPr lang="es-ES" sz="2400" dirty="0" err="1"/>
              <a:t>séntense</a:t>
            </a:r>
            <a:r>
              <a:rPr lang="es-ES" sz="2400" dirty="0"/>
              <a:t> </a:t>
            </a:r>
            <a:r>
              <a:rPr lang="es-ES" sz="2400" b="1" dirty="0" err="1"/>
              <a:t>lexitimados</a:t>
            </a:r>
            <a:r>
              <a:rPr lang="es-ES" sz="2400" b="1" dirty="0"/>
              <a:t> para iniciar o período </a:t>
            </a:r>
            <a:r>
              <a:rPr lang="es-ES" sz="2400" b="1" dirty="0" err="1"/>
              <a:t>constituínte</a:t>
            </a:r>
            <a:r>
              <a:rPr lang="es-ES" sz="2400" b="1" dirty="0"/>
              <a:t> </a:t>
            </a:r>
            <a:r>
              <a:rPr lang="es-ES" sz="2400" dirty="0"/>
              <a:t>que </a:t>
            </a:r>
            <a:r>
              <a:rPr lang="es-ES" sz="2400" dirty="0" err="1"/>
              <a:t>faga</a:t>
            </a:r>
            <a:r>
              <a:rPr lang="es-ES" sz="2400" dirty="0"/>
              <a:t> </a:t>
            </a:r>
            <a:r>
              <a:rPr lang="es-ES" sz="2400" dirty="0" err="1"/>
              <a:t>realidade</a:t>
            </a:r>
            <a:r>
              <a:rPr lang="es-ES" sz="2400" dirty="0"/>
              <a:t> un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orde</a:t>
            </a:r>
            <a:r>
              <a:rPr lang="es-ES" sz="2400" dirty="0"/>
              <a:t> político e </a:t>
            </a:r>
            <a:r>
              <a:rPr lang="es-ES" sz="2400" dirty="0" err="1"/>
              <a:t>xurídico</a:t>
            </a:r>
            <a:r>
              <a:rPr lang="es-ES" sz="2400" dirty="0"/>
              <a:t>.</a:t>
            </a:r>
          </a:p>
        </p:txBody>
      </p:sp>
      <p:pic>
        <p:nvPicPr>
          <p:cNvPr id="16386" name="Picture 2" descr="Oratorio San Felipe Neri (3629410535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29" y="-1"/>
            <a:ext cx="4557103" cy="683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24797"/>
            <a:ext cx="697210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C0NSTITUCIÓN DE 1812. </a:t>
            </a:r>
            <a:r>
              <a:rPr lang="gl-ES" sz="2400" b="1" u="sng" dirty="0" smtClean="0">
                <a:ea typeface="Times New Roman" panose="02020603050405020304" pitchFamily="18" charset="0"/>
              </a:rPr>
              <a:t>TRAZOS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principal labor que acometeron as Cortes de Cádiz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foi a 1ª Constitución española.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b="1" u="sng" dirty="0" smtClean="0">
                <a:ea typeface="Times New Roman" panose="02020603050405020304" pitchFamily="18" charset="0"/>
              </a:rPr>
              <a:t>Ideoloxía: </a:t>
            </a:r>
            <a:r>
              <a:rPr lang="gl-ES" sz="2400" b="1" dirty="0" smtClean="0">
                <a:ea typeface="Times New Roman" panose="02020603050405020304" pitchFamily="18" charset="0"/>
              </a:rPr>
              <a:t>Liberal Progresista</a:t>
            </a:r>
            <a:endParaRPr kumimoji="0" lang="gl-ES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ES" sz="2400" b="1" u="sng" dirty="0"/>
              <a:t>Forma de Estado: </a:t>
            </a:r>
            <a:r>
              <a:rPr lang="es-ES" sz="2400" b="1" dirty="0"/>
              <a:t>Monarquía </a:t>
            </a:r>
            <a:r>
              <a:rPr lang="es-ES" sz="2400" b="1" dirty="0" smtClean="0"/>
              <a:t>constitucional</a:t>
            </a:r>
            <a:r>
              <a:rPr lang="es-ES" sz="2400" dirty="0" smtClean="0"/>
              <a:t>.</a:t>
            </a: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2400" b="1" u="sng" dirty="0"/>
              <a:t>Soberanía: </a:t>
            </a:r>
            <a:r>
              <a:rPr lang="es-ES" sz="2400" b="1" dirty="0"/>
              <a:t>nacional</a:t>
            </a:r>
            <a:r>
              <a:rPr lang="es-ES" sz="2400" dirty="0"/>
              <a:t> </a:t>
            </a:r>
            <a:endParaRPr lang="gl-ES" sz="2400" dirty="0"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dirty="0" smtClean="0">
                <a:ea typeface="Times New Roman" panose="02020603050405020304" pitchFamily="18" charset="0"/>
              </a:rPr>
              <a:t>R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elacionada coas Constitucións francesa de 1791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a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dos EE.UU.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1787 (sobre todo moi presente nos deputados hispanoamericanos).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b="1" dirty="0" smtClean="0">
                <a:ea typeface="Times New Roman" panose="02020603050405020304" pitchFamily="18" charset="0"/>
              </a:rPr>
              <a:t>S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emellanzas da “</a:t>
            </a:r>
            <a:r>
              <a:rPr kumimoji="0" lang="gl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Pepa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” e </a:t>
            </a:r>
            <a:r>
              <a:rPr kumimoji="0" lang="gl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Cons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kumimoji="0" lang="gl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Franc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e USA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  Soberanía nacional </a:t>
            </a:r>
            <a:endParaRPr lang="gl-ES" sz="2400" dirty="0"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848100" algn="l"/>
              </a:tabLst>
            </a:pPr>
            <a:r>
              <a:rPr lang="gl-ES" sz="2400" dirty="0" smtClean="0">
                <a:ea typeface="Times New Roman" panose="02020603050405020304" pitchFamily="18" charset="0"/>
              </a:rPr>
              <a:t>Di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visión de poderes</a:t>
            </a:r>
            <a:endParaRPr kumimoji="0" lang="gl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48100" algn="l"/>
              </a:tabLst>
            </a:pPr>
            <a:r>
              <a:rPr lang="gl-ES" sz="2400" b="1" dirty="0">
                <a:ea typeface="Times New Roman" panose="02020603050405020304" pitchFamily="18" charset="0"/>
              </a:rPr>
              <a:t>T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razos orixinais: </a:t>
            </a:r>
            <a:endParaRPr lang="gl-ES" sz="2400" dirty="0"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848100" algn="l"/>
              </a:tabLst>
            </a:pPr>
            <a:r>
              <a:rPr lang="gl-ES" sz="2400" dirty="0">
                <a:ea typeface="Times New Roman" panose="02020603050405020304" pitchFamily="18" charset="0"/>
              </a:rPr>
              <a:t>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ufraxio indirecto e universal en 3 niveis 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848100" algn="l"/>
              </a:tabLst>
            </a:pPr>
            <a:r>
              <a:rPr lang="gl-ES" sz="2400" dirty="0">
                <a:ea typeface="Times New Roman" panose="02020603050405020304" pitchFamily="18" charset="0"/>
              </a:rPr>
              <a:t>I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niciativa lexislativa do Rei.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Constitución foi aprobada o 19 de marzo de 1812, por iso chamarase popularmente, A </a:t>
            </a:r>
            <a:r>
              <a:rPr kumimoji="0" lang="gl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Pepa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s-ES" sz="2400" dirty="0" smtClean="0"/>
              <a:t> </a:t>
            </a:r>
            <a:endParaRPr kumimoji="0" lang="gl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Constitución española de 1812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87" y="119614"/>
            <a:ext cx="4045365" cy="69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98474"/>
            <a:ext cx="643775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A GUERRA DE INDEPENDENCIA. 1808-1814</a:t>
            </a:r>
          </a:p>
          <a:p>
            <a:pPr algn="just"/>
            <a:r>
              <a:rPr lang="es-ES" sz="2400" b="1" u="sng" dirty="0" smtClean="0"/>
              <a:t>O </a:t>
            </a:r>
            <a:r>
              <a:rPr lang="es-ES" sz="2400" b="1" u="sng" dirty="0"/>
              <a:t>LEVANTAMENTO:</a:t>
            </a:r>
            <a:endParaRPr lang="es-ES" sz="2400" dirty="0"/>
          </a:p>
          <a:p>
            <a:pPr algn="just"/>
            <a:r>
              <a:rPr lang="es-ES" sz="2400" dirty="0"/>
              <a:t>A ocasión que </a:t>
            </a:r>
            <a:r>
              <a:rPr lang="es-ES" sz="2400" dirty="0" err="1"/>
              <a:t>vai</a:t>
            </a:r>
            <a:r>
              <a:rPr lang="es-ES" sz="2400" dirty="0"/>
              <a:t> propiciar o </a:t>
            </a:r>
            <a:r>
              <a:rPr lang="es-ES" sz="2400" dirty="0" err="1"/>
              <a:t>enfrontamento</a:t>
            </a:r>
            <a:r>
              <a:rPr lang="es-ES" sz="2400" dirty="0"/>
              <a:t> </a:t>
            </a:r>
            <a:r>
              <a:rPr lang="es-ES" sz="2400" dirty="0" err="1" smtClean="0"/>
              <a:t>foi</a:t>
            </a:r>
            <a:r>
              <a:rPr lang="es-ES" sz="2400" dirty="0" smtClean="0"/>
              <a:t> </a:t>
            </a:r>
            <a:r>
              <a:rPr lang="es-ES" sz="2400" dirty="0"/>
              <a:t>o </a:t>
            </a:r>
            <a:r>
              <a:rPr lang="es-ES" sz="2400" b="1" dirty="0"/>
              <a:t>traslado a </a:t>
            </a:r>
            <a:r>
              <a:rPr lang="es-ES" sz="2400" b="1" dirty="0" err="1"/>
              <a:t>Baiona</a:t>
            </a:r>
            <a:r>
              <a:rPr lang="es-ES" sz="2400" b="1" dirty="0"/>
              <a:t> dos </a:t>
            </a:r>
            <a:r>
              <a:rPr lang="es-ES" sz="2400" b="1" dirty="0" err="1"/>
              <a:t>membros</a:t>
            </a:r>
            <a:r>
              <a:rPr lang="es-ES" sz="2400" b="1" dirty="0"/>
              <a:t> da familia real </a:t>
            </a:r>
            <a:r>
              <a:rPr lang="es-ES" sz="2400" dirty="0"/>
              <a:t>que quedaban en Palacio, a infanta María Luisa e o infante Francisco de </a:t>
            </a:r>
            <a:r>
              <a:rPr lang="es-ES" sz="2400" dirty="0" smtClean="0"/>
              <a:t>Paula, o 2 de </a:t>
            </a:r>
            <a:r>
              <a:rPr lang="es-ES" sz="2400" dirty="0" err="1" smtClean="0"/>
              <a:t>maio</a:t>
            </a:r>
            <a:r>
              <a:rPr lang="es-ES" sz="2400" dirty="0" smtClean="0"/>
              <a:t> de 1808. </a:t>
            </a:r>
          </a:p>
          <a:p>
            <a:pPr algn="just"/>
            <a:r>
              <a:rPr lang="es-ES" sz="2400" dirty="0" smtClean="0"/>
              <a:t>Planificado </a:t>
            </a:r>
            <a:r>
              <a:rPr lang="es-ES" sz="2400" dirty="0" err="1"/>
              <a:t>ou</a:t>
            </a:r>
            <a:r>
              <a:rPr lang="es-ES" sz="2400" dirty="0"/>
              <a:t> non, no momento do traslado, ante voces de </a:t>
            </a:r>
            <a:r>
              <a:rPr lang="es-ES" sz="2400" dirty="0" err="1"/>
              <a:t>traizón</a:t>
            </a:r>
            <a:r>
              <a:rPr lang="es-ES" sz="2400" dirty="0"/>
              <a:t> emitidas por servidores do Palacio, cando quedaba por partir a </a:t>
            </a:r>
            <a:r>
              <a:rPr lang="es-ES" sz="2400" dirty="0" err="1"/>
              <a:t>carruaxe</a:t>
            </a:r>
            <a:r>
              <a:rPr lang="es-ES" sz="2400" dirty="0"/>
              <a:t> do infante, </a:t>
            </a:r>
            <a:r>
              <a:rPr lang="es-ES" sz="2400" dirty="0" err="1"/>
              <a:t>ás</a:t>
            </a:r>
            <a:r>
              <a:rPr lang="es-ES" sz="2400" dirty="0"/>
              <a:t> 9 da </a:t>
            </a:r>
            <a:r>
              <a:rPr lang="es-ES" sz="2400" dirty="0" err="1"/>
              <a:t>mañá</a:t>
            </a:r>
            <a:r>
              <a:rPr lang="es-ES" sz="2400" dirty="0"/>
              <a:t>, un grupo de paisanos impide a </a:t>
            </a:r>
            <a:r>
              <a:rPr lang="es-ES" sz="2400" dirty="0" err="1"/>
              <a:t>saída</a:t>
            </a:r>
            <a:r>
              <a:rPr lang="es-ES" sz="2400" dirty="0"/>
              <a:t> da 2ª </a:t>
            </a:r>
            <a:r>
              <a:rPr lang="es-ES" sz="2400" dirty="0" err="1"/>
              <a:t>carruaxe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Murat</a:t>
            </a:r>
            <a:r>
              <a:rPr lang="es-ES" sz="2400" dirty="0" smtClean="0"/>
              <a:t> </a:t>
            </a:r>
            <a:r>
              <a:rPr lang="es-ES" sz="2400" dirty="0"/>
              <a:t>reacciona con desmesurada violencia para intentar rematar </a:t>
            </a:r>
            <a:r>
              <a:rPr lang="es-ES" sz="2400" dirty="0" err="1"/>
              <a:t>co</a:t>
            </a:r>
            <a:r>
              <a:rPr lang="es-ES" sz="2400" dirty="0"/>
              <a:t> tumulto. 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partir </a:t>
            </a:r>
            <a:r>
              <a:rPr lang="es-ES" sz="2400" dirty="0" err="1"/>
              <a:t>deste</a:t>
            </a:r>
            <a:r>
              <a:rPr lang="es-ES" sz="2400" dirty="0"/>
              <a:t> </a:t>
            </a:r>
            <a:r>
              <a:rPr lang="es-ES" sz="2400" dirty="0" err="1"/>
              <a:t>primeiro</a:t>
            </a:r>
            <a:r>
              <a:rPr lang="es-ES" sz="2400" dirty="0"/>
              <a:t> </a:t>
            </a:r>
            <a:r>
              <a:rPr lang="es-ES" sz="2400" dirty="0" err="1"/>
              <a:t>enfrontamento</a:t>
            </a:r>
            <a:r>
              <a:rPr lang="es-ES" sz="2400" dirty="0"/>
              <a:t>,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/>
              <a:t>cidade</a:t>
            </a:r>
            <a:r>
              <a:rPr lang="es-ES" sz="2400" dirty="0"/>
              <a:t> de Madrid </a:t>
            </a:r>
            <a:r>
              <a:rPr lang="es-ES" sz="2400" dirty="0" err="1"/>
              <a:t>xeneralízase</a:t>
            </a:r>
            <a:r>
              <a:rPr lang="es-ES" sz="2400" dirty="0"/>
              <a:t> un </a:t>
            </a:r>
            <a:r>
              <a:rPr lang="es-ES" sz="2400" dirty="0" err="1"/>
              <a:t>movemento</a:t>
            </a:r>
            <a:r>
              <a:rPr lang="es-ES" sz="2400" dirty="0"/>
              <a:t> popular que se concentra </a:t>
            </a:r>
            <a:r>
              <a:rPr lang="es-ES" sz="2400" dirty="0" err="1"/>
              <a:t>na</a:t>
            </a:r>
            <a:r>
              <a:rPr lang="es-ES" sz="2400" dirty="0"/>
              <a:t> porta do Sol, e rúas </a:t>
            </a:r>
            <a:r>
              <a:rPr lang="es-ES" sz="2400" dirty="0" err="1"/>
              <a:t>adxacentes</a:t>
            </a:r>
            <a:r>
              <a:rPr lang="es-ES" sz="2400" dirty="0"/>
              <a:t> e </a:t>
            </a:r>
            <a:r>
              <a:rPr lang="es-ES" sz="2400" dirty="0" err="1"/>
              <a:t>tamén</a:t>
            </a:r>
            <a:r>
              <a:rPr lang="es-ES" sz="2400" dirty="0"/>
              <a:t> no cuartel de artillería de </a:t>
            </a:r>
            <a:r>
              <a:rPr lang="es-ES" sz="2400" dirty="0" err="1"/>
              <a:t>Monteleón</a:t>
            </a:r>
            <a:r>
              <a:rPr lang="es-ES" sz="2400" dirty="0"/>
              <a:t>, </a:t>
            </a:r>
            <a:r>
              <a:rPr lang="es-ES" sz="2400" dirty="0" err="1"/>
              <a:t>onde</a:t>
            </a:r>
            <a:r>
              <a:rPr lang="es-ES" sz="2400" dirty="0"/>
              <a:t> acude Velarde. </a:t>
            </a:r>
          </a:p>
        </p:txBody>
      </p:sp>
      <p:pic>
        <p:nvPicPr>
          <p:cNvPr id="2050" name="Picture 2" descr="Calle del Dos de Mayo - Wikipedia, la enciclopedia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88" y="3525410"/>
            <a:ext cx="4722055" cy="316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drid contra Napoleón, el levantamiento del 2 de mayo | Histori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05" y="98474"/>
            <a:ext cx="4755438" cy="33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98555"/>
              </p:ext>
            </p:extLst>
          </p:nvPr>
        </p:nvGraphicFramePr>
        <p:xfrm>
          <a:off x="1" y="0"/>
          <a:ext cx="12192000" cy="6894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7263"/>
                <a:gridCol w="8364737"/>
              </a:tblGrid>
              <a:tr h="49268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INFLUENCIAS NA CONSTITUCIÓN DE 1812 E NO LABOR DAS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CORTES DE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CÁDIZ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237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INFLUENCIAS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PRINCIPIOS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</a:tr>
              <a:tr h="969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ILUSTRACIÓN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Non aceptan os </a:t>
                      </a:r>
                      <a:r>
                        <a:rPr lang="es-ES" sz="1600" dirty="0" err="1">
                          <a:effectLst/>
                        </a:rPr>
                        <a:t>presupostos</a:t>
                      </a:r>
                      <a:r>
                        <a:rPr lang="es-ES" sz="1600" dirty="0">
                          <a:effectLst/>
                        </a:rPr>
                        <a:t> políticos da Ilustración, pero si os económicos, </a:t>
                      </a:r>
                      <a:r>
                        <a:rPr lang="es-ES" sz="1600" dirty="0" err="1">
                          <a:effectLst/>
                        </a:rPr>
                        <a:t>sociais</a:t>
                      </a:r>
                      <a:r>
                        <a:rPr lang="es-ES" sz="1600" dirty="0">
                          <a:effectLst/>
                        </a:rPr>
                        <a:t> e educativos: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Vocabulario ilustrado</a:t>
                      </a:r>
                      <a:r>
                        <a:rPr lang="es-ES" sz="1600" dirty="0">
                          <a:effectLst/>
                        </a:rPr>
                        <a:t>: </a:t>
                      </a:r>
                      <a:r>
                        <a:rPr lang="es-ES" sz="1600" dirty="0" err="1">
                          <a:effectLst/>
                        </a:rPr>
                        <a:t>Xustos</a:t>
                      </a:r>
                      <a:r>
                        <a:rPr lang="es-ES" sz="1600" dirty="0">
                          <a:effectLst/>
                        </a:rPr>
                        <a:t> e benéficos, </a:t>
                      </a:r>
                      <a:r>
                        <a:rPr lang="es-ES" sz="1600" dirty="0" err="1">
                          <a:effectLst/>
                        </a:rPr>
                        <a:t>felicidade</a:t>
                      </a:r>
                      <a:r>
                        <a:rPr lang="es-ES" sz="1600" dirty="0">
                          <a:effectLst/>
                        </a:rPr>
                        <a:t> da nación, </a:t>
                      </a:r>
                      <a:r>
                        <a:rPr lang="es-ES" sz="1600" dirty="0" err="1">
                          <a:effectLst/>
                        </a:rPr>
                        <a:t>benestar</a:t>
                      </a:r>
                      <a:r>
                        <a:rPr lang="es-ES" sz="1600" dirty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effectLst/>
                        </a:rPr>
                        <a:t>Instrución</a:t>
                      </a:r>
                      <a:r>
                        <a:rPr lang="es-ES" sz="1600" b="1" dirty="0">
                          <a:effectLst/>
                        </a:rPr>
                        <a:t> Pública: </a:t>
                      </a:r>
                      <a:r>
                        <a:rPr lang="es-ES" sz="1600" b="0" dirty="0" err="1" smtClean="0">
                          <a:effectLst/>
                        </a:rPr>
                        <a:t>E</a:t>
                      </a:r>
                      <a:r>
                        <a:rPr lang="es-ES" sz="1600" dirty="0" err="1" smtClean="0">
                          <a:effectLst/>
                        </a:rPr>
                        <a:t>scolas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de </a:t>
                      </a:r>
                      <a:r>
                        <a:rPr lang="es-ES" sz="1600" dirty="0" err="1">
                          <a:effectLst/>
                        </a:rPr>
                        <a:t>primeiras</a:t>
                      </a:r>
                      <a:r>
                        <a:rPr lang="es-ES" sz="1600" dirty="0">
                          <a:effectLst/>
                        </a:rPr>
                        <a:t> letras en todos os pobos. Creación Universidades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Reformas: </a:t>
                      </a:r>
                      <a:r>
                        <a:rPr lang="es-ES" sz="1600" dirty="0">
                          <a:effectLst/>
                        </a:rPr>
                        <a:t>Abolición da Inquisición, Extinción señoríos </a:t>
                      </a:r>
                      <a:r>
                        <a:rPr lang="es-ES" sz="1600" dirty="0" err="1">
                          <a:effectLst/>
                        </a:rPr>
                        <a:t>xurisdicionais</a:t>
                      </a:r>
                      <a:r>
                        <a:rPr lang="es-ES" sz="1600" dirty="0">
                          <a:effectLst/>
                        </a:rPr>
                        <a:t>, disolución gremios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</a:tr>
              <a:tr h="991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HISTORICISMO NATURALISTA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Principios do Liberalismo español </a:t>
                      </a:r>
                      <a:r>
                        <a:rPr lang="es-ES" sz="1600" dirty="0" err="1">
                          <a:effectLst/>
                        </a:rPr>
                        <a:t>teñen</a:t>
                      </a:r>
                      <a:r>
                        <a:rPr lang="es-ES" sz="1600" dirty="0">
                          <a:effectLst/>
                        </a:rPr>
                        <a:t> a </a:t>
                      </a:r>
                      <a:r>
                        <a:rPr lang="es-ES" sz="1600" dirty="0" err="1">
                          <a:effectLst/>
                        </a:rPr>
                        <a:t>súa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orixe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nunha</a:t>
                      </a:r>
                      <a:r>
                        <a:rPr lang="es-ES" sz="1600" dirty="0">
                          <a:effectLst/>
                        </a:rPr>
                        <a:t> “Tradición Liberal “ (inventada) presente </a:t>
                      </a:r>
                      <a:r>
                        <a:rPr lang="es-ES" sz="1600" dirty="0" err="1">
                          <a:effectLst/>
                        </a:rPr>
                        <a:t>na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institucións</a:t>
                      </a:r>
                      <a:r>
                        <a:rPr lang="es-ES" sz="1600" dirty="0">
                          <a:effectLst/>
                        </a:rPr>
                        <a:t> e </a:t>
                      </a:r>
                      <a:r>
                        <a:rPr lang="es-ES" sz="1600" dirty="0" err="1">
                          <a:effectLst/>
                        </a:rPr>
                        <a:t>leis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fundamentais</a:t>
                      </a:r>
                      <a:r>
                        <a:rPr lang="es-ES" sz="1600" dirty="0">
                          <a:effectLst/>
                        </a:rPr>
                        <a:t> da </a:t>
                      </a:r>
                      <a:r>
                        <a:rPr lang="es-ES" sz="1600" dirty="0" err="1">
                          <a:effectLst/>
                        </a:rPr>
                        <a:t>Idade</a:t>
                      </a:r>
                      <a:r>
                        <a:rPr lang="es-ES" sz="1600" dirty="0">
                          <a:effectLst/>
                        </a:rPr>
                        <a:t> Media.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Coincide coa “Constitución histórica” de Jovellanos, pero os </a:t>
                      </a:r>
                      <a:r>
                        <a:rPr lang="es-ES" sz="1600" dirty="0" err="1">
                          <a:effectLst/>
                        </a:rPr>
                        <a:t>liberais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defenden</a:t>
                      </a:r>
                      <a:r>
                        <a:rPr lang="es-ES" sz="1600" dirty="0">
                          <a:effectLst/>
                        </a:rPr>
                        <a:t> a </a:t>
                      </a:r>
                      <a:r>
                        <a:rPr lang="es-ES" sz="1600" dirty="0" err="1">
                          <a:effectLst/>
                        </a:rPr>
                        <a:t>necesidade</a:t>
                      </a:r>
                      <a:r>
                        <a:rPr lang="es-ES" sz="1600" dirty="0">
                          <a:effectLst/>
                        </a:rPr>
                        <a:t> de </a:t>
                      </a:r>
                      <a:r>
                        <a:rPr lang="es-ES" sz="1600" dirty="0" err="1">
                          <a:effectLst/>
                        </a:rPr>
                        <a:t>reconstituír</a:t>
                      </a:r>
                      <a:r>
                        <a:rPr lang="es-ES" sz="1600" dirty="0">
                          <a:effectLst/>
                        </a:rPr>
                        <a:t> as </a:t>
                      </a:r>
                      <a:r>
                        <a:rPr lang="es-ES" sz="1600" dirty="0" err="1">
                          <a:effectLst/>
                        </a:rPr>
                        <a:t>antigas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leis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 smtClean="0">
                          <a:effectLst/>
                        </a:rPr>
                        <a:t>fundamentais</a:t>
                      </a:r>
                      <a:r>
                        <a:rPr lang="es-ES" sz="1600" baseline="0" dirty="0" smtClean="0">
                          <a:effectLst/>
                        </a:rPr>
                        <a:t> coa elaboración </a:t>
                      </a:r>
                      <a:r>
                        <a:rPr lang="es-ES" sz="1600" baseline="0" dirty="0" err="1" smtClean="0">
                          <a:effectLst/>
                        </a:rPr>
                        <a:t>dunha</a:t>
                      </a:r>
                      <a:r>
                        <a:rPr lang="es-ES" sz="1600" baseline="0" dirty="0" smtClean="0">
                          <a:effectLst/>
                        </a:rPr>
                        <a:t> </a:t>
                      </a:r>
                      <a:r>
                        <a:rPr lang="es-ES" sz="1600" baseline="0" dirty="0" err="1" smtClean="0">
                          <a:effectLst/>
                        </a:rPr>
                        <a:t>Contitución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</a:tr>
              <a:tr h="1304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 CONSTITUCIONALISMO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FRANCÉS 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INGLÉS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 IUSNATURALISMO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Locke, Diderot, Montesquieu, Rousseau.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Declaración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Dereitos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Home e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Cidadán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1789. Constitución Francesa 1791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Soberanía Nacional. Separación de poderes, </a:t>
                      </a:r>
                      <a:r>
                        <a:rPr lang="es-ES" sz="1600" dirty="0" err="1">
                          <a:effectLst/>
                        </a:rPr>
                        <a:t>Dereitos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individuais</a:t>
                      </a:r>
                      <a:r>
                        <a:rPr lang="es-ES" sz="1600" dirty="0">
                          <a:effectLst/>
                        </a:rPr>
                        <a:t>, </a:t>
                      </a:r>
                      <a:r>
                        <a:rPr lang="es-ES" sz="1600" dirty="0" err="1">
                          <a:effectLst/>
                        </a:rPr>
                        <a:t>Liberdades</a:t>
                      </a:r>
                      <a:r>
                        <a:rPr lang="es-ES" sz="1600" dirty="0">
                          <a:effectLst/>
                        </a:rPr>
                        <a:t>...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Vocabulario liberal: </a:t>
                      </a:r>
                      <a:r>
                        <a:rPr lang="es-ES" sz="1600" dirty="0" err="1">
                          <a:effectLst/>
                        </a:rPr>
                        <a:t>Dereitos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naturais</a:t>
                      </a:r>
                      <a:r>
                        <a:rPr lang="es-ES" sz="1600" dirty="0">
                          <a:effectLst/>
                        </a:rPr>
                        <a:t> inviolables, </a:t>
                      </a:r>
                      <a:r>
                        <a:rPr lang="es-ES" sz="1600" dirty="0" err="1">
                          <a:effectLst/>
                        </a:rPr>
                        <a:t>vontade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xeral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</a:tr>
              <a:tr h="28502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LEVANTAMENTO POPULAR ANTIFRANCÉS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Desexo</a:t>
                      </a:r>
                      <a:r>
                        <a:rPr lang="es-ES" sz="1600" dirty="0">
                          <a:effectLst/>
                        </a:rPr>
                        <a:t> dos </a:t>
                      </a:r>
                      <a:r>
                        <a:rPr lang="es-ES" sz="1600" dirty="0" err="1">
                          <a:effectLst/>
                        </a:rPr>
                        <a:t>liberais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españois</a:t>
                      </a:r>
                      <a:r>
                        <a:rPr lang="es-ES" sz="1600" dirty="0">
                          <a:effectLst/>
                        </a:rPr>
                        <a:t> de </a:t>
                      </a:r>
                      <a:r>
                        <a:rPr lang="es-ES" sz="1600" dirty="0" err="1">
                          <a:effectLst/>
                        </a:rPr>
                        <a:t>afastarse</a:t>
                      </a:r>
                      <a:r>
                        <a:rPr lang="es-ES" sz="1600" dirty="0">
                          <a:effectLst/>
                        </a:rPr>
                        <a:t> da experiencia francesa, para non ser tachados de afrancesados, </a:t>
                      </a:r>
                      <a:r>
                        <a:rPr lang="es-ES" sz="1600" dirty="0" err="1">
                          <a:effectLst/>
                        </a:rPr>
                        <a:t>asi</a:t>
                      </a:r>
                      <a:r>
                        <a:rPr lang="es-ES" sz="1600" dirty="0">
                          <a:effectLst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Para </a:t>
                      </a:r>
                      <a:r>
                        <a:rPr lang="es-ES" sz="1600" dirty="0" err="1">
                          <a:effectLst/>
                        </a:rPr>
                        <a:t>afastarse</a:t>
                      </a:r>
                      <a:r>
                        <a:rPr lang="es-ES" sz="1600" dirty="0">
                          <a:effectLst/>
                        </a:rPr>
                        <a:t> da Constitución francesa, </a:t>
                      </a:r>
                      <a:r>
                        <a:rPr lang="es-ES" sz="1600" dirty="0" err="1">
                          <a:effectLst/>
                        </a:rPr>
                        <a:t>na</a:t>
                      </a:r>
                      <a:r>
                        <a:rPr lang="es-ES" sz="1600" dirty="0">
                          <a:effectLst/>
                        </a:rPr>
                        <a:t> de 1812 non se </a:t>
                      </a:r>
                      <a:r>
                        <a:rPr lang="es-ES" sz="1600" dirty="0" err="1">
                          <a:effectLst/>
                        </a:rPr>
                        <a:t>recolle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unha</a:t>
                      </a:r>
                      <a:r>
                        <a:rPr lang="es-ES" sz="1600" dirty="0">
                          <a:effectLst/>
                        </a:rPr>
                        <a:t> declaración de </a:t>
                      </a:r>
                      <a:r>
                        <a:rPr lang="es-ES" sz="1600" dirty="0" err="1">
                          <a:effectLst/>
                        </a:rPr>
                        <a:t>Dereitos</a:t>
                      </a:r>
                      <a:r>
                        <a:rPr lang="es-ES" sz="1600" dirty="0">
                          <a:effectLst/>
                        </a:rPr>
                        <a:t>. Os </a:t>
                      </a:r>
                      <a:r>
                        <a:rPr lang="es-ES" sz="1600" dirty="0" err="1">
                          <a:effectLst/>
                        </a:rPr>
                        <a:t>dereitos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espállanse</a:t>
                      </a:r>
                      <a:r>
                        <a:rPr lang="es-ES" sz="1600" dirty="0">
                          <a:effectLst/>
                        </a:rPr>
                        <a:t> o longo da Constitución e </a:t>
                      </a:r>
                      <a:r>
                        <a:rPr lang="es-ES" sz="1600" dirty="0" err="1">
                          <a:effectLst/>
                        </a:rPr>
                        <a:t>recoñécense</a:t>
                      </a:r>
                      <a:r>
                        <a:rPr lang="es-ES" sz="1600" dirty="0">
                          <a:effectLst/>
                        </a:rPr>
                        <a:t> todos os </a:t>
                      </a:r>
                      <a:r>
                        <a:rPr lang="es-ES" sz="1600" dirty="0" err="1">
                          <a:effectLst/>
                        </a:rPr>
                        <a:t>individuais</a:t>
                      </a:r>
                      <a:r>
                        <a:rPr lang="es-ES" sz="1600" dirty="0">
                          <a:effectLst/>
                        </a:rPr>
                        <a:t>, agás a </a:t>
                      </a:r>
                      <a:r>
                        <a:rPr lang="es-ES" sz="1600" dirty="0" err="1">
                          <a:effectLst/>
                        </a:rPr>
                        <a:t>liberdade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relixiosa</a:t>
                      </a:r>
                      <a:r>
                        <a:rPr lang="es-ES" sz="1600" dirty="0">
                          <a:effectLst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 </a:t>
                      </a:r>
                      <a:r>
                        <a:rPr lang="es-ES" sz="1600" dirty="0" err="1">
                          <a:effectLst/>
                        </a:rPr>
                        <a:t>tratamento</a:t>
                      </a:r>
                      <a:r>
                        <a:rPr lang="es-ES" sz="1600" dirty="0">
                          <a:effectLst/>
                        </a:rPr>
                        <a:t> antiliberal da </a:t>
                      </a:r>
                      <a:r>
                        <a:rPr lang="es-ES" sz="1600" dirty="0" err="1">
                          <a:effectLst/>
                        </a:rPr>
                        <a:t>relixión</a:t>
                      </a:r>
                      <a:r>
                        <a:rPr lang="es-ES" sz="1600" dirty="0">
                          <a:effectLst/>
                        </a:rPr>
                        <a:t> (única e </a:t>
                      </a:r>
                      <a:r>
                        <a:rPr lang="es-ES" sz="1600" dirty="0" err="1">
                          <a:effectLst/>
                        </a:rPr>
                        <a:t>verdadeira</a:t>
                      </a:r>
                      <a:r>
                        <a:rPr lang="es-ES" sz="1600" dirty="0">
                          <a:effectLst/>
                        </a:rPr>
                        <a:t> a católica e prohibición das </a:t>
                      </a:r>
                      <a:r>
                        <a:rPr lang="es-ES" sz="1600" dirty="0" err="1">
                          <a:effectLst/>
                        </a:rPr>
                        <a:t>demais</a:t>
                      </a:r>
                      <a:r>
                        <a:rPr lang="es-ES" sz="1600" dirty="0">
                          <a:effectLst/>
                        </a:rPr>
                        <a:t>) </a:t>
                      </a:r>
                      <a:r>
                        <a:rPr lang="es-ES" sz="1600" dirty="0" err="1">
                          <a:effectLst/>
                        </a:rPr>
                        <a:t>débese</a:t>
                      </a:r>
                      <a:r>
                        <a:rPr lang="es-ES" sz="1600" dirty="0">
                          <a:effectLst/>
                        </a:rPr>
                        <a:t> á </a:t>
                      </a:r>
                      <a:r>
                        <a:rPr lang="es-ES" sz="1600" dirty="0" err="1">
                          <a:effectLst/>
                        </a:rPr>
                        <a:t>necesidade</a:t>
                      </a:r>
                      <a:r>
                        <a:rPr lang="es-ES" sz="1600" dirty="0">
                          <a:effectLst/>
                        </a:rPr>
                        <a:t> de </a:t>
                      </a:r>
                      <a:r>
                        <a:rPr lang="es-ES" sz="1600" dirty="0" err="1">
                          <a:effectLst/>
                        </a:rPr>
                        <a:t>transixir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co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obxecto</a:t>
                      </a:r>
                      <a:r>
                        <a:rPr lang="es-ES" sz="1600" dirty="0">
                          <a:effectLst/>
                        </a:rPr>
                        <a:t> de: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- Sacar </a:t>
                      </a:r>
                      <a:r>
                        <a:rPr lang="es-ES" sz="1600" dirty="0" err="1">
                          <a:effectLst/>
                        </a:rPr>
                        <a:t>adiante</a:t>
                      </a:r>
                      <a:r>
                        <a:rPr lang="es-ES" sz="1600" dirty="0">
                          <a:effectLst/>
                        </a:rPr>
                        <a:t> a Constitución, </a:t>
                      </a:r>
                      <a:r>
                        <a:rPr lang="es-ES" sz="1600" dirty="0" err="1">
                          <a:effectLst/>
                        </a:rPr>
                        <a:t>pois</a:t>
                      </a:r>
                      <a:r>
                        <a:rPr lang="es-ES" sz="1600" dirty="0">
                          <a:effectLst/>
                        </a:rPr>
                        <a:t> a oposición do clero era </a:t>
                      </a:r>
                      <a:r>
                        <a:rPr lang="es-ES" sz="1600" dirty="0" err="1">
                          <a:effectLst/>
                        </a:rPr>
                        <a:t>manifesta</a:t>
                      </a:r>
                      <a:r>
                        <a:rPr lang="es-ES" sz="1600" dirty="0">
                          <a:effectLst/>
                        </a:rPr>
                        <a:t> ante aprobación da </a:t>
                      </a:r>
                      <a:r>
                        <a:rPr lang="es-ES" sz="1600" dirty="0" err="1">
                          <a:effectLst/>
                        </a:rPr>
                        <a:t>liberdade</a:t>
                      </a:r>
                      <a:r>
                        <a:rPr lang="es-ES" sz="1600" dirty="0">
                          <a:effectLst/>
                        </a:rPr>
                        <a:t> de imprenta e o plan dos </a:t>
                      </a:r>
                      <a:r>
                        <a:rPr lang="es-ES" sz="1600" dirty="0" err="1">
                          <a:effectLst/>
                        </a:rPr>
                        <a:t>liberais</a:t>
                      </a:r>
                      <a:r>
                        <a:rPr lang="es-ES" sz="1600" dirty="0">
                          <a:effectLst/>
                        </a:rPr>
                        <a:t> de rematar coa Inquisición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- Calar as reticencias do pobo á Constitución, dada a influencia que o clero hostil </a:t>
                      </a:r>
                      <a:r>
                        <a:rPr lang="es-ES" sz="1600" dirty="0" err="1">
                          <a:effectLst/>
                        </a:rPr>
                        <a:t>ó</a:t>
                      </a:r>
                      <a:r>
                        <a:rPr lang="es-ES" sz="1600" dirty="0">
                          <a:effectLst/>
                        </a:rPr>
                        <a:t> Liberalismo tiña entre </a:t>
                      </a:r>
                      <a:r>
                        <a:rPr lang="es-ES" sz="1600" dirty="0" err="1">
                          <a:effectLst/>
                        </a:rPr>
                        <a:t>unha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poboación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maioritariamente</a:t>
                      </a:r>
                      <a:r>
                        <a:rPr lang="es-ES" sz="1600" dirty="0">
                          <a:effectLst/>
                        </a:rPr>
                        <a:t> rural e analfabeta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3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6656" y="0"/>
            <a:ext cx="1189796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Constitución de 1812 non </a:t>
            </a:r>
            <a:r>
              <a:rPr lang="es-ES" sz="2400" dirty="0" err="1"/>
              <a:t>empeza</a:t>
            </a:r>
            <a:r>
              <a:rPr lang="es-ES" sz="2400" dirty="0"/>
              <a:t> como </a:t>
            </a:r>
            <a:r>
              <a:rPr lang="es-ES" sz="2400" dirty="0" err="1"/>
              <a:t>outras</a:t>
            </a:r>
            <a:r>
              <a:rPr lang="es-ES" sz="2400" dirty="0"/>
              <a:t> </a:t>
            </a:r>
            <a:r>
              <a:rPr lang="es-ES" sz="2400" dirty="0" err="1"/>
              <a:t>constitucións</a:t>
            </a:r>
            <a:r>
              <a:rPr lang="es-ES" sz="2400" dirty="0"/>
              <a:t> </a:t>
            </a:r>
            <a:r>
              <a:rPr lang="es-ES" sz="2400" dirty="0" err="1"/>
              <a:t>cunha</a:t>
            </a:r>
            <a:r>
              <a:rPr lang="es-ES" sz="2400" dirty="0"/>
              <a:t> declaración de </a:t>
            </a:r>
            <a:r>
              <a:rPr lang="es-ES" sz="2400" dirty="0" err="1"/>
              <a:t>dereitos</a:t>
            </a:r>
            <a:r>
              <a:rPr lang="es-ES" sz="2400" dirty="0"/>
              <a:t>, </a:t>
            </a:r>
            <a:r>
              <a:rPr lang="es-ES" sz="2400" dirty="0" err="1"/>
              <a:t>pois</a:t>
            </a:r>
            <a:r>
              <a:rPr lang="es-ES" sz="2400" dirty="0"/>
              <a:t> </a:t>
            </a:r>
            <a:r>
              <a:rPr lang="es-ES" sz="2400" dirty="0" smtClean="0"/>
              <a:t>se pretende </a:t>
            </a:r>
            <a:r>
              <a:rPr lang="es-ES" sz="2400" dirty="0"/>
              <a:t>reivindicar as </a:t>
            </a:r>
            <a:r>
              <a:rPr lang="es-ES" sz="2400" dirty="0" err="1"/>
              <a:t>liberdades</a:t>
            </a:r>
            <a:r>
              <a:rPr lang="es-ES" sz="2400" dirty="0"/>
              <a:t> desde a experiencia histórica da Monarquía Hispánica e non dos logros da Revolución Francesa.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No </a:t>
            </a:r>
            <a:r>
              <a:rPr lang="es-ES" sz="2400" dirty="0"/>
              <a:t>Título </a:t>
            </a:r>
            <a:r>
              <a:rPr lang="es-ES" sz="2400" dirty="0" smtClean="0"/>
              <a:t>I, </a:t>
            </a:r>
            <a:r>
              <a:rPr lang="es-ES" sz="2400" b="1" dirty="0" smtClean="0"/>
              <a:t>a </a:t>
            </a:r>
            <a:r>
              <a:rPr lang="es-ES" sz="2400" b="1" dirty="0"/>
              <a:t>Nación </a:t>
            </a:r>
            <a:r>
              <a:rPr lang="es-ES" sz="2400" b="1" dirty="0" smtClean="0"/>
              <a:t>Española, a</a:t>
            </a:r>
            <a:r>
              <a:rPr lang="es-ES" sz="2400" dirty="0" smtClean="0"/>
              <a:t>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prioridade</a:t>
            </a:r>
            <a:r>
              <a:rPr lang="es-ES" sz="2400" dirty="0"/>
              <a:t> é a definición da </a:t>
            </a:r>
            <a:r>
              <a:rPr lang="es-ES" sz="2400" dirty="0" smtClean="0"/>
              <a:t>Nación</a:t>
            </a:r>
            <a:endParaRPr lang="es-ES" sz="800" b="1" dirty="0" smtClean="0"/>
          </a:p>
          <a:p>
            <a:pPr algn="just"/>
            <a:r>
              <a:rPr lang="es-ES" sz="2400" b="1" dirty="0" smtClean="0"/>
              <a:t>“ A </a:t>
            </a:r>
            <a:r>
              <a:rPr lang="es-ES" sz="2400" b="1" dirty="0"/>
              <a:t>Nación española é a reunión de todos os </a:t>
            </a:r>
            <a:r>
              <a:rPr lang="es-ES" sz="2400" b="1" dirty="0" err="1"/>
              <a:t>españois</a:t>
            </a:r>
            <a:r>
              <a:rPr lang="es-ES" sz="2400" b="1" dirty="0"/>
              <a:t> de ambos hemisferios</a:t>
            </a:r>
            <a:r>
              <a:rPr lang="es-ES" sz="2400" b="1" dirty="0" smtClean="0"/>
              <a:t>”</a:t>
            </a:r>
          </a:p>
          <a:p>
            <a:pPr algn="just"/>
            <a:r>
              <a:rPr lang="es-ES" sz="2400" dirty="0"/>
              <a:t>Co </a:t>
            </a:r>
            <a:r>
              <a:rPr lang="es-ES" sz="2400" dirty="0" err="1"/>
              <a:t>obxectivo</a:t>
            </a:r>
            <a:r>
              <a:rPr lang="es-ES" sz="2400" dirty="0"/>
              <a:t> de dar </a:t>
            </a:r>
            <a:r>
              <a:rPr lang="es-ES" sz="2400" dirty="0" err="1"/>
              <a:t>unidade</a:t>
            </a:r>
            <a:r>
              <a:rPr lang="es-ES" sz="2400" dirty="0"/>
              <a:t> </a:t>
            </a:r>
            <a:r>
              <a:rPr lang="es-ES" sz="2400" dirty="0" err="1"/>
              <a:t>ás</a:t>
            </a:r>
            <a:r>
              <a:rPr lang="es-ES" sz="2400" dirty="0"/>
              <a:t> diversas </a:t>
            </a:r>
            <a:r>
              <a:rPr lang="es-ES" sz="2400" dirty="0" err="1"/>
              <a:t>terras</a:t>
            </a:r>
            <a:r>
              <a:rPr lang="es-ES" sz="2400" dirty="0"/>
              <a:t> e </a:t>
            </a:r>
            <a:r>
              <a:rPr lang="es-ES" sz="2400" dirty="0" err="1"/>
              <a:t>xentes</a:t>
            </a:r>
            <a:r>
              <a:rPr lang="es-ES" sz="2400" dirty="0"/>
              <a:t> que estaban </a:t>
            </a:r>
            <a:r>
              <a:rPr lang="es-ES" sz="2400" dirty="0" err="1"/>
              <a:t>baixo</a:t>
            </a:r>
            <a:r>
              <a:rPr lang="es-ES" sz="2400" dirty="0"/>
              <a:t> a </a:t>
            </a:r>
            <a:r>
              <a:rPr lang="es-ES" sz="2400" dirty="0" err="1"/>
              <a:t>mesma</a:t>
            </a:r>
            <a:r>
              <a:rPr lang="es-ES" sz="2400" dirty="0"/>
              <a:t> monarquía, establece a </a:t>
            </a:r>
            <a:r>
              <a:rPr lang="es-ES" sz="2400" dirty="0" err="1"/>
              <a:t>igualdade</a:t>
            </a:r>
            <a:r>
              <a:rPr lang="es-ES" sz="2400" dirty="0"/>
              <a:t> entre os </a:t>
            </a:r>
            <a:r>
              <a:rPr lang="es-ES" sz="2400" dirty="0" err="1"/>
              <a:t>cidadáns</a:t>
            </a:r>
            <a:r>
              <a:rPr lang="es-ES" sz="2400" dirty="0"/>
              <a:t> da península e as colonias americanas.</a:t>
            </a:r>
            <a:endParaRPr lang="es-ES" sz="2400" b="1" dirty="0" smtClean="0"/>
          </a:p>
          <a:p>
            <a:pPr algn="just"/>
            <a:r>
              <a:rPr lang="es-ES" sz="2400" b="1" dirty="0" err="1" smtClean="0"/>
              <a:t>Tamén</a:t>
            </a:r>
            <a:r>
              <a:rPr lang="es-ES" sz="2400" b="1" dirty="0" smtClean="0"/>
              <a:t> </a:t>
            </a:r>
            <a:r>
              <a:rPr lang="es-ES" sz="2400" dirty="0" smtClean="0"/>
              <a:t> </a:t>
            </a:r>
            <a:r>
              <a:rPr lang="es-ES" sz="2400" dirty="0" err="1" smtClean="0"/>
              <a:t>recoñece</a:t>
            </a:r>
            <a:r>
              <a:rPr lang="es-ES" sz="2400" dirty="0" smtClean="0"/>
              <a:t>:                          - A </a:t>
            </a:r>
            <a:r>
              <a:rPr lang="es-ES" sz="2400" b="1" dirty="0" smtClean="0"/>
              <a:t>soberanía </a:t>
            </a:r>
            <a:r>
              <a:rPr lang="es-ES" sz="2400" b="1" dirty="0"/>
              <a:t>nacional </a:t>
            </a:r>
            <a:r>
              <a:rPr lang="es-ES" sz="2400" dirty="0"/>
              <a:t>e </a:t>
            </a:r>
            <a:r>
              <a:rPr lang="es-ES" sz="2400" dirty="0" smtClean="0"/>
              <a:t>    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                                               -</a:t>
            </a:r>
            <a:r>
              <a:rPr lang="es-ES" sz="2400" dirty="0"/>
              <a:t> </a:t>
            </a:r>
            <a:r>
              <a:rPr lang="es-ES" sz="2400" dirty="0" smtClean="0"/>
              <a:t>O deber </a:t>
            </a:r>
            <a:r>
              <a:rPr lang="es-ES" sz="2400" dirty="0"/>
              <a:t>da nación de </a:t>
            </a:r>
            <a:r>
              <a:rPr lang="es-ES" sz="2400" b="1" dirty="0" err="1"/>
              <a:t>protexer</a:t>
            </a:r>
            <a:r>
              <a:rPr lang="es-ES" sz="2400" b="1" dirty="0"/>
              <a:t> os </a:t>
            </a:r>
            <a:r>
              <a:rPr lang="es-ES" sz="2400" b="1" dirty="0" err="1"/>
              <a:t>dereitos</a:t>
            </a:r>
            <a:r>
              <a:rPr lang="es-ES" sz="2400" b="1" dirty="0"/>
              <a:t> dos </a:t>
            </a:r>
            <a:r>
              <a:rPr lang="es-ES" sz="2400" b="1" dirty="0" err="1"/>
              <a:t>españois</a:t>
            </a:r>
            <a:r>
              <a:rPr lang="es-ES" sz="2400" dirty="0"/>
              <a:t>. </a:t>
            </a:r>
          </a:p>
        </p:txBody>
      </p:sp>
      <p:pic>
        <p:nvPicPr>
          <p:cNvPr id="3078" name="Picture 6" descr="Constitución española de 1812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56" y="1106012"/>
            <a:ext cx="6818431" cy="35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6478" y="286603"/>
            <a:ext cx="53362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err="1" smtClean="0"/>
              <a:t>Considéranse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españois</a:t>
            </a:r>
            <a:r>
              <a:rPr lang="es-ES" sz="2400" b="1" dirty="0" smtClean="0"/>
              <a:t> </a:t>
            </a:r>
            <a:r>
              <a:rPr lang="es-ES" sz="2400" b="1" dirty="0"/>
              <a:t>todos os </a:t>
            </a:r>
            <a:r>
              <a:rPr lang="es-ES" sz="2400" b="1" dirty="0" err="1"/>
              <a:t>homes</a:t>
            </a:r>
            <a:r>
              <a:rPr lang="es-ES" sz="2400" b="1" dirty="0"/>
              <a:t> libres nacidos e </a:t>
            </a:r>
            <a:r>
              <a:rPr lang="es-ES" sz="2400" b="1" dirty="0" err="1"/>
              <a:t>aveciñados</a:t>
            </a:r>
            <a:r>
              <a:rPr lang="es-ES" sz="2400" b="1" dirty="0"/>
              <a:t> no </a:t>
            </a:r>
            <a:r>
              <a:rPr lang="es-ES" sz="2400" b="1" dirty="0" err="1"/>
              <a:t>seu</a:t>
            </a:r>
            <a:r>
              <a:rPr lang="es-ES" sz="2400" b="1" dirty="0"/>
              <a:t> territorio. </a:t>
            </a:r>
            <a:endParaRPr lang="es-ES" sz="2400" b="1" dirty="0" smtClean="0"/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A </a:t>
            </a:r>
            <a:r>
              <a:rPr lang="es-ES" sz="2400" b="1" dirty="0"/>
              <a:t>condición de </a:t>
            </a:r>
            <a:r>
              <a:rPr lang="es-ES" sz="2400" b="1" dirty="0" err="1"/>
              <a:t>cidadán</a:t>
            </a:r>
            <a:r>
              <a:rPr lang="es-ES" sz="2400" b="1" dirty="0"/>
              <a:t> (Título II) </a:t>
            </a:r>
            <a:r>
              <a:rPr lang="es-ES" sz="2400" b="1" dirty="0" err="1"/>
              <a:t>élle</a:t>
            </a:r>
            <a:r>
              <a:rPr lang="es-ES" sz="2400" b="1" dirty="0"/>
              <a:t> privada </a:t>
            </a:r>
            <a:r>
              <a:rPr lang="es-ES" sz="2400" b="1" dirty="0" err="1"/>
              <a:t>ós</a:t>
            </a:r>
            <a:r>
              <a:rPr lang="es-ES" sz="2400" b="1" dirty="0"/>
              <a:t> </a:t>
            </a:r>
            <a:r>
              <a:rPr lang="es-ES" sz="2400" b="1" dirty="0" err="1"/>
              <a:t>escravos</a:t>
            </a:r>
            <a:r>
              <a:rPr lang="es-ES" sz="2400" b="1" dirty="0"/>
              <a:t>, </a:t>
            </a:r>
            <a:r>
              <a:rPr lang="es-ES" sz="2400" b="1" dirty="0" err="1"/>
              <a:t>ás</a:t>
            </a:r>
            <a:r>
              <a:rPr lang="es-ES" sz="2400" b="1" dirty="0"/>
              <a:t> mulleres e </a:t>
            </a:r>
            <a:r>
              <a:rPr lang="es-ES" sz="2400" b="1" dirty="0" err="1"/>
              <a:t>ós</a:t>
            </a:r>
            <a:r>
              <a:rPr lang="es-ES" sz="2400" b="1" dirty="0"/>
              <a:t>  </a:t>
            </a:r>
            <a:r>
              <a:rPr lang="es-ES" sz="2400" b="1" dirty="0" err="1"/>
              <a:t>homes</a:t>
            </a:r>
            <a:r>
              <a:rPr lang="es-ES" sz="2400" b="1" dirty="0"/>
              <a:t> que  non </a:t>
            </a:r>
            <a:r>
              <a:rPr lang="es-ES" sz="2400" b="1" dirty="0" err="1"/>
              <a:t>teñan</a:t>
            </a:r>
            <a:r>
              <a:rPr lang="es-ES" sz="2400" b="1" dirty="0"/>
              <a:t> </a:t>
            </a:r>
            <a:r>
              <a:rPr lang="es-ES" sz="2400" b="1" dirty="0" err="1"/>
              <a:t>emprego</a:t>
            </a:r>
            <a:r>
              <a:rPr lang="es-ES" sz="2400" b="1" dirty="0"/>
              <a:t>, oficio </a:t>
            </a:r>
            <a:r>
              <a:rPr lang="es-ES" sz="2400" b="1" dirty="0" err="1"/>
              <a:t>ou</a:t>
            </a:r>
            <a:r>
              <a:rPr lang="es-ES" sz="2400" b="1" dirty="0"/>
              <a:t> modo de vivir </a:t>
            </a:r>
            <a:r>
              <a:rPr lang="es-ES" sz="2400" b="1" dirty="0" err="1" smtClean="0"/>
              <a:t>coñecido</a:t>
            </a:r>
            <a:r>
              <a:rPr lang="es-ES" sz="2400" b="1" dirty="0" smtClean="0"/>
              <a:t>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/>
              <a:t>Todo español ten </a:t>
            </a:r>
            <a:r>
              <a:rPr lang="es-ES" sz="2400" b="1" dirty="0" err="1"/>
              <a:t>unha</a:t>
            </a:r>
            <a:r>
              <a:rPr lang="es-ES" sz="2400" b="1" dirty="0"/>
              <a:t> serie de </a:t>
            </a:r>
            <a:r>
              <a:rPr lang="es-ES" sz="2400" b="1" u="sng" dirty="0" err="1"/>
              <a:t>obrigas</a:t>
            </a:r>
            <a:r>
              <a:rPr lang="es-ES" sz="2400" b="1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O amor á patria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Ser </a:t>
            </a:r>
            <a:r>
              <a:rPr lang="es-ES" sz="2400" b="1" dirty="0" err="1"/>
              <a:t>xustos</a:t>
            </a:r>
            <a:r>
              <a:rPr lang="es-ES" sz="2400" b="1" dirty="0"/>
              <a:t> e benéficos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/>
              <a:t>Contribuír</a:t>
            </a:r>
            <a:r>
              <a:rPr lang="es-ES" sz="2400" b="1" dirty="0"/>
              <a:t> en proporción á </a:t>
            </a:r>
            <a:r>
              <a:rPr lang="es-ES" sz="2400" b="1" dirty="0" err="1"/>
              <a:t>súa</a:t>
            </a:r>
            <a:r>
              <a:rPr lang="es-ES" sz="2400" b="1" dirty="0"/>
              <a:t> riqueza 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/>
              <a:t>Contribuír</a:t>
            </a:r>
            <a:r>
              <a:rPr lang="es-ES" sz="2400" b="1" dirty="0"/>
              <a:t> </a:t>
            </a:r>
            <a:r>
              <a:rPr lang="es-ES" sz="2400" b="1" dirty="0" err="1"/>
              <a:t>ó</a:t>
            </a:r>
            <a:r>
              <a:rPr lang="es-ES" sz="2400" b="1" dirty="0"/>
              <a:t> </a:t>
            </a:r>
            <a:r>
              <a:rPr lang="es-ES" sz="2400" b="1" dirty="0" err="1"/>
              <a:t>servizo</a:t>
            </a:r>
            <a:r>
              <a:rPr lang="es-ES" sz="2400" b="1" dirty="0"/>
              <a:t> militar. </a:t>
            </a:r>
          </a:p>
          <a:p>
            <a:pPr algn="just"/>
            <a:endParaRPr lang="gl-ES" sz="2400" b="1" dirty="0"/>
          </a:p>
        </p:txBody>
      </p:sp>
      <p:pic>
        <p:nvPicPr>
          <p:cNvPr id="4" name="Picture 2" descr="Libro: La Constitución de 1812 en Hispanoamérica y Españ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8" y="0"/>
            <a:ext cx="4689381" cy="68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3772" y="136478"/>
            <a:ext cx="619892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err="1"/>
              <a:t>Ós</a:t>
            </a:r>
            <a:r>
              <a:rPr lang="es-ES" sz="2400" b="1" u="sng" dirty="0"/>
              <a:t> </a:t>
            </a:r>
            <a:r>
              <a:rPr lang="es-ES" sz="2400" b="1" u="sng" dirty="0" err="1"/>
              <a:t>dereitos</a:t>
            </a:r>
            <a:r>
              <a:rPr lang="es-ES" sz="2400" b="1" u="sng" dirty="0"/>
              <a:t> e </a:t>
            </a:r>
            <a:r>
              <a:rPr lang="es-ES" sz="2400" b="1" u="sng" dirty="0" err="1"/>
              <a:t>liberdades</a:t>
            </a:r>
            <a:r>
              <a:rPr lang="es-ES" sz="2400" dirty="0"/>
              <a:t> aparecen </a:t>
            </a:r>
            <a:r>
              <a:rPr lang="es-ES" sz="2400" dirty="0" err="1"/>
              <a:t>incluídos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longo do texto </a:t>
            </a:r>
            <a:r>
              <a:rPr lang="es-ES" sz="2400" dirty="0" smtClean="0"/>
              <a:t>constitucional.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err="1" smtClean="0"/>
              <a:t>Dereitos</a:t>
            </a:r>
            <a:r>
              <a:rPr lang="es-ES" sz="2400" dirty="0" smtClean="0"/>
              <a:t> propios </a:t>
            </a:r>
            <a:r>
              <a:rPr lang="es-ES" sz="2400" dirty="0"/>
              <a:t>da burguesía e da Ilustración </a:t>
            </a:r>
            <a:r>
              <a:rPr lang="es-ES" sz="2400" dirty="0" smtClean="0"/>
              <a:t>como: </a:t>
            </a:r>
          </a:p>
          <a:p>
            <a:pPr algn="just"/>
            <a:r>
              <a:rPr lang="es-ES" sz="2400" b="1" dirty="0" err="1"/>
              <a:t>D</a:t>
            </a:r>
            <a:r>
              <a:rPr lang="es-ES" sz="2400" b="1" dirty="0" err="1" smtClean="0"/>
              <a:t>ereito</a:t>
            </a:r>
            <a:r>
              <a:rPr lang="es-ES" sz="2400" b="1" dirty="0" smtClean="0"/>
              <a:t> </a:t>
            </a:r>
            <a:r>
              <a:rPr lang="es-ES" sz="2400" b="1" dirty="0"/>
              <a:t>á </a:t>
            </a:r>
            <a:r>
              <a:rPr lang="es-ES" sz="2400" b="1" dirty="0" err="1"/>
              <a:t>felicidade</a:t>
            </a:r>
            <a:r>
              <a:rPr lang="es-ES" sz="2400" b="1" dirty="0"/>
              <a:t>, </a:t>
            </a:r>
            <a:r>
              <a:rPr lang="es-ES" sz="2400" b="1" dirty="0" err="1" smtClean="0"/>
              <a:t>dereito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ó</a:t>
            </a:r>
            <a:r>
              <a:rPr lang="es-ES" sz="2400" b="1" dirty="0" smtClean="0"/>
              <a:t> </a:t>
            </a:r>
            <a:r>
              <a:rPr lang="es-ES" sz="2400" b="1" dirty="0"/>
              <a:t>saber, </a:t>
            </a:r>
            <a:r>
              <a:rPr lang="es-ES" sz="2400" b="1" dirty="0" err="1" smtClean="0"/>
              <a:t>ó</a:t>
            </a:r>
            <a:r>
              <a:rPr lang="es-ES" sz="2400" b="1" dirty="0" smtClean="0"/>
              <a:t> </a:t>
            </a:r>
            <a:r>
              <a:rPr lang="es-ES" sz="2400" b="1" dirty="0" err="1"/>
              <a:t>traballo</a:t>
            </a:r>
            <a:r>
              <a:rPr lang="es-ES" sz="2400" b="1" dirty="0"/>
              <a:t>, </a:t>
            </a:r>
            <a:r>
              <a:rPr lang="es-ES" sz="2400" b="1" dirty="0" smtClean="0"/>
              <a:t>á </a:t>
            </a:r>
            <a:r>
              <a:rPr lang="es-ES" sz="2400" b="1" dirty="0" err="1"/>
              <a:t>liberdade</a:t>
            </a:r>
            <a:r>
              <a:rPr lang="es-ES" sz="2400" b="1" dirty="0"/>
              <a:t>, </a:t>
            </a:r>
            <a:r>
              <a:rPr lang="es-ES" sz="2400" b="1" dirty="0" smtClean="0"/>
              <a:t>á </a:t>
            </a:r>
            <a:r>
              <a:rPr lang="es-ES" sz="2400" b="1" dirty="0" err="1"/>
              <a:t>propiedade</a:t>
            </a:r>
            <a:r>
              <a:rPr lang="es-ES" sz="2400" b="1" dirty="0"/>
              <a:t>...</a:t>
            </a:r>
            <a:endParaRPr lang="es-ES" sz="2400" dirty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Constitución contempla </a:t>
            </a:r>
            <a:r>
              <a:rPr lang="es-ES" sz="2400" dirty="0" smtClean="0"/>
              <a:t>as </a:t>
            </a:r>
            <a:r>
              <a:rPr lang="es-ES" sz="2400" dirty="0" err="1" smtClean="0"/>
              <a:t>liberdades</a:t>
            </a:r>
            <a:r>
              <a:rPr lang="es-ES" sz="2400" dirty="0" smtClean="0"/>
              <a:t> de: </a:t>
            </a:r>
          </a:p>
          <a:p>
            <a:pPr algn="just"/>
            <a:r>
              <a:rPr lang="es-ES" sz="2400" b="1" dirty="0" smtClean="0"/>
              <a:t>-    </a:t>
            </a:r>
            <a:r>
              <a:rPr lang="es-ES" sz="2400" b="1" dirty="0" err="1" smtClean="0"/>
              <a:t>Liberdades</a:t>
            </a:r>
            <a:r>
              <a:rPr lang="es-ES" sz="2400" b="1" dirty="0" smtClean="0"/>
              <a:t> </a:t>
            </a:r>
            <a:r>
              <a:rPr lang="es-ES" sz="2400" b="1" dirty="0"/>
              <a:t>de imprenta e </a:t>
            </a:r>
            <a:r>
              <a:rPr lang="es-ES" sz="2400" b="1" dirty="0" err="1"/>
              <a:t>pensamento</a:t>
            </a:r>
            <a:r>
              <a:rPr lang="es-ES" sz="2400" b="1" dirty="0"/>
              <a:t>, </a:t>
            </a:r>
            <a:endParaRPr lang="es-ES" sz="2400" b="1" dirty="0" smtClean="0"/>
          </a:p>
          <a:p>
            <a:pPr algn="just"/>
            <a:r>
              <a:rPr lang="es-ES" sz="2400" dirty="0" smtClean="0"/>
              <a:t>-    </a:t>
            </a:r>
            <a:r>
              <a:rPr lang="es-ES" sz="2400" b="1" dirty="0" smtClean="0"/>
              <a:t>Habeas </a:t>
            </a:r>
            <a:r>
              <a:rPr lang="es-ES" sz="2400" b="1" dirty="0"/>
              <a:t>Corpus</a:t>
            </a:r>
            <a:r>
              <a:rPr lang="es-ES" sz="2400" dirty="0"/>
              <a:t>, </a:t>
            </a:r>
            <a:endParaRPr lang="es-ES" sz="2400" dirty="0" smtClean="0"/>
          </a:p>
          <a:p>
            <a:pPr algn="just"/>
            <a:r>
              <a:rPr lang="es-ES" sz="2400" b="1" dirty="0" smtClean="0"/>
              <a:t>-    </a:t>
            </a:r>
            <a:r>
              <a:rPr lang="es-ES" sz="2400" b="1" dirty="0" err="1" smtClean="0"/>
              <a:t>Inviolabilidade</a:t>
            </a:r>
            <a:r>
              <a:rPr lang="es-ES" sz="2400" b="1" dirty="0" smtClean="0"/>
              <a:t> </a:t>
            </a:r>
            <a:r>
              <a:rPr lang="es-ES" sz="2400" b="1" dirty="0"/>
              <a:t>de domicilio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Protección </a:t>
            </a:r>
            <a:r>
              <a:rPr lang="es-ES" sz="2400" b="1" dirty="0"/>
              <a:t>da </a:t>
            </a:r>
            <a:r>
              <a:rPr lang="es-ES" sz="2400" b="1" dirty="0" err="1"/>
              <a:t>propiedade</a:t>
            </a:r>
            <a:r>
              <a:rPr lang="es-ES" sz="2400" b="1" dirty="0"/>
              <a:t> privada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Abolición </a:t>
            </a:r>
            <a:r>
              <a:rPr lang="es-ES" sz="2400" b="1" dirty="0"/>
              <a:t>de </a:t>
            </a:r>
            <a:r>
              <a:rPr lang="es-ES" sz="2400" b="1" dirty="0" err="1"/>
              <a:t>alfándegas</a:t>
            </a:r>
            <a:r>
              <a:rPr lang="es-ES" sz="2400" b="1" dirty="0"/>
              <a:t> </a:t>
            </a:r>
            <a:r>
              <a:rPr lang="es-ES" sz="2400" b="1" dirty="0" smtClean="0"/>
              <a:t>interiores</a:t>
            </a:r>
            <a:r>
              <a:rPr lang="es-ES" sz="2400" dirty="0" smtClean="0"/>
              <a:t> (</a:t>
            </a:r>
            <a:r>
              <a:rPr lang="es-ES" sz="2400" dirty="0"/>
              <a:t>creación </a:t>
            </a:r>
            <a:r>
              <a:rPr lang="es-ES" sz="2400" dirty="0" err="1"/>
              <a:t>dun</a:t>
            </a:r>
            <a:r>
              <a:rPr lang="es-ES" sz="2400" dirty="0"/>
              <a:t> mercado nacional)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Igualdade</a:t>
            </a:r>
            <a:r>
              <a:rPr lang="es-ES" sz="2400" b="1" dirty="0" smtClean="0"/>
              <a:t> </a:t>
            </a:r>
            <a:r>
              <a:rPr lang="es-ES" sz="2400" b="1" dirty="0"/>
              <a:t>fiscal </a:t>
            </a:r>
            <a:r>
              <a:rPr lang="es-ES" sz="2400" dirty="0"/>
              <a:t>(universal e proporcional á riqueza)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Igualdade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xurídica</a:t>
            </a:r>
            <a:r>
              <a:rPr lang="es-ES" sz="2400" b="1" dirty="0" smtClean="0"/>
              <a:t>(</a:t>
            </a:r>
            <a:r>
              <a:rPr lang="es-ES" sz="2400" dirty="0" smtClean="0"/>
              <a:t>todos </a:t>
            </a:r>
            <a:r>
              <a:rPr lang="es-ES" sz="2400" dirty="0" err="1" smtClean="0"/>
              <a:t>iguais</a:t>
            </a:r>
            <a:r>
              <a:rPr lang="es-ES" sz="2400" dirty="0" smtClean="0"/>
              <a:t> ante a </a:t>
            </a:r>
            <a:r>
              <a:rPr lang="es-ES" sz="2400" dirty="0" err="1" smtClean="0"/>
              <a:t>lei</a:t>
            </a:r>
            <a:r>
              <a:rPr lang="es-ES" sz="2400" dirty="0" smtClean="0"/>
              <a:t>) 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Educación </a:t>
            </a:r>
            <a:r>
              <a:rPr lang="es-ES" sz="2400" b="1" dirty="0"/>
              <a:t>universal. </a:t>
            </a:r>
          </a:p>
        </p:txBody>
      </p:sp>
      <p:pic>
        <p:nvPicPr>
          <p:cNvPr id="3" name="Picture 2" descr="Constitución política de la Monarquía Española: promulgada en Cádiz a 19 de marzo de 1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39" y="171946"/>
            <a:ext cx="4457369" cy="66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597771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b="1" u="sng" dirty="0" smtClean="0"/>
              <a:t>DIVISIÓN DE PODERES. </a:t>
            </a:r>
          </a:p>
          <a:p>
            <a:pPr algn="just"/>
            <a:r>
              <a:rPr lang="gl-ES" sz="2400" b="1" u="sng" dirty="0" smtClean="0"/>
              <a:t>O poder executivo reside no Rei</a:t>
            </a:r>
            <a:r>
              <a:rPr lang="gl-ES" sz="2400" u="sng" dirty="0" smtClean="0"/>
              <a:t> </a:t>
            </a:r>
            <a:r>
              <a:rPr lang="gl-ES" sz="2400" dirty="0" smtClean="0"/>
              <a:t>que exerce a través dos seus ministros que son responsables ante as Cortes e referendan os actos do Rei en Consello de ministros.</a:t>
            </a:r>
          </a:p>
          <a:p>
            <a:pPr algn="just"/>
            <a:r>
              <a:rPr lang="gl-ES" sz="2400" dirty="0" smtClean="0"/>
              <a:t>- O Rei </a:t>
            </a:r>
            <a:r>
              <a:rPr lang="gl-ES" sz="2400" b="1" dirty="0" smtClean="0"/>
              <a:t>dirixe o goberno e a Administración e sanciona as leis. </a:t>
            </a:r>
          </a:p>
          <a:p>
            <a:pPr algn="just"/>
            <a:r>
              <a:rPr lang="gl-ES" sz="2400" dirty="0" smtClean="0"/>
              <a:t>- A súa figura é sagrada e inviolable e </a:t>
            </a:r>
            <a:r>
              <a:rPr lang="gl-ES" sz="2400" b="1" dirty="0" smtClean="0"/>
              <a:t>non ten responsabilidade penal. </a:t>
            </a:r>
          </a:p>
          <a:p>
            <a:pPr algn="just"/>
            <a:r>
              <a:rPr lang="gl-ES" sz="2400" dirty="0" smtClean="0"/>
              <a:t>- Aínda </a:t>
            </a:r>
            <a:r>
              <a:rPr lang="gl-ES" sz="2400" dirty="0"/>
              <a:t>que </a:t>
            </a:r>
            <a:r>
              <a:rPr lang="gl-ES" sz="2400" b="1" dirty="0" smtClean="0"/>
              <a:t>comparte </a:t>
            </a:r>
            <a:r>
              <a:rPr lang="gl-ES" sz="2400" b="1" dirty="0"/>
              <a:t>coas Cortes o poder lexislativo, </a:t>
            </a:r>
            <a:r>
              <a:rPr lang="gl-ES" sz="2400" dirty="0"/>
              <a:t>o seu poder é delegado pola nación e a constitución. </a:t>
            </a:r>
          </a:p>
          <a:p>
            <a:pPr algn="just"/>
            <a:endParaRPr lang="gl-ES" sz="1200" dirty="0" smtClean="0"/>
          </a:p>
          <a:p>
            <a:pPr algn="just"/>
            <a:r>
              <a:rPr lang="gl-ES" sz="2400" dirty="0" smtClean="0"/>
              <a:t>O máis significativo é a </a:t>
            </a:r>
            <a:r>
              <a:rPr lang="gl-ES" sz="2400" b="1" u="sng" dirty="0" smtClean="0"/>
              <a:t>limitación do poder do monarca </a:t>
            </a:r>
            <a:r>
              <a:rPr lang="gl-ES" sz="2400" dirty="0" smtClean="0"/>
              <a:t>cun carácter revolucionario. </a:t>
            </a:r>
          </a:p>
          <a:p>
            <a:pPr algn="just"/>
            <a:r>
              <a:rPr lang="gl-ES" sz="2400" b="1" dirty="0" smtClean="0"/>
              <a:t>O  Rei deixa de ser suxeito da soberanía</a:t>
            </a:r>
            <a:r>
              <a:rPr lang="gl-ES" sz="2400" dirty="0" smtClean="0"/>
              <a:t>, pois esta recae exclusivamente na nación.. </a:t>
            </a:r>
          </a:p>
          <a:p>
            <a:pPr algn="just"/>
            <a:r>
              <a:rPr lang="gl-ES" sz="2400" b="1" dirty="0" smtClean="0"/>
              <a:t>A nación </a:t>
            </a:r>
            <a:r>
              <a:rPr lang="gl-ES" sz="2400" dirty="0" smtClean="0"/>
              <a:t>é libre, independente e </a:t>
            </a:r>
            <a:r>
              <a:rPr lang="gl-ES" sz="2400" b="1" dirty="0" smtClean="0"/>
              <a:t>non é patrimonio de ningunha familia ou persoa</a:t>
            </a:r>
            <a:r>
              <a:rPr lang="gl-ES" sz="2400" dirty="0" smtClean="0"/>
              <a:t>. </a:t>
            </a:r>
          </a:p>
        </p:txBody>
      </p:sp>
      <p:pic>
        <p:nvPicPr>
          <p:cNvPr id="1026" name="Picture 2" descr="El rincón del conoci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19" y="96664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9433" y="436728"/>
            <a:ext cx="51452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/>
              <a:t>Constitución de 1812 para evitar </a:t>
            </a:r>
            <a:r>
              <a:rPr lang="es-ES" sz="2400" dirty="0" err="1"/>
              <a:t>calquera</a:t>
            </a:r>
            <a:r>
              <a:rPr lang="es-ES" sz="2400" dirty="0"/>
              <a:t> acción </a:t>
            </a:r>
            <a:r>
              <a:rPr lang="es-ES" sz="2400" dirty="0" smtClean="0"/>
              <a:t>do </a:t>
            </a:r>
            <a:r>
              <a:rPr lang="es-ES" sz="2400" dirty="0" err="1" smtClean="0"/>
              <a:t>Rei</a:t>
            </a:r>
            <a:r>
              <a:rPr lang="es-ES" sz="2400" dirty="0" smtClean="0"/>
              <a:t> </a:t>
            </a:r>
            <a:r>
              <a:rPr lang="es-ES" sz="2400" dirty="0"/>
              <a:t>contra a Constitución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</a:t>
            </a:r>
            <a:r>
              <a:rPr lang="es-ES" sz="2400" dirty="0" smtClean="0"/>
              <a:t>liberal</a:t>
            </a:r>
            <a:r>
              <a:rPr lang="es-ES" sz="2400" dirty="0"/>
              <a:t>: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u="sng" dirty="0" smtClean="0"/>
              <a:t>limita </a:t>
            </a:r>
            <a:r>
              <a:rPr lang="es-ES" sz="2400" b="1" u="sng" dirty="0"/>
              <a:t>notablemente o poder </a:t>
            </a:r>
            <a:r>
              <a:rPr lang="es-ES" sz="2400" b="1" u="sng" dirty="0" smtClean="0"/>
              <a:t>do </a:t>
            </a:r>
            <a:r>
              <a:rPr lang="es-ES" sz="2400" b="1" u="sng" dirty="0" err="1" smtClean="0"/>
              <a:t>Rei</a:t>
            </a:r>
            <a:r>
              <a:rPr lang="es-ES" sz="2400" dirty="0" smtClean="0"/>
              <a:t> 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u="sng" dirty="0" err="1" smtClean="0"/>
              <a:t>Sen</a:t>
            </a:r>
            <a:r>
              <a:rPr lang="es-ES" sz="2400" b="1" u="sng" dirty="0" smtClean="0"/>
              <a:t> </a:t>
            </a:r>
            <a:r>
              <a:rPr lang="es-ES" sz="2400" b="1" u="sng" dirty="0" err="1"/>
              <a:t>consentimento</a:t>
            </a:r>
            <a:r>
              <a:rPr lang="es-ES" sz="2400" b="1" u="sng" dirty="0"/>
              <a:t> das </a:t>
            </a:r>
            <a:r>
              <a:rPr lang="es-ES" sz="2400" b="1" u="sng" dirty="0" smtClean="0"/>
              <a:t>Cortes</a:t>
            </a:r>
            <a:r>
              <a:rPr lang="es-ES" sz="2400" b="1" u="sng" dirty="0"/>
              <a:t>:</a:t>
            </a:r>
            <a:endParaRPr lang="es-ES" sz="2400" b="1" u="sng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O </a:t>
            </a:r>
            <a:r>
              <a:rPr lang="es-ES" sz="2400" b="1" dirty="0" err="1" smtClean="0"/>
              <a:t>Rei</a:t>
            </a:r>
            <a:r>
              <a:rPr lang="es-ES" sz="2400" b="1" dirty="0" smtClean="0"/>
              <a:t> </a:t>
            </a:r>
            <a:r>
              <a:rPr lang="es-ES" sz="2400" b="1" dirty="0"/>
              <a:t>non pode </a:t>
            </a:r>
            <a:r>
              <a:rPr lang="es-ES" sz="2400" b="1" dirty="0" smtClean="0"/>
              <a:t>ausentarse do Reino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Non pode ceder </a:t>
            </a:r>
            <a:r>
              <a:rPr lang="es-ES" sz="2400" b="1" dirty="0" err="1"/>
              <a:t>ou</a:t>
            </a:r>
            <a:r>
              <a:rPr lang="es-ES" sz="2400" b="1" dirty="0"/>
              <a:t> </a:t>
            </a:r>
            <a:r>
              <a:rPr lang="es-ES" sz="2400" b="1" dirty="0" err="1"/>
              <a:t>allear</a:t>
            </a:r>
            <a:r>
              <a:rPr lang="es-ES" sz="2400" b="1" dirty="0"/>
              <a:t> a </a:t>
            </a:r>
            <a:r>
              <a:rPr lang="es-ES" sz="2400" b="1" dirty="0" err="1"/>
              <a:t>coroa</a:t>
            </a:r>
            <a:r>
              <a:rPr lang="es-ES" sz="2400" b="1" dirty="0"/>
              <a:t> </a:t>
            </a:r>
            <a:r>
              <a:rPr lang="es-ES" sz="2400" b="1" dirty="0" err="1"/>
              <a:t>ou</a:t>
            </a:r>
            <a:r>
              <a:rPr lang="es-ES" sz="2400" b="1" dirty="0"/>
              <a:t> parte do </a:t>
            </a:r>
            <a:r>
              <a:rPr lang="es-ES" sz="2400" b="1" dirty="0" smtClean="0"/>
              <a:t>territorio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non </a:t>
            </a:r>
            <a:r>
              <a:rPr lang="es-ES" sz="2400" b="1" dirty="0"/>
              <a:t>pode establecer alianzas </a:t>
            </a:r>
            <a:r>
              <a:rPr lang="es-ES" sz="2400" b="1" dirty="0" err="1"/>
              <a:t>nin</a:t>
            </a:r>
            <a:r>
              <a:rPr lang="es-ES" sz="2400" b="1" dirty="0"/>
              <a:t> tratados de comercio.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Non </a:t>
            </a:r>
            <a:r>
              <a:rPr lang="es-ES" sz="2400" b="1" dirty="0"/>
              <a:t>pode </a:t>
            </a:r>
            <a:r>
              <a:rPr lang="es-ES" sz="2400" b="1" dirty="0" err="1" smtClean="0"/>
              <a:t>impoñer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contribucións</a:t>
            </a:r>
            <a:endParaRPr lang="es-ES" sz="2400" b="1" dirty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Non pode </a:t>
            </a:r>
            <a:r>
              <a:rPr lang="es-ES" sz="2400" b="1" dirty="0"/>
              <a:t>expropiar </a:t>
            </a:r>
            <a:r>
              <a:rPr lang="es-ES" sz="2400" b="1" dirty="0" err="1"/>
              <a:t>ou</a:t>
            </a:r>
            <a:r>
              <a:rPr lang="es-ES" sz="2400" b="1" dirty="0"/>
              <a:t> </a:t>
            </a:r>
            <a:r>
              <a:rPr lang="es-ES" sz="2400" b="1" dirty="0" err="1"/>
              <a:t>allear</a:t>
            </a:r>
            <a:r>
              <a:rPr lang="es-ES" sz="2400" b="1" dirty="0"/>
              <a:t> </a:t>
            </a:r>
            <a:r>
              <a:rPr lang="es-ES" sz="2400" b="1" dirty="0" err="1"/>
              <a:t>bens</a:t>
            </a:r>
            <a:r>
              <a:rPr lang="es-ES" sz="2400" b="1" dirty="0"/>
              <a:t> </a:t>
            </a:r>
            <a:r>
              <a:rPr lang="es-ES" sz="2400" b="1" dirty="0" err="1" smtClean="0"/>
              <a:t>nacionais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Non pode casar</a:t>
            </a:r>
            <a:r>
              <a:rPr lang="es-ES" sz="2400" b="1" dirty="0"/>
              <a:t>.</a:t>
            </a:r>
            <a:endParaRPr lang="es-ES" sz="2400" dirty="0"/>
          </a:p>
        </p:txBody>
      </p:sp>
      <p:pic>
        <p:nvPicPr>
          <p:cNvPr id="2050" name="Picture 2" descr="Constitución española de 181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29" y="-1"/>
            <a:ext cx="4552902" cy="69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2011" y="0"/>
            <a:ext cx="733450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/>
              <a:t>O </a:t>
            </a:r>
            <a:r>
              <a:rPr lang="es-ES" sz="2400" b="1" u="sng" dirty="0" smtClean="0"/>
              <a:t>PODER LEXISLATIVO: </a:t>
            </a:r>
          </a:p>
          <a:p>
            <a:pPr algn="ctr"/>
            <a:r>
              <a:rPr lang="es-ES" sz="2400" b="1" u="sng" dirty="0"/>
              <a:t>R</a:t>
            </a:r>
            <a:r>
              <a:rPr lang="es-ES" sz="2400" b="1" u="sng" dirty="0" smtClean="0"/>
              <a:t>eside </a:t>
            </a:r>
            <a:r>
              <a:rPr lang="es-ES" sz="2400" b="1" u="sng" dirty="0" err="1"/>
              <a:t>nas</a:t>
            </a:r>
            <a:r>
              <a:rPr lang="es-ES" sz="2400" b="1" u="sng" dirty="0"/>
              <a:t> Cortes </a:t>
            </a:r>
            <a:r>
              <a:rPr lang="es-ES" sz="2400" b="1" u="sng" dirty="0" err="1"/>
              <a:t>co</a:t>
            </a:r>
            <a:r>
              <a:rPr lang="es-ES" sz="2400" b="1" u="sng" dirty="0"/>
              <a:t> </a:t>
            </a:r>
            <a:r>
              <a:rPr lang="es-ES" sz="2400" b="1" u="sng" dirty="0" err="1"/>
              <a:t>Rei</a:t>
            </a:r>
            <a:r>
              <a:rPr lang="es-ES" sz="2400" dirty="0"/>
              <a:t>. </a:t>
            </a:r>
            <a:endParaRPr lang="es-ES" sz="2400" dirty="0" smtClean="0"/>
          </a:p>
          <a:p>
            <a:endParaRPr lang="es-ES" sz="800" dirty="0" smtClean="0"/>
          </a:p>
          <a:p>
            <a:r>
              <a:rPr lang="es-ES" sz="2400" dirty="0" smtClean="0"/>
              <a:t>As </a:t>
            </a:r>
            <a:r>
              <a:rPr lang="es-ES" sz="2400" dirty="0"/>
              <a:t>Cortes son </a:t>
            </a:r>
            <a:r>
              <a:rPr lang="es-ES" sz="2400" b="1" dirty="0" err="1" smtClean="0"/>
              <a:t>unicamerais</a:t>
            </a:r>
            <a:r>
              <a:rPr lang="es-ES" sz="2400" b="1" dirty="0"/>
              <a:t>.</a:t>
            </a:r>
            <a:r>
              <a:rPr lang="es-ES" sz="2400" b="1" dirty="0" smtClean="0"/>
              <a:t> </a:t>
            </a:r>
          </a:p>
          <a:p>
            <a:r>
              <a:rPr lang="es-ES" sz="2400" b="1" u="sng" dirty="0" err="1" smtClean="0"/>
              <a:t>Atribucións</a:t>
            </a:r>
            <a:r>
              <a:rPr lang="es-ES" sz="2400" b="1" u="sng" dirty="0" smtClean="0"/>
              <a:t>:</a:t>
            </a:r>
            <a:endParaRPr lang="es-ES" sz="2400" b="1" u="sng" dirty="0"/>
          </a:p>
          <a:p>
            <a:r>
              <a:rPr lang="es-ES" sz="2400" dirty="0" smtClean="0"/>
              <a:t>                           - </a:t>
            </a:r>
            <a:r>
              <a:rPr lang="es-ES" sz="2400" dirty="0" err="1" smtClean="0"/>
              <a:t>Propoñen</a:t>
            </a:r>
            <a:r>
              <a:rPr lang="es-ES" sz="2400" dirty="0" smtClean="0"/>
              <a:t> e decretan as </a:t>
            </a:r>
            <a:r>
              <a:rPr lang="es-ES" sz="2400" dirty="0" err="1" smtClean="0"/>
              <a:t>leis</a:t>
            </a:r>
            <a:endParaRPr lang="es-ES" sz="2400" dirty="0" smtClean="0"/>
          </a:p>
          <a:p>
            <a:r>
              <a:rPr lang="es-ES" sz="2400" dirty="0" smtClean="0"/>
              <a:t>                           - Controlan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goberno</a:t>
            </a:r>
            <a:endParaRPr lang="es-ES" sz="2400" dirty="0" smtClean="0"/>
          </a:p>
          <a:p>
            <a:r>
              <a:rPr lang="es-ES" sz="2400" dirty="0" smtClean="0"/>
              <a:t>                           - Establecen </a:t>
            </a:r>
            <a:r>
              <a:rPr lang="es-ES" sz="2400" dirty="0" err="1" smtClean="0"/>
              <a:t>cntribucións</a:t>
            </a:r>
            <a:r>
              <a:rPr lang="es-ES" sz="2400" dirty="0" smtClean="0"/>
              <a:t> e </a:t>
            </a:r>
            <a:r>
              <a:rPr lang="es-ES" sz="2400" dirty="0" err="1" smtClean="0"/>
              <a:t>impostos</a:t>
            </a:r>
            <a:endParaRPr lang="es-ES" sz="2400" dirty="0" smtClean="0"/>
          </a:p>
          <a:p>
            <a:r>
              <a:rPr lang="es-ES" sz="2400" dirty="0" smtClean="0"/>
              <a:t>                           - Amparan </a:t>
            </a:r>
            <a:r>
              <a:rPr lang="es-ES" sz="2400" dirty="0"/>
              <a:t>a </a:t>
            </a:r>
            <a:r>
              <a:rPr lang="es-ES" sz="2400" dirty="0" err="1"/>
              <a:t>liberdade</a:t>
            </a:r>
            <a:r>
              <a:rPr lang="es-ES" sz="2400" dirty="0"/>
              <a:t> de imprenta. </a:t>
            </a:r>
            <a:endParaRPr lang="es-ES" sz="2400" dirty="0" smtClean="0"/>
          </a:p>
          <a:p>
            <a:endParaRPr lang="es-ES" sz="800" dirty="0" smtClean="0"/>
          </a:p>
          <a:p>
            <a:r>
              <a:rPr lang="es-ES" sz="2400" dirty="0" smtClean="0"/>
              <a:t>Debe </a:t>
            </a:r>
            <a:r>
              <a:rPr lang="es-ES" sz="2400" dirty="0"/>
              <a:t>reunirse </a:t>
            </a:r>
            <a:r>
              <a:rPr lang="es-ES" sz="2400" dirty="0" err="1"/>
              <a:t>obrigatoriamente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vez </a:t>
            </a:r>
            <a:r>
              <a:rPr lang="es-ES" sz="2400" dirty="0" err="1"/>
              <a:t>ó</a:t>
            </a:r>
            <a:r>
              <a:rPr lang="es-ES" sz="2400" dirty="0"/>
              <a:t> ano e </a:t>
            </a:r>
            <a:r>
              <a:rPr lang="es-ES" sz="2400" dirty="0" err="1"/>
              <a:t>configúrase</a:t>
            </a:r>
            <a:r>
              <a:rPr lang="es-ES" sz="2400" dirty="0"/>
              <a:t> a </a:t>
            </a:r>
            <a:r>
              <a:rPr lang="es-ES" sz="2400" dirty="0" err="1"/>
              <a:t>Deputación</a:t>
            </a:r>
            <a:r>
              <a:rPr lang="es-ES" sz="2400" dirty="0"/>
              <a:t> Permanente das Cortes.</a:t>
            </a:r>
          </a:p>
          <a:p>
            <a:endParaRPr lang="es-ES" sz="800" b="1" u="sng" dirty="0" smtClean="0"/>
          </a:p>
          <a:p>
            <a:r>
              <a:rPr lang="es-ES" sz="2400" b="1" u="sng" dirty="0" smtClean="0"/>
              <a:t>O PODER XUDICIAL</a:t>
            </a:r>
          </a:p>
          <a:p>
            <a:pPr algn="ctr"/>
            <a:r>
              <a:rPr lang="es-ES" sz="2400" b="1" u="sng" dirty="0" smtClean="0"/>
              <a:t> </a:t>
            </a:r>
            <a:r>
              <a:rPr lang="es-ES" sz="2400" b="1" u="sng" dirty="0"/>
              <a:t>R</a:t>
            </a:r>
            <a:r>
              <a:rPr lang="es-ES" sz="2400" b="1" u="sng" dirty="0" smtClean="0"/>
              <a:t>eside </a:t>
            </a:r>
            <a:r>
              <a:rPr lang="es-ES" sz="2400" b="1" u="sng" dirty="0"/>
              <a:t>nos </a:t>
            </a:r>
            <a:r>
              <a:rPr lang="es-ES" sz="2400" b="1" u="sng" dirty="0" err="1"/>
              <a:t>Tribunais</a:t>
            </a:r>
            <a:r>
              <a:rPr lang="es-ES" sz="2400" b="1" u="sng" dirty="0"/>
              <a:t>. </a:t>
            </a:r>
            <a:r>
              <a:rPr lang="es-ES" sz="2400" b="1" u="sng" dirty="0" smtClean="0"/>
              <a:t>Nos </a:t>
            </a:r>
            <a:r>
              <a:rPr lang="es-ES" sz="2400" b="1" u="sng" dirty="0" err="1" smtClean="0"/>
              <a:t>xuíces</a:t>
            </a:r>
            <a:endParaRPr lang="es-ES" sz="2400" b="1" u="sng" dirty="0" smtClean="0"/>
          </a:p>
          <a:p>
            <a:pPr algn="ctr"/>
            <a:endParaRPr lang="es-ES" sz="800" b="1" u="sng" dirty="0" smtClean="0"/>
          </a:p>
          <a:p>
            <a:r>
              <a:rPr lang="es-ES" sz="2400" b="1" u="sng" dirty="0" smtClean="0"/>
              <a:t>RELACIÓN ENTRE PODERES</a:t>
            </a:r>
            <a:r>
              <a:rPr lang="es-ES" sz="2400" dirty="0" smtClean="0"/>
              <a:t> </a:t>
            </a:r>
            <a:endParaRPr lang="es-ES" sz="800" dirty="0" smtClean="0"/>
          </a:p>
          <a:p>
            <a:r>
              <a:rPr lang="es-ES" sz="2400" dirty="0" smtClean="0"/>
              <a:t>- </a:t>
            </a:r>
            <a:r>
              <a:rPr lang="es-ES" sz="2400" dirty="0" err="1"/>
              <a:t>C</a:t>
            </a:r>
            <a:r>
              <a:rPr lang="es-ES" sz="2400" dirty="0" err="1" smtClean="0"/>
              <a:t>onsolídase</a:t>
            </a:r>
            <a:r>
              <a:rPr lang="es-ES" sz="2400" dirty="0" smtClean="0"/>
              <a:t> a </a:t>
            </a:r>
            <a:r>
              <a:rPr lang="es-ES" sz="2400" b="1" dirty="0" smtClean="0"/>
              <a:t>separación</a:t>
            </a:r>
            <a:r>
              <a:rPr lang="es-ES" sz="2400" dirty="0" smtClean="0"/>
              <a:t> de poderes, </a:t>
            </a:r>
            <a:r>
              <a:rPr lang="es-ES" sz="2400" dirty="0" err="1" smtClean="0"/>
              <a:t>aínda</a:t>
            </a:r>
            <a:r>
              <a:rPr lang="es-ES" sz="2400" dirty="0" smtClean="0"/>
              <a:t> que o poder </a:t>
            </a:r>
            <a:r>
              <a:rPr lang="es-ES" sz="2400" dirty="0" err="1" smtClean="0"/>
              <a:t>lexislativo</a:t>
            </a:r>
            <a:r>
              <a:rPr lang="es-ES" sz="2400" dirty="0" smtClean="0"/>
              <a:t> é compartido entre </a:t>
            </a:r>
            <a:r>
              <a:rPr lang="es-ES" sz="2400" dirty="0" err="1" smtClean="0"/>
              <a:t>Rei</a:t>
            </a:r>
            <a:r>
              <a:rPr lang="es-ES" sz="2400" dirty="0" smtClean="0"/>
              <a:t> e Cortes</a:t>
            </a:r>
            <a:endParaRPr lang="es-ES" sz="2400" dirty="0"/>
          </a:p>
          <a:p>
            <a:endParaRPr lang="es-ES" sz="800" b="1" dirty="0" smtClean="0"/>
          </a:p>
          <a:p>
            <a:r>
              <a:rPr lang="es-ES" sz="2400" b="1" dirty="0" smtClean="0"/>
              <a:t>- O monarca </a:t>
            </a:r>
            <a:r>
              <a:rPr lang="es-ES" sz="2400" b="1" dirty="0"/>
              <a:t>ten </a:t>
            </a:r>
            <a:r>
              <a:rPr lang="es-ES" sz="2400" b="1" dirty="0" err="1"/>
              <a:t>dereito</a:t>
            </a:r>
            <a:r>
              <a:rPr lang="es-ES" sz="2400" b="1" dirty="0"/>
              <a:t> de veto sobre As Cortes 2 veces</a:t>
            </a:r>
            <a:r>
              <a:rPr lang="es-ES" sz="2400" dirty="0"/>
              <a:t>, a</a:t>
            </a:r>
            <a:r>
              <a:rPr lang="es-ES" sz="2400" b="1" dirty="0"/>
              <a:t> 3ª</a:t>
            </a:r>
            <a:r>
              <a:rPr lang="es-ES" sz="2400" dirty="0"/>
              <a:t> vez que se </a:t>
            </a:r>
            <a:r>
              <a:rPr lang="es-ES" sz="2400" b="1" dirty="0"/>
              <a:t>presente a </a:t>
            </a:r>
            <a:r>
              <a:rPr lang="es-ES" sz="2400" b="1" dirty="0" err="1"/>
              <a:t>lei</a:t>
            </a:r>
            <a:r>
              <a:rPr lang="es-ES" sz="2400" dirty="0"/>
              <a:t>, esta </a:t>
            </a:r>
            <a:r>
              <a:rPr lang="es-ES" sz="2400" b="1" dirty="0"/>
              <a:t>queda aprobada.</a:t>
            </a:r>
            <a:endParaRPr lang="es-ES" sz="2400" dirty="0"/>
          </a:p>
        </p:txBody>
      </p:sp>
      <p:pic>
        <p:nvPicPr>
          <p:cNvPr id="3" name="Picture 2" descr="Constitución española de 1812 - Wiki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17" y="0"/>
            <a:ext cx="4198512" cy="694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6098" y="104633"/>
            <a:ext cx="494048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err="1" smtClean="0"/>
              <a:t>Relacións</a:t>
            </a:r>
            <a:r>
              <a:rPr lang="es-ES" sz="2400" b="1" u="sng" dirty="0" smtClean="0"/>
              <a:t> </a:t>
            </a:r>
            <a:r>
              <a:rPr lang="es-ES" sz="2400" b="1" u="sng" dirty="0" err="1" smtClean="0"/>
              <a:t>Igrexa</a:t>
            </a:r>
            <a:r>
              <a:rPr lang="es-ES" sz="2400" b="1" u="sng" dirty="0" smtClean="0"/>
              <a:t>-Estado</a:t>
            </a:r>
            <a:r>
              <a:rPr lang="es-ES" sz="2400" u="sng" dirty="0"/>
              <a:t>:</a:t>
            </a:r>
            <a:endParaRPr lang="es-ES" sz="2400" u="sng" dirty="0" smtClean="0"/>
          </a:p>
          <a:p>
            <a:pPr algn="just"/>
            <a:r>
              <a:rPr lang="es-ES" sz="2400" b="1" dirty="0" smtClean="0"/>
              <a:t>      Non </a:t>
            </a:r>
            <a:r>
              <a:rPr lang="es-ES" sz="2400" b="1" dirty="0"/>
              <a:t>existe </a:t>
            </a:r>
            <a:r>
              <a:rPr lang="es-ES" sz="2400" b="1" dirty="0" err="1"/>
              <a:t>liberdade</a:t>
            </a:r>
            <a:r>
              <a:rPr lang="es-ES" sz="2400" b="1" dirty="0"/>
              <a:t> </a:t>
            </a:r>
            <a:r>
              <a:rPr lang="es-ES" sz="2400" b="1" dirty="0" err="1" smtClean="0"/>
              <a:t>relixiosa</a:t>
            </a:r>
            <a:endParaRPr lang="es-ES" sz="2400" dirty="0" smtClean="0"/>
          </a:p>
          <a:p>
            <a:pPr algn="just"/>
            <a:r>
              <a:rPr lang="es-ES" sz="2400" dirty="0" smtClean="0"/>
              <a:t>      </a:t>
            </a:r>
            <a:r>
              <a:rPr lang="es-ES" sz="2400" b="1" dirty="0" err="1" smtClean="0"/>
              <a:t>Confesionalidade</a:t>
            </a:r>
            <a:r>
              <a:rPr lang="es-ES" sz="2400" b="1" smtClean="0"/>
              <a:t> do Estado</a:t>
            </a:r>
            <a:endParaRPr lang="es-ES" sz="2400" b="1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Constitución </a:t>
            </a:r>
            <a:r>
              <a:rPr lang="es-ES" sz="2400" dirty="0" err="1"/>
              <a:t>recoñece</a:t>
            </a:r>
            <a:r>
              <a:rPr lang="es-ES" sz="2400" dirty="0"/>
              <a:t> á </a:t>
            </a:r>
            <a:endParaRPr lang="es-ES" sz="2400" dirty="0" smtClean="0"/>
          </a:p>
          <a:p>
            <a:pPr algn="just"/>
            <a:r>
              <a:rPr lang="es-ES" sz="2400" b="1" dirty="0" err="1"/>
              <a:t>R</a:t>
            </a:r>
            <a:r>
              <a:rPr lang="es-ES" sz="2400" b="1" dirty="0" err="1" smtClean="0"/>
              <a:t>elixión</a:t>
            </a:r>
            <a:r>
              <a:rPr lang="es-ES" sz="2400" b="1" dirty="0" smtClean="0"/>
              <a:t> </a:t>
            </a:r>
            <a:r>
              <a:rPr lang="es-ES" sz="2400" b="1" dirty="0"/>
              <a:t>católica como única e </a:t>
            </a:r>
            <a:r>
              <a:rPr lang="es-ES" sz="2400" b="1" dirty="0" err="1"/>
              <a:t>verdadeira</a:t>
            </a:r>
            <a:r>
              <a:rPr lang="es-ES" sz="2400" b="1" dirty="0"/>
              <a:t>,</a:t>
            </a:r>
            <a:r>
              <a:rPr lang="es-ES" sz="2400" dirty="0"/>
              <a:t> </a:t>
            </a:r>
            <a:r>
              <a:rPr lang="es-ES" sz="2400" dirty="0" err="1"/>
              <a:t>comprométese</a:t>
            </a:r>
            <a:r>
              <a:rPr lang="es-ES" sz="2400" dirty="0"/>
              <a:t> a </a:t>
            </a:r>
            <a:r>
              <a:rPr lang="es-ES" sz="2400" dirty="0" err="1"/>
              <a:t>protexela</a:t>
            </a:r>
            <a:r>
              <a:rPr lang="es-ES" sz="2400" dirty="0"/>
              <a:t> e </a:t>
            </a:r>
            <a:endParaRPr lang="es-ES" sz="2400" dirty="0" smtClean="0"/>
          </a:p>
          <a:p>
            <a:pPr algn="just"/>
            <a:r>
              <a:rPr lang="es-ES" sz="2400" b="1" dirty="0" err="1" smtClean="0"/>
              <a:t>prohíbese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calqueroutra</a:t>
            </a:r>
            <a:r>
              <a:rPr lang="es-ES" sz="2400" dirty="0" smtClean="0"/>
              <a:t>.</a:t>
            </a:r>
          </a:p>
          <a:p>
            <a:pPr algn="just"/>
            <a:endParaRPr lang="es-ES" sz="1200" dirty="0"/>
          </a:p>
          <a:p>
            <a:pPr algn="just"/>
            <a:r>
              <a:rPr lang="es-ES" sz="2400" b="1" u="sng" dirty="0" err="1" smtClean="0"/>
              <a:t>Exército</a:t>
            </a:r>
            <a:r>
              <a:rPr lang="es-ES" sz="2400" b="1" u="sng" dirty="0" smtClean="0"/>
              <a:t>:</a:t>
            </a:r>
            <a:endParaRPr lang="es-ES" sz="2400" b="1" u="sng" dirty="0"/>
          </a:p>
          <a:p>
            <a:pPr algn="just"/>
            <a:r>
              <a:rPr lang="es-ES" sz="2400" dirty="0"/>
              <a:t>A Constitución </a:t>
            </a:r>
            <a:r>
              <a:rPr lang="es-ES" sz="2400" dirty="0" err="1"/>
              <a:t>reflicte</a:t>
            </a:r>
            <a:r>
              <a:rPr lang="es-ES" sz="2400" dirty="0"/>
              <a:t> un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Exército</a:t>
            </a:r>
            <a:r>
              <a:rPr lang="es-ES" sz="2400" dirty="0" smtClean="0"/>
              <a:t> </a:t>
            </a:r>
            <a:r>
              <a:rPr lang="es-ES" sz="2400" dirty="0"/>
              <a:t>regular para a defensa exterior, permanente, formado por </a:t>
            </a:r>
            <a:r>
              <a:rPr lang="es-ES" sz="2400" dirty="0" err="1"/>
              <a:t>oficiais</a:t>
            </a:r>
            <a:r>
              <a:rPr lang="es-ES" sz="2400" dirty="0"/>
              <a:t> e tropas españolas e do que se suprimen as probas de </a:t>
            </a:r>
            <a:r>
              <a:rPr lang="es-ES" sz="2400" dirty="0" err="1" smtClean="0"/>
              <a:t>nobreza</a:t>
            </a:r>
            <a:r>
              <a:rPr lang="es-ES" sz="2400" dirty="0"/>
              <a:t>.</a:t>
            </a:r>
            <a:r>
              <a:rPr lang="es-ES" sz="2400" dirty="0" smtClean="0"/>
              <a:t> </a:t>
            </a:r>
            <a:r>
              <a:rPr lang="es-ES" sz="2400" dirty="0"/>
              <a:t>e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b="1" dirty="0"/>
              <a:t>M</a:t>
            </a:r>
            <a:r>
              <a:rPr lang="es-ES" sz="2400" b="1" dirty="0" smtClean="0"/>
              <a:t>ilicia </a:t>
            </a:r>
            <a:r>
              <a:rPr lang="es-ES" sz="2400" b="1" dirty="0"/>
              <a:t>nacional, eventual, para a defensa das </a:t>
            </a:r>
            <a:r>
              <a:rPr lang="es-ES" sz="2400" b="1" dirty="0" err="1"/>
              <a:t>liberdades</a:t>
            </a:r>
            <a:r>
              <a:rPr lang="es-ES" sz="2400" b="1" dirty="0"/>
              <a:t> e da </a:t>
            </a:r>
            <a:r>
              <a:rPr lang="es-ES" sz="2400" b="1" dirty="0" smtClean="0"/>
              <a:t>Constitución</a:t>
            </a:r>
            <a:r>
              <a:rPr lang="es-ES" sz="2400" dirty="0"/>
              <a:t>, sometida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.</a:t>
            </a:r>
          </a:p>
        </p:txBody>
      </p:sp>
      <p:pic>
        <p:nvPicPr>
          <p:cNvPr id="9218" name="Picture 2" descr="Guía para recorrer los lugares de la Constitución de 1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86" y="1221509"/>
            <a:ext cx="7115413" cy="476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183" y="0"/>
            <a:ext cx="530897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sistema electoral </a:t>
            </a:r>
            <a:r>
              <a:rPr lang="es-ES" sz="2400" b="1" dirty="0"/>
              <a:t>está </a:t>
            </a:r>
            <a:r>
              <a:rPr lang="es-ES" sz="2400" b="1" dirty="0" err="1"/>
              <a:t>incluído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Constitución de 1812. </a:t>
            </a:r>
            <a:endParaRPr lang="es-ES" sz="2400" dirty="0" smtClean="0"/>
          </a:p>
          <a:p>
            <a:pPr algn="just"/>
            <a:r>
              <a:rPr lang="es-ES" sz="2400" dirty="0" smtClean="0"/>
              <a:t>Por </a:t>
            </a:r>
            <a:r>
              <a:rPr lang="es-ES" sz="2400" dirty="0" err="1"/>
              <a:t>primeira</a:t>
            </a:r>
            <a:r>
              <a:rPr lang="es-ES" sz="2400" dirty="0"/>
              <a:t> vez o </a:t>
            </a:r>
            <a:r>
              <a:rPr lang="es-ES" sz="2400" b="1" dirty="0"/>
              <a:t>sistema</a:t>
            </a:r>
            <a:r>
              <a:rPr lang="es-ES" sz="2400" dirty="0"/>
              <a:t> é </a:t>
            </a:r>
            <a:r>
              <a:rPr lang="es-ES" sz="2400" b="1" dirty="0"/>
              <a:t>representativo, </a:t>
            </a:r>
            <a:r>
              <a:rPr lang="es-ES" sz="2400" dirty="0"/>
              <a:t>rematando coa división en estamentos. </a:t>
            </a:r>
            <a:endParaRPr lang="es-ES" sz="24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/>
              <a:t>sufraxio</a:t>
            </a:r>
            <a:r>
              <a:rPr lang="es-ES" sz="2400" dirty="0"/>
              <a:t> é </a:t>
            </a:r>
            <a:r>
              <a:rPr lang="es-ES" sz="2400" b="1" u="sng" dirty="0"/>
              <a:t>universal </a:t>
            </a:r>
            <a:r>
              <a:rPr lang="es-ES" sz="2400" b="1" u="sng" dirty="0" smtClean="0"/>
              <a:t>masculino </a:t>
            </a:r>
            <a:r>
              <a:rPr lang="es-ES" sz="2400" dirty="0" smtClean="0"/>
              <a:t>(</a:t>
            </a:r>
            <a:r>
              <a:rPr lang="es-ES" sz="2400" dirty="0" err="1"/>
              <a:t>varóns</a:t>
            </a:r>
            <a:r>
              <a:rPr lang="es-ES" sz="2400" dirty="0"/>
              <a:t> </a:t>
            </a:r>
            <a:r>
              <a:rPr lang="es-ES" sz="2400" dirty="0" err="1"/>
              <a:t>maiores</a:t>
            </a:r>
            <a:r>
              <a:rPr lang="es-ES" sz="2400" dirty="0"/>
              <a:t> de 25 anos) </a:t>
            </a:r>
            <a:r>
              <a:rPr lang="es-ES" sz="2400" b="1" u="sng" dirty="0"/>
              <a:t>e indirecto </a:t>
            </a:r>
            <a:r>
              <a:rPr lang="es-ES" sz="2400" dirty="0"/>
              <a:t>( 3 </a:t>
            </a:r>
            <a:r>
              <a:rPr lang="es-ES" sz="2400" dirty="0" err="1"/>
              <a:t>niveis</a:t>
            </a:r>
            <a:r>
              <a:rPr lang="es-ES" sz="2400" dirty="0"/>
              <a:t>: parroquia, partido e provincia), </a:t>
            </a:r>
            <a:endParaRPr lang="es-ES" sz="2400" dirty="0" smtClean="0"/>
          </a:p>
          <a:p>
            <a:pPr algn="just"/>
            <a:r>
              <a:rPr lang="es-ES" sz="2400" dirty="0" smtClean="0"/>
              <a:t>un </a:t>
            </a:r>
            <a:r>
              <a:rPr lang="es-ES" sz="2400" dirty="0"/>
              <a:t>deputado por cada 70.000 habitantes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2400" b="1" u="sng" dirty="0" smtClean="0"/>
              <a:t>Administración: </a:t>
            </a:r>
            <a:r>
              <a:rPr lang="es-ES" sz="2400" dirty="0" err="1" smtClean="0"/>
              <a:t>imponse</a:t>
            </a:r>
            <a:r>
              <a:rPr lang="es-ES" sz="2400" dirty="0" smtClean="0"/>
              <a:t> </a:t>
            </a:r>
            <a:r>
              <a:rPr lang="es-ES" sz="2400" dirty="0"/>
              <a:t>o </a:t>
            </a:r>
            <a:r>
              <a:rPr lang="es-ES" sz="2400" b="1" dirty="0" smtClean="0"/>
              <a:t>centralismo administrativo </a:t>
            </a:r>
            <a:r>
              <a:rPr lang="es-ES" sz="2400" b="1" dirty="0"/>
              <a:t>e </a:t>
            </a:r>
            <a:r>
              <a:rPr lang="es-ES" sz="2400" b="1" dirty="0" smtClean="0"/>
              <a:t>a </a:t>
            </a:r>
            <a:r>
              <a:rPr lang="es-ES" sz="2400" b="1" dirty="0" err="1" smtClean="0"/>
              <a:t>uniformidade</a:t>
            </a:r>
            <a:r>
              <a:rPr lang="es-ES" sz="2400" b="1" dirty="0" smtClean="0"/>
              <a:t> </a:t>
            </a:r>
            <a:r>
              <a:rPr lang="es-ES" sz="2400" b="1" dirty="0" err="1"/>
              <a:t>lexislativa</a:t>
            </a:r>
            <a:r>
              <a:rPr lang="es-ES" sz="2400" dirty="0"/>
              <a:t>, </a:t>
            </a:r>
            <a:r>
              <a:rPr lang="es-ES" sz="2400" dirty="0" err="1"/>
              <a:t>unha</a:t>
            </a:r>
            <a:r>
              <a:rPr lang="es-ES" sz="2400" dirty="0"/>
              <a:t> única </a:t>
            </a:r>
            <a:r>
              <a:rPr lang="es-ES" sz="2400" dirty="0" err="1"/>
              <a:t>lexislación</a:t>
            </a:r>
            <a:r>
              <a:rPr lang="es-ES" sz="2400" dirty="0"/>
              <a:t> que eliminaba os particularismos e </a:t>
            </a:r>
            <a:r>
              <a:rPr lang="es-ES" sz="2400" dirty="0" err="1"/>
              <a:t>privilexios</a:t>
            </a:r>
            <a:r>
              <a:rPr lang="es-ES" sz="2400" dirty="0"/>
              <a:t> </a:t>
            </a:r>
            <a:r>
              <a:rPr lang="es-ES" sz="2400" dirty="0" err="1"/>
              <a:t>forais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b="1" dirty="0" err="1"/>
              <a:t>deputación</a:t>
            </a:r>
            <a:r>
              <a:rPr lang="es-ES" sz="2400" dirty="0" err="1"/>
              <a:t>s</a:t>
            </a:r>
            <a:r>
              <a:rPr lang="es-ES" sz="2400" dirty="0"/>
              <a:t> ,creadas para representar os intereses de cada provincia, e </a:t>
            </a:r>
            <a:r>
              <a:rPr lang="es-ES" sz="2400" b="1" dirty="0"/>
              <a:t>os </a:t>
            </a:r>
            <a:r>
              <a:rPr lang="es-ES" sz="2400" b="1" dirty="0" err="1"/>
              <a:t>concellos</a:t>
            </a:r>
            <a:r>
              <a:rPr lang="es-ES" sz="2400" dirty="0"/>
              <a:t> son </a:t>
            </a:r>
            <a:r>
              <a:rPr lang="es-ES" sz="2400" b="1" dirty="0" err="1"/>
              <a:t>elixidos</a:t>
            </a:r>
            <a:r>
              <a:rPr lang="es-ES" sz="2400" b="1" dirty="0"/>
              <a:t> por </a:t>
            </a:r>
            <a:r>
              <a:rPr lang="es-ES" sz="2400" b="1" dirty="0" err="1"/>
              <a:t>sufraxio</a:t>
            </a:r>
            <a:r>
              <a:rPr lang="es-ES" sz="2400" b="1" dirty="0"/>
              <a:t> universal indirecto.</a:t>
            </a:r>
            <a:endParaRPr lang="es-ES" sz="2400" dirty="0"/>
          </a:p>
        </p:txBody>
      </p:sp>
      <p:pic>
        <p:nvPicPr>
          <p:cNvPr id="8194" name="Picture 2" descr="MONUMENTO A LA CONSTITUCION DE 1812. Conocido como &quot;MONUMENTO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70" y="0"/>
            <a:ext cx="5093367" cy="67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0251" y="327546"/>
            <a:ext cx="450376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É </a:t>
            </a:r>
            <a:r>
              <a:rPr lang="es-ES" sz="2400" b="1" dirty="0" err="1"/>
              <a:t>unha</a:t>
            </a:r>
            <a:r>
              <a:rPr lang="es-ES" sz="2400" b="1" dirty="0"/>
              <a:t> </a:t>
            </a:r>
            <a:r>
              <a:rPr lang="es-ES" sz="2400" b="1" u="sng" dirty="0"/>
              <a:t>constitución </a:t>
            </a:r>
            <a:r>
              <a:rPr lang="es-ES" sz="2400" b="1" u="sng" dirty="0" err="1"/>
              <a:t>ríxida</a:t>
            </a:r>
            <a:r>
              <a:rPr lang="es-ES" sz="2400" b="1" u="sng" dirty="0"/>
              <a:t> </a:t>
            </a:r>
            <a:r>
              <a:rPr lang="es-ES" sz="2400" b="1" dirty="0"/>
              <a:t>que non se podía modificar ata os 8 </a:t>
            </a:r>
            <a:r>
              <a:rPr lang="es-ES" sz="2400" b="1" dirty="0" smtClean="0"/>
              <a:t>anos </a:t>
            </a:r>
            <a:r>
              <a:rPr lang="es-ES" sz="2400" b="1" dirty="0"/>
              <a:t>de </a:t>
            </a:r>
            <a:r>
              <a:rPr lang="es-ES" sz="2400" b="1" dirty="0" err="1"/>
              <a:t>vixencia</a:t>
            </a:r>
            <a:r>
              <a:rPr lang="es-ES" sz="2400" b="1" dirty="0"/>
              <a:t>. A </a:t>
            </a:r>
            <a:r>
              <a:rPr lang="es-ES" sz="2400" b="1" dirty="0" err="1"/>
              <a:t>rixidez</a:t>
            </a:r>
            <a:r>
              <a:rPr lang="es-ES" sz="2400" b="1" dirty="0"/>
              <a:t> está causada </a:t>
            </a:r>
            <a:r>
              <a:rPr lang="es-ES" sz="2400" b="1" dirty="0" smtClean="0"/>
              <a:t>por: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a </a:t>
            </a:r>
            <a:r>
              <a:rPr lang="es-ES" sz="2400" b="1" dirty="0" err="1"/>
              <a:t>debilidade</a:t>
            </a:r>
            <a:r>
              <a:rPr lang="es-ES" sz="2400" b="1" dirty="0"/>
              <a:t> do Liberalismo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para </a:t>
            </a:r>
            <a:r>
              <a:rPr lang="es-ES" sz="2400" b="1" dirty="0"/>
              <a:t>evitar a </a:t>
            </a:r>
            <a:r>
              <a:rPr lang="es-ES" sz="2400" b="1" dirty="0" err="1"/>
              <a:t>súa</a:t>
            </a:r>
            <a:r>
              <a:rPr lang="es-ES" sz="2400" b="1" dirty="0"/>
              <a:t> modificación polo </a:t>
            </a:r>
            <a:r>
              <a:rPr lang="es-ES" sz="2400" b="1" dirty="0" err="1"/>
              <a:t>Rei</a:t>
            </a:r>
            <a:r>
              <a:rPr lang="es-ES" sz="2400" b="1" dirty="0" smtClean="0"/>
              <a:t>.</a:t>
            </a:r>
          </a:p>
          <a:p>
            <a:pPr algn="just"/>
            <a:endParaRPr lang="es-ES" sz="2400" b="1" dirty="0"/>
          </a:p>
          <a:p>
            <a:pPr lvl="0" algn="just"/>
            <a:r>
              <a:rPr lang="gl-ES" sz="2400" b="1" dirty="0">
                <a:ea typeface="Times New Roman" panose="02020603050405020304" pitchFamily="18" charset="0"/>
              </a:rPr>
              <a:t>Estivo </a:t>
            </a:r>
            <a:r>
              <a:rPr lang="gl-ES" sz="2400" b="1" u="sng" dirty="0">
                <a:ea typeface="Times New Roman" panose="02020603050405020304" pitchFamily="18" charset="0"/>
              </a:rPr>
              <a:t>vixente </a:t>
            </a:r>
            <a:r>
              <a:rPr lang="gl-ES" sz="2400" b="1" dirty="0">
                <a:ea typeface="Times New Roman" panose="02020603050405020304" pitchFamily="18" charset="0"/>
              </a:rPr>
              <a:t>durante 3 curtos períodos:</a:t>
            </a:r>
          </a:p>
          <a:p>
            <a:pPr lvl="0" algn="just"/>
            <a:r>
              <a:rPr lang="gl-ES" sz="2400" b="1" dirty="0">
                <a:ea typeface="Times New Roman" panose="02020603050405020304" pitchFamily="18" charset="0"/>
              </a:rPr>
              <a:t> en 1812-14; 1820-23; </a:t>
            </a:r>
            <a:r>
              <a:rPr lang="gl-ES" sz="2400" b="1" dirty="0" smtClean="0">
                <a:ea typeface="Times New Roman" panose="02020603050405020304" pitchFamily="18" charset="0"/>
              </a:rPr>
              <a:t>1836-37</a:t>
            </a:r>
          </a:p>
          <a:p>
            <a:pPr lvl="0" algn="just"/>
            <a:endParaRPr lang="gl-ES" sz="2400" b="1" dirty="0">
              <a:ea typeface="Times New Roman" panose="02020603050405020304" pitchFamily="18" charset="0"/>
            </a:endParaRPr>
          </a:p>
          <a:p>
            <a:pPr lvl="0" algn="just"/>
            <a:endParaRPr lang="gl-ES" sz="2400" b="1" dirty="0">
              <a:ea typeface="Times New Roman" panose="02020603050405020304" pitchFamily="18" charset="0"/>
            </a:endParaRPr>
          </a:p>
          <a:p>
            <a:pPr algn="just"/>
            <a:r>
              <a:rPr lang="es-ES" sz="2400" b="1" dirty="0" smtClean="0"/>
              <a:t>A </a:t>
            </a:r>
            <a:r>
              <a:rPr lang="es-ES" sz="2400" b="1" dirty="0"/>
              <a:t>Constitución de 1812 </a:t>
            </a:r>
            <a:r>
              <a:rPr lang="es-ES" sz="2400" b="1" dirty="0" err="1"/>
              <a:t>vai</a:t>
            </a:r>
            <a:r>
              <a:rPr lang="es-ES" sz="2400" b="1" dirty="0"/>
              <a:t> </a:t>
            </a:r>
            <a:r>
              <a:rPr lang="es-ES" sz="2400" b="1" dirty="0" err="1"/>
              <a:t>influír</a:t>
            </a:r>
            <a:r>
              <a:rPr lang="es-ES" sz="2400" b="1" dirty="0"/>
              <a:t> notablemente </a:t>
            </a:r>
            <a:r>
              <a:rPr lang="es-ES" sz="2400" b="1" dirty="0" err="1"/>
              <a:t>na</a:t>
            </a:r>
            <a:r>
              <a:rPr lang="es-ES" sz="2400" b="1" dirty="0"/>
              <a:t> experiencia constitucional de Italia, Portugal e </a:t>
            </a:r>
            <a:r>
              <a:rPr lang="es-ES" sz="2400" b="1" dirty="0" err="1"/>
              <a:t>na</a:t>
            </a:r>
            <a:r>
              <a:rPr lang="es-ES" sz="2400" b="1" dirty="0"/>
              <a:t> América española</a:t>
            </a:r>
            <a:r>
              <a:rPr lang="es-ES" sz="2400" b="1" dirty="0" smtClean="0"/>
              <a:t>.</a:t>
            </a:r>
            <a:endParaRPr lang="es-ES" sz="2400" b="1" dirty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/>
          </a:p>
        </p:txBody>
      </p:sp>
      <p:pic>
        <p:nvPicPr>
          <p:cNvPr id="5122" name="Picture 2" descr="Ciudadanos lleva al Pleno la necesidad de restaurar el monumento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86" y="699448"/>
            <a:ext cx="7019497" cy="52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83689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CAUSAS DO LEVANTAMENTO</a:t>
            </a:r>
            <a:r>
              <a:rPr lang="es-ES" sz="2400" b="1" u="sng" dirty="0"/>
              <a:t> </a:t>
            </a:r>
            <a:r>
              <a:rPr lang="es-ES" sz="2400" b="1" u="sng" dirty="0" smtClean="0"/>
              <a:t>DO 2 DE MAIO DE 1808</a:t>
            </a:r>
          </a:p>
          <a:p>
            <a:pPr algn="just"/>
            <a:r>
              <a:rPr lang="es-ES" sz="2400" dirty="0" smtClean="0"/>
              <a:t>             . Non </a:t>
            </a:r>
            <a:r>
              <a:rPr lang="es-ES" sz="2400" dirty="0" err="1" smtClean="0"/>
              <a:t>hai</a:t>
            </a:r>
            <a:r>
              <a:rPr lang="es-ES" sz="2400" dirty="0" smtClean="0"/>
              <a:t> probas para poder confirmar </a:t>
            </a:r>
            <a:r>
              <a:rPr lang="es-ES" sz="2400" dirty="0" err="1" smtClean="0"/>
              <a:t>nin</a:t>
            </a:r>
            <a:r>
              <a:rPr lang="es-ES" sz="2400" dirty="0" smtClean="0"/>
              <a:t> o carácter espontáneo, </a:t>
            </a:r>
            <a:r>
              <a:rPr lang="es-ES" sz="2400" dirty="0" err="1" smtClean="0"/>
              <a:t>nin</a:t>
            </a:r>
            <a:r>
              <a:rPr lang="es-ES" sz="2400" dirty="0" smtClean="0"/>
              <a:t> a existencia </a:t>
            </a:r>
            <a:r>
              <a:rPr lang="es-ES" sz="2400" dirty="0" err="1" smtClean="0"/>
              <a:t>dun</a:t>
            </a:r>
            <a:r>
              <a:rPr lang="es-ES" sz="2400" dirty="0" smtClean="0"/>
              <a:t> plan do partido fernandino que </a:t>
            </a:r>
            <a:r>
              <a:rPr lang="es-ES" sz="2400" dirty="0" err="1" smtClean="0"/>
              <a:t>xustificara</a:t>
            </a:r>
            <a:r>
              <a:rPr lang="es-ES" sz="2400" dirty="0" smtClean="0"/>
              <a:t> o </a:t>
            </a:r>
            <a:r>
              <a:rPr lang="es-ES" sz="2400" dirty="0" err="1" smtClean="0"/>
              <a:t>levantamento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              . Blanco White cría que os franceses </a:t>
            </a:r>
            <a:r>
              <a:rPr lang="es-ES" sz="2400" dirty="0" err="1" smtClean="0"/>
              <a:t>povocaran</a:t>
            </a:r>
            <a:r>
              <a:rPr lang="es-ES" sz="2400" dirty="0" smtClean="0"/>
              <a:t> o </a:t>
            </a:r>
            <a:r>
              <a:rPr lang="es-ES" sz="2400" dirty="0" err="1" smtClean="0"/>
              <a:t>levantamento</a:t>
            </a:r>
            <a:r>
              <a:rPr lang="es-ES" sz="2400" dirty="0" smtClean="0"/>
              <a:t> </a:t>
            </a:r>
            <a:r>
              <a:rPr lang="es-ES" sz="2400" dirty="0" err="1" smtClean="0"/>
              <a:t>pra</a:t>
            </a:r>
            <a:r>
              <a:rPr lang="es-ES" sz="2400" dirty="0" smtClean="0"/>
              <a:t> </a:t>
            </a:r>
            <a:r>
              <a:rPr lang="es-ES" sz="2400" dirty="0" err="1" smtClean="0"/>
              <a:t>xustificar</a:t>
            </a:r>
            <a:r>
              <a:rPr lang="es-ES" sz="2400" dirty="0" smtClean="0"/>
              <a:t> a ocupación</a:t>
            </a:r>
          </a:p>
          <a:p>
            <a:pPr algn="just"/>
            <a:r>
              <a:rPr lang="es-ES" sz="2400" dirty="0" smtClean="0"/>
              <a:t>              .  </a:t>
            </a:r>
            <a:r>
              <a:rPr lang="es-ES" sz="2400" dirty="0" err="1"/>
              <a:t>H</a:t>
            </a:r>
            <a:r>
              <a:rPr lang="es-ES" sz="2400" dirty="0" err="1" smtClean="0"/>
              <a:t>ai</a:t>
            </a:r>
            <a:r>
              <a:rPr lang="es-ES" sz="2400" dirty="0" smtClean="0"/>
              <a:t> constancia de </a:t>
            </a:r>
            <a:r>
              <a:rPr lang="es-ES" sz="2400" dirty="0" err="1" smtClean="0"/>
              <a:t>plans</a:t>
            </a:r>
            <a:r>
              <a:rPr lang="es-ES" sz="2400" dirty="0" smtClean="0"/>
              <a:t> de defensa do capitán Velarde contra os franceses e folletos que informaban </a:t>
            </a:r>
            <a:r>
              <a:rPr lang="es-ES" sz="2400" dirty="0" err="1" smtClean="0"/>
              <a:t>dunha</a:t>
            </a:r>
            <a:r>
              <a:rPr lang="es-ES" sz="2400" dirty="0" smtClean="0"/>
              <a:t> próxima sublevación popular.</a:t>
            </a:r>
          </a:p>
          <a:p>
            <a:pPr algn="just"/>
            <a:endParaRPr lang="es-ES" b="1" u="sng" dirty="0" smtClean="0"/>
          </a:p>
          <a:p>
            <a:pPr algn="just"/>
            <a:r>
              <a:rPr lang="es-ES" sz="2400" b="1" u="sng" dirty="0" smtClean="0"/>
              <a:t>A </a:t>
            </a:r>
            <a:r>
              <a:rPr lang="es-ES" sz="2400" b="1" u="sng" dirty="0" err="1" smtClean="0"/>
              <a:t>estratexia</a:t>
            </a:r>
            <a:r>
              <a:rPr lang="es-ES" sz="2400" b="1" u="sng" dirty="0" smtClean="0"/>
              <a:t> de Napoleón </a:t>
            </a:r>
            <a:r>
              <a:rPr lang="es-ES" sz="2400" dirty="0" smtClean="0"/>
              <a:t>combinaba a </a:t>
            </a:r>
            <a:r>
              <a:rPr lang="es-ES" sz="2400" b="1" dirty="0" smtClean="0"/>
              <a:t>acción militar </a:t>
            </a:r>
            <a:r>
              <a:rPr lang="es-ES" sz="2400" dirty="0" smtClean="0"/>
              <a:t>(ocupación de </a:t>
            </a:r>
            <a:r>
              <a:rPr lang="es-ES" sz="2400" dirty="0" err="1" smtClean="0"/>
              <a:t>prazas</a:t>
            </a:r>
            <a:r>
              <a:rPr lang="es-ES" sz="2400" dirty="0" smtClean="0"/>
              <a:t> </a:t>
            </a:r>
            <a:r>
              <a:rPr lang="es-ES" sz="2400" dirty="0" err="1" smtClean="0"/>
              <a:t>fortes</a:t>
            </a:r>
            <a:r>
              <a:rPr lang="es-ES" sz="2400" dirty="0" smtClean="0"/>
              <a:t>: Barcelona, Pamplona Madrid) e a </a:t>
            </a:r>
            <a:r>
              <a:rPr lang="es-ES" sz="2400" b="1" dirty="0" smtClean="0"/>
              <a:t>acción política </a:t>
            </a:r>
            <a:r>
              <a:rPr lang="es-ES" sz="2400" dirty="0" smtClean="0"/>
              <a:t>(Presión de </a:t>
            </a:r>
            <a:r>
              <a:rPr lang="es-ES" sz="2400" dirty="0" err="1" smtClean="0"/>
              <a:t>Murat</a:t>
            </a:r>
            <a:r>
              <a:rPr lang="es-ES" sz="2400" dirty="0" smtClean="0"/>
              <a:t> sobre Carlos IV e a Junta de Gobierno). </a:t>
            </a:r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 smtClean="0"/>
              <a:t>seu</a:t>
            </a:r>
            <a:r>
              <a:rPr lang="es-ES" sz="2400" dirty="0" smtClean="0"/>
              <a:t> </a:t>
            </a:r>
            <a:r>
              <a:rPr lang="es-ES" sz="2400" dirty="0" err="1" smtClean="0"/>
              <a:t>obxectivo</a:t>
            </a:r>
            <a:r>
              <a:rPr lang="es-ES" sz="2400" dirty="0" smtClean="0"/>
              <a:t> é incorporar a Francia as </a:t>
            </a:r>
            <a:r>
              <a:rPr lang="es-ES" sz="2400" dirty="0" err="1" smtClean="0"/>
              <a:t>terras</a:t>
            </a:r>
            <a:r>
              <a:rPr lang="es-ES" sz="2400" dirty="0" smtClean="0"/>
              <a:t> da </a:t>
            </a:r>
            <a:r>
              <a:rPr lang="es-ES" sz="2400" dirty="0" err="1" smtClean="0"/>
              <a:t>veira</a:t>
            </a:r>
            <a:r>
              <a:rPr lang="es-ES" sz="2400" dirty="0" smtClean="0"/>
              <a:t> </a:t>
            </a:r>
            <a:r>
              <a:rPr lang="es-ES" sz="2400" dirty="0" err="1" smtClean="0"/>
              <a:t>esquerda</a:t>
            </a:r>
            <a:r>
              <a:rPr lang="es-ES" sz="2400" dirty="0" smtClean="0"/>
              <a:t> do Ebro. </a:t>
            </a:r>
          </a:p>
          <a:p>
            <a:pPr algn="just"/>
            <a:r>
              <a:rPr lang="es-ES" sz="2400" dirty="0" err="1" smtClean="0"/>
              <a:t>Cre</a:t>
            </a:r>
            <a:r>
              <a:rPr lang="es-ES" sz="2400" dirty="0" smtClean="0"/>
              <a:t> </a:t>
            </a:r>
            <a:r>
              <a:rPr lang="es-ES" sz="2400" dirty="0" err="1" smtClean="0"/>
              <a:t>ademais</a:t>
            </a:r>
            <a:r>
              <a:rPr lang="es-ES" sz="2400" dirty="0" smtClean="0"/>
              <a:t> que, debido </a:t>
            </a:r>
            <a:r>
              <a:rPr lang="es-ES" sz="2400" dirty="0" err="1" smtClean="0"/>
              <a:t>ó</a:t>
            </a:r>
            <a:r>
              <a:rPr lang="es-ES" sz="2400" dirty="0" smtClean="0"/>
              <a:t> atraso e ignorancia do pobo español, a </a:t>
            </a:r>
            <a:r>
              <a:rPr lang="es-ES" sz="2400" dirty="0" err="1" smtClean="0"/>
              <a:t>súa</a:t>
            </a:r>
            <a:r>
              <a:rPr lang="es-ES" sz="2400" dirty="0" smtClean="0"/>
              <a:t> actuación será recibida como a </a:t>
            </a:r>
            <a:r>
              <a:rPr lang="es-ES" sz="2400" dirty="0" err="1" smtClean="0"/>
              <a:t>dun</a:t>
            </a:r>
            <a:r>
              <a:rPr lang="es-ES" sz="2400" dirty="0" smtClean="0"/>
              <a:t> salvador e reformador</a:t>
            </a:r>
            <a:endParaRPr lang="gl-ES" sz="2400" dirty="0"/>
          </a:p>
        </p:txBody>
      </p:sp>
      <p:pic>
        <p:nvPicPr>
          <p:cNvPr id="1026" name="Picture 2" descr="Levantamiento del 2 de May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38" y="80785"/>
            <a:ext cx="4922862" cy="65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04045"/>
            <a:ext cx="63189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OBRA LEXISLADORA DAS CORTES DE CÁDIZ</a:t>
            </a:r>
            <a:endParaRPr lang="es-ES" sz="2400" dirty="0"/>
          </a:p>
          <a:p>
            <a:pPr algn="just"/>
            <a:r>
              <a:rPr lang="es-ES" sz="2400" dirty="0" err="1"/>
              <a:t>Ademais</a:t>
            </a:r>
            <a:r>
              <a:rPr lang="es-ES" sz="2400" dirty="0"/>
              <a:t> da Constitución, as Cortes de Cádiz aprobarán </a:t>
            </a:r>
            <a:r>
              <a:rPr lang="es-ES" sz="2400" dirty="0" err="1"/>
              <a:t>unha</a:t>
            </a:r>
            <a:r>
              <a:rPr lang="es-ES" sz="2400" dirty="0"/>
              <a:t> serie de decretos que contribuirán á superación do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e o </a:t>
            </a:r>
            <a:r>
              <a:rPr lang="es-ES" sz="2400" dirty="0" err="1"/>
              <a:t>desenvolvemento</a:t>
            </a:r>
            <a:r>
              <a:rPr lang="es-ES" sz="2400" dirty="0"/>
              <a:t> do </a:t>
            </a:r>
            <a:r>
              <a:rPr lang="es-ES" sz="2400" dirty="0" err="1"/>
              <a:t>Réxime</a:t>
            </a:r>
            <a:r>
              <a:rPr lang="es-ES" sz="2400" dirty="0"/>
              <a:t> Liberal:</a:t>
            </a:r>
          </a:p>
          <a:p>
            <a:pPr algn="just"/>
            <a:r>
              <a:rPr lang="es-ES" sz="2400" dirty="0" smtClean="0"/>
              <a:t>- Decreto </a:t>
            </a:r>
            <a:r>
              <a:rPr lang="es-ES" sz="2400" dirty="0"/>
              <a:t>de </a:t>
            </a:r>
            <a:r>
              <a:rPr lang="es-ES" sz="2400" b="1" dirty="0" err="1"/>
              <a:t>Liberdade</a:t>
            </a:r>
            <a:r>
              <a:rPr lang="es-ES" sz="2400" b="1" dirty="0"/>
              <a:t> de imprenta</a:t>
            </a:r>
            <a:r>
              <a:rPr lang="es-ES" sz="2400" dirty="0"/>
              <a:t>, </a:t>
            </a:r>
            <a:r>
              <a:rPr lang="es-ES" sz="2400" dirty="0" err="1"/>
              <a:t>sen</a:t>
            </a:r>
            <a:r>
              <a:rPr lang="es-ES" sz="2400" dirty="0"/>
              <a:t> censura previa, </a:t>
            </a:r>
            <a:r>
              <a:rPr lang="es-ES" sz="2400" dirty="0" smtClean="0"/>
              <a:t>agás para materias </a:t>
            </a:r>
            <a:r>
              <a:rPr lang="es-ES" sz="2400" dirty="0" err="1"/>
              <a:t>relixiosas</a:t>
            </a:r>
            <a:r>
              <a:rPr lang="es-ES" sz="2400" dirty="0"/>
              <a:t>. 1810.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Abolición </a:t>
            </a:r>
            <a:r>
              <a:rPr lang="es-ES" sz="2400" b="1" dirty="0"/>
              <a:t>dos señoríos </a:t>
            </a:r>
            <a:r>
              <a:rPr lang="es-ES" sz="2400" b="1" dirty="0" err="1"/>
              <a:t>xurisdicionais</a:t>
            </a:r>
            <a:r>
              <a:rPr lang="es-ES" sz="2400" b="1" dirty="0"/>
              <a:t> </a:t>
            </a:r>
            <a:r>
              <a:rPr lang="es-ES" sz="2400" dirty="0"/>
              <a:t>e </a:t>
            </a:r>
            <a:r>
              <a:rPr lang="es-ES" sz="2400" dirty="0" err="1"/>
              <a:t>privilexios</a:t>
            </a:r>
            <a:r>
              <a:rPr lang="es-ES" sz="2400" dirty="0"/>
              <a:t> de </a:t>
            </a:r>
            <a:r>
              <a:rPr lang="es-ES" sz="2400" dirty="0" err="1"/>
              <a:t>orixe</a:t>
            </a:r>
            <a:r>
              <a:rPr lang="es-ES" sz="2400" dirty="0"/>
              <a:t> feudal. 1811. </a:t>
            </a:r>
            <a:endParaRPr lang="es-ES" sz="2400" dirty="0" smtClean="0"/>
          </a:p>
          <a:p>
            <a:pPr algn="just"/>
            <a:r>
              <a:rPr lang="es-ES" sz="2400" b="1" dirty="0" smtClean="0"/>
              <a:t>Suprime </a:t>
            </a:r>
            <a:r>
              <a:rPr lang="es-ES" sz="2400" b="1" dirty="0"/>
              <a:t>o señorío </a:t>
            </a:r>
            <a:r>
              <a:rPr lang="es-ES" sz="2400" b="1" dirty="0" err="1"/>
              <a:t>xurisdicional</a:t>
            </a:r>
            <a:r>
              <a:rPr lang="es-ES" sz="2400" dirty="0"/>
              <a:t> (</a:t>
            </a:r>
            <a:r>
              <a:rPr lang="es-ES" sz="2400" dirty="0" err="1"/>
              <a:t>dereito</a:t>
            </a:r>
            <a:r>
              <a:rPr lang="es-ES" sz="2400" dirty="0"/>
              <a:t> dos señores a impartir </a:t>
            </a:r>
            <a:r>
              <a:rPr lang="es-ES" sz="2400" dirty="0" err="1"/>
              <a:t>xustiza</a:t>
            </a:r>
            <a:r>
              <a:rPr lang="es-ES" sz="2400" dirty="0"/>
              <a:t>, </a:t>
            </a:r>
            <a:r>
              <a:rPr lang="es-ES" sz="2400" dirty="0" err="1"/>
              <a:t>nomear</a:t>
            </a:r>
            <a:r>
              <a:rPr lang="es-ES" sz="2400" dirty="0"/>
              <a:t> autoridades </a:t>
            </a:r>
            <a:r>
              <a:rPr lang="es-ES" sz="2400" dirty="0" err="1"/>
              <a:t>locais</a:t>
            </a:r>
            <a:r>
              <a:rPr lang="es-ES" sz="2400" dirty="0"/>
              <a:t>, percibir rendas: </a:t>
            </a:r>
            <a:r>
              <a:rPr lang="es-ES" sz="2400" dirty="0" err="1"/>
              <a:t>taxas</a:t>
            </a:r>
            <a:r>
              <a:rPr lang="es-ES" sz="2400" dirty="0"/>
              <a:t> </a:t>
            </a:r>
            <a:r>
              <a:rPr lang="es-ES" sz="2400" dirty="0" err="1"/>
              <a:t>xudiciais</a:t>
            </a:r>
            <a:r>
              <a:rPr lang="es-ES" sz="2400" dirty="0"/>
              <a:t>, monopolios </a:t>
            </a:r>
            <a:r>
              <a:rPr lang="es-ES" sz="2400" dirty="0" err="1"/>
              <a:t>locais</a:t>
            </a:r>
            <a:r>
              <a:rPr lang="es-ES" sz="2400" dirty="0"/>
              <a:t>, </a:t>
            </a:r>
            <a:r>
              <a:rPr lang="es-ES" sz="2400" dirty="0" err="1"/>
              <a:t>dereitos</a:t>
            </a:r>
            <a:r>
              <a:rPr lang="es-ES" sz="2400" dirty="0"/>
              <a:t> de </a:t>
            </a:r>
            <a:r>
              <a:rPr lang="es-ES" sz="2400" dirty="0" err="1"/>
              <a:t>peaxe</a:t>
            </a:r>
            <a:r>
              <a:rPr lang="es-ES" sz="2400" dirty="0"/>
              <a:t>, </a:t>
            </a:r>
            <a:r>
              <a:rPr lang="es-ES" sz="2400" dirty="0" err="1"/>
              <a:t>taxas</a:t>
            </a:r>
            <a:r>
              <a:rPr lang="es-ES" sz="2400" dirty="0"/>
              <a:t> por caza, pesca, uso pastos, </a:t>
            </a:r>
            <a:r>
              <a:rPr lang="es-ES" sz="2400" dirty="0" err="1"/>
              <a:t>muíños</a:t>
            </a:r>
            <a:r>
              <a:rPr lang="es-ES" sz="2400" dirty="0"/>
              <a:t>... </a:t>
            </a:r>
            <a:r>
              <a:rPr lang="es-ES" sz="2400" dirty="0" err="1"/>
              <a:t>prestacións</a:t>
            </a:r>
            <a:r>
              <a:rPr lang="es-ES" sz="2400" dirty="0"/>
              <a:t> </a:t>
            </a:r>
            <a:r>
              <a:rPr lang="es-ES" sz="2400" dirty="0" err="1"/>
              <a:t>persoais</a:t>
            </a:r>
            <a:r>
              <a:rPr lang="es-ES" sz="2400" dirty="0"/>
              <a:t>), pero </a:t>
            </a:r>
            <a:endParaRPr lang="es-ES" sz="2400" dirty="0" smtClean="0"/>
          </a:p>
          <a:p>
            <a:pPr algn="just"/>
            <a:r>
              <a:rPr lang="es-ES" sz="2400" b="1" dirty="0" err="1" smtClean="0"/>
              <a:t>recoñece</a:t>
            </a:r>
            <a:r>
              <a:rPr lang="es-ES" sz="2400" b="1" dirty="0" smtClean="0"/>
              <a:t> </a:t>
            </a:r>
            <a:r>
              <a:rPr lang="es-ES" sz="2400" b="1" dirty="0"/>
              <a:t>o señorío territorial</a:t>
            </a:r>
            <a:r>
              <a:rPr lang="es-ES" sz="2400" dirty="0"/>
              <a:t>, é </a:t>
            </a:r>
            <a:r>
              <a:rPr lang="es-ES" sz="2400" dirty="0" err="1"/>
              <a:t>dicir</a:t>
            </a:r>
            <a:r>
              <a:rPr lang="es-ES" sz="2400" dirty="0"/>
              <a:t>, a </a:t>
            </a:r>
            <a:r>
              <a:rPr lang="es-ES" sz="2400" dirty="0" err="1"/>
              <a:t>propiedade</a:t>
            </a:r>
            <a:r>
              <a:rPr lang="es-ES" sz="2400" dirty="0"/>
              <a:t> para a </a:t>
            </a:r>
            <a:r>
              <a:rPr lang="es-ES" sz="2400" dirty="0" err="1" smtClean="0"/>
              <a:t>nobreza</a:t>
            </a:r>
            <a:r>
              <a:rPr lang="es-ES" sz="2400" dirty="0" smtClean="0"/>
              <a:t> das </a:t>
            </a:r>
            <a:r>
              <a:rPr lang="es-ES" sz="2400" dirty="0" err="1" smtClean="0"/>
              <a:t>terras</a:t>
            </a:r>
            <a:r>
              <a:rPr lang="es-ES" sz="2400" dirty="0" smtClean="0"/>
              <a:t> </a:t>
            </a:r>
            <a:r>
              <a:rPr lang="es-ES" sz="2400" dirty="0"/>
              <a:t>e continúa o </a:t>
            </a:r>
            <a:r>
              <a:rPr lang="es-ES" sz="2400" dirty="0" err="1"/>
              <a:t>morgado</a:t>
            </a:r>
            <a:r>
              <a:rPr lang="es-ES" sz="24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26" y="1643305"/>
            <a:ext cx="5807074" cy="366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8188"/>
            <a:ext cx="6599843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Despois da aprobación da Constitución, toda unha serie de decretos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intentaban a creación dun novo </a:t>
            </a:r>
            <a:r>
              <a:rPr kumimoji="0" lang="gl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orden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socio-económico. Pretendíase: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dirty="0">
                <a:ea typeface="Times New Roman" panose="02020603050405020304" pitchFamily="18" charset="0"/>
              </a:rPr>
              <a:t> </a:t>
            </a:r>
            <a:r>
              <a:rPr lang="gl-ES" sz="2400" dirty="0" smtClean="0">
                <a:ea typeface="Times New Roman" panose="02020603050405020304" pitchFamily="18" charset="0"/>
              </a:rPr>
              <a:t>    </a:t>
            </a:r>
            <a:r>
              <a:rPr lang="gl-ES" sz="2400" b="1" u="sng" dirty="0">
                <a:ea typeface="Times New Roman" panose="02020603050405020304" pitchFamily="18" charset="0"/>
              </a:rPr>
              <a:t>C</a:t>
            </a:r>
            <a:r>
              <a:rPr kumimoji="0" lang="gl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reación dun mercado nacional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constituír </a:t>
            </a:r>
            <a:r>
              <a:rPr kumimoji="0" lang="gl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unha nación de propietarios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segundo os principios do Liberalismo económico. Decretouse en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dirty="0" smtClean="0">
                <a:ea typeface="Times New Roman" panose="02020603050405020304" pitchFamily="18" charset="0"/>
              </a:rPr>
              <a:t>- 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1811 a privatización do patrimonio real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dirty="0" smtClean="0">
                <a:ea typeface="Times New Roman" panose="02020603050405020304" pitchFamily="18" charset="0"/>
              </a:rPr>
              <a:t>-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1813, privatizáronse</a:t>
            </a:r>
            <a:r>
              <a:rPr kumimoji="0" lang="gl-E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bens comunais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repartilos entre soldados e campesiños que favorecían a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propiedade individual, libre e absoluta. Ademais hai que engadir 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b="1" dirty="0" smtClean="0">
                <a:ea typeface="Times New Roman" panose="02020603050405020304" pitchFamily="18" charset="0"/>
              </a:rPr>
              <a:t>-S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upresión dos</a:t>
            </a:r>
            <a:r>
              <a:rPr kumimoji="0" lang="gl-E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gremios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Consello da Mesta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b="1" dirty="0" smtClean="0">
                <a:ea typeface="Times New Roman" panose="02020603050405020304" pitchFamily="18" charset="0"/>
              </a:rPr>
              <a:t>-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Decreto de libre contratación de traballadores,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gl-ES" sz="2400" b="1" dirty="0" smtClean="0">
                <a:ea typeface="Times New Roman" panose="02020603050405020304" pitchFamily="18" charset="0"/>
              </a:rPr>
              <a:t>- L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ibre comercialización, libre utilización das terras e a uniformidade fiscal.</a:t>
            </a: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338" y="239475"/>
            <a:ext cx="5062044" cy="65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0125" y="0"/>
            <a:ext cx="5636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 smtClean="0"/>
              <a:t>Actuación das Cortes respecto á </a:t>
            </a:r>
            <a:r>
              <a:rPr lang="es-ES" sz="2800" b="1" u="sng" dirty="0" err="1" smtClean="0"/>
              <a:t>Igrexa</a:t>
            </a:r>
            <a:r>
              <a:rPr lang="es-ES" sz="2800" b="1" u="sng" dirty="0" smtClean="0"/>
              <a:t>:</a:t>
            </a:r>
          </a:p>
          <a:p>
            <a:pPr algn="just"/>
            <a:r>
              <a:rPr lang="es-ES" sz="2800" dirty="0"/>
              <a:t>A</a:t>
            </a:r>
            <a:r>
              <a:rPr lang="es-ES" sz="2800" dirty="0" smtClean="0"/>
              <a:t>s </a:t>
            </a:r>
            <a:r>
              <a:rPr lang="es-ES" sz="2800" dirty="0"/>
              <a:t>Cortes </a:t>
            </a:r>
            <a:r>
              <a:rPr lang="es-ES" sz="2800" dirty="0" smtClean="0"/>
              <a:t>acordaron:</a:t>
            </a:r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Prohibir </a:t>
            </a:r>
            <a:r>
              <a:rPr lang="es-ES" sz="2800" dirty="0"/>
              <a:t>os conventos con menos de 12 </a:t>
            </a:r>
            <a:r>
              <a:rPr lang="es-ES" sz="2800" dirty="0" err="1" smtClean="0"/>
              <a:t>relixiosos</a:t>
            </a:r>
            <a:endParaRPr lang="es-ES" sz="2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err="1"/>
              <a:t>S</a:t>
            </a:r>
            <a:r>
              <a:rPr lang="es-ES" sz="2800" b="1" dirty="0" err="1" smtClean="0"/>
              <a:t>uprímese</a:t>
            </a:r>
            <a:r>
              <a:rPr lang="es-ES" sz="2800" b="1" dirty="0" smtClean="0"/>
              <a:t> </a:t>
            </a:r>
            <a:r>
              <a:rPr lang="es-ES" sz="2800" b="1" dirty="0"/>
              <a:t>o voto de Santiago </a:t>
            </a:r>
          </a:p>
          <a:p>
            <a:pPr marL="457200" indent="-457200" algn="just">
              <a:buFontTx/>
              <a:buChar char="-"/>
            </a:pPr>
            <a:r>
              <a:rPr lang="es-ES" sz="2800" b="1" dirty="0" err="1" smtClean="0"/>
              <a:t>Suprímese</a:t>
            </a:r>
            <a:r>
              <a:rPr lang="es-ES" sz="2800" b="1" dirty="0" smtClean="0"/>
              <a:t> á Inquisición</a:t>
            </a:r>
            <a:r>
              <a:rPr lang="es-ES" sz="2800" dirty="0" smtClean="0"/>
              <a:t>.</a:t>
            </a:r>
          </a:p>
          <a:p>
            <a:pPr marL="457200" indent="-457200" algn="just">
              <a:buFontTx/>
              <a:buChar char="-"/>
            </a:pPr>
            <a:endParaRPr lang="es-ES" sz="2800" dirty="0" smtClean="0"/>
          </a:p>
          <a:p>
            <a:pPr algn="just"/>
            <a:r>
              <a:rPr lang="es-ES" sz="2800" dirty="0" err="1" smtClean="0"/>
              <a:t>Ademais</a:t>
            </a:r>
            <a:r>
              <a:rPr lang="es-ES" sz="2800" dirty="0" smtClean="0"/>
              <a:t> </a:t>
            </a:r>
            <a:r>
              <a:rPr lang="es-ES" sz="2800" dirty="0"/>
              <a:t>para </a:t>
            </a:r>
            <a:r>
              <a:rPr lang="es-ES" sz="2800" dirty="0" err="1"/>
              <a:t>obter</a:t>
            </a:r>
            <a:r>
              <a:rPr lang="es-ES" sz="2800" dirty="0"/>
              <a:t> </a:t>
            </a:r>
            <a:r>
              <a:rPr lang="es-ES" sz="2800" dirty="0" smtClean="0"/>
              <a:t>recursos</a:t>
            </a:r>
            <a:r>
              <a:rPr lang="es-ES" sz="2800" dirty="0"/>
              <a:t>:</a:t>
            </a:r>
            <a:r>
              <a:rPr lang="es-ES" sz="2800" dirty="0" smtClean="0"/>
              <a:t> </a:t>
            </a:r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Aprobarán </a:t>
            </a:r>
            <a:r>
              <a:rPr lang="es-ES" sz="2800" dirty="0"/>
              <a:t>a </a:t>
            </a:r>
            <a:r>
              <a:rPr lang="es-ES" sz="2800" b="1" dirty="0"/>
              <a:t>D</a:t>
            </a:r>
            <a:r>
              <a:rPr lang="es-ES" sz="2800" b="1" dirty="0" smtClean="0"/>
              <a:t>esamortización de: . </a:t>
            </a:r>
            <a:r>
              <a:rPr lang="es-ES" sz="2800" b="1" dirty="0" err="1"/>
              <a:t>B</a:t>
            </a:r>
            <a:r>
              <a:rPr lang="es-ES" sz="2800" b="1" dirty="0" err="1" smtClean="0"/>
              <a:t>ens</a:t>
            </a:r>
            <a:r>
              <a:rPr lang="es-ES" sz="2800" b="1" dirty="0" smtClean="0"/>
              <a:t> </a:t>
            </a:r>
            <a:r>
              <a:rPr lang="es-ES" sz="2800" b="1" dirty="0"/>
              <a:t>do </a:t>
            </a:r>
            <a:r>
              <a:rPr lang="es-ES" sz="2800" b="1" dirty="0" err="1" smtClean="0"/>
              <a:t>xesuítas</a:t>
            </a:r>
            <a:endParaRPr lang="es-ES" sz="2800" b="1" dirty="0"/>
          </a:p>
          <a:p>
            <a:pPr algn="just"/>
            <a:r>
              <a:rPr lang="es-ES" sz="2800" b="1" dirty="0"/>
              <a:t> </a:t>
            </a:r>
            <a:r>
              <a:rPr lang="es-ES" sz="2800" b="1" dirty="0" smtClean="0"/>
              <a:t>     . </a:t>
            </a:r>
            <a:r>
              <a:rPr lang="es-ES" sz="2800" b="1" dirty="0" err="1"/>
              <a:t>B</a:t>
            </a:r>
            <a:r>
              <a:rPr lang="es-ES" sz="2800" b="1" dirty="0" err="1" smtClean="0"/>
              <a:t>ens</a:t>
            </a:r>
            <a:r>
              <a:rPr lang="es-ES" sz="2800" b="1" dirty="0" smtClean="0"/>
              <a:t> </a:t>
            </a:r>
            <a:r>
              <a:rPr lang="es-ES" sz="2800" b="1" dirty="0" err="1"/>
              <a:t>ordes</a:t>
            </a:r>
            <a:r>
              <a:rPr lang="es-ES" sz="2800" b="1" dirty="0"/>
              <a:t> </a:t>
            </a:r>
            <a:r>
              <a:rPr lang="es-ES" sz="2800" b="1" dirty="0" smtClean="0"/>
              <a:t>militares</a:t>
            </a:r>
          </a:p>
          <a:p>
            <a:pPr algn="just"/>
            <a:r>
              <a:rPr lang="es-ES" sz="2800" b="1" dirty="0"/>
              <a:t> </a:t>
            </a:r>
            <a:r>
              <a:rPr lang="es-ES" sz="2800" b="1" dirty="0" smtClean="0"/>
              <a:t>     . </a:t>
            </a:r>
            <a:r>
              <a:rPr lang="es-ES" sz="2800" b="1" dirty="0" err="1" smtClean="0"/>
              <a:t>Bens</a:t>
            </a:r>
            <a:r>
              <a:rPr lang="es-ES" sz="2800" b="1" dirty="0" smtClean="0"/>
              <a:t> de </a:t>
            </a:r>
            <a:r>
              <a:rPr lang="es-ES" sz="2800" b="1" dirty="0"/>
              <a:t>conventos e </a:t>
            </a:r>
            <a:r>
              <a:rPr lang="es-ES" sz="2800" b="1" dirty="0" err="1"/>
              <a:t>mosteiros</a:t>
            </a:r>
            <a:r>
              <a:rPr lang="es-ES" sz="2800" b="1" dirty="0"/>
              <a:t> extinguidos, </a:t>
            </a:r>
            <a:r>
              <a:rPr lang="es-ES" sz="2800" b="1" dirty="0" err="1"/>
              <a:t>disoltos</a:t>
            </a:r>
            <a:r>
              <a:rPr lang="es-ES" sz="2800" b="1" dirty="0"/>
              <a:t> e reformados durante a guerra.</a:t>
            </a:r>
          </a:p>
        </p:txBody>
      </p:sp>
      <p:pic>
        <p:nvPicPr>
          <p:cNvPr id="3074" name="Picture 2" descr="DESAMORTIZACIONES DEL XIX_A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49" y="1154886"/>
            <a:ext cx="6357975" cy="44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2830" y="0"/>
            <a:ext cx="58002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OPOSICIÓN </a:t>
            </a:r>
            <a:r>
              <a:rPr lang="es-ES" sz="2400" b="1" u="sng" dirty="0" smtClean="0"/>
              <a:t>E FALTA DE APOIOS DA </a:t>
            </a:r>
            <a:r>
              <a:rPr lang="es-ES" sz="2400" b="1" u="sng" dirty="0"/>
              <a:t>CONSTITUCIÓN: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Como </a:t>
            </a:r>
            <a:r>
              <a:rPr lang="es-ES" sz="2400" dirty="0"/>
              <a:t>a constitución desbancaba </a:t>
            </a:r>
            <a:r>
              <a:rPr lang="es-ES" sz="2400" b="1" u="sng" dirty="0"/>
              <a:t>á </a:t>
            </a:r>
            <a:r>
              <a:rPr lang="es-ES" sz="2400" b="1" u="sng" dirty="0" err="1"/>
              <a:t>nobreza</a:t>
            </a:r>
            <a:r>
              <a:rPr lang="es-ES" sz="2400" b="1" u="sng" dirty="0"/>
              <a:t> e </a:t>
            </a:r>
            <a:r>
              <a:rPr lang="es-ES" sz="2400" b="1" u="sng" dirty="0" err="1"/>
              <a:t>ó</a:t>
            </a:r>
            <a:r>
              <a:rPr lang="es-ES" sz="2400" b="1" u="sng" dirty="0"/>
              <a:t> clero,</a:t>
            </a:r>
            <a:r>
              <a:rPr lang="es-ES" sz="2400" dirty="0"/>
              <a:t> van ser </a:t>
            </a:r>
            <a:r>
              <a:rPr lang="es-ES" sz="2400" dirty="0" err="1"/>
              <a:t>estes</a:t>
            </a:r>
            <a:r>
              <a:rPr lang="es-ES" sz="2400" dirty="0"/>
              <a:t> sectores os que se </a:t>
            </a:r>
            <a:r>
              <a:rPr lang="es-ES" sz="2400" dirty="0" err="1"/>
              <a:t>opoñan</a:t>
            </a:r>
            <a:r>
              <a:rPr lang="es-ES" sz="2400" dirty="0"/>
              <a:t> á Constitución desde o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nacemento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1200" dirty="0" smtClean="0"/>
          </a:p>
          <a:p>
            <a:pPr algn="just"/>
            <a:r>
              <a:rPr lang="es-ES" sz="2400" dirty="0" err="1" smtClean="0"/>
              <a:t>Unha</a:t>
            </a:r>
            <a:r>
              <a:rPr lang="es-ES" sz="2400" dirty="0" smtClean="0"/>
              <a:t> grande parte da </a:t>
            </a:r>
            <a:r>
              <a:rPr lang="es-ES" sz="2400" dirty="0" err="1" smtClean="0"/>
              <a:t>poboación</a:t>
            </a:r>
            <a:r>
              <a:rPr lang="es-ES" sz="2400" dirty="0" smtClean="0"/>
              <a:t> queda </a:t>
            </a:r>
            <a:r>
              <a:rPr lang="es-ES" sz="2400" dirty="0" err="1" smtClean="0"/>
              <a:t>excluída</a:t>
            </a:r>
            <a:r>
              <a:rPr lang="es-ES" sz="2400" dirty="0" smtClean="0"/>
              <a:t> das reformas</a:t>
            </a:r>
            <a:r>
              <a:rPr lang="es-ES" sz="2400" dirty="0"/>
              <a:t> </a:t>
            </a:r>
            <a:r>
              <a:rPr lang="es-ES" sz="2400" dirty="0" smtClean="0"/>
              <a:t>como as mulleres </a:t>
            </a:r>
            <a:r>
              <a:rPr lang="es-ES" sz="2400" dirty="0"/>
              <a:t>e o</a:t>
            </a:r>
            <a:r>
              <a:rPr lang="es-ES" sz="2400" dirty="0" smtClean="0"/>
              <a:t>s </a:t>
            </a:r>
            <a:r>
              <a:rPr lang="es-ES" sz="2400" dirty="0"/>
              <a:t>grupos </a:t>
            </a:r>
            <a:r>
              <a:rPr lang="es-ES" sz="2400" dirty="0" err="1"/>
              <a:t>sociais</a:t>
            </a:r>
            <a:r>
              <a:rPr lang="es-ES" sz="2400" dirty="0"/>
              <a:t> </a:t>
            </a:r>
            <a:r>
              <a:rPr lang="es-ES" sz="2400" dirty="0" err="1"/>
              <a:t>máis</a:t>
            </a:r>
            <a:r>
              <a:rPr lang="es-ES" sz="2400" dirty="0"/>
              <a:t> </a:t>
            </a:r>
            <a:r>
              <a:rPr lang="es-ES" sz="2400" dirty="0" err="1" smtClean="0"/>
              <a:t>baixos</a:t>
            </a:r>
            <a:r>
              <a:rPr lang="es-ES" sz="2400" dirty="0" smtClean="0"/>
              <a:t>.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/>
              <a:t>A </a:t>
            </a:r>
            <a:r>
              <a:rPr lang="es-ES" sz="2400" dirty="0" err="1"/>
              <a:t>maior</a:t>
            </a:r>
            <a:r>
              <a:rPr lang="es-ES" sz="2400" dirty="0"/>
              <a:t> parte da </a:t>
            </a:r>
            <a:r>
              <a:rPr lang="es-ES" sz="2400" dirty="0" err="1"/>
              <a:t>poboación</a:t>
            </a:r>
            <a:r>
              <a:rPr lang="es-ES" sz="2400" dirty="0"/>
              <a:t> era analfabeta e estaban </a:t>
            </a:r>
            <a:r>
              <a:rPr lang="es-ES" sz="2400" dirty="0" err="1"/>
              <a:t>lonxe</a:t>
            </a:r>
            <a:r>
              <a:rPr lang="es-ES" sz="2400" dirty="0"/>
              <a:t> </a:t>
            </a:r>
            <a:r>
              <a:rPr lang="es-ES" sz="2400" dirty="0" smtClean="0"/>
              <a:t>de entender os cambios políticos e </a:t>
            </a:r>
            <a:r>
              <a:rPr lang="es-ES" sz="2400" dirty="0" err="1" smtClean="0"/>
              <a:t>sociais</a:t>
            </a:r>
            <a:r>
              <a:rPr lang="es-ES" sz="2400" dirty="0" smtClean="0"/>
              <a:t> que propón o Liberalismo e os </a:t>
            </a:r>
            <a:r>
              <a:rPr lang="es-ES" sz="2400" dirty="0" err="1" smtClean="0"/>
              <a:t>novos</a:t>
            </a:r>
            <a:r>
              <a:rPr lang="es-ES" sz="2400" dirty="0" smtClean="0"/>
              <a:t> </a:t>
            </a:r>
            <a:r>
              <a:rPr lang="es-ES" sz="2400" dirty="0"/>
              <a:t>conceptos de </a:t>
            </a:r>
            <a:r>
              <a:rPr lang="es-ES" sz="2400" dirty="0" smtClean="0"/>
              <a:t>Soberanía </a:t>
            </a:r>
            <a:r>
              <a:rPr lang="es-ES" sz="2400" dirty="0" err="1"/>
              <a:t>ou</a:t>
            </a:r>
            <a:r>
              <a:rPr lang="es-ES" sz="2400" dirty="0"/>
              <a:t> de </a:t>
            </a:r>
            <a:r>
              <a:rPr lang="es-ES" sz="2400" dirty="0" smtClean="0"/>
              <a:t>Constitución.</a:t>
            </a:r>
          </a:p>
          <a:p>
            <a:pPr algn="just"/>
            <a:endParaRPr lang="gl-ES" sz="2400" dirty="0"/>
          </a:p>
        </p:txBody>
      </p:sp>
      <p:pic>
        <p:nvPicPr>
          <p:cNvPr id="5122" name="Picture 2" descr="La Constitución de 1812 ” La Pepa” y la cuestión femenina | El T@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98" y="3629025"/>
            <a:ext cx="59436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uramento de las tropas del marqués de la Romana - Colecció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0" y="163194"/>
            <a:ext cx="5295333" cy="34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7705" y="411963"/>
            <a:ext cx="6200579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Desde 1813 nos territorios abandonados polos franceses, a partir da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abolición da Inquisición,</a:t>
            </a:r>
            <a:r>
              <a:rPr lang="gl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empézase a espallar o conflito </a:t>
            </a:r>
            <a:r>
              <a:rPr lang="gl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entre os 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liberais e o </a:t>
            </a:r>
            <a:r>
              <a:rPr lang="gl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clero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gl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clero, que desobedece a aplicación do decreto de abolición, empeza a divulgar 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súa crítica denunciando a Constitución e comparando a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obra dos liberais coa da Revolución francesa.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liberais non van contar co apoio da poboación</a:t>
            </a:r>
            <a:r>
              <a:rPr kumimoji="0" lang="gl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que na súa maior parte permanece indiferente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gl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Nin co apoio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 exército,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 aínda que cambiara respecto ó Antigo Réxime, aínda estaba dirixido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 xenerais aristócratas como La Romana o </a:t>
            </a:r>
            <a:r>
              <a:rPr kumimoji="0" lang="gl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Ballesteros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8" name="Picture 6" descr="Abolición de la Inquisición española - Wikipedia, la enciclopedi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84" y="0"/>
            <a:ext cx="4610050" cy="698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077" y="0"/>
            <a:ext cx="679237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A </a:t>
            </a:r>
            <a:r>
              <a:rPr lang="es-ES" sz="2400" dirty="0"/>
              <a:t>grande </a:t>
            </a:r>
            <a:r>
              <a:rPr lang="es-ES" sz="2400" dirty="0" err="1"/>
              <a:t>acollida</a:t>
            </a:r>
            <a:r>
              <a:rPr lang="es-ES" sz="2400" dirty="0"/>
              <a:t> do </a:t>
            </a:r>
            <a:r>
              <a:rPr lang="es-ES" sz="2400" dirty="0" err="1"/>
              <a:t>Rei</a:t>
            </a:r>
            <a:r>
              <a:rPr lang="es-ES" sz="2400" dirty="0"/>
              <a:t> Fernando VII no </a:t>
            </a:r>
            <a:r>
              <a:rPr lang="es-ES" sz="2400" dirty="0" err="1"/>
              <a:t>seu</a:t>
            </a:r>
            <a:r>
              <a:rPr lang="es-ES" sz="2400" dirty="0"/>
              <a:t> regreso, </a:t>
            </a:r>
            <a:r>
              <a:rPr lang="es-ES" sz="2400" dirty="0" smtClean="0"/>
              <a:t>aclamado como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smtClean="0"/>
              <a:t>absoluto </a:t>
            </a:r>
            <a:r>
              <a:rPr lang="es-ES" sz="2400" dirty="0" err="1" smtClean="0"/>
              <a:t>explícase</a:t>
            </a:r>
            <a:r>
              <a:rPr lang="es-ES" sz="2400" dirty="0" smtClean="0"/>
              <a:t> por:</a:t>
            </a:r>
          </a:p>
          <a:p>
            <a:pPr algn="just"/>
            <a:endParaRPr lang="es-ES" sz="11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 smtClean="0"/>
              <a:t>maioría</a:t>
            </a:r>
            <a:r>
              <a:rPr lang="es-ES" sz="2400" dirty="0" smtClean="0"/>
              <a:t> do pobo compartía a </a:t>
            </a:r>
            <a:r>
              <a:rPr lang="es-ES" sz="2400" dirty="0"/>
              <a:t>idea </a:t>
            </a:r>
            <a:r>
              <a:rPr lang="es-ES" sz="2400" dirty="0" err="1"/>
              <a:t>dun</a:t>
            </a:r>
            <a:r>
              <a:rPr lang="es-ES" sz="2400" dirty="0"/>
              <a:t> soberano distante, un mito que representaba a </a:t>
            </a:r>
            <a:r>
              <a:rPr lang="es-ES" sz="2400" dirty="0" err="1"/>
              <a:t>xustiza</a:t>
            </a:r>
            <a:r>
              <a:rPr lang="es-ES" sz="2400" dirty="0"/>
              <a:t> e </a:t>
            </a:r>
            <a:r>
              <a:rPr lang="es-ES" sz="2400" dirty="0" err="1"/>
              <a:t>ó</a:t>
            </a:r>
            <a:r>
              <a:rPr lang="es-ES" sz="2400" dirty="0"/>
              <a:t> propio reino. </a:t>
            </a:r>
            <a:endParaRPr lang="es-ES" sz="2400" dirty="0" smtClean="0"/>
          </a:p>
          <a:p>
            <a:pPr algn="just"/>
            <a:endParaRPr lang="es-ES" sz="1100" dirty="0"/>
          </a:p>
          <a:p>
            <a:pPr algn="just"/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dirty="0" err="1"/>
              <a:t>nobreza</a:t>
            </a:r>
            <a:r>
              <a:rPr lang="es-ES" sz="2400" dirty="0"/>
              <a:t> e clero contrarios á </a:t>
            </a:r>
            <a:r>
              <a:rPr lang="es-ES" sz="2400" dirty="0" smtClean="0"/>
              <a:t>Const. de 1812 e </a:t>
            </a:r>
            <a:r>
              <a:rPr lang="es-ES" sz="2400" dirty="0" err="1" smtClean="0"/>
              <a:t>ó</a:t>
            </a:r>
            <a:r>
              <a:rPr lang="es-ES" sz="2400" dirty="0" smtClean="0"/>
              <a:t> labor das Cortes de Cádiz. </a:t>
            </a:r>
            <a:endParaRPr lang="es-ES" sz="2400" b="1" u="sng" dirty="0" smtClean="0"/>
          </a:p>
          <a:p>
            <a:pPr algn="just"/>
            <a:endParaRPr lang="es-ES" sz="1600" b="1" u="sng" dirty="0" smtClean="0"/>
          </a:p>
          <a:p>
            <a:pPr algn="just"/>
            <a:r>
              <a:rPr lang="es-ES" sz="2400" b="1" u="sng" dirty="0" smtClean="0"/>
              <a:t>A </a:t>
            </a:r>
            <a:r>
              <a:rPr lang="es-ES" sz="2400" b="1" u="sng" dirty="0"/>
              <a:t>VOLTA DE FERNANDO VII. VOLTA </a:t>
            </a:r>
            <a:r>
              <a:rPr lang="es-ES" sz="2400" b="1" u="sng" dirty="0" err="1"/>
              <a:t>Ó</a:t>
            </a:r>
            <a:r>
              <a:rPr lang="es-ES" sz="2400" b="1" u="sng" dirty="0"/>
              <a:t> ABSOLUTISMO.</a:t>
            </a:r>
            <a:endParaRPr lang="es-ES" sz="24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 smtClean="0"/>
              <a:t>finais</a:t>
            </a:r>
            <a:r>
              <a:rPr lang="es-ES" sz="2400" dirty="0" smtClean="0"/>
              <a:t> de </a:t>
            </a:r>
            <a:r>
              <a:rPr lang="es-ES" sz="2400" dirty="0"/>
              <a:t>1813 Napoleón </a:t>
            </a:r>
            <a:r>
              <a:rPr lang="es-ES" sz="2400" dirty="0" err="1"/>
              <a:t>proponlle</a:t>
            </a:r>
            <a:r>
              <a:rPr lang="es-ES" sz="2400" dirty="0"/>
              <a:t> a Fernando, </a:t>
            </a:r>
            <a:r>
              <a:rPr lang="es-ES" sz="2400" dirty="0" err="1"/>
              <a:t>quen</a:t>
            </a:r>
            <a:r>
              <a:rPr lang="es-ES" sz="2400" dirty="0"/>
              <a:t> o firma, un </a:t>
            </a:r>
            <a:r>
              <a:rPr lang="es-ES" sz="2400" dirty="0" err="1"/>
              <a:t>acordo</a:t>
            </a:r>
            <a:r>
              <a:rPr lang="es-ES" sz="2400" dirty="0"/>
              <a:t> secreto de paz, coa esperanza de conseguir a </a:t>
            </a:r>
            <a:r>
              <a:rPr lang="es-ES" sz="2400" dirty="0" err="1"/>
              <a:t>neutralidade</a:t>
            </a:r>
            <a:r>
              <a:rPr lang="es-ES" sz="2400" dirty="0"/>
              <a:t> de España </a:t>
            </a:r>
            <a:r>
              <a:rPr lang="es-ES" sz="2400" dirty="0" err="1"/>
              <a:t>fronte</a:t>
            </a:r>
            <a:r>
              <a:rPr lang="es-ES" sz="2400" dirty="0"/>
              <a:t> a Inglaterra e coa promesa do </a:t>
            </a:r>
            <a:r>
              <a:rPr lang="es-ES" sz="2400" dirty="0" err="1"/>
              <a:t>Rei</a:t>
            </a:r>
            <a:r>
              <a:rPr lang="es-ES" sz="2400" dirty="0"/>
              <a:t> español </a:t>
            </a:r>
            <a:r>
              <a:rPr lang="es-ES" sz="2400" dirty="0" err="1"/>
              <a:t>dunha</a:t>
            </a:r>
            <a:r>
              <a:rPr lang="es-ES" sz="2400" dirty="0"/>
              <a:t> amnistía para os afrancesados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000" dirty="0" smtClean="0"/>
              <a:t>Este </a:t>
            </a:r>
            <a:r>
              <a:rPr lang="es-ES" sz="2000" b="1" dirty="0"/>
              <a:t>Tratado de </a:t>
            </a:r>
            <a:r>
              <a:rPr lang="es-ES" sz="2000" b="1" dirty="0" err="1"/>
              <a:t>Valençay</a:t>
            </a:r>
            <a:r>
              <a:rPr lang="es-ES" sz="2000" b="1" dirty="0"/>
              <a:t> </a:t>
            </a:r>
            <a:r>
              <a:rPr lang="es-ES" sz="2000" dirty="0"/>
              <a:t>non </a:t>
            </a:r>
            <a:r>
              <a:rPr lang="es-ES" sz="2000" dirty="0" err="1"/>
              <a:t>tería</a:t>
            </a:r>
            <a:r>
              <a:rPr lang="es-ES" sz="2000" dirty="0"/>
              <a:t> ningún efecto </a:t>
            </a:r>
            <a:r>
              <a:rPr lang="es-ES" sz="2000" dirty="0" err="1"/>
              <a:t>pois</a:t>
            </a:r>
            <a:r>
              <a:rPr lang="es-ES" sz="2000" dirty="0"/>
              <a:t> as propias Cortes </a:t>
            </a:r>
            <a:r>
              <a:rPr lang="es-ES" sz="2000" dirty="0" err="1"/>
              <a:t>decidiran</a:t>
            </a:r>
            <a:r>
              <a:rPr lang="es-ES" sz="2000" dirty="0"/>
              <a:t> non </a:t>
            </a:r>
            <a:r>
              <a:rPr lang="es-ES" sz="2000" dirty="0" err="1"/>
              <a:t>recoñecer</a:t>
            </a:r>
            <a:r>
              <a:rPr lang="es-ES" sz="2000" dirty="0"/>
              <a:t> ningún tratado que </a:t>
            </a:r>
            <a:r>
              <a:rPr lang="es-ES" sz="2000" dirty="0" err="1"/>
              <a:t>puidera</a:t>
            </a:r>
            <a:r>
              <a:rPr lang="es-ES" sz="2000" dirty="0"/>
              <a:t> firmar o </a:t>
            </a:r>
            <a:r>
              <a:rPr lang="es-ES" sz="2000" dirty="0" err="1"/>
              <a:t>Rei</a:t>
            </a:r>
            <a:r>
              <a:rPr lang="es-ES" sz="2000" dirty="0"/>
              <a:t> </a:t>
            </a:r>
            <a:r>
              <a:rPr lang="es-ES" sz="2000" dirty="0" err="1"/>
              <a:t>mentres</a:t>
            </a:r>
            <a:r>
              <a:rPr lang="es-ES" sz="2000" dirty="0"/>
              <a:t> </a:t>
            </a:r>
            <a:r>
              <a:rPr lang="es-ES" sz="2000" dirty="0" err="1"/>
              <a:t>estivera</a:t>
            </a:r>
            <a:r>
              <a:rPr lang="es-ES" sz="2000" dirty="0"/>
              <a:t> en </a:t>
            </a:r>
            <a:r>
              <a:rPr lang="es-ES" sz="2000" dirty="0" err="1"/>
              <a:t>cativerio</a:t>
            </a:r>
            <a:r>
              <a:rPr lang="es-ES" sz="2000" dirty="0"/>
              <a:t>.  </a:t>
            </a:r>
          </a:p>
        </p:txBody>
      </p:sp>
      <p:pic>
        <p:nvPicPr>
          <p:cNvPr id="4098" name="Picture 2" descr="Reinado de Fernando VII timeline |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77" y="0"/>
            <a:ext cx="53996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2011" y="177421"/>
            <a:ext cx="52953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24 de marzo de 1814, Fernando VII é recibido en España polo Capitán </a:t>
            </a:r>
            <a:r>
              <a:rPr lang="es-ES" sz="2400" dirty="0" err="1"/>
              <a:t>Xeral</a:t>
            </a:r>
            <a:r>
              <a:rPr lang="es-ES" sz="2400" dirty="0"/>
              <a:t> de Cataluña.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err="1" smtClean="0"/>
              <a:t>Na</a:t>
            </a:r>
            <a:r>
              <a:rPr lang="es-ES" sz="2400" dirty="0" smtClean="0"/>
              <a:t>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viaxe</a:t>
            </a:r>
            <a:r>
              <a:rPr lang="es-ES" sz="2400" dirty="0"/>
              <a:t> cara a Madrid abandona o </a:t>
            </a:r>
            <a:r>
              <a:rPr lang="es-ES" sz="2400" dirty="0" err="1"/>
              <a:t>percorrido</a:t>
            </a:r>
            <a:r>
              <a:rPr lang="es-ES" sz="2400" dirty="0"/>
              <a:t> previsto </a:t>
            </a:r>
            <a:r>
              <a:rPr lang="es-ES" sz="2400" dirty="0" err="1"/>
              <a:t>polas</a:t>
            </a:r>
            <a:r>
              <a:rPr lang="es-ES" sz="2400" dirty="0"/>
              <a:t> Cortes e en </a:t>
            </a:r>
            <a:r>
              <a:rPr lang="es-ES" sz="2400" dirty="0" err="1"/>
              <a:t>Daroca</a:t>
            </a:r>
            <a:r>
              <a:rPr lang="es-ES" sz="2400" dirty="0"/>
              <a:t> decide non acatar a </a:t>
            </a:r>
            <a:r>
              <a:rPr lang="es-ES" sz="2400" dirty="0" smtClean="0"/>
              <a:t>Constitución.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Valencia </a:t>
            </a:r>
            <a:r>
              <a:rPr lang="es-ES" sz="2400" dirty="0" err="1"/>
              <a:t>vaise</a:t>
            </a:r>
            <a:r>
              <a:rPr lang="es-ES" sz="2400" dirty="0"/>
              <a:t> </a:t>
            </a:r>
            <a:r>
              <a:rPr lang="es-ES" sz="2400" dirty="0" err="1"/>
              <a:t>atopar</a:t>
            </a:r>
            <a:r>
              <a:rPr lang="es-ES" sz="2400" dirty="0"/>
              <a:t> </a:t>
            </a:r>
            <a:r>
              <a:rPr lang="es-ES" sz="2400" dirty="0" err="1"/>
              <a:t>cun</a:t>
            </a:r>
            <a:r>
              <a:rPr lang="es-ES" sz="2400" dirty="0"/>
              <a:t> grupo de representantes das Cortes, 69 deputados, contrarios á Constitución e a toda a </a:t>
            </a:r>
            <a:r>
              <a:rPr lang="es-ES" sz="2400" dirty="0" err="1"/>
              <a:t>lexislación</a:t>
            </a:r>
            <a:r>
              <a:rPr lang="es-ES" sz="2400" dirty="0"/>
              <a:t> das Cortes de Cádiz durante a Guerra, que </a:t>
            </a:r>
            <a:r>
              <a:rPr lang="es-ES" sz="2400" dirty="0" err="1"/>
              <a:t>lle</a:t>
            </a:r>
            <a:r>
              <a:rPr lang="es-ES" sz="2400" dirty="0"/>
              <a:t> solicitan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a volta 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mediante un </a:t>
            </a:r>
            <a:r>
              <a:rPr lang="es-ES" sz="2400" dirty="0" err="1"/>
              <a:t>manifesto</a:t>
            </a:r>
            <a:r>
              <a:rPr lang="es-ES" sz="2400" dirty="0"/>
              <a:t>, </a:t>
            </a:r>
            <a:r>
              <a:rPr lang="es-ES" sz="2400" dirty="0" err="1"/>
              <a:t>coñecido</a:t>
            </a:r>
            <a:r>
              <a:rPr lang="es-ES" sz="2400" dirty="0"/>
              <a:t> como o </a:t>
            </a:r>
            <a:endParaRPr lang="es-ES" sz="2400" dirty="0" smtClean="0"/>
          </a:p>
          <a:p>
            <a:pPr algn="ctr"/>
            <a:r>
              <a:rPr lang="es-ES" sz="2400" b="1" dirty="0" smtClean="0"/>
              <a:t>“</a:t>
            </a:r>
            <a:r>
              <a:rPr lang="es-ES" sz="2400" b="1" dirty="0" err="1"/>
              <a:t>M</a:t>
            </a:r>
            <a:r>
              <a:rPr lang="es-ES" sz="2400" b="1" dirty="0" err="1" smtClean="0"/>
              <a:t>anifesto</a:t>
            </a:r>
            <a:r>
              <a:rPr lang="es-ES" sz="2400" b="1" dirty="0" smtClean="0"/>
              <a:t> </a:t>
            </a:r>
            <a:r>
              <a:rPr lang="es-ES" sz="2400" b="1" dirty="0"/>
              <a:t>dos persas”. </a:t>
            </a:r>
            <a:endParaRPr lang="gl-ES" sz="2400" b="1" dirty="0"/>
          </a:p>
        </p:txBody>
      </p:sp>
      <p:pic>
        <p:nvPicPr>
          <p:cNvPr id="2050" name="Picture 2" descr="Manifiesto de los Persas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27" y="0"/>
            <a:ext cx="4866801" cy="68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7420" y="218364"/>
            <a:ext cx="55629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vai</a:t>
            </a:r>
            <a:r>
              <a:rPr lang="es-ES" sz="2400" dirty="0"/>
              <a:t> contar </a:t>
            </a:r>
            <a:r>
              <a:rPr lang="es-ES" sz="2400" dirty="0" err="1"/>
              <a:t>ademais</a:t>
            </a:r>
            <a:r>
              <a:rPr lang="es-ES" sz="2400" dirty="0"/>
              <a:t> coa </a:t>
            </a:r>
            <a:r>
              <a:rPr lang="es-ES" sz="2400" dirty="0" err="1"/>
              <a:t>axuda</a:t>
            </a:r>
            <a:r>
              <a:rPr lang="es-ES" sz="2400" dirty="0"/>
              <a:t> do </a:t>
            </a:r>
            <a:r>
              <a:rPr lang="es-ES" sz="2400" dirty="0" err="1"/>
              <a:t>exército</a:t>
            </a:r>
            <a:r>
              <a:rPr lang="es-ES" sz="2400" dirty="0"/>
              <a:t> do </a:t>
            </a:r>
            <a:r>
              <a:rPr lang="es-ES" sz="2400" dirty="0" err="1"/>
              <a:t>xeneral</a:t>
            </a:r>
            <a:r>
              <a:rPr lang="es-ES" sz="2400" dirty="0"/>
              <a:t> </a:t>
            </a:r>
            <a:r>
              <a:rPr lang="es-ES" sz="2400" dirty="0" err="1"/>
              <a:t>Elío</a:t>
            </a:r>
            <a:r>
              <a:rPr lang="es-ES" sz="2400" dirty="0"/>
              <a:t> que proclama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e a </a:t>
            </a:r>
            <a:r>
              <a:rPr lang="es-ES" sz="2400" dirty="0" err="1"/>
              <a:t>plenitude</a:t>
            </a:r>
            <a:r>
              <a:rPr lang="es-ES" sz="2400" dirty="0"/>
              <a:t> dos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dereitos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Será </a:t>
            </a:r>
            <a:r>
              <a:rPr lang="es-ES" sz="2400" dirty="0"/>
              <a:t>o </a:t>
            </a:r>
            <a:r>
              <a:rPr lang="es-ES" sz="2400" dirty="0" err="1"/>
              <a:t>exército</a:t>
            </a:r>
            <a:r>
              <a:rPr lang="es-ES" sz="2400" dirty="0"/>
              <a:t> do </a:t>
            </a:r>
            <a:r>
              <a:rPr lang="es-ES" sz="2400" dirty="0" err="1"/>
              <a:t>xeneral</a:t>
            </a:r>
            <a:r>
              <a:rPr lang="es-ES" sz="2400" dirty="0"/>
              <a:t> </a:t>
            </a:r>
            <a:r>
              <a:rPr lang="es-ES" sz="2400" dirty="0" err="1"/>
              <a:t>Elío</a:t>
            </a:r>
            <a:r>
              <a:rPr lang="es-ES" sz="2400" dirty="0"/>
              <a:t> o que abrirá o paso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chegada</a:t>
            </a:r>
            <a:r>
              <a:rPr lang="es-ES" sz="2400" dirty="0"/>
              <a:t> a Madrid e </a:t>
            </a:r>
            <a:r>
              <a:rPr lang="es-ES" sz="2400" dirty="0" err="1"/>
              <a:t>fará</a:t>
            </a:r>
            <a:r>
              <a:rPr lang="es-ES" sz="2400" dirty="0"/>
              <a:t> aplicar o </a:t>
            </a:r>
            <a:r>
              <a:rPr lang="es-ES" sz="2400" b="1" dirty="0"/>
              <a:t>Real Decreto do 4 de </a:t>
            </a:r>
            <a:r>
              <a:rPr lang="es-ES" sz="2400" b="1" dirty="0" err="1"/>
              <a:t>maio</a:t>
            </a:r>
            <a:r>
              <a:rPr lang="es-ES" sz="2400" b="1" dirty="0"/>
              <a:t> que declaraba nula a Constitución de 1812 e todos os decretos das Cortes </a:t>
            </a:r>
            <a:r>
              <a:rPr lang="es-ES" sz="2400" dirty="0"/>
              <a:t>e </a:t>
            </a:r>
            <a:r>
              <a:rPr lang="es-ES" sz="2400" dirty="0" err="1"/>
              <a:t>encarcerará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seu</a:t>
            </a:r>
            <a:r>
              <a:rPr lang="es-ES" sz="2400" dirty="0"/>
              <a:t> paso a todos os </a:t>
            </a:r>
            <a:r>
              <a:rPr lang="es-ES" sz="2400" dirty="0" err="1"/>
              <a:t>liberais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Volvía </a:t>
            </a:r>
            <a:r>
              <a:rPr lang="es-ES" sz="2400" dirty="0"/>
              <a:t>Fernando VII a </a:t>
            </a:r>
            <a:r>
              <a:rPr lang="es-ES" sz="2400" dirty="0" err="1"/>
              <a:t>impoñer</a:t>
            </a:r>
            <a:r>
              <a:rPr lang="es-ES" sz="2400" dirty="0"/>
              <a:t> a situación anterior a </a:t>
            </a:r>
            <a:r>
              <a:rPr lang="es-ES" sz="2400" dirty="0" smtClean="0"/>
              <a:t>1808, é </a:t>
            </a:r>
            <a:r>
              <a:rPr lang="es-ES" sz="2400" dirty="0" err="1" smtClean="0"/>
              <a:t>dicir</a:t>
            </a:r>
            <a:r>
              <a:rPr lang="es-ES" sz="2400" dirty="0" smtClean="0"/>
              <a:t>, a volta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Antigo</a:t>
            </a:r>
            <a:r>
              <a:rPr lang="es-ES" sz="2400" dirty="0" smtClean="0"/>
              <a:t> </a:t>
            </a:r>
            <a:r>
              <a:rPr lang="es-ES" sz="2400" dirty="0" err="1" smtClean="0"/>
              <a:t>Réxime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1026" name="Picture 2" descr="El general Elío. Tapa blanda by RICO DE ESTASEN, José.-: Amazon.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29" y="0"/>
            <a:ext cx="4716676" cy="70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1475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P</a:t>
            </a:r>
            <a:r>
              <a:rPr lang="es-ES" sz="2400" dirty="0" err="1" smtClean="0"/>
              <a:t>ola</a:t>
            </a:r>
            <a:r>
              <a:rPr lang="es-ES" sz="2400" dirty="0" smtClean="0"/>
              <a:t> </a:t>
            </a:r>
            <a:r>
              <a:rPr lang="es-ES" sz="2400" dirty="0"/>
              <a:t>tarde do 2 de </a:t>
            </a:r>
            <a:r>
              <a:rPr lang="es-ES" sz="2400" dirty="0" err="1"/>
              <a:t>maio</a:t>
            </a:r>
            <a:r>
              <a:rPr lang="es-ES" sz="2400" dirty="0"/>
              <a:t> o </a:t>
            </a:r>
            <a:r>
              <a:rPr lang="es-ES" sz="2400" dirty="0" err="1"/>
              <a:t>xeneral</a:t>
            </a:r>
            <a:r>
              <a:rPr lang="es-ES" sz="2400" dirty="0"/>
              <a:t> </a:t>
            </a:r>
            <a:r>
              <a:rPr lang="es-ES" sz="2400" dirty="0" err="1"/>
              <a:t>Murat</a:t>
            </a:r>
            <a:r>
              <a:rPr lang="es-ES" sz="2400" dirty="0"/>
              <a:t> firma un decreto no que se ordenaba fusilar a todos os presos da rebelión e </a:t>
            </a:r>
            <a:r>
              <a:rPr lang="es-ES" sz="2400" dirty="0" err="1"/>
              <a:t>aqueles</a:t>
            </a:r>
            <a:r>
              <a:rPr lang="es-ES" sz="2400" dirty="0"/>
              <a:t> que </a:t>
            </a:r>
            <a:r>
              <a:rPr lang="es-ES" sz="2400" dirty="0" err="1"/>
              <a:t>foran</a:t>
            </a:r>
            <a:r>
              <a:rPr lang="es-ES" sz="2400" dirty="0"/>
              <a:t> sorprendidos levando armas </a:t>
            </a:r>
            <a:r>
              <a:rPr lang="es-ES" dirty="0"/>
              <a:t>(</a:t>
            </a:r>
            <a:r>
              <a:rPr lang="es-ES" dirty="0" err="1"/>
              <a:t>dispararíase</a:t>
            </a:r>
            <a:r>
              <a:rPr lang="es-ES" dirty="0"/>
              <a:t> </a:t>
            </a:r>
            <a:r>
              <a:rPr lang="es-ES" dirty="0" err="1"/>
              <a:t>ademais</a:t>
            </a:r>
            <a:r>
              <a:rPr lang="es-ES" dirty="0"/>
              <a:t> contra todo grupo superior </a:t>
            </a:r>
            <a:r>
              <a:rPr lang="es-ES" dirty="0" err="1"/>
              <a:t>ás</a:t>
            </a:r>
            <a:r>
              <a:rPr lang="es-ES" dirty="0"/>
              <a:t> 8 </a:t>
            </a:r>
            <a:r>
              <a:rPr lang="es-ES" dirty="0" err="1"/>
              <a:t>persoas</a:t>
            </a:r>
            <a:r>
              <a:rPr lang="es-ES" dirty="0"/>
              <a:t>, orden de incendiar cada pobo no que </a:t>
            </a:r>
            <a:r>
              <a:rPr lang="es-ES" dirty="0" err="1"/>
              <a:t>sexa</a:t>
            </a:r>
            <a:r>
              <a:rPr lang="es-ES" dirty="0"/>
              <a:t> </a:t>
            </a:r>
            <a:r>
              <a:rPr lang="es-ES" dirty="0" err="1"/>
              <a:t>asasinado</a:t>
            </a:r>
            <a:r>
              <a:rPr lang="es-ES" dirty="0"/>
              <a:t> un soldado francés e todas as </a:t>
            </a:r>
            <a:r>
              <a:rPr lang="es-ES" dirty="0" err="1"/>
              <a:t>persoas</a:t>
            </a:r>
            <a:r>
              <a:rPr lang="es-ES" dirty="0"/>
              <a:t> que </a:t>
            </a:r>
            <a:r>
              <a:rPr lang="es-ES" dirty="0" err="1"/>
              <a:t>distribúan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vendan </a:t>
            </a:r>
            <a:r>
              <a:rPr lang="es-ES" dirty="0" err="1"/>
              <a:t>calquera</a:t>
            </a:r>
            <a:r>
              <a:rPr lang="es-ES" dirty="0"/>
              <a:t> escrito sedicioso será fusilado como </a:t>
            </a:r>
            <a:r>
              <a:rPr lang="es-ES" dirty="0" err="1"/>
              <a:t>axente</a:t>
            </a:r>
            <a:r>
              <a:rPr lang="es-ES" dirty="0"/>
              <a:t> de Inglaterra). </a:t>
            </a:r>
            <a:endParaRPr lang="es-ES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 err="1"/>
              <a:t>execucións</a:t>
            </a:r>
            <a:r>
              <a:rPr lang="es-ES" sz="2400" dirty="0"/>
              <a:t> </a:t>
            </a:r>
            <a:r>
              <a:rPr lang="es-ES" sz="2400" dirty="0" err="1"/>
              <a:t>comezaron</a:t>
            </a:r>
            <a:r>
              <a:rPr lang="es-ES" sz="2400" dirty="0"/>
              <a:t> de inmediato, en diferentes puntos como a montaña de Príncipe Pío, </a:t>
            </a:r>
            <a:r>
              <a:rPr lang="es-ES" sz="2400" dirty="0" smtClean="0"/>
              <a:t>Paseo </a:t>
            </a:r>
            <a:r>
              <a:rPr lang="es-ES" sz="2400" dirty="0"/>
              <a:t>do </a:t>
            </a:r>
            <a:r>
              <a:rPr lang="es-ES" sz="2400" dirty="0" smtClean="0"/>
              <a:t>Prado…durante </a:t>
            </a:r>
            <a:r>
              <a:rPr lang="es-ES" sz="2400" dirty="0"/>
              <a:t>varios días.</a:t>
            </a:r>
          </a:p>
          <a:p>
            <a:pPr algn="just"/>
            <a:r>
              <a:rPr lang="es-ES" sz="2400" dirty="0"/>
              <a:t>A noticia </a:t>
            </a:r>
            <a:r>
              <a:rPr lang="es-ES" sz="2400" dirty="0" err="1"/>
              <a:t>espallouse</a:t>
            </a:r>
            <a:r>
              <a:rPr lang="es-ES" sz="2400" dirty="0"/>
              <a:t> </a:t>
            </a:r>
            <a:r>
              <a:rPr lang="es-ES" sz="2400" dirty="0" err="1"/>
              <a:t>polas</a:t>
            </a:r>
            <a:r>
              <a:rPr lang="es-ES" sz="2400" dirty="0"/>
              <a:t> aforas de Madrid e Móstoles </a:t>
            </a:r>
            <a:r>
              <a:rPr lang="es-ES" sz="2400" dirty="0" err="1"/>
              <a:t>convértese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primeira</a:t>
            </a:r>
            <a:r>
              <a:rPr lang="es-ES" sz="2400" dirty="0"/>
              <a:t> </a:t>
            </a:r>
            <a:r>
              <a:rPr lang="es-ES" sz="2400" dirty="0" err="1"/>
              <a:t>localidade</a:t>
            </a:r>
            <a:r>
              <a:rPr lang="es-ES" sz="2400" dirty="0"/>
              <a:t> que declara a guerra </a:t>
            </a:r>
            <a:r>
              <a:rPr lang="es-ES" sz="2400" dirty="0" err="1"/>
              <a:t>ós</a:t>
            </a:r>
            <a:r>
              <a:rPr lang="es-ES" sz="2400" dirty="0"/>
              <a:t> franceses. 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pasividade</a:t>
            </a:r>
            <a:r>
              <a:rPr lang="es-ES" sz="2400" dirty="0"/>
              <a:t> das autoridades políticas e militares e o “secuestro” da familia real acabarán </a:t>
            </a:r>
            <a:r>
              <a:rPr lang="es-ES" sz="2400" dirty="0" err="1"/>
              <a:t>espallando</a:t>
            </a:r>
            <a:r>
              <a:rPr lang="es-ES" sz="2400" dirty="0"/>
              <a:t> por España a formación de </a:t>
            </a:r>
            <a:r>
              <a:rPr lang="es-ES" sz="2400" dirty="0" err="1"/>
              <a:t>Xuntas</a:t>
            </a:r>
            <a:r>
              <a:rPr lang="es-ES" sz="2400" dirty="0"/>
              <a:t> </a:t>
            </a:r>
            <a:r>
              <a:rPr lang="es-ES" sz="2400" dirty="0" err="1"/>
              <a:t>locais</a:t>
            </a:r>
            <a:r>
              <a:rPr lang="es-ES" sz="2400" dirty="0"/>
              <a:t> e </a:t>
            </a:r>
            <a:r>
              <a:rPr lang="es-ES" sz="2400" dirty="0" err="1"/>
              <a:t>provinciais</a:t>
            </a:r>
            <a:r>
              <a:rPr lang="es-ES" sz="2400" dirty="0"/>
              <a:t> (13 </a:t>
            </a:r>
            <a:r>
              <a:rPr lang="es-ES" sz="2400" dirty="0" smtClean="0"/>
              <a:t>en </a:t>
            </a:r>
            <a:r>
              <a:rPr lang="es-ES" sz="2400" dirty="0" err="1"/>
              <a:t>xuño</a:t>
            </a:r>
            <a:r>
              <a:rPr lang="es-ES" sz="2400" dirty="0"/>
              <a:t>) que se </a:t>
            </a:r>
            <a:r>
              <a:rPr lang="es-ES" sz="2400" dirty="0" err="1"/>
              <a:t>outorgarán</a:t>
            </a:r>
            <a:r>
              <a:rPr lang="es-ES" sz="2400" dirty="0"/>
              <a:t> a soberanía ante a ausencia do </a:t>
            </a:r>
            <a:r>
              <a:rPr lang="es-ES" sz="2400" dirty="0" err="1" smtClean="0"/>
              <a:t>Rei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3074" name="Picture 2" descr="El 3 de mayo de 1808 en Madrid: los fusilamientos en la montañ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82" y="770206"/>
            <a:ext cx="6069676" cy="47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40677"/>
            <a:ext cx="63070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AS XUNTAS 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Tralo</a:t>
            </a:r>
            <a:r>
              <a:rPr lang="es-ES" sz="2400" dirty="0" smtClean="0"/>
              <a:t> </a:t>
            </a:r>
            <a:r>
              <a:rPr lang="es-ES" sz="2400" dirty="0"/>
              <a:t>2 de </a:t>
            </a:r>
            <a:r>
              <a:rPr lang="es-ES" sz="2400" dirty="0" err="1"/>
              <a:t>maio</a:t>
            </a:r>
            <a:r>
              <a:rPr lang="es-ES" sz="2400" dirty="0"/>
              <a:t> en Madrid e </a:t>
            </a:r>
            <a:r>
              <a:rPr lang="es-ES" sz="2400" dirty="0" err="1"/>
              <a:t>pola</a:t>
            </a:r>
            <a:r>
              <a:rPr lang="es-ES" sz="2400" dirty="0"/>
              <a:t> ausencia do </a:t>
            </a:r>
            <a:r>
              <a:rPr lang="es-ES" sz="2400" dirty="0" err="1"/>
              <a:t>Rei</a:t>
            </a:r>
            <a:r>
              <a:rPr lang="es-ES" sz="2400" dirty="0"/>
              <a:t>, o pobo asume a </a:t>
            </a:r>
            <a:r>
              <a:rPr lang="es-ES" sz="2400" dirty="0" smtClean="0"/>
              <a:t>soberanía </a:t>
            </a:r>
            <a:r>
              <a:rPr lang="es-ES" sz="2400" dirty="0"/>
              <a:t>mediante </a:t>
            </a:r>
            <a:r>
              <a:rPr lang="es-ES" sz="2400" dirty="0" err="1"/>
              <a:t>algunhas</a:t>
            </a:r>
            <a:r>
              <a:rPr lang="es-ES" sz="2400" dirty="0"/>
              <a:t> iniciativas de autoridades menores, como a declaración de guerra </a:t>
            </a:r>
            <a:r>
              <a:rPr lang="es-ES" sz="2400" dirty="0" err="1"/>
              <a:t>ós</a:t>
            </a:r>
            <a:r>
              <a:rPr lang="es-ES" sz="2400" dirty="0"/>
              <a:t> franceses </a:t>
            </a:r>
            <a:r>
              <a:rPr lang="es-ES" sz="2400" dirty="0" err="1"/>
              <a:t>feita</a:t>
            </a:r>
            <a:r>
              <a:rPr lang="es-ES" sz="2400" dirty="0"/>
              <a:t> polo alcalde de Móstoles e, principalmente, coa creación de novas </a:t>
            </a:r>
            <a:r>
              <a:rPr lang="es-ES" sz="2400" dirty="0" err="1"/>
              <a:t>institucións</a:t>
            </a:r>
            <a:r>
              <a:rPr lang="es-ES" sz="2400" dirty="0"/>
              <a:t> </a:t>
            </a:r>
            <a:r>
              <a:rPr lang="es-ES" sz="2400" dirty="0" smtClean="0"/>
              <a:t>como: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As </a:t>
            </a:r>
            <a:r>
              <a:rPr lang="es-ES" sz="2400" dirty="0" err="1"/>
              <a:t>Xuntas</a:t>
            </a:r>
            <a:r>
              <a:rPr lang="es-ES" sz="2400" dirty="0"/>
              <a:t> Supremas </a:t>
            </a:r>
            <a:r>
              <a:rPr lang="es-ES" sz="2400" dirty="0" err="1"/>
              <a:t>locais</a:t>
            </a:r>
            <a:r>
              <a:rPr lang="es-ES" sz="2400" dirty="0"/>
              <a:t> e </a:t>
            </a:r>
            <a:r>
              <a:rPr lang="es-ES" sz="2400" dirty="0" err="1"/>
              <a:t>provinciais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 err="1" smtClean="0"/>
              <a:t>Xuntas</a:t>
            </a:r>
            <a:r>
              <a:rPr lang="es-ES" sz="2400" dirty="0" smtClean="0"/>
              <a:t> asumirán a soberanía ante: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ausencia do </a:t>
            </a:r>
            <a:r>
              <a:rPr lang="es-ES" sz="2400" dirty="0" err="1" smtClean="0"/>
              <a:t>Rei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 err="1"/>
              <a:t>submisión</a:t>
            </a:r>
            <a:r>
              <a:rPr lang="es-ES" sz="2400" dirty="0"/>
              <a:t> de autoridades españolas a </a:t>
            </a:r>
            <a:r>
              <a:rPr lang="es-ES" sz="2400" dirty="0" err="1"/>
              <a:t>Xosé</a:t>
            </a:r>
            <a:r>
              <a:rPr lang="es-ES" sz="2400" dirty="0"/>
              <a:t> I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dirty="0" err="1" smtClean="0"/>
              <a:t>pasividade</a:t>
            </a:r>
            <a:r>
              <a:rPr lang="es-ES" sz="2400" dirty="0" smtClean="0"/>
              <a:t> </a:t>
            </a:r>
            <a:r>
              <a:rPr lang="es-ES" sz="2400" dirty="0"/>
              <a:t>das autoridades </a:t>
            </a:r>
            <a:r>
              <a:rPr lang="es-ES" sz="2400" dirty="0" err="1"/>
              <a:t>tradicionais</a:t>
            </a:r>
            <a:r>
              <a:rPr lang="es-ES" sz="2400" dirty="0"/>
              <a:t> como a Xunta de </a:t>
            </a:r>
            <a:r>
              <a:rPr lang="es-ES" sz="2400" dirty="0" err="1"/>
              <a:t>Goberno</a:t>
            </a:r>
            <a:r>
              <a:rPr lang="es-ES" sz="2400" dirty="0"/>
              <a:t> </a:t>
            </a:r>
            <a:r>
              <a:rPr lang="es-ES" sz="2400" dirty="0" err="1"/>
              <a:t>ou</a:t>
            </a:r>
            <a:r>
              <a:rPr lang="es-ES" sz="2400" dirty="0"/>
              <a:t> o propio </a:t>
            </a:r>
            <a:r>
              <a:rPr lang="es-ES" sz="2400" dirty="0" err="1"/>
              <a:t>Consello</a:t>
            </a:r>
            <a:r>
              <a:rPr lang="es-ES" sz="2400" dirty="0"/>
              <a:t> de </a:t>
            </a:r>
            <a:r>
              <a:rPr lang="es-ES" sz="2400" dirty="0" err="1"/>
              <a:t>Castela</a:t>
            </a:r>
            <a:r>
              <a:rPr lang="es-ES" sz="2400" dirty="0"/>
              <a:t>. </a:t>
            </a:r>
          </a:p>
          <a:p>
            <a:pPr algn="just"/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088" y="0"/>
            <a:ext cx="583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98474"/>
            <a:ext cx="65913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/>
              <a:t>Na</a:t>
            </a:r>
            <a:r>
              <a:rPr lang="es-ES" sz="2400" dirty="0" smtClean="0"/>
              <a:t> 2ª </a:t>
            </a:r>
            <a:r>
              <a:rPr lang="es-ES" sz="2400" dirty="0"/>
              <a:t>quincena de </a:t>
            </a:r>
            <a:r>
              <a:rPr lang="es-ES" sz="2400" dirty="0" err="1"/>
              <a:t>maio</a:t>
            </a:r>
            <a:r>
              <a:rPr lang="es-ES" sz="2400" dirty="0"/>
              <a:t> </a:t>
            </a:r>
            <a:r>
              <a:rPr lang="es-ES" sz="2400" dirty="0" err="1" smtClean="0"/>
              <a:t>xeneralízase</a:t>
            </a:r>
            <a:r>
              <a:rPr lang="es-ES" sz="2400" dirty="0" smtClean="0"/>
              <a:t> a sublevación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O pobo solicita </a:t>
            </a:r>
            <a:r>
              <a:rPr lang="es-ES" sz="2400" dirty="0"/>
              <a:t>medidas contra os franceses e </a:t>
            </a:r>
            <a:r>
              <a:rPr lang="es-ES" sz="2400" dirty="0" smtClean="0"/>
              <a:t>ante </a:t>
            </a:r>
            <a:r>
              <a:rPr lang="es-ES" sz="2400" dirty="0"/>
              <a:t>a </a:t>
            </a:r>
            <a:r>
              <a:rPr lang="es-ES" sz="2400" dirty="0" err="1"/>
              <a:t>pasividade</a:t>
            </a:r>
            <a:r>
              <a:rPr lang="es-ES" sz="2400" dirty="0"/>
              <a:t> das autoridades, </a:t>
            </a:r>
            <a:r>
              <a:rPr lang="es-ES" sz="2400" dirty="0" err="1" smtClean="0"/>
              <a:t>constitúense</a:t>
            </a:r>
            <a:r>
              <a:rPr lang="es-ES" sz="2400" dirty="0" smtClean="0"/>
              <a:t>:                  </a:t>
            </a:r>
            <a:r>
              <a:rPr lang="es-ES" sz="2400" b="1" u="sng" dirty="0" err="1" smtClean="0"/>
              <a:t>Xuntas</a:t>
            </a:r>
            <a:r>
              <a:rPr lang="es-ES" sz="2400" b="1" u="sng" dirty="0" smtClean="0"/>
              <a:t> Supremas </a:t>
            </a:r>
            <a:r>
              <a:rPr lang="es-ES" sz="2400" b="1" u="sng" dirty="0" err="1" smtClean="0"/>
              <a:t>Provinciais</a:t>
            </a:r>
            <a:r>
              <a:rPr lang="es-ES" sz="2400" b="1" u="sng" dirty="0" smtClean="0"/>
              <a:t>. </a:t>
            </a:r>
          </a:p>
          <a:p>
            <a:pPr algn="just"/>
            <a:endParaRPr lang="es-ES" sz="1200" dirty="0" smtClean="0"/>
          </a:p>
          <a:p>
            <a:pPr algn="just"/>
            <a:r>
              <a:rPr lang="es-ES" sz="2400" dirty="0" smtClean="0"/>
              <a:t>Estas </a:t>
            </a:r>
            <a:r>
              <a:rPr lang="es-ES" sz="2400" dirty="0" err="1"/>
              <a:t>xuntas</a:t>
            </a:r>
            <a:r>
              <a:rPr lang="es-ES" sz="2400" dirty="0"/>
              <a:t> supremas asumían o </a:t>
            </a:r>
            <a:r>
              <a:rPr lang="es-ES" sz="2400" dirty="0" err="1"/>
              <a:t>exercicio</a:t>
            </a:r>
            <a:r>
              <a:rPr lang="es-ES" sz="2400" dirty="0"/>
              <a:t> da soberanía </a:t>
            </a:r>
            <a:r>
              <a:rPr lang="es-ES" sz="2400" dirty="0" err="1"/>
              <a:t>nun</a:t>
            </a:r>
            <a:r>
              <a:rPr lang="es-ES" sz="2400" dirty="0"/>
              <a:t> período excepcional, coa ausencia do monarca, en plena guerra. </a:t>
            </a:r>
            <a:endParaRPr lang="es-ES" sz="2400" dirty="0" smtClean="0"/>
          </a:p>
          <a:p>
            <a:pPr algn="just"/>
            <a:endParaRPr lang="es-ES" sz="1200" i="1" dirty="0" smtClean="0"/>
          </a:p>
          <a:p>
            <a:pPr algn="just"/>
            <a:r>
              <a:rPr lang="es-ES" sz="2400" i="1" dirty="0" smtClean="0"/>
              <a:t>Era </a:t>
            </a:r>
            <a:r>
              <a:rPr lang="es-ES" sz="2400" i="1" dirty="0"/>
              <a:t>a </a:t>
            </a:r>
            <a:r>
              <a:rPr lang="es-ES" sz="2400" i="1" dirty="0" err="1"/>
              <a:t>primeira</a:t>
            </a:r>
            <a:r>
              <a:rPr lang="es-ES" sz="2400" i="1" dirty="0"/>
              <a:t> vez que a soberanía recaía </a:t>
            </a:r>
            <a:r>
              <a:rPr lang="es-ES" sz="2400" i="1" dirty="0" err="1"/>
              <a:t>na</a:t>
            </a:r>
            <a:r>
              <a:rPr lang="es-ES" sz="2400" i="1" dirty="0"/>
              <a:t> nación</a:t>
            </a:r>
            <a:r>
              <a:rPr lang="es-ES" sz="2400" dirty="0"/>
              <a:t>, e estaba </a:t>
            </a:r>
            <a:r>
              <a:rPr lang="es-ES" sz="2400" dirty="0" err="1"/>
              <a:t>afastada</a:t>
            </a:r>
            <a:r>
              <a:rPr lang="es-ES" sz="2400" dirty="0"/>
              <a:t> do </a:t>
            </a:r>
            <a:r>
              <a:rPr lang="es-ES" sz="2400" dirty="0" smtClean="0"/>
              <a:t>monarca (principio básico do </a:t>
            </a:r>
            <a:r>
              <a:rPr lang="es-ES" sz="2400" dirty="0"/>
              <a:t>liberalismo </a:t>
            </a:r>
            <a:r>
              <a:rPr lang="es-ES" sz="2400" dirty="0" smtClean="0"/>
              <a:t>político). </a:t>
            </a:r>
          </a:p>
          <a:p>
            <a:pPr algn="just"/>
            <a:endParaRPr lang="es-ES" sz="1200" dirty="0"/>
          </a:p>
          <a:p>
            <a:pPr algn="just"/>
            <a:r>
              <a:rPr lang="es-ES" sz="2400" dirty="0"/>
              <a:t>O </a:t>
            </a:r>
            <a:r>
              <a:rPr lang="es-ES" sz="2400" dirty="0" err="1"/>
              <a:t>primeiro</a:t>
            </a:r>
            <a:r>
              <a:rPr lang="es-ES" sz="2400" dirty="0"/>
              <a:t> </a:t>
            </a:r>
            <a:r>
              <a:rPr lang="es-ES" sz="2400" dirty="0" err="1"/>
              <a:t>obxectivo</a:t>
            </a:r>
            <a:r>
              <a:rPr lang="es-ES" sz="2400" dirty="0"/>
              <a:t> das </a:t>
            </a:r>
            <a:r>
              <a:rPr lang="es-ES" sz="2400" dirty="0" err="1"/>
              <a:t>Xuntas</a:t>
            </a:r>
            <a:r>
              <a:rPr lang="es-ES" sz="2400" dirty="0"/>
              <a:t> </a:t>
            </a:r>
            <a:r>
              <a:rPr lang="es-ES" sz="2400" dirty="0" err="1"/>
              <a:t>foi</a:t>
            </a:r>
            <a:r>
              <a:rPr lang="es-ES" sz="2400" dirty="0"/>
              <a:t> </a:t>
            </a:r>
            <a:r>
              <a:rPr lang="es-ES" sz="2400" b="1" dirty="0" err="1"/>
              <a:t>espallar</a:t>
            </a:r>
            <a:r>
              <a:rPr lang="es-ES" sz="2400" b="1" dirty="0"/>
              <a:t> a sublevación por todo o </a:t>
            </a:r>
            <a:r>
              <a:rPr lang="es-ES" sz="2400" b="1" dirty="0" smtClean="0"/>
              <a:t>país:</a:t>
            </a:r>
            <a:r>
              <a:rPr lang="es-ES" sz="2400" dirty="0" smtClean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Recrutaron</a:t>
            </a:r>
            <a:r>
              <a:rPr lang="es-ES" sz="2400" b="1" dirty="0" smtClean="0"/>
              <a:t> </a:t>
            </a:r>
            <a:r>
              <a:rPr lang="es-ES" sz="2400" b="1" dirty="0"/>
              <a:t>un </a:t>
            </a:r>
            <a:r>
              <a:rPr lang="es-ES" sz="2400" b="1" dirty="0" err="1"/>
              <a:t>exército</a:t>
            </a:r>
            <a:r>
              <a:rPr lang="es-ES" sz="2400" b="1" dirty="0"/>
              <a:t>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err="1"/>
              <a:t>I</a:t>
            </a:r>
            <a:r>
              <a:rPr lang="es-ES" sz="2400" b="1" dirty="0" err="1" smtClean="0"/>
              <a:t>mpuxeron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contribucións</a:t>
            </a:r>
            <a:r>
              <a:rPr lang="es-ES" sz="2400" b="1" dirty="0" smtClean="0"/>
              <a:t> </a:t>
            </a:r>
            <a:r>
              <a:rPr lang="es-ES" sz="2400" dirty="0" smtClean="0"/>
              <a:t>para </a:t>
            </a:r>
            <a:r>
              <a:rPr lang="es-ES" sz="2400" dirty="0" err="1" smtClean="0"/>
              <a:t>manter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exército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S</a:t>
            </a:r>
            <a:r>
              <a:rPr lang="es-ES" sz="2400" b="1" dirty="0" smtClean="0"/>
              <a:t>olicitaron </a:t>
            </a:r>
            <a:r>
              <a:rPr lang="es-ES" sz="2400" b="1" dirty="0" err="1"/>
              <a:t>axuda</a:t>
            </a:r>
            <a:r>
              <a:rPr lang="es-ES" sz="2400" b="1" dirty="0"/>
              <a:t> a </a:t>
            </a:r>
            <a:r>
              <a:rPr lang="es-ES" sz="2400" b="1" dirty="0" err="1"/>
              <a:t>outros</a:t>
            </a:r>
            <a:r>
              <a:rPr lang="es-ES" sz="2400" b="1" dirty="0"/>
              <a:t> países </a:t>
            </a:r>
            <a:r>
              <a:rPr lang="es-ES" sz="2400" dirty="0"/>
              <a:t>(como no caso da Xunta de Oviedo </a:t>
            </a:r>
            <a:r>
              <a:rPr lang="es-ES" sz="2400" dirty="0" err="1"/>
              <a:t>cos</a:t>
            </a:r>
            <a:r>
              <a:rPr lang="es-ES" sz="2400" dirty="0"/>
              <a:t> británicos).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endParaRPr lang="es-ES" sz="1200" dirty="0" smtClean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España </a:t>
            </a:r>
            <a:r>
              <a:rPr lang="es-ES" sz="2400" dirty="0" err="1" smtClean="0"/>
              <a:t>constituiranse</a:t>
            </a:r>
            <a:r>
              <a:rPr lang="es-ES" sz="2400" dirty="0" smtClean="0"/>
              <a:t> </a:t>
            </a:r>
            <a:r>
              <a:rPr lang="es-ES" sz="2400" dirty="0"/>
              <a:t>18 </a:t>
            </a:r>
            <a:r>
              <a:rPr lang="es-ES" sz="2400" dirty="0" err="1"/>
              <a:t>Xuntas</a:t>
            </a:r>
            <a:r>
              <a:rPr lang="es-ES" sz="2400" dirty="0"/>
              <a:t> </a:t>
            </a:r>
            <a:r>
              <a:rPr lang="es-ES" sz="2400" dirty="0" err="1"/>
              <a:t>provinciais</a:t>
            </a:r>
            <a:r>
              <a:rPr lang="es-ES" sz="2400" dirty="0"/>
              <a:t>.</a:t>
            </a:r>
          </a:p>
        </p:txBody>
      </p:sp>
      <p:pic>
        <p:nvPicPr>
          <p:cNvPr id="5122" name="Picture 2" descr="http://2.bp.blogspot.com/_rrsxO0rDWIE/SA0cv0mzuqI/AAAAAAAAAHc/EC-YEs4Rvco/s400/Recibimiento_de_Miranda_en_La_Gua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34" y="3673478"/>
            <a:ext cx="4533128" cy="31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untas Supremas y Provinciales: 2.5. ORGANIZACIÓN DE PODERES DE L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34" y="129359"/>
            <a:ext cx="4279080" cy="332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609" y="0"/>
            <a:ext cx="521911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/>
              <a:t>ABSOLUTISTAS (SERVÍS) E LIBERAIS</a:t>
            </a:r>
            <a:endParaRPr lang="es-ES" sz="2400" dirty="0"/>
          </a:p>
          <a:p>
            <a:pPr algn="just"/>
            <a:r>
              <a:rPr lang="es-ES" sz="2400" dirty="0"/>
              <a:t>Podemos distinguir 2 grupos diferenciados entre os que se enfrontan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smtClean="0"/>
              <a:t>franceses: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b="1" u="sng" dirty="0"/>
              <a:t>O</a:t>
            </a:r>
            <a:r>
              <a:rPr lang="es-ES" sz="2400" b="1" u="sng" dirty="0" smtClean="0"/>
              <a:t>s Absolutistas (servís):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    - non </a:t>
            </a:r>
            <a:r>
              <a:rPr lang="es-ES" sz="2400" dirty="0" err="1"/>
              <a:t>teñen</a:t>
            </a:r>
            <a:r>
              <a:rPr lang="es-ES" sz="2400" dirty="0"/>
              <a:t> </a:t>
            </a:r>
            <a:r>
              <a:rPr lang="es-ES" sz="2400" dirty="0" err="1"/>
              <a:t>ningunha</a:t>
            </a:r>
            <a:r>
              <a:rPr lang="es-ES" sz="2400" dirty="0"/>
              <a:t> pretensión de mudar a situación </a:t>
            </a:r>
            <a:r>
              <a:rPr lang="es-ES" sz="2400" dirty="0" smtClean="0"/>
              <a:t>preexistente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    - partidarios </a:t>
            </a:r>
            <a:r>
              <a:rPr lang="es-ES" sz="2400" dirty="0"/>
              <a:t>do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e de todos 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privilexios</a:t>
            </a:r>
            <a:r>
              <a:rPr lang="es-ES" sz="2400" dirty="0"/>
              <a:t> e </a:t>
            </a:r>
            <a:r>
              <a:rPr lang="es-ES" sz="2400" dirty="0" err="1" smtClean="0"/>
              <a:t>institucións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 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</a:t>
            </a:r>
            <a:r>
              <a:rPr lang="es-ES" sz="2400" b="1" u="sng" dirty="0"/>
              <a:t>O</a:t>
            </a:r>
            <a:r>
              <a:rPr lang="es-ES" sz="2400" b="1" u="sng" dirty="0" smtClean="0"/>
              <a:t>s </a:t>
            </a:r>
            <a:r>
              <a:rPr lang="es-ES" sz="2400" b="1" u="sng" dirty="0" err="1"/>
              <a:t>L</a:t>
            </a:r>
            <a:r>
              <a:rPr lang="es-ES" sz="2400" b="1" u="sng" dirty="0" err="1" smtClean="0"/>
              <a:t>iberais</a:t>
            </a:r>
            <a:r>
              <a:rPr lang="es-ES" sz="2400" b="1" u="sng" dirty="0"/>
              <a:t>, </a:t>
            </a:r>
            <a:r>
              <a:rPr lang="es-ES" sz="2400" dirty="0"/>
              <a:t>que no caso español, </a:t>
            </a:r>
            <a:r>
              <a:rPr lang="es-ES" sz="2400" dirty="0" smtClean="0"/>
              <a:t>son: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  - </a:t>
            </a:r>
            <a:r>
              <a:rPr lang="es-ES" sz="2400" dirty="0"/>
              <a:t>continuadores das ideas reformistas dos ilustrados </a:t>
            </a:r>
            <a:endParaRPr lang="es-ES" sz="2400" dirty="0" smtClean="0"/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  -  </a:t>
            </a:r>
            <a:r>
              <a:rPr lang="es-ES" sz="2400" dirty="0"/>
              <a:t>defensores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mesmo</a:t>
            </a:r>
            <a:r>
              <a:rPr lang="es-ES" sz="2400" dirty="0"/>
              <a:t> tempo dos principios do Liberalismo</a:t>
            </a:r>
            <a:endParaRPr lang="gl-E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95" y="692579"/>
            <a:ext cx="6737087" cy="50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8812" y="211015"/>
            <a:ext cx="60350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</a:t>
            </a:r>
            <a:r>
              <a:rPr lang="es-ES" sz="2400" dirty="0" smtClean="0"/>
              <a:t>s</a:t>
            </a:r>
            <a:r>
              <a:rPr lang="es-ES" sz="2400" b="1" dirty="0" smtClean="0"/>
              <a:t> </a:t>
            </a:r>
            <a:r>
              <a:rPr lang="es-ES" sz="2400" b="1" dirty="0" err="1"/>
              <a:t>liberais</a:t>
            </a:r>
            <a:r>
              <a:rPr lang="es-ES" sz="2400" dirty="0"/>
              <a:t> </a:t>
            </a:r>
            <a:r>
              <a:rPr lang="es-ES" sz="2400" dirty="0" err="1"/>
              <a:t>esixen</a:t>
            </a:r>
            <a:r>
              <a:rPr lang="es-ES" sz="2400" dirty="0"/>
              <a:t> un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u="sng" dirty="0" smtClean="0"/>
              <a:t>sistema </a:t>
            </a:r>
            <a:r>
              <a:rPr lang="es-ES" sz="2400" u="sng" dirty="0"/>
              <a:t>político parlamentario</a:t>
            </a:r>
            <a:r>
              <a:rPr lang="es-ES" sz="2400" dirty="0"/>
              <a:t> </a:t>
            </a:r>
            <a:r>
              <a:rPr lang="es-ES" sz="2400" dirty="0" smtClean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u="sng" dirty="0" err="1" smtClean="0"/>
              <a:t>sociedade</a:t>
            </a:r>
            <a:r>
              <a:rPr lang="es-ES" sz="2400" u="sng" dirty="0" smtClean="0"/>
              <a:t> </a:t>
            </a:r>
            <a:r>
              <a:rPr lang="es-ES" sz="2400" u="sng" dirty="0"/>
              <a:t>non conformada por estamentos</a:t>
            </a:r>
            <a:r>
              <a:rPr lang="es-ES" sz="2400" dirty="0"/>
              <a:t>, </a:t>
            </a:r>
            <a:r>
              <a:rPr lang="es-ES" sz="2400" dirty="0" err="1"/>
              <a:t>privilexiados</a:t>
            </a:r>
            <a:r>
              <a:rPr lang="es-ES" sz="2400" dirty="0"/>
              <a:t> e non </a:t>
            </a:r>
            <a:r>
              <a:rPr lang="es-ES" sz="2400" dirty="0" err="1"/>
              <a:t>privilexiados</a:t>
            </a:r>
            <a:r>
              <a:rPr lang="es-ES" sz="2400" dirty="0"/>
              <a:t>, </a:t>
            </a:r>
            <a:r>
              <a:rPr lang="es-ES" sz="2400" dirty="0" err="1"/>
              <a:t>senón</a:t>
            </a:r>
            <a:r>
              <a:rPr lang="es-ES" sz="2400" dirty="0"/>
              <a:t> en función das diferentes capacidades.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Defenden</a:t>
            </a:r>
            <a:r>
              <a:rPr lang="es-ES" sz="2400" dirty="0" smtClean="0"/>
              <a:t> </a:t>
            </a:r>
            <a:r>
              <a:rPr lang="es-ES" sz="2400" dirty="0"/>
              <a:t>que un sistema político </a:t>
            </a:r>
            <a:r>
              <a:rPr lang="es-ES" sz="2400" dirty="0" err="1"/>
              <a:t>lexítimo</a:t>
            </a:r>
            <a:r>
              <a:rPr lang="es-ES" sz="2400" dirty="0"/>
              <a:t> debe respectar </a:t>
            </a:r>
            <a:r>
              <a:rPr lang="es-ES" sz="2400" dirty="0" err="1"/>
              <a:t>unha</a:t>
            </a:r>
            <a:r>
              <a:rPr lang="es-ES" sz="2400" dirty="0"/>
              <a:t> serie de </a:t>
            </a:r>
            <a:r>
              <a:rPr lang="es-ES" sz="2400" u="sng" dirty="0" err="1"/>
              <a:t>dereitos</a:t>
            </a:r>
            <a:r>
              <a:rPr lang="es-ES" sz="2400" u="sng" dirty="0"/>
              <a:t> </a:t>
            </a:r>
            <a:r>
              <a:rPr lang="es-ES" sz="2400" u="sng" dirty="0" err="1"/>
              <a:t>naturais</a:t>
            </a:r>
            <a:r>
              <a:rPr lang="es-ES" sz="2400" u="sng" dirty="0"/>
              <a:t> como a </a:t>
            </a:r>
            <a:r>
              <a:rPr lang="es-ES" sz="2400" u="sng" dirty="0" err="1"/>
              <a:t>liberdade</a:t>
            </a:r>
            <a:r>
              <a:rPr lang="es-ES" sz="2400" u="sng" dirty="0"/>
              <a:t>, a </a:t>
            </a:r>
            <a:r>
              <a:rPr lang="es-ES" sz="2400" u="sng" dirty="0" err="1"/>
              <a:t>seguridade</a:t>
            </a:r>
            <a:r>
              <a:rPr lang="es-ES" sz="2400" u="sng" dirty="0"/>
              <a:t>, a </a:t>
            </a:r>
            <a:r>
              <a:rPr lang="es-ES" sz="2400" u="sng" dirty="0" err="1"/>
              <a:t>propiedade</a:t>
            </a:r>
            <a:r>
              <a:rPr lang="es-ES" sz="2400" u="sng" dirty="0"/>
              <a:t> e a </a:t>
            </a:r>
            <a:r>
              <a:rPr lang="es-ES" sz="2400" u="sng" dirty="0" err="1"/>
              <a:t>igualdade</a:t>
            </a:r>
            <a:r>
              <a:rPr lang="es-ES" sz="2400" u="sng" dirty="0"/>
              <a:t> ante a </a:t>
            </a:r>
            <a:r>
              <a:rPr lang="es-ES" sz="2400" u="sng" dirty="0" err="1"/>
              <a:t>lei</a:t>
            </a:r>
            <a:r>
              <a:rPr lang="es-ES" sz="2400" u="sng" dirty="0"/>
              <a:t>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É </a:t>
            </a:r>
            <a:r>
              <a:rPr lang="es-ES" sz="2400" dirty="0" err="1"/>
              <a:t>moi</a:t>
            </a:r>
            <a:r>
              <a:rPr lang="es-ES" sz="2400" dirty="0"/>
              <a:t> significativo nos </a:t>
            </a:r>
            <a:r>
              <a:rPr lang="es-ES" sz="2400" dirty="0" err="1"/>
              <a:t>liberais</a:t>
            </a:r>
            <a:r>
              <a:rPr lang="es-ES" sz="2400" dirty="0"/>
              <a:t> </a:t>
            </a:r>
            <a:r>
              <a:rPr lang="es-ES" sz="2400" dirty="0" err="1"/>
              <a:t>españois</a:t>
            </a:r>
            <a:r>
              <a:rPr lang="es-ES" sz="2400" dirty="0"/>
              <a:t> </a:t>
            </a:r>
            <a:r>
              <a:rPr lang="es-ES" sz="2400" dirty="0" err="1"/>
              <a:t>deste</a:t>
            </a:r>
            <a:r>
              <a:rPr lang="es-ES" sz="2400" dirty="0"/>
              <a:t> momento, que a fin de non ser tachados de afrancesados, </a:t>
            </a:r>
            <a:r>
              <a:rPr lang="es-ES" sz="2400" u="sng" dirty="0"/>
              <a:t>relacionan as ideas de </a:t>
            </a:r>
            <a:r>
              <a:rPr lang="es-ES" sz="2400" u="sng" dirty="0" err="1"/>
              <a:t>liberdade</a:t>
            </a:r>
            <a:r>
              <a:rPr lang="es-ES" sz="2400" dirty="0"/>
              <a:t>, non como influencia da revolución francesa, </a:t>
            </a:r>
            <a:r>
              <a:rPr lang="es-ES" sz="2400" dirty="0" err="1"/>
              <a:t>senón</a:t>
            </a:r>
            <a:r>
              <a:rPr lang="es-ES" sz="2400" dirty="0"/>
              <a:t> dos </a:t>
            </a:r>
            <a:r>
              <a:rPr lang="es-ES" sz="2400" u="sng" dirty="0" err="1"/>
              <a:t>dereitos</a:t>
            </a:r>
            <a:r>
              <a:rPr lang="es-ES" sz="2400" u="sng" dirty="0"/>
              <a:t> e </a:t>
            </a:r>
            <a:r>
              <a:rPr lang="es-ES" sz="2400" u="sng" dirty="0" err="1"/>
              <a:t>liberdades</a:t>
            </a:r>
            <a:r>
              <a:rPr lang="es-ES" sz="2400" dirty="0"/>
              <a:t> que gozaban </a:t>
            </a:r>
            <a:r>
              <a:rPr lang="es-ES" sz="2400" u="sng" dirty="0"/>
              <a:t>os </a:t>
            </a:r>
            <a:r>
              <a:rPr lang="es-ES" sz="2400" u="sng" dirty="0" err="1"/>
              <a:t>antigos</a:t>
            </a:r>
            <a:r>
              <a:rPr lang="es-ES" sz="2400" u="sng" dirty="0"/>
              <a:t> reinos de </a:t>
            </a:r>
            <a:r>
              <a:rPr lang="es-ES" sz="2400" u="sng" dirty="0" err="1"/>
              <a:t>Castela</a:t>
            </a:r>
            <a:r>
              <a:rPr lang="es-ES" sz="2400" u="sng" dirty="0"/>
              <a:t> e Aragón</a:t>
            </a:r>
            <a:r>
              <a:rPr lang="es-ES" sz="2400" u="sng" dirty="0" smtClean="0"/>
              <a:t>.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24" y="55755"/>
            <a:ext cx="4454329" cy="668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6948" y="351692"/>
            <a:ext cx="46142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 sector que </a:t>
            </a:r>
            <a:r>
              <a:rPr lang="es-ES" sz="2400" b="1" dirty="0" err="1"/>
              <a:t>defende</a:t>
            </a:r>
            <a:r>
              <a:rPr lang="es-ES" sz="2400" b="1" dirty="0"/>
              <a:t> o liberalismo é </a:t>
            </a:r>
            <a:r>
              <a:rPr lang="es-ES" sz="2400" b="1" dirty="0" err="1"/>
              <a:t>moi</a:t>
            </a:r>
            <a:r>
              <a:rPr lang="es-ES" sz="2400" b="1" dirty="0"/>
              <a:t> minoritario </a:t>
            </a:r>
            <a:r>
              <a:rPr lang="es-ES" sz="2400" dirty="0"/>
              <a:t>e está formado esencialmente polos grupos </a:t>
            </a:r>
            <a:r>
              <a:rPr lang="es-ES" sz="2400" dirty="0" err="1"/>
              <a:t>máis</a:t>
            </a:r>
            <a:r>
              <a:rPr lang="es-ES" sz="2400" dirty="0"/>
              <a:t> </a:t>
            </a:r>
            <a:r>
              <a:rPr lang="es-ES" sz="2400" dirty="0" err="1"/>
              <a:t>instruídos</a:t>
            </a:r>
            <a:r>
              <a:rPr lang="es-ES" sz="2400" dirty="0"/>
              <a:t> e con </a:t>
            </a:r>
            <a:r>
              <a:rPr lang="es-ES" sz="2400" dirty="0" err="1"/>
              <a:t>maior</a:t>
            </a:r>
            <a:r>
              <a:rPr lang="es-ES" sz="2400" dirty="0"/>
              <a:t> preparación intelectual, </a:t>
            </a:r>
            <a:r>
              <a:rPr lang="es-ES" sz="2400" b="1" dirty="0"/>
              <a:t>profesores, </a:t>
            </a:r>
            <a:r>
              <a:rPr lang="es-ES" sz="2400" b="1" dirty="0" err="1"/>
              <a:t>avogados</a:t>
            </a:r>
            <a:r>
              <a:rPr lang="es-ES" sz="2400" b="1" dirty="0"/>
              <a:t>, altos funcionarios e </a:t>
            </a:r>
            <a:r>
              <a:rPr lang="es-ES" sz="2400" b="1" dirty="0" err="1"/>
              <a:t>tamén</a:t>
            </a:r>
            <a:r>
              <a:rPr lang="es-ES" sz="2400" b="1" dirty="0"/>
              <a:t> </a:t>
            </a:r>
            <a:r>
              <a:rPr lang="es-ES" sz="2400" b="1" dirty="0" err="1"/>
              <a:t>algúns</a:t>
            </a:r>
            <a:r>
              <a:rPr lang="es-ES" sz="2400" b="1" dirty="0"/>
              <a:t> clérigos </a:t>
            </a:r>
            <a:r>
              <a:rPr lang="es-ES" sz="2400" b="1" dirty="0" err="1"/>
              <a:t>liberais</a:t>
            </a:r>
            <a:r>
              <a:rPr lang="es-ES" sz="2400" b="1" dirty="0"/>
              <a:t>. </a:t>
            </a:r>
            <a:endParaRPr lang="es-ES" sz="2400" b="1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Entre </a:t>
            </a:r>
            <a:r>
              <a:rPr lang="es-ES" sz="2400" dirty="0"/>
              <a:t>os </a:t>
            </a:r>
            <a:r>
              <a:rPr lang="es-ES" sz="2400" dirty="0" err="1"/>
              <a:t>personaxes</a:t>
            </a:r>
            <a:r>
              <a:rPr lang="es-ES" sz="2400" dirty="0"/>
              <a:t> que </a:t>
            </a:r>
            <a:r>
              <a:rPr lang="es-ES" sz="2400" dirty="0" err="1"/>
              <a:t>tiveron</a:t>
            </a:r>
            <a:r>
              <a:rPr lang="es-ES" sz="2400" dirty="0"/>
              <a:t> </a:t>
            </a:r>
            <a:r>
              <a:rPr lang="es-ES" sz="2400" dirty="0" err="1"/>
              <a:t>maior</a:t>
            </a:r>
            <a:r>
              <a:rPr lang="es-ES" sz="2400" dirty="0"/>
              <a:t> trascendencia </a:t>
            </a:r>
            <a:r>
              <a:rPr lang="es-ES" sz="2400" dirty="0" err="1"/>
              <a:t>neste</a:t>
            </a:r>
            <a:r>
              <a:rPr lang="es-ES" sz="2400" dirty="0"/>
              <a:t> período destacan </a:t>
            </a:r>
            <a:r>
              <a:rPr lang="es-ES" sz="2400" b="1" dirty="0"/>
              <a:t>Muñoz Torrero, Conde de </a:t>
            </a:r>
            <a:r>
              <a:rPr lang="es-ES" sz="2400" b="1" dirty="0" err="1"/>
              <a:t>Toreno</a:t>
            </a:r>
            <a:r>
              <a:rPr lang="es-ES" sz="2400" b="1" dirty="0"/>
              <a:t>, Alcalá Galiano...</a:t>
            </a:r>
          </a:p>
        </p:txBody>
      </p:sp>
      <p:pic>
        <p:nvPicPr>
          <p:cNvPr id="7170" name="Picture 2" descr="Nace en Cabeza del Buey l a Fundación Muñoz-Torrero - Notici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65" y="228282"/>
            <a:ext cx="7179710" cy="63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3782</Words>
  <Application>Microsoft Office PowerPoint</Application>
  <PresentationFormat>Panorámica</PresentationFormat>
  <Paragraphs>346</Paragraphs>
  <Slides>37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53</cp:revision>
  <dcterms:created xsi:type="dcterms:W3CDTF">2020-08-02T09:34:10Z</dcterms:created>
  <dcterms:modified xsi:type="dcterms:W3CDTF">2021-10-12T16:01:18Z</dcterms:modified>
</cp:coreProperties>
</file>