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6" r:id="rId2"/>
    <p:sldId id="278" r:id="rId3"/>
    <p:sldId id="339" r:id="rId4"/>
    <p:sldId id="273" r:id="rId5"/>
    <p:sldId id="279" r:id="rId6"/>
    <p:sldId id="292" r:id="rId7"/>
    <p:sldId id="293" r:id="rId8"/>
    <p:sldId id="280" r:id="rId9"/>
    <p:sldId id="294" r:id="rId10"/>
    <p:sldId id="295" r:id="rId11"/>
    <p:sldId id="298" r:id="rId12"/>
    <p:sldId id="329" r:id="rId13"/>
    <p:sldId id="297" r:id="rId14"/>
    <p:sldId id="300" r:id="rId15"/>
    <p:sldId id="324" r:id="rId16"/>
    <p:sldId id="313" r:id="rId17"/>
    <p:sldId id="331" r:id="rId18"/>
    <p:sldId id="328" r:id="rId19"/>
    <p:sldId id="281" r:id="rId20"/>
    <p:sldId id="299" r:id="rId21"/>
    <p:sldId id="338" r:id="rId22"/>
    <p:sldId id="311" r:id="rId23"/>
    <p:sldId id="287" r:id="rId24"/>
    <p:sldId id="257" r:id="rId25"/>
    <p:sldId id="258" r:id="rId26"/>
    <p:sldId id="330" r:id="rId27"/>
    <p:sldId id="316" r:id="rId28"/>
    <p:sldId id="317" r:id="rId29"/>
    <p:sldId id="323" r:id="rId30"/>
    <p:sldId id="325" r:id="rId31"/>
    <p:sldId id="322" r:id="rId32"/>
    <p:sldId id="318" r:id="rId33"/>
    <p:sldId id="288" r:id="rId34"/>
    <p:sldId id="259" r:id="rId35"/>
    <p:sldId id="289" r:id="rId36"/>
    <p:sldId id="260" r:id="rId37"/>
    <p:sldId id="290" r:id="rId38"/>
    <p:sldId id="319" r:id="rId39"/>
    <p:sldId id="336" r:id="rId40"/>
    <p:sldId id="337" r:id="rId41"/>
    <p:sldId id="320" r:id="rId42"/>
    <p:sldId id="291" r:id="rId43"/>
    <p:sldId id="321" r:id="rId44"/>
    <p:sldId id="312" r:id="rId45"/>
    <p:sldId id="266" r:id="rId46"/>
    <p:sldId id="305" r:id="rId47"/>
    <p:sldId id="274" r:id="rId48"/>
    <p:sldId id="285" r:id="rId49"/>
    <p:sldId id="332" r:id="rId50"/>
    <p:sldId id="333" r:id="rId51"/>
    <p:sldId id="334" r:id="rId52"/>
    <p:sldId id="275" r:id="rId53"/>
    <p:sldId id="308" r:id="rId54"/>
    <p:sldId id="265" r:id="rId55"/>
    <p:sldId id="277" r:id="rId56"/>
    <p:sldId id="335" r:id="rId57"/>
    <p:sldId id="306" r:id="rId58"/>
    <p:sldId id="286" r:id="rId59"/>
    <p:sldId id="283" r:id="rId60"/>
    <p:sldId id="267" r:id="rId61"/>
    <p:sldId id="284" r:id="rId62"/>
    <p:sldId id="302" r:id="rId63"/>
  </p:sldIdLst>
  <p:sldSz cx="9144000" cy="6858000" type="screen4x3"/>
  <p:notesSz cx="6858000" cy="9144000"/>
  <p:defaultTextStyle>
    <a:defPPr>
      <a:defRPr lang="es-ES_tradnl"/>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EC34"/>
    <a:srgbClr val="5DEA36"/>
    <a:srgbClr val="55DE42"/>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05" autoAdjust="0"/>
    <p:restoredTop sz="94660"/>
  </p:normalViewPr>
  <p:slideViewPr>
    <p:cSldViewPr>
      <p:cViewPr varScale="1">
        <p:scale>
          <a:sx n="70" d="100"/>
          <a:sy n="70" d="100"/>
        </p:scale>
        <p:origin x="1350"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gl-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F4DC1E-4764-412F-A77C-A1376EBF0E62}" type="datetimeFigureOut">
              <a:rPr lang="es-ES" smtClean="0"/>
              <a:pPr/>
              <a:t>12/01/2017</a:t>
            </a:fld>
            <a:endParaRPr lang="gl-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gl-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gl-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gl-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4A59DD-8A38-42F0-A0DA-B663B0CEA797}" type="slidenum">
              <a:rPr lang="gl-ES" smtClean="0"/>
              <a:pPr/>
              <a:t>‹Nº›</a:t>
            </a:fld>
            <a:endParaRPr lang="gl-ES"/>
          </a:p>
        </p:txBody>
      </p:sp>
    </p:spTree>
    <p:extLst>
      <p:ext uri="{BB962C8B-B14F-4D97-AF65-F5344CB8AC3E}">
        <p14:creationId xmlns:p14="http://schemas.microsoft.com/office/powerpoint/2010/main" val="339253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gl-ES" dirty="0"/>
          </a:p>
        </p:txBody>
      </p:sp>
      <p:sp>
        <p:nvSpPr>
          <p:cNvPr id="4" name="3 Marcador de número de diapositiva"/>
          <p:cNvSpPr>
            <a:spLocks noGrp="1"/>
          </p:cNvSpPr>
          <p:nvPr>
            <p:ph type="sldNum" sz="quarter" idx="10"/>
          </p:nvPr>
        </p:nvSpPr>
        <p:spPr/>
        <p:txBody>
          <a:bodyPr/>
          <a:lstStyle/>
          <a:p>
            <a:fld id="{BE4A59DD-8A38-42F0-A0DA-B663B0CEA797}" type="slidenum">
              <a:rPr lang="gl-ES" smtClean="0"/>
              <a:pPr/>
              <a:t>21</a:t>
            </a:fld>
            <a:endParaRPr lang="gl-ES"/>
          </a:p>
        </p:txBody>
      </p:sp>
    </p:spTree>
    <p:extLst>
      <p:ext uri="{BB962C8B-B14F-4D97-AF65-F5344CB8AC3E}">
        <p14:creationId xmlns:p14="http://schemas.microsoft.com/office/powerpoint/2010/main" val="2737800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gl-ES" dirty="0"/>
          </a:p>
        </p:txBody>
      </p:sp>
      <p:sp>
        <p:nvSpPr>
          <p:cNvPr id="4" name="3 Marcador de número de diapositiva"/>
          <p:cNvSpPr>
            <a:spLocks noGrp="1"/>
          </p:cNvSpPr>
          <p:nvPr>
            <p:ph type="sldNum" sz="quarter" idx="10"/>
          </p:nvPr>
        </p:nvSpPr>
        <p:spPr/>
        <p:txBody>
          <a:bodyPr/>
          <a:lstStyle/>
          <a:p>
            <a:fld id="{BE4A59DD-8A38-42F0-A0DA-B663B0CEA797}" type="slidenum">
              <a:rPr lang="gl-ES" smtClean="0"/>
              <a:pPr/>
              <a:t>55</a:t>
            </a:fld>
            <a:endParaRPr lang="gl-ES"/>
          </a:p>
        </p:txBody>
      </p:sp>
    </p:spTree>
    <p:extLst>
      <p:ext uri="{BB962C8B-B14F-4D97-AF65-F5344CB8AC3E}">
        <p14:creationId xmlns:p14="http://schemas.microsoft.com/office/powerpoint/2010/main" val="2530338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_tradnl"/>
          </a:p>
        </p:txBody>
      </p:sp>
      <p:sp>
        <p:nvSpPr>
          <p:cNvPr id="4" name="3 Marcador de fecha"/>
          <p:cNvSpPr>
            <a:spLocks noGrp="1"/>
          </p:cNvSpPr>
          <p:nvPr>
            <p:ph type="dt" sz="half" idx="10"/>
          </p:nvPr>
        </p:nvSpPr>
        <p:spPr/>
        <p:txBody>
          <a:bodyPr/>
          <a:lstStyle>
            <a:lvl1pPr>
              <a:defRPr/>
            </a:lvl1pPr>
          </a:lstStyle>
          <a:p>
            <a:pPr>
              <a:defRPr/>
            </a:pPr>
            <a:fld id="{35705CF3-72A3-477C-BEC4-2C2E533AEDE8}" type="datetimeFigureOut">
              <a:rPr lang="es-ES_tradnl"/>
              <a:pPr>
                <a:defRPr/>
              </a:pPr>
              <a:t>12/01/2017</a:t>
            </a:fld>
            <a:endParaRPr lang="es-ES_tradnl"/>
          </a:p>
        </p:txBody>
      </p:sp>
      <p:sp>
        <p:nvSpPr>
          <p:cNvPr id="5" name="4 Marcador de pie de página"/>
          <p:cNvSpPr>
            <a:spLocks noGrp="1"/>
          </p:cNvSpPr>
          <p:nvPr>
            <p:ph type="ftr" sz="quarter" idx="11"/>
          </p:nvPr>
        </p:nvSpPr>
        <p:spPr/>
        <p:txBody>
          <a:bodyPr/>
          <a:lstStyle>
            <a:lvl1pPr>
              <a:defRPr/>
            </a:lvl1pPr>
          </a:lstStyle>
          <a:p>
            <a:pPr>
              <a:defRPr/>
            </a:pPr>
            <a:endParaRPr lang="es-ES_tradnl"/>
          </a:p>
        </p:txBody>
      </p:sp>
      <p:sp>
        <p:nvSpPr>
          <p:cNvPr id="6" name="5 Marcador de número de diapositiva"/>
          <p:cNvSpPr>
            <a:spLocks noGrp="1"/>
          </p:cNvSpPr>
          <p:nvPr>
            <p:ph type="sldNum" sz="quarter" idx="12"/>
          </p:nvPr>
        </p:nvSpPr>
        <p:spPr/>
        <p:txBody>
          <a:bodyPr/>
          <a:lstStyle>
            <a:lvl1pPr>
              <a:defRPr/>
            </a:lvl1pPr>
          </a:lstStyle>
          <a:p>
            <a:pPr>
              <a:defRPr/>
            </a:pPr>
            <a:fld id="{3952CB34-67B7-407A-A4FD-B2D13AA40B6B}" type="slidenum">
              <a:rPr lang="es-ES_tradnl"/>
              <a:pPr>
                <a:defRPr/>
              </a:pPr>
              <a:t>‹Nº›</a:t>
            </a:fld>
            <a:endParaRPr lang="es-ES_trad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lvl1pPr>
              <a:defRPr/>
            </a:lvl1pPr>
          </a:lstStyle>
          <a:p>
            <a:pPr>
              <a:defRPr/>
            </a:pPr>
            <a:fld id="{D1A3E30A-ED69-4CF7-9610-B7519166A30F}" type="datetimeFigureOut">
              <a:rPr lang="es-ES_tradnl"/>
              <a:pPr>
                <a:defRPr/>
              </a:pPr>
              <a:t>12/01/2017</a:t>
            </a:fld>
            <a:endParaRPr lang="es-ES_tradnl"/>
          </a:p>
        </p:txBody>
      </p:sp>
      <p:sp>
        <p:nvSpPr>
          <p:cNvPr id="5" name="4 Marcador de pie de página"/>
          <p:cNvSpPr>
            <a:spLocks noGrp="1"/>
          </p:cNvSpPr>
          <p:nvPr>
            <p:ph type="ftr" sz="quarter" idx="11"/>
          </p:nvPr>
        </p:nvSpPr>
        <p:spPr/>
        <p:txBody>
          <a:bodyPr/>
          <a:lstStyle>
            <a:lvl1pPr>
              <a:defRPr/>
            </a:lvl1pPr>
          </a:lstStyle>
          <a:p>
            <a:pPr>
              <a:defRPr/>
            </a:pPr>
            <a:endParaRPr lang="es-ES_tradnl"/>
          </a:p>
        </p:txBody>
      </p:sp>
      <p:sp>
        <p:nvSpPr>
          <p:cNvPr id="6" name="5 Marcador de número de diapositiva"/>
          <p:cNvSpPr>
            <a:spLocks noGrp="1"/>
          </p:cNvSpPr>
          <p:nvPr>
            <p:ph type="sldNum" sz="quarter" idx="12"/>
          </p:nvPr>
        </p:nvSpPr>
        <p:spPr/>
        <p:txBody>
          <a:bodyPr/>
          <a:lstStyle>
            <a:lvl1pPr>
              <a:defRPr/>
            </a:lvl1pPr>
          </a:lstStyle>
          <a:p>
            <a:pPr>
              <a:defRPr/>
            </a:pPr>
            <a:fld id="{514994B7-E724-4AF4-B1AA-C6C59849E69F}" type="slidenum">
              <a:rPr lang="es-ES_tradnl"/>
              <a:pPr>
                <a:defRPr/>
              </a:pPr>
              <a:t>‹Nº›</a:t>
            </a:fld>
            <a:endParaRPr lang="es-ES_trad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lvl1pPr>
              <a:defRPr/>
            </a:lvl1pPr>
          </a:lstStyle>
          <a:p>
            <a:pPr>
              <a:defRPr/>
            </a:pPr>
            <a:fld id="{FB2F2DB8-014C-4AB8-9F6B-ACF112D145B9}" type="datetimeFigureOut">
              <a:rPr lang="es-ES_tradnl"/>
              <a:pPr>
                <a:defRPr/>
              </a:pPr>
              <a:t>12/01/2017</a:t>
            </a:fld>
            <a:endParaRPr lang="es-ES_tradnl"/>
          </a:p>
        </p:txBody>
      </p:sp>
      <p:sp>
        <p:nvSpPr>
          <p:cNvPr id="5" name="4 Marcador de pie de página"/>
          <p:cNvSpPr>
            <a:spLocks noGrp="1"/>
          </p:cNvSpPr>
          <p:nvPr>
            <p:ph type="ftr" sz="quarter" idx="11"/>
          </p:nvPr>
        </p:nvSpPr>
        <p:spPr/>
        <p:txBody>
          <a:bodyPr/>
          <a:lstStyle>
            <a:lvl1pPr>
              <a:defRPr/>
            </a:lvl1pPr>
          </a:lstStyle>
          <a:p>
            <a:pPr>
              <a:defRPr/>
            </a:pPr>
            <a:endParaRPr lang="es-ES_tradnl"/>
          </a:p>
        </p:txBody>
      </p:sp>
      <p:sp>
        <p:nvSpPr>
          <p:cNvPr id="6" name="5 Marcador de número de diapositiva"/>
          <p:cNvSpPr>
            <a:spLocks noGrp="1"/>
          </p:cNvSpPr>
          <p:nvPr>
            <p:ph type="sldNum" sz="quarter" idx="12"/>
          </p:nvPr>
        </p:nvSpPr>
        <p:spPr/>
        <p:txBody>
          <a:bodyPr/>
          <a:lstStyle>
            <a:lvl1pPr>
              <a:defRPr/>
            </a:lvl1pPr>
          </a:lstStyle>
          <a:p>
            <a:pPr>
              <a:defRPr/>
            </a:pPr>
            <a:fld id="{907277A7-FE06-4C7E-8940-ACA3D97E8599}" type="slidenum">
              <a:rPr lang="es-ES_tradnl"/>
              <a:pPr>
                <a:defRPr/>
              </a:pPr>
              <a:t>‹Nº›</a:t>
            </a:fld>
            <a:endParaRPr lang="es-ES_trad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lvl1pPr>
              <a:defRPr/>
            </a:lvl1pPr>
          </a:lstStyle>
          <a:p>
            <a:pPr>
              <a:defRPr/>
            </a:pPr>
            <a:fld id="{077C09AB-A534-4BEF-921A-CC70C418A08F}" type="datetimeFigureOut">
              <a:rPr lang="es-ES_tradnl"/>
              <a:pPr>
                <a:defRPr/>
              </a:pPr>
              <a:t>12/01/2017</a:t>
            </a:fld>
            <a:endParaRPr lang="es-ES_tradnl"/>
          </a:p>
        </p:txBody>
      </p:sp>
      <p:sp>
        <p:nvSpPr>
          <p:cNvPr id="5" name="4 Marcador de pie de página"/>
          <p:cNvSpPr>
            <a:spLocks noGrp="1"/>
          </p:cNvSpPr>
          <p:nvPr>
            <p:ph type="ftr" sz="quarter" idx="11"/>
          </p:nvPr>
        </p:nvSpPr>
        <p:spPr/>
        <p:txBody>
          <a:bodyPr/>
          <a:lstStyle>
            <a:lvl1pPr>
              <a:defRPr/>
            </a:lvl1pPr>
          </a:lstStyle>
          <a:p>
            <a:pPr>
              <a:defRPr/>
            </a:pPr>
            <a:endParaRPr lang="es-ES_tradnl"/>
          </a:p>
        </p:txBody>
      </p:sp>
      <p:sp>
        <p:nvSpPr>
          <p:cNvPr id="6" name="5 Marcador de número de diapositiva"/>
          <p:cNvSpPr>
            <a:spLocks noGrp="1"/>
          </p:cNvSpPr>
          <p:nvPr>
            <p:ph type="sldNum" sz="quarter" idx="12"/>
          </p:nvPr>
        </p:nvSpPr>
        <p:spPr/>
        <p:txBody>
          <a:bodyPr/>
          <a:lstStyle>
            <a:lvl1pPr>
              <a:defRPr/>
            </a:lvl1pPr>
          </a:lstStyle>
          <a:p>
            <a:pPr>
              <a:defRPr/>
            </a:pPr>
            <a:fld id="{D733E5FF-05D7-468A-A5B6-74217F486214}" type="slidenum">
              <a:rPr lang="es-ES_tradnl"/>
              <a:pPr>
                <a:defRPr/>
              </a:pPr>
              <a:t>‹Nº›</a:t>
            </a:fld>
            <a:endParaRPr lang="es-ES_trad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251DA609-3307-4130-BF63-A0F84C6ACF76}" type="datetimeFigureOut">
              <a:rPr lang="es-ES_tradnl"/>
              <a:pPr>
                <a:defRPr/>
              </a:pPr>
              <a:t>12/01/2017</a:t>
            </a:fld>
            <a:endParaRPr lang="es-ES_tradnl"/>
          </a:p>
        </p:txBody>
      </p:sp>
      <p:sp>
        <p:nvSpPr>
          <p:cNvPr id="5" name="4 Marcador de pie de página"/>
          <p:cNvSpPr>
            <a:spLocks noGrp="1"/>
          </p:cNvSpPr>
          <p:nvPr>
            <p:ph type="ftr" sz="quarter" idx="11"/>
          </p:nvPr>
        </p:nvSpPr>
        <p:spPr/>
        <p:txBody>
          <a:bodyPr/>
          <a:lstStyle>
            <a:lvl1pPr>
              <a:defRPr/>
            </a:lvl1pPr>
          </a:lstStyle>
          <a:p>
            <a:pPr>
              <a:defRPr/>
            </a:pPr>
            <a:endParaRPr lang="es-ES_tradnl"/>
          </a:p>
        </p:txBody>
      </p:sp>
      <p:sp>
        <p:nvSpPr>
          <p:cNvPr id="6" name="5 Marcador de número de diapositiva"/>
          <p:cNvSpPr>
            <a:spLocks noGrp="1"/>
          </p:cNvSpPr>
          <p:nvPr>
            <p:ph type="sldNum" sz="quarter" idx="12"/>
          </p:nvPr>
        </p:nvSpPr>
        <p:spPr/>
        <p:txBody>
          <a:bodyPr/>
          <a:lstStyle>
            <a:lvl1pPr>
              <a:defRPr/>
            </a:lvl1pPr>
          </a:lstStyle>
          <a:p>
            <a:pPr>
              <a:defRPr/>
            </a:pPr>
            <a:fld id="{F2B727E3-9383-4BDC-9E6A-4B5C93E4E995}" type="slidenum">
              <a:rPr lang="es-ES_tradnl"/>
              <a:pPr>
                <a:defRPr/>
              </a:pPr>
              <a:t>‹Nº›</a:t>
            </a:fld>
            <a:endParaRPr lang="es-ES_trad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3 Marcador de fecha"/>
          <p:cNvSpPr>
            <a:spLocks noGrp="1"/>
          </p:cNvSpPr>
          <p:nvPr>
            <p:ph type="dt" sz="half" idx="10"/>
          </p:nvPr>
        </p:nvSpPr>
        <p:spPr/>
        <p:txBody>
          <a:bodyPr/>
          <a:lstStyle>
            <a:lvl1pPr>
              <a:defRPr/>
            </a:lvl1pPr>
          </a:lstStyle>
          <a:p>
            <a:pPr>
              <a:defRPr/>
            </a:pPr>
            <a:fld id="{2875AEAB-4758-440B-A05C-97AAF6A22A27}" type="datetimeFigureOut">
              <a:rPr lang="es-ES_tradnl"/>
              <a:pPr>
                <a:defRPr/>
              </a:pPr>
              <a:t>12/01/2017</a:t>
            </a:fld>
            <a:endParaRPr lang="es-ES_tradnl"/>
          </a:p>
        </p:txBody>
      </p:sp>
      <p:sp>
        <p:nvSpPr>
          <p:cNvPr id="6" name="4 Marcador de pie de página"/>
          <p:cNvSpPr>
            <a:spLocks noGrp="1"/>
          </p:cNvSpPr>
          <p:nvPr>
            <p:ph type="ftr" sz="quarter" idx="11"/>
          </p:nvPr>
        </p:nvSpPr>
        <p:spPr/>
        <p:txBody>
          <a:bodyPr/>
          <a:lstStyle>
            <a:lvl1pPr>
              <a:defRPr/>
            </a:lvl1pPr>
          </a:lstStyle>
          <a:p>
            <a:pPr>
              <a:defRPr/>
            </a:pPr>
            <a:endParaRPr lang="es-ES_tradnl"/>
          </a:p>
        </p:txBody>
      </p:sp>
      <p:sp>
        <p:nvSpPr>
          <p:cNvPr id="7" name="5 Marcador de número de diapositiva"/>
          <p:cNvSpPr>
            <a:spLocks noGrp="1"/>
          </p:cNvSpPr>
          <p:nvPr>
            <p:ph type="sldNum" sz="quarter" idx="12"/>
          </p:nvPr>
        </p:nvSpPr>
        <p:spPr/>
        <p:txBody>
          <a:bodyPr/>
          <a:lstStyle>
            <a:lvl1pPr>
              <a:defRPr/>
            </a:lvl1pPr>
          </a:lstStyle>
          <a:p>
            <a:pPr>
              <a:defRPr/>
            </a:pPr>
            <a:fld id="{8CEE38E6-749D-43E0-A69D-0038603AC1AC}" type="slidenum">
              <a:rPr lang="es-ES_tradnl"/>
              <a:pPr>
                <a:defRPr/>
              </a:pPr>
              <a:t>‹Nº›</a:t>
            </a:fld>
            <a:endParaRPr lang="es-ES_trad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3 Marcador de fecha"/>
          <p:cNvSpPr>
            <a:spLocks noGrp="1"/>
          </p:cNvSpPr>
          <p:nvPr>
            <p:ph type="dt" sz="half" idx="10"/>
          </p:nvPr>
        </p:nvSpPr>
        <p:spPr/>
        <p:txBody>
          <a:bodyPr/>
          <a:lstStyle>
            <a:lvl1pPr>
              <a:defRPr/>
            </a:lvl1pPr>
          </a:lstStyle>
          <a:p>
            <a:pPr>
              <a:defRPr/>
            </a:pPr>
            <a:fld id="{5D73EDAF-1962-497C-809F-08CE5BBC14BE}" type="datetimeFigureOut">
              <a:rPr lang="es-ES_tradnl"/>
              <a:pPr>
                <a:defRPr/>
              </a:pPr>
              <a:t>12/01/2017</a:t>
            </a:fld>
            <a:endParaRPr lang="es-ES_tradnl"/>
          </a:p>
        </p:txBody>
      </p:sp>
      <p:sp>
        <p:nvSpPr>
          <p:cNvPr id="8" name="4 Marcador de pie de página"/>
          <p:cNvSpPr>
            <a:spLocks noGrp="1"/>
          </p:cNvSpPr>
          <p:nvPr>
            <p:ph type="ftr" sz="quarter" idx="11"/>
          </p:nvPr>
        </p:nvSpPr>
        <p:spPr/>
        <p:txBody>
          <a:bodyPr/>
          <a:lstStyle>
            <a:lvl1pPr>
              <a:defRPr/>
            </a:lvl1pPr>
          </a:lstStyle>
          <a:p>
            <a:pPr>
              <a:defRPr/>
            </a:pPr>
            <a:endParaRPr lang="es-ES_tradnl"/>
          </a:p>
        </p:txBody>
      </p:sp>
      <p:sp>
        <p:nvSpPr>
          <p:cNvPr id="9" name="5 Marcador de número de diapositiva"/>
          <p:cNvSpPr>
            <a:spLocks noGrp="1"/>
          </p:cNvSpPr>
          <p:nvPr>
            <p:ph type="sldNum" sz="quarter" idx="12"/>
          </p:nvPr>
        </p:nvSpPr>
        <p:spPr/>
        <p:txBody>
          <a:bodyPr/>
          <a:lstStyle>
            <a:lvl1pPr>
              <a:defRPr/>
            </a:lvl1pPr>
          </a:lstStyle>
          <a:p>
            <a:pPr>
              <a:defRPr/>
            </a:pPr>
            <a:fld id="{9609D3E0-A492-4ABA-BDAB-D34DBC28C76A}" type="slidenum">
              <a:rPr lang="es-ES_tradnl"/>
              <a:pPr>
                <a:defRPr/>
              </a:pPr>
              <a:t>‹Nº›</a:t>
            </a:fld>
            <a:endParaRPr lang="es-ES_trad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3 Marcador de fecha"/>
          <p:cNvSpPr>
            <a:spLocks noGrp="1"/>
          </p:cNvSpPr>
          <p:nvPr>
            <p:ph type="dt" sz="half" idx="10"/>
          </p:nvPr>
        </p:nvSpPr>
        <p:spPr/>
        <p:txBody>
          <a:bodyPr/>
          <a:lstStyle>
            <a:lvl1pPr>
              <a:defRPr/>
            </a:lvl1pPr>
          </a:lstStyle>
          <a:p>
            <a:pPr>
              <a:defRPr/>
            </a:pPr>
            <a:fld id="{0668DA61-1D72-49A6-87DB-0E293F3642FF}" type="datetimeFigureOut">
              <a:rPr lang="es-ES_tradnl"/>
              <a:pPr>
                <a:defRPr/>
              </a:pPr>
              <a:t>12/01/2017</a:t>
            </a:fld>
            <a:endParaRPr lang="es-ES_tradnl"/>
          </a:p>
        </p:txBody>
      </p:sp>
      <p:sp>
        <p:nvSpPr>
          <p:cNvPr id="4" name="4 Marcador de pie de página"/>
          <p:cNvSpPr>
            <a:spLocks noGrp="1"/>
          </p:cNvSpPr>
          <p:nvPr>
            <p:ph type="ftr" sz="quarter" idx="11"/>
          </p:nvPr>
        </p:nvSpPr>
        <p:spPr/>
        <p:txBody>
          <a:bodyPr/>
          <a:lstStyle>
            <a:lvl1pPr>
              <a:defRPr/>
            </a:lvl1pPr>
          </a:lstStyle>
          <a:p>
            <a:pPr>
              <a:defRPr/>
            </a:pPr>
            <a:endParaRPr lang="es-ES_tradnl"/>
          </a:p>
        </p:txBody>
      </p:sp>
      <p:sp>
        <p:nvSpPr>
          <p:cNvPr id="5" name="5 Marcador de número de diapositiva"/>
          <p:cNvSpPr>
            <a:spLocks noGrp="1"/>
          </p:cNvSpPr>
          <p:nvPr>
            <p:ph type="sldNum" sz="quarter" idx="12"/>
          </p:nvPr>
        </p:nvSpPr>
        <p:spPr/>
        <p:txBody>
          <a:bodyPr/>
          <a:lstStyle>
            <a:lvl1pPr>
              <a:defRPr/>
            </a:lvl1pPr>
          </a:lstStyle>
          <a:p>
            <a:pPr>
              <a:defRPr/>
            </a:pPr>
            <a:fld id="{09125CD6-A260-433D-B081-5353252A05D5}" type="slidenum">
              <a:rPr lang="es-ES_tradnl"/>
              <a:pPr>
                <a:defRPr/>
              </a:pPr>
              <a:t>‹Nº›</a:t>
            </a:fld>
            <a:endParaRPr lang="es-ES_trad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7BEB2F7B-76A2-4AAB-85BF-144DABAADA2B}" type="datetimeFigureOut">
              <a:rPr lang="es-ES_tradnl"/>
              <a:pPr>
                <a:defRPr/>
              </a:pPr>
              <a:t>12/01/2017</a:t>
            </a:fld>
            <a:endParaRPr lang="es-ES_tradnl"/>
          </a:p>
        </p:txBody>
      </p:sp>
      <p:sp>
        <p:nvSpPr>
          <p:cNvPr id="3" name="4 Marcador de pie de página"/>
          <p:cNvSpPr>
            <a:spLocks noGrp="1"/>
          </p:cNvSpPr>
          <p:nvPr>
            <p:ph type="ftr" sz="quarter" idx="11"/>
          </p:nvPr>
        </p:nvSpPr>
        <p:spPr/>
        <p:txBody>
          <a:bodyPr/>
          <a:lstStyle>
            <a:lvl1pPr>
              <a:defRPr/>
            </a:lvl1pPr>
          </a:lstStyle>
          <a:p>
            <a:pPr>
              <a:defRPr/>
            </a:pPr>
            <a:endParaRPr lang="es-ES_tradnl"/>
          </a:p>
        </p:txBody>
      </p:sp>
      <p:sp>
        <p:nvSpPr>
          <p:cNvPr id="4" name="5 Marcador de número de diapositiva"/>
          <p:cNvSpPr>
            <a:spLocks noGrp="1"/>
          </p:cNvSpPr>
          <p:nvPr>
            <p:ph type="sldNum" sz="quarter" idx="12"/>
          </p:nvPr>
        </p:nvSpPr>
        <p:spPr/>
        <p:txBody>
          <a:bodyPr/>
          <a:lstStyle>
            <a:lvl1pPr>
              <a:defRPr/>
            </a:lvl1pPr>
          </a:lstStyle>
          <a:p>
            <a:pPr>
              <a:defRPr/>
            </a:pPr>
            <a:fld id="{ED66F0C5-AEB1-4EDC-BDE7-5DECF851D2F6}" type="slidenum">
              <a:rPr lang="es-ES_tradnl"/>
              <a:pPr>
                <a:defRPr/>
              </a:pPr>
              <a:t>‹Nº›</a:t>
            </a:fld>
            <a:endParaRPr lang="es-ES_trad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A43D7DF9-3837-4917-AC52-D30300623D48}" type="datetimeFigureOut">
              <a:rPr lang="es-ES_tradnl"/>
              <a:pPr>
                <a:defRPr/>
              </a:pPr>
              <a:t>12/01/2017</a:t>
            </a:fld>
            <a:endParaRPr lang="es-ES_tradnl"/>
          </a:p>
        </p:txBody>
      </p:sp>
      <p:sp>
        <p:nvSpPr>
          <p:cNvPr id="6" name="4 Marcador de pie de página"/>
          <p:cNvSpPr>
            <a:spLocks noGrp="1"/>
          </p:cNvSpPr>
          <p:nvPr>
            <p:ph type="ftr" sz="quarter" idx="11"/>
          </p:nvPr>
        </p:nvSpPr>
        <p:spPr/>
        <p:txBody>
          <a:bodyPr/>
          <a:lstStyle>
            <a:lvl1pPr>
              <a:defRPr/>
            </a:lvl1pPr>
          </a:lstStyle>
          <a:p>
            <a:pPr>
              <a:defRPr/>
            </a:pPr>
            <a:endParaRPr lang="es-ES_tradnl"/>
          </a:p>
        </p:txBody>
      </p:sp>
      <p:sp>
        <p:nvSpPr>
          <p:cNvPr id="7" name="5 Marcador de número de diapositiva"/>
          <p:cNvSpPr>
            <a:spLocks noGrp="1"/>
          </p:cNvSpPr>
          <p:nvPr>
            <p:ph type="sldNum" sz="quarter" idx="12"/>
          </p:nvPr>
        </p:nvSpPr>
        <p:spPr/>
        <p:txBody>
          <a:bodyPr/>
          <a:lstStyle>
            <a:lvl1pPr>
              <a:defRPr/>
            </a:lvl1pPr>
          </a:lstStyle>
          <a:p>
            <a:pPr>
              <a:defRPr/>
            </a:pPr>
            <a:fld id="{87037A48-678F-4C1C-AAE1-2074CB495115}" type="slidenum">
              <a:rPr lang="es-ES_tradnl"/>
              <a:pPr>
                <a:defRPr/>
              </a:pPr>
              <a:t>‹Nº›</a:t>
            </a:fld>
            <a:endParaRPr lang="es-ES_trad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5FE7BF70-E65B-44C6-85ED-E3B406C31F7B}" type="datetimeFigureOut">
              <a:rPr lang="es-ES_tradnl"/>
              <a:pPr>
                <a:defRPr/>
              </a:pPr>
              <a:t>12/01/2017</a:t>
            </a:fld>
            <a:endParaRPr lang="es-ES_tradnl"/>
          </a:p>
        </p:txBody>
      </p:sp>
      <p:sp>
        <p:nvSpPr>
          <p:cNvPr id="6" name="4 Marcador de pie de página"/>
          <p:cNvSpPr>
            <a:spLocks noGrp="1"/>
          </p:cNvSpPr>
          <p:nvPr>
            <p:ph type="ftr" sz="quarter" idx="11"/>
          </p:nvPr>
        </p:nvSpPr>
        <p:spPr/>
        <p:txBody>
          <a:bodyPr/>
          <a:lstStyle>
            <a:lvl1pPr>
              <a:defRPr/>
            </a:lvl1pPr>
          </a:lstStyle>
          <a:p>
            <a:pPr>
              <a:defRPr/>
            </a:pPr>
            <a:endParaRPr lang="es-ES_tradnl"/>
          </a:p>
        </p:txBody>
      </p:sp>
      <p:sp>
        <p:nvSpPr>
          <p:cNvPr id="7" name="5 Marcador de número de diapositiva"/>
          <p:cNvSpPr>
            <a:spLocks noGrp="1"/>
          </p:cNvSpPr>
          <p:nvPr>
            <p:ph type="sldNum" sz="quarter" idx="12"/>
          </p:nvPr>
        </p:nvSpPr>
        <p:spPr/>
        <p:txBody>
          <a:bodyPr/>
          <a:lstStyle>
            <a:lvl1pPr>
              <a:defRPr/>
            </a:lvl1pPr>
          </a:lstStyle>
          <a:p>
            <a:pPr>
              <a:defRPr/>
            </a:pPr>
            <a:fld id="{171D61A7-D165-4ED7-A624-EE1658695400}" type="slidenum">
              <a:rPr lang="es-ES_tradnl"/>
              <a:pPr>
                <a:defRPr/>
              </a:pPr>
              <a:t>‹Nº›</a:t>
            </a:fld>
            <a:endParaRPr lang="es-ES_trad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DEA36"/>
        </a:solid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es-ES_tradnl" smtClean="0"/>
          </a:p>
        </p:txBody>
      </p:sp>
      <p:sp>
        <p:nvSpPr>
          <p:cNvPr id="1027" name="2 Marcador de texto"/>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9577C3A-109D-40E1-832A-84FA584C6C26}" type="datetimeFigureOut">
              <a:rPr lang="es-ES_tradnl"/>
              <a:pPr>
                <a:defRPr/>
              </a:pPr>
              <a:t>12/01/2017</a:t>
            </a:fld>
            <a:endParaRPr lang="es-ES_tradnl"/>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s-ES_tradnl"/>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8787FA69-4D41-465F-B91F-0A51F150A1A0}" type="slidenum">
              <a:rPr lang="es-ES_tradnl"/>
              <a:pPr>
                <a:defRPr/>
              </a:pPr>
              <a:t>‹Nº›</a:t>
            </a:fld>
            <a:endParaRPr lang="es-ES_tradnl"/>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descr="http://2.bp.blogspot.com/_BAPC4QJMEP0/S65ol7OqL8I/AAAAAAAADvo/rHN3K9shZOU/s1600/dix+otto+la+guerra.jpg"/>
          <p:cNvPicPr>
            <a:picLocks noChangeAspect="1" noChangeArrowheads="1"/>
          </p:cNvPicPr>
          <p:nvPr/>
        </p:nvPicPr>
        <p:blipFill>
          <a:blip r:embed="rId2"/>
          <a:srcRect/>
          <a:stretch>
            <a:fillRect/>
          </a:stretch>
        </p:blipFill>
        <p:spPr bwMode="auto">
          <a:xfrm>
            <a:off x="0" y="0"/>
            <a:ext cx="7019925" cy="6858000"/>
          </a:xfrm>
          <a:prstGeom prst="rect">
            <a:avLst/>
          </a:prstGeom>
          <a:noFill/>
          <a:ln w="9525">
            <a:noFill/>
            <a:miter lim="800000"/>
            <a:headEnd/>
            <a:tailEnd/>
          </a:ln>
        </p:spPr>
      </p:pic>
      <p:sp>
        <p:nvSpPr>
          <p:cNvPr id="13314" name="4 CuadroTexto"/>
          <p:cNvSpPr txBox="1">
            <a:spLocks noChangeArrowheads="1"/>
          </p:cNvSpPr>
          <p:nvPr/>
        </p:nvSpPr>
        <p:spPr bwMode="auto">
          <a:xfrm>
            <a:off x="7019925" y="0"/>
            <a:ext cx="2124075" cy="6862763"/>
          </a:xfrm>
          <a:prstGeom prst="rect">
            <a:avLst/>
          </a:prstGeom>
          <a:solidFill>
            <a:schemeClr val="accent1"/>
          </a:solidFill>
          <a:ln w="9525">
            <a:noFill/>
            <a:miter lim="800000"/>
            <a:headEnd/>
            <a:tailEnd/>
          </a:ln>
        </p:spPr>
        <p:txBody>
          <a:bodyPr>
            <a:spAutoFit/>
          </a:bodyPr>
          <a:lstStyle/>
          <a:p>
            <a:r>
              <a:rPr lang="es-ES_tradnl">
                <a:latin typeface="Calibri" pitchFamily="34" charset="0"/>
              </a:rPr>
              <a:t> </a:t>
            </a:r>
          </a:p>
          <a:p>
            <a:endParaRPr lang="es-ES_tradnl">
              <a:latin typeface="Calibri" pitchFamily="34" charset="0"/>
            </a:endParaRPr>
          </a:p>
          <a:p>
            <a:pPr algn="ctr"/>
            <a:r>
              <a:rPr lang="es-ES_tradnl" b="1" u="sng">
                <a:latin typeface="Calibri" pitchFamily="34" charset="0"/>
              </a:rPr>
              <a:t>A PRIMEIRA</a:t>
            </a:r>
          </a:p>
          <a:p>
            <a:pPr algn="ctr"/>
            <a:r>
              <a:rPr lang="es-ES_tradnl" b="1" u="sng">
                <a:latin typeface="Calibri" pitchFamily="34" charset="0"/>
              </a:rPr>
              <a:t>GUERRA</a:t>
            </a:r>
          </a:p>
          <a:p>
            <a:pPr algn="ctr"/>
            <a:r>
              <a:rPr lang="es-ES_tradnl" b="1" u="sng">
                <a:latin typeface="Calibri" pitchFamily="34" charset="0"/>
              </a:rPr>
              <a:t>MUNDIAL</a:t>
            </a:r>
          </a:p>
          <a:p>
            <a:pPr algn="ctr"/>
            <a:r>
              <a:rPr lang="es-ES_tradnl" b="1" u="sng">
                <a:latin typeface="Calibri" pitchFamily="34" charset="0"/>
              </a:rPr>
              <a:t>(1914-1918)</a:t>
            </a:r>
          </a:p>
          <a:p>
            <a:endParaRPr lang="es-ES_tradnl">
              <a:latin typeface="Calibri" pitchFamily="34" charset="0"/>
            </a:endParaRPr>
          </a:p>
          <a:p>
            <a:endParaRPr lang="es-ES_tradnl">
              <a:latin typeface="Calibri" pitchFamily="34" charset="0"/>
            </a:endParaRPr>
          </a:p>
          <a:p>
            <a:endParaRPr lang="es-ES_tradnl">
              <a:latin typeface="Calibri" pitchFamily="34" charset="0"/>
            </a:endParaRPr>
          </a:p>
          <a:p>
            <a:endParaRPr lang="es-ES_tradnl">
              <a:latin typeface="Calibri" pitchFamily="34" charset="0"/>
            </a:endParaRPr>
          </a:p>
          <a:p>
            <a:endParaRPr lang="es-ES_tradnl">
              <a:latin typeface="Calibri" pitchFamily="34" charset="0"/>
            </a:endParaRPr>
          </a:p>
          <a:p>
            <a:endParaRPr lang="es-ES_tradnl">
              <a:latin typeface="Calibri" pitchFamily="34" charset="0"/>
            </a:endParaRPr>
          </a:p>
          <a:p>
            <a:endParaRPr lang="es-ES_tradnl">
              <a:latin typeface="Calibri" pitchFamily="34" charset="0"/>
            </a:endParaRPr>
          </a:p>
          <a:p>
            <a:endParaRPr lang="es-ES_tradnl">
              <a:latin typeface="Calibri" pitchFamily="34" charset="0"/>
            </a:endParaRPr>
          </a:p>
          <a:p>
            <a:endParaRPr lang="es-ES_tradnl">
              <a:latin typeface="Calibri" pitchFamily="34" charset="0"/>
            </a:endParaRPr>
          </a:p>
          <a:p>
            <a:endParaRPr lang="es-ES_tradnl">
              <a:latin typeface="Calibri" pitchFamily="34" charset="0"/>
            </a:endParaRPr>
          </a:p>
          <a:p>
            <a:endParaRPr lang="es-ES_tradnl">
              <a:latin typeface="Calibri" pitchFamily="34" charset="0"/>
            </a:endParaRPr>
          </a:p>
          <a:p>
            <a:endParaRPr lang="es-ES_tradnl">
              <a:latin typeface="Calibri" pitchFamily="34" charset="0"/>
            </a:endParaRPr>
          </a:p>
          <a:p>
            <a:endParaRPr lang="es-ES_tradnl">
              <a:latin typeface="Calibri" pitchFamily="34" charset="0"/>
            </a:endParaRPr>
          </a:p>
          <a:p>
            <a:endParaRPr lang="es-ES_tradnl">
              <a:latin typeface="Calibri" pitchFamily="34" charset="0"/>
            </a:endParaRPr>
          </a:p>
          <a:p>
            <a:endParaRPr lang="es-ES_tradnl" sz="800">
              <a:latin typeface="Calibri" pitchFamily="34" charset="0"/>
            </a:endParaRPr>
          </a:p>
          <a:p>
            <a:r>
              <a:rPr lang="es-ES_tradnl">
                <a:latin typeface="Calibri" pitchFamily="34" charset="0"/>
              </a:rPr>
              <a:t>A Guerra. Otto Dix</a:t>
            </a:r>
          </a:p>
          <a:p>
            <a:endParaRPr lang="es-ES_tradnl">
              <a:latin typeface="Calibri" pitchFamily="34" charset="0"/>
            </a:endParaRPr>
          </a:p>
          <a:p>
            <a:endParaRPr lang="es-ES_tradnl">
              <a:latin typeface="Calibri" pitchFamily="34" charset="0"/>
            </a:endParaRPr>
          </a:p>
          <a:p>
            <a:endParaRPr lang="es-ES_tradnl">
              <a:latin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3 CuadroTexto"/>
          <p:cNvSpPr txBox="1">
            <a:spLocks noChangeArrowheads="1"/>
          </p:cNvSpPr>
          <p:nvPr/>
        </p:nvSpPr>
        <p:spPr bwMode="auto">
          <a:xfrm>
            <a:off x="179388" y="333375"/>
            <a:ext cx="3744912" cy="4524375"/>
          </a:xfrm>
          <a:prstGeom prst="rect">
            <a:avLst/>
          </a:prstGeom>
          <a:solidFill>
            <a:srgbClr val="5DEA36"/>
          </a:solidFill>
          <a:ln w="9525">
            <a:noFill/>
            <a:miter lim="800000"/>
            <a:headEnd/>
            <a:tailEnd/>
          </a:ln>
        </p:spPr>
        <p:txBody>
          <a:bodyPr>
            <a:spAutoFit/>
          </a:bodyPr>
          <a:lstStyle/>
          <a:p>
            <a:pPr algn="just" hangingPunct="0"/>
            <a:r>
              <a:rPr lang="es-ES_tradnl">
                <a:latin typeface="Calibri" pitchFamily="34" charset="0"/>
              </a:rPr>
              <a:t>A pretensión austríaca chocaba cunha Serbia que aspiraba á creación dunha Gran Serbia que reunise a tódolos serbios (máis de 7 millóns vivían dentro do Imperio Austro-Húngaro).</a:t>
            </a:r>
          </a:p>
          <a:p>
            <a:pPr algn="just" hangingPunct="0"/>
            <a:endParaRPr lang="es-ES_tradnl" b="1">
              <a:latin typeface="Calibri" pitchFamily="34" charset="0"/>
            </a:endParaRPr>
          </a:p>
          <a:p>
            <a:pPr algn="just" hangingPunct="0"/>
            <a:r>
              <a:rPr lang="es-ES_tradnl">
                <a:latin typeface="Calibri" pitchFamily="34" charset="0"/>
              </a:rPr>
              <a:t>A anexión por parte do Imperio Austriaco de Bosnia-Herzegovina e a expansión de Serbia despois das Guerras Balcánicas de 1912 e 1913 recrudeceu a oposición entre o nacionalismo Serbio e o Imperio Austro-Húngaro que propiciará o atentado de Saraievo, desencadeante  da 1ª Guerra Mundial.</a:t>
            </a:r>
            <a:endParaRPr lang="es-ES_tradnl" b="1">
              <a:latin typeface="Calibri" pitchFamily="34" charset="0"/>
            </a:endParaRPr>
          </a:p>
          <a:p>
            <a:endParaRPr lang="es-ES_tradnl">
              <a:latin typeface="Calibri" pitchFamily="34" charset="0"/>
            </a:endParaRPr>
          </a:p>
        </p:txBody>
      </p:sp>
      <p:pic>
        <p:nvPicPr>
          <p:cNvPr id="21506" name="Picture 2" descr="http://sanmartin6a.files.wordpress.com/2011/05/00-0a-30-first-balkan-war.jpg?w=347&amp;h=313"/>
          <p:cNvPicPr>
            <a:picLocks noChangeAspect="1" noChangeArrowheads="1"/>
          </p:cNvPicPr>
          <p:nvPr/>
        </p:nvPicPr>
        <p:blipFill>
          <a:blip r:embed="rId2"/>
          <a:srcRect/>
          <a:stretch>
            <a:fillRect/>
          </a:stretch>
        </p:blipFill>
        <p:spPr bwMode="auto">
          <a:xfrm>
            <a:off x="4357688" y="0"/>
            <a:ext cx="4143375" cy="3505200"/>
          </a:xfrm>
          <a:prstGeom prst="rect">
            <a:avLst/>
          </a:prstGeom>
          <a:noFill/>
          <a:ln w="9525">
            <a:noFill/>
            <a:miter lim="800000"/>
            <a:headEnd/>
            <a:tailEnd/>
          </a:ln>
        </p:spPr>
      </p:pic>
      <p:pic>
        <p:nvPicPr>
          <p:cNvPr id="21507" name="Picture 4" descr="http://upload.wikimedia.org/wikipedia/commons/thumb/2/22/Greater_Serbia_in_Yugoslavia.png/300px-Greater_Serbia_in_Yugoslavia.png"/>
          <p:cNvPicPr>
            <a:picLocks noChangeAspect="1" noChangeArrowheads="1"/>
          </p:cNvPicPr>
          <p:nvPr/>
        </p:nvPicPr>
        <p:blipFill>
          <a:blip r:embed="rId3"/>
          <a:srcRect/>
          <a:stretch>
            <a:fillRect/>
          </a:stretch>
        </p:blipFill>
        <p:spPr bwMode="auto">
          <a:xfrm>
            <a:off x="4357688" y="3643313"/>
            <a:ext cx="4157662" cy="3214687"/>
          </a:xfrm>
          <a:prstGeom prst="rect">
            <a:avLst/>
          </a:prstGeom>
          <a:noFill/>
          <a:ln w="9525">
            <a:noFill/>
            <a:miter lim="800000"/>
            <a:headEnd/>
            <a:tailEnd/>
          </a:ln>
        </p:spPr>
      </p:pic>
      <p:sp>
        <p:nvSpPr>
          <p:cNvPr id="21508" name="6 CuadroTexto"/>
          <p:cNvSpPr txBox="1">
            <a:spLocks noChangeArrowheads="1"/>
          </p:cNvSpPr>
          <p:nvPr/>
        </p:nvSpPr>
        <p:spPr bwMode="auto">
          <a:xfrm>
            <a:off x="468313" y="5445125"/>
            <a:ext cx="3417887" cy="923925"/>
          </a:xfrm>
          <a:prstGeom prst="rect">
            <a:avLst/>
          </a:prstGeom>
          <a:noFill/>
          <a:ln w="9525">
            <a:noFill/>
            <a:miter lim="800000"/>
            <a:headEnd/>
            <a:tailEnd/>
          </a:ln>
        </p:spPr>
        <p:txBody>
          <a:bodyPr wrap="none">
            <a:spAutoFit/>
          </a:bodyPr>
          <a:lstStyle/>
          <a:p>
            <a:r>
              <a:rPr lang="es-ES_tradnl">
                <a:latin typeface="Calibri" pitchFamily="34" charset="0"/>
              </a:rPr>
              <a:t>Arriba: Mapa de serbia en 1913.</a:t>
            </a:r>
          </a:p>
          <a:p>
            <a:r>
              <a:rPr lang="es-ES_tradnl">
                <a:latin typeface="Calibri" pitchFamily="34" charset="0"/>
              </a:rPr>
              <a:t>Abaixo: Mapa que correspondería </a:t>
            </a:r>
          </a:p>
          <a:p>
            <a:r>
              <a:rPr lang="es-ES_tradnl">
                <a:latin typeface="Calibri" pitchFamily="34" charset="0"/>
              </a:rPr>
              <a:t>A reivindicada “Gran Serbia”.</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1 Imagen"/>
          <p:cNvPicPr>
            <a:picLocks noChangeAspect="1" noChangeArrowheads="1"/>
          </p:cNvPicPr>
          <p:nvPr/>
        </p:nvPicPr>
        <p:blipFill>
          <a:blip r:embed="rId2"/>
          <a:srcRect/>
          <a:stretch>
            <a:fillRect/>
          </a:stretch>
        </p:blipFill>
        <p:spPr bwMode="auto">
          <a:xfrm>
            <a:off x="1187450" y="2636838"/>
            <a:ext cx="2571750" cy="3214687"/>
          </a:xfrm>
          <a:prstGeom prst="rect">
            <a:avLst/>
          </a:prstGeom>
          <a:noFill/>
          <a:ln w="9525">
            <a:noFill/>
            <a:miter lim="800000"/>
            <a:headEnd/>
            <a:tailEnd/>
          </a:ln>
        </p:spPr>
      </p:pic>
      <p:pic>
        <p:nvPicPr>
          <p:cNvPr id="22530" name="2 Imagen"/>
          <p:cNvPicPr>
            <a:picLocks noChangeAspect="1" noChangeArrowheads="1"/>
          </p:cNvPicPr>
          <p:nvPr/>
        </p:nvPicPr>
        <p:blipFill>
          <a:blip r:embed="rId3"/>
          <a:srcRect/>
          <a:stretch>
            <a:fillRect/>
          </a:stretch>
        </p:blipFill>
        <p:spPr bwMode="auto">
          <a:xfrm>
            <a:off x="5003800" y="2781300"/>
            <a:ext cx="2357438" cy="3071813"/>
          </a:xfrm>
          <a:prstGeom prst="rect">
            <a:avLst/>
          </a:prstGeom>
          <a:noFill/>
          <a:ln w="9525">
            <a:noFill/>
            <a:miter lim="800000"/>
            <a:headEnd/>
            <a:tailEnd/>
          </a:ln>
        </p:spPr>
      </p:pic>
      <p:sp>
        <p:nvSpPr>
          <p:cNvPr id="22531" name="3 CuadroTexto"/>
          <p:cNvSpPr txBox="1">
            <a:spLocks noChangeArrowheads="1"/>
          </p:cNvSpPr>
          <p:nvPr/>
        </p:nvSpPr>
        <p:spPr bwMode="auto">
          <a:xfrm>
            <a:off x="1116013" y="5915025"/>
            <a:ext cx="2786062" cy="942975"/>
          </a:xfrm>
          <a:prstGeom prst="rect">
            <a:avLst/>
          </a:prstGeom>
          <a:noFill/>
          <a:ln w="9525">
            <a:noFill/>
            <a:miter lim="800000"/>
            <a:headEnd/>
            <a:tailEnd/>
          </a:ln>
        </p:spPr>
        <p:txBody>
          <a:bodyPr>
            <a:spAutoFit/>
          </a:bodyPr>
          <a:lstStyle/>
          <a:p>
            <a:pPr algn="just"/>
            <a:r>
              <a:rPr lang="es-ES" sz="1400">
                <a:latin typeface="Calibri" pitchFamily="34" charset="0"/>
              </a:rPr>
              <a:t>Baronesa Von Suttner, autora da primeira gran obra contra a guerra en 1889 ¡Abaixo as armas!</a:t>
            </a:r>
          </a:p>
          <a:p>
            <a:endParaRPr lang="gl-ES" sz="1400">
              <a:latin typeface="Calibri" pitchFamily="34" charset="0"/>
            </a:endParaRPr>
          </a:p>
        </p:txBody>
      </p:sp>
      <p:sp>
        <p:nvSpPr>
          <p:cNvPr id="22532" name="4 CuadroTexto"/>
          <p:cNvSpPr txBox="1">
            <a:spLocks noChangeArrowheads="1"/>
          </p:cNvSpPr>
          <p:nvPr/>
        </p:nvSpPr>
        <p:spPr bwMode="auto">
          <a:xfrm>
            <a:off x="4859338" y="5915025"/>
            <a:ext cx="3000375" cy="942975"/>
          </a:xfrm>
          <a:prstGeom prst="rect">
            <a:avLst/>
          </a:prstGeom>
          <a:noFill/>
          <a:ln w="9525">
            <a:noFill/>
            <a:miter lim="800000"/>
            <a:headEnd/>
            <a:tailEnd/>
          </a:ln>
        </p:spPr>
        <p:txBody>
          <a:bodyPr>
            <a:spAutoFit/>
          </a:bodyPr>
          <a:lstStyle/>
          <a:p>
            <a:pPr algn="just"/>
            <a:r>
              <a:rPr lang="es-ES" sz="1400">
                <a:latin typeface="Calibri" pitchFamily="34" charset="0"/>
              </a:rPr>
              <a:t>Henry Dunant. Fundador da Cruz vermella e gañador do 1º Premio Nobel da Paz en 1901</a:t>
            </a:r>
          </a:p>
          <a:p>
            <a:endParaRPr lang="gl-ES" sz="1400">
              <a:latin typeface="Calibri" pitchFamily="34" charset="0"/>
            </a:endParaRPr>
          </a:p>
        </p:txBody>
      </p:sp>
      <p:sp>
        <p:nvSpPr>
          <p:cNvPr id="22533" name="5 CuadroTexto"/>
          <p:cNvSpPr txBox="1">
            <a:spLocks noChangeArrowheads="1"/>
          </p:cNvSpPr>
          <p:nvPr/>
        </p:nvSpPr>
        <p:spPr bwMode="auto">
          <a:xfrm>
            <a:off x="0" y="620713"/>
            <a:ext cx="9001125" cy="2014537"/>
          </a:xfrm>
          <a:prstGeom prst="rect">
            <a:avLst/>
          </a:prstGeom>
          <a:noFill/>
          <a:ln w="9525">
            <a:noFill/>
            <a:miter lim="800000"/>
            <a:headEnd/>
            <a:tailEnd/>
          </a:ln>
        </p:spPr>
        <p:txBody>
          <a:bodyPr>
            <a:spAutoFit/>
          </a:bodyPr>
          <a:lstStyle/>
          <a:p>
            <a:pPr algn="just"/>
            <a:r>
              <a:rPr lang="gl-ES">
                <a:latin typeface="Calibri" pitchFamily="34" charset="0"/>
              </a:rPr>
              <a:t>Antes da Guerra Mundial, numerosas voces alertaron sobre o perigo dun enfrontamento entre as potencias europeas, sobre todo ante o incremento do armamentismo e as rivalidades e conflitos coloniais. A obra do fundador da Cruz Vermella, o suízo Dunant, posibilitara a aprobación da Convención de Xenebra (1864-1906) para a mellora das condicións dos feridos e enfermos e do persoal sanitario en caso de guerra. Ademais, antes de 1914, proliferan Asociacións pacifistas en toda Europa, sobre todo a partir da difusión de intelectuais como a varonesa Stuttner, Víctor Hugo, León Tolstoi…</a:t>
            </a:r>
          </a:p>
        </p:txBody>
      </p:sp>
      <p:sp>
        <p:nvSpPr>
          <p:cNvPr id="22534" name="Text Box 7"/>
          <p:cNvSpPr txBox="1">
            <a:spLocks noChangeArrowheads="1"/>
          </p:cNvSpPr>
          <p:nvPr/>
        </p:nvSpPr>
        <p:spPr bwMode="auto">
          <a:xfrm>
            <a:off x="323850" y="188913"/>
            <a:ext cx="4248150" cy="369332"/>
          </a:xfrm>
          <a:prstGeom prst="rect">
            <a:avLst/>
          </a:prstGeom>
          <a:solidFill>
            <a:srgbClr val="008000"/>
          </a:solidFill>
          <a:ln w="9525">
            <a:noFill/>
            <a:miter lim="800000"/>
            <a:headEnd/>
            <a:tailEnd/>
          </a:ln>
        </p:spPr>
        <p:txBody>
          <a:bodyPr wrap="square">
            <a:spAutoFit/>
          </a:bodyPr>
          <a:lstStyle/>
          <a:p>
            <a:pPr>
              <a:spcBef>
                <a:spcPct val="50000"/>
              </a:spcBef>
            </a:pPr>
            <a:r>
              <a:rPr lang="es-ES" dirty="0" smtClean="0"/>
              <a:t>INTENTOS  DE  EVITAR A GUERRA  </a:t>
            </a:r>
            <a:endParaRPr lang="es-E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CuadroTexto"/>
          <p:cNvSpPr txBox="1">
            <a:spLocks noChangeArrowheads="1"/>
          </p:cNvSpPr>
          <p:nvPr/>
        </p:nvSpPr>
        <p:spPr bwMode="auto">
          <a:xfrm>
            <a:off x="285720" y="1142984"/>
            <a:ext cx="4500562" cy="3416320"/>
          </a:xfrm>
          <a:prstGeom prst="rect">
            <a:avLst/>
          </a:prstGeom>
          <a:noFill/>
          <a:ln w="9525">
            <a:noFill/>
            <a:miter lim="800000"/>
            <a:headEnd/>
            <a:tailEnd/>
          </a:ln>
        </p:spPr>
        <p:txBody>
          <a:bodyPr wrap="square">
            <a:spAutoFit/>
          </a:bodyPr>
          <a:lstStyle/>
          <a:p>
            <a:pPr algn="just"/>
            <a:r>
              <a:rPr lang="gl-ES" dirty="0">
                <a:latin typeface="Calibri" pitchFamily="34" charset="0"/>
              </a:rPr>
              <a:t>O propio Tsar Nicolás II propiciou a reunión de distintos estados en A </a:t>
            </a:r>
            <a:r>
              <a:rPr lang="gl-ES" dirty="0" err="1">
                <a:latin typeface="Calibri" pitchFamily="34" charset="0"/>
              </a:rPr>
              <a:t>Haia</a:t>
            </a:r>
            <a:r>
              <a:rPr lang="gl-ES" dirty="0">
                <a:latin typeface="Calibri" pitchFamily="34" charset="0"/>
              </a:rPr>
              <a:t> co obxectivo de </a:t>
            </a:r>
            <a:r>
              <a:rPr lang="gl-ES" dirty="0" smtClean="0">
                <a:latin typeface="Calibri" pitchFamily="34" charset="0"/>
              </a:rPr>
              <a:t>limitar a </a:t>
            </a:r>
            <a:r>
              <a:rPr lang="gl-ES" dirty="0">
                <a:latin typeface="Calibri" pitchFamily="34" charset="0"/>
              </a:rPr>
              <a:t>carreira de </a:t>
            </a:r>
            <a:r>
              <a:rPr lang="gl-ES" dirty="0" smtClean="0">
                <a:latin typeface="Calibri" pitchFamily="34" charset="0"/>
              </a:rPr>
              <a:t>armamentos </a:t>
            </a:r>
            <a:r>
              <a:rPr lang="gl-ES" dirty="0">
                <a:latin typeface="Calibri" pitchFamily="34" charset="0"/>
              </a:rPr>
              <a:t>que estaban desenvolvendo as principais potencias. </a:t>
            </a:r>
            <a:endParaRPr lang="gl-ES" dirty="0" smtClean="0">
              <a:latin typeface="Calibri" pitchFamily="34" charset="0"/>
            </a:endParaRPr>
          </a:p>
          <a:p>
            <a:pPr algn="just"/>
            <a:endParaRPr lang="gl-ES" dirty="0" smtClean="0">
              <a:latin typeface="Calibri" pitchFamily="34" charset="0"/>
            </a:endParaRPr>
          </a:p>
          <a:p>
            <a:pPr algn="just"/>
            <a:r>
              <a:rPr lang="gl-ES" dirty="0" smtClean="0">
                <a:latin typeface="Calibri" pitchFamily="34" charset="0"/>
              </a:rPr>
              <a:t>Aínda </a:t>
            </a:r>
            <a:r>
              <a:rPr lang="gl-ES" dirty="0">
                <a:latin typeface="Calibri" pitchFamily="34" charset="0"/>
              </a:rPr>
              <a:t>que estas </a:t>
            </a:r>
            <a:r>
              <a:rPr lang="gl-ES" dirty="0" smtClean="0">
                <a:latin typeface="Calibri" pitchFamily="34" charset="0"/>
              </a:rPr>
              <a:t>se reuniron </a:t>
            </a:r>
            <a:r>
              <a:rPr lang="gl-ES" dirty="0">
                <a:latin typeface="Calibri" pitchFamily="34" charset="0"/>
              </a:rPr>
              <a:t>en 1899 e 1907, o único que se conseguiu foi a creación do Tribunal Permanente </a:t>
            </a:r>
            <a:r>
              <a:rPr lang="gl-ES" dirty="0" smtClean="0">
                <a:latin typeface="Calibri" pitchFamily="34" charset="0"/>
              </a:rPr>
              <a:t>de Arbitraxe</a:t>
            </a:r>
            <a:r>
              <a:rPr lang="gl-ES" dirty="0">
                <a:latin typeface="Calibri" pitchFamily="34" charset="0"/>
              </a:rPr>
              <a:t> </a:t>
            </a:r>
            <a:r>
              <a:rPr lang="gl-ES" dirty="0" smtClean="0">
                <a:latin typeface="Calibri" pitchFamily="34" charset="0"/>
              </a:rPr>
              <a:t>(Tribunal da </a:t>
            </a:r>
            <a:r>
              <a:rPr lang="gl-ES" dirty="0" err="1" smtClean="0">
                <a:latin typeface="Calibri" pitchFamily="34" charset="0"/>
              </a:rPr>
              <a:t>Haia</a:t>
            </a:r>
            <a:r>
              <a:rPr lang="gl-ES" dirty="0" smtClean="0">
                <a:latin typeface="Calibri" pitchFamily="34" charset="0"/>
              </a:rPr>
              <a:t>) </a:t>
            </a:r>
            <a:r>
              <a:rPr lang="gl-ES" dirty="0">
                <a:latin typeface="Calibri" pitchFamily="34" charset="0"/>
              </a:rPr>
              <a:t>para o caso de que os países recorreran a el para evitar un conflito, arbitraxe que </a:t>
            </a:r>
            <a:r>
              <a:rPr lang="gl-ES" dirty="0" smtClean="0">
                <a:latin typeface="Calibri" pitchFamily="34" charset="0"/>
              </a:rPr>
              <a:t>a maioría </a:t>
            </a:r>
            <a:r>
              <a:rPr lang="gl-ES" dirty="0">
                <a:latin typeface="Calibri" pitchFamily="34" charset="0"/>
              </a:rPr>
              <a:t>de países non estaban dispostos a aceptar.</a:t>
            </a:r>
          </a:p>
        </p:txBody>
      </p:sp>
      <p:pic>
        <p:nvPicPr>
          <p:cNvPr id="3" name="Picture 2"/>
          <p:cNvPicPr>
            <a:picLocks noChangeAspect="1" noChangeArrowheads="1"/>
          </p:cNvPicPr>
          <p:nvPr/>
        </p:nvPicPr>
        <p:blipFill>
          <a:blip r:embed="rId2"/>
          <a:srcRect/>
          <a:stretch>
            <a:fillRect/>
          </a:stretch>
        </p:blipFill>
        <p:spPr bwMode="auto">
          <a:xfrm>
            <a:off x="5143504" y="550838"/>
            <a:ext cx="3464804" cy="5092740"/>
          </a:xfrm>
          <a:prstGeom prst="rect">
            <a:avLst/>
          </a:prstGeom>
          <a:noFill/>
          <a:ln w="9525">
            <a:noFill/>
            <a:miter lim="800000"/>
            <a:headEnd/>
            <a:tailEnd/>
          </a:ln>
        </p:spPr>
      </p:pic>
      <p:sp>
        <p:nvSpPr>
          <p:cNvPr id="4" name="4 CuadroTexto"/>
          <p:cNvSpPr txBox="1">
            <a:spLocks noChangeArrowheads="1"/>
          </p:cNvSpPr>
          <p:nvPr/>
        </p:nvSpPr>
        <p:spPr bwMode="auto">
          <a:xfrm>
            <a:off x="6643702" y="5643578"/>
            <a:ext cx="1454150" cy="369888"/>
          </a:xfrm>
          <a:prstGeom prst="rect">
            <a:avLst/>
          </a:prstGeom>
          <a:noFill/>
          <a:ln w="9525">
            <a:noFill/>
            <a:miter lim="800000"/>
            <a:headEnd/>
            <a:tailEnd/>
          </a:ln>
        </p:spPr>
        <p:txBody>
          <a:bodyPr wrap="none">
            <a:spAutoFit/>
          </a:bodyPr>
          <a:lstStyle/>
          <a:p>
            <a:r>
              <a:rPr lang="gl-ES" dirty="0">
                <a:latin typeface="Calibri" pitchFamily="34" charset="0"/>
              </a:rPr>
              <a:t>Tsar Nicolás II</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1 Imagen"/>
          <p:cNvPicPr>
            <a:picLocks noChangeAspect="1" noChangeArrowheads="1"/>
          </p:cNvPicPr>
          <p:nvPr/>
        </p:nvPicPr>
        <p:blipFill>
          <a:blip r:embed="rId2"/>
          <a:srcRect/>
          <a:stretch>
            <a:fillRect/>
          </a:stretch>
        </p:blipFill>
        <p:spPr bwMode="auto">
          <a:xfrm>
            <a:off x="5000628" y="214290"/>
            <a:ext cx="3286148" cy="6285585"/>
          </a:xfrm>
          <a:prstGeom prst="rect">
            <a:avLst/>
          </a:prstGeom>
          <a:noFill/>
          <a:ln w="9525">
            <a:noFill/>
            <a:miter lim="800000"/>
            <a:headEnd/>
            <a:tailEnd/>
          </a:ln>
        </p:spPr>
      </p:pic>
      <p:sp>
        <p:nvSpPr>
          <p:cNvPr id="23557" name="7 CuadroTexto"/>
          <p:cNvSpPr txBox="1">
            <a:spLocks noChangeArrowheads="1"/>
          </p:cNvSpPr>
          <p:nvPr/>
        </p:nvSpPr>
        <p:spPr bwMode="auto">
          <a:xfrm>
            <a:off x="500034" y="642918"/>
            <a:ext cx="3714750" cy="5355312"/>
          </a:xfrm>
          <a:prstGeom prst="rect">
            <a:avLst/>
          </a:prstGeom>
          <a:noFill/>
          <a:ln w="9525">
            <a:noFill/>
            <a:miter lim="800000"/>
            <a:headEnd/>
            <a:tailEnd/>
          </a:ln>
        </p:spPr>
        <p:txBody>
          <a:bodyPr>
            <a:spAutoFit/>
          </a:bodyPr>
          <a:lstStyle/>
          <a:p>
            <a:pPr algn="just"/>
            <a:r>
              <a:rPr lang="gl-ES" dirty="0">
                <a:latin typeface="Calibri" pitchFamily="34" charset="0"/>
              </a:rPr>
              <a:t>No Congreso de </a:t>
            </a:r>
            <a:r>
              <a:rPr lang="gl-ES" dirty="0" err="1">
                <a:latin typeface="Calibri" pitchFamily="34" charset="0"/>
              </a:rPr>
              <a:t>Stuttgart</a:t>
            </a:r>
            <a:r>
              <a:rPr lang="gl-ES" dirty="0">
                <a:latin typeface="Calibri" pitchFamily="34" charset="0"/>
              </a:rPr>
              <a:t> de 1907 a II Internacional debatera sobre o Imperialismo e a Guerra</a:t>
            </a:r>
            <a:r>
              <a:rPr lang="gl-ES" dirty="0" smtClean="0">
                <a:latin typeface="Calibri" pitchFamily="34" charset="0"/>
              </a:rPr>
              <a:t>.</a:t>
            </a:r>
          </a:p>
          <a:p>
            <a:pPr algn="just"/>
            <a:endParaRPr lang="gl-ES" dirty="0">
              <a:latin typeface="Calibri" pitchFamily="34" charset="0"/>
            </a:endParaRPr>
          </a:p>
          <a:p>
            <a:pPr algn="just"/>
            <a:r>
              <a:rPr lang="gl-ES" dirty="0">
                <a:latin typeface="Calibri" pitchFamily="34" charset="0"/>
              </a:rPr>
              <a:t>Rosa Luxemburgo, </a:t>
            </a:r>
            <a:r>
              <a:rPr lang="gl-ES" dirty="0" err="1">
                <a:latin typeface="Calibri" pitchFamily="34" charset="0"/>
              </a:rPr>
              <a:t>Jean</a:t>
            </a:r>
            <a:r>
              <a:rPr lang="gl-ES" dirty="0">
                <a:latin typeface="Calibri" pitchFamily="34" charset="0"/>
              </a:rPr>
              <a:t> </a:t>
            </a:r>
            <a:r>
              <a:rPr lang="gl-ES" dirty="0" err="1">
                <a:latin typeface="Calibri" pitchFamily="34" charset="0"/>
              </a:rPr>
              <a:t>Jaurés</a:t>
            </a:r>
            <a:r>
              <a:rPr lang="gl-ES" dirty="0">
                <a:latin typeface="Calibri" pitchFamily="34" charset="0"/>
              </a:rPr>
              <a:t>, </a:t>
            </a:r>
            <a:r>
              <a:rPr lang="gl-ES" dirty="0" smtClean="0">
                <a:latin typeface="Calibri" pitchFamily="34" charset="0"/>
              </a:rPr>
              <a:t>e os bolxeviques </a:t>
            </a:r>
            <a:r>
              <a:rPr lang="gl-ES" dirty="0">
                <a:latin typeface="Calibri" pitchFamily="34" charset="0"/>
              </a:rPr>
              <a:t>estaban de acordo en que os traballadores a impediran negándose no Parlamento a aprobar os seus orzamentos e convocando a Folga Xeral  para tratar de evitala.</a:t>
            </a:r>
          </a:p>
          <a:p>
            <a:pPr algn="just"/>
            <a:endParaRPr lang="gl-ES" dirty="0">
              <a:latin typeface="Calibri" pitchFamily="34" charset="0"/>
            </a:endParaRPr>
          </a:p>
          <a:p>
            <a:pPr algn="just"/>
            <a:r>
              <a:rPr lang="gl-ES" dirty="0">
                <a:latin typeface="Calibri" pitchFamily="34" charset="0"/>
              </a:rPr>
              <a:t>Cando a guerra se vai declarar, </a:t>
            </a:r>
            <a:r>
              <a:rPr lang="gl-ES" dirty="0" smtClean="0">
                <a:latin typeface="Calibri" pitchFamily="34" charset="0"/>
              </a:rPr>
              <a:t>en </a:t>
            </a:r>
            <a:r>
              <a:rPr lang="gl-ES" dirty="0">
                <a:latin typeface="Calibri" pitchFamily="34" charset="0"/>
              </a:rPr>
              <a:t>Francia, </a:t>
            </a:r>
            <a:r>
              <a:rPr lang="gl-ES" dirty="0" err="1">
                <a:latin typeface="Calibri" pitchFamily="34" charset="0"/>
              </a:rPr>
              <a:t>Jaurés</a:t>
            </a:r>
            <a:r>
              <a:rPr lang="gl-ES" dirty="0">
                <a:latin typeface="Calibri" pitchFamily="34" charset="0"/>
              </a:rPr>
              <a:t> é </a:t>
            </a:r>
            <a:r>
              <a:rPr lang="gl-ES" dirty="0" smtClean="0">
                <a:latin typeface="Calibri" pitchFamily="34" charset="0"/>
              </a:rPr>
              <a:t>asasinado. </a:t>
            </a:r>
          </a:p>
          <a:p>
            <a:pPr algn="just"/>
            <a:endParaRPr lang="gl-ES" dirty="0" smtClean="0">
              <a:latin typeface="Calibri" pitchFamily="34" charset="0"/>
            </a:endParaRPr>
          </a:p>
          <a:p>
            <a:pPr algn="just"/>
            <a:r>
              <a:rPr lang="gl-ES" dirty="0" smtClean="0">
                <a:latin typeface="Calibri" pitchFamily="34" charset="0"/>
              </a:rPr>
              <a:t>En </a:t>
            </a:r>
            <a:r>
              <a:rPr lang="gl-ES" dirty="0">
                <a:latin typeface="Calibri" pitchFamily="34" charset="0"/>
              </a:rPr>
              <a:t>tódolos países, os partidos socialistas subordinarán os seus intereses de clase á defensa da nación en perigo, no que se chamou a “Unión Sagrada”.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1 Imagen"/>
          <p:cNvPicPr>
            <a:picLocks noChangeAspect="1" noChangeArrowheads="1"/>
          </p:cNvPicPr>
          <p:nvPr/>
        </p:nvPicPr>
        <p:blipFill>
          <a:blip r:embed="rId2"/>
          <a:srcRect/>
          <a:stretch>
            <a:fillRect/>
          </a:stretch>
        </p:blipFill>
        <p:spPr bwMode="auto">
          <a:xfrm>
            <a:off x="468313" y="2276475"/>
            <a:ext cx="7489825" cy="3284538"/>
          </a:xfrm>
          <a:prstGeom prst="rect">
            <a:avLst/>
          </a:prstGeom>
          <a:noFill/>
          <a:ln w="9525">
            <a:noFill/>
            <a:miter lim="800000"/>
            <a:headEnd/>
            <a:tailEnd/>
          </a:ln>
        </p:spPr>
      </p:pic>
      <p:sp>
        <p:nvSpPr>
          <p:cNvPr id="24578" name="2 CuadroTexto"/>
          <p:cNvSpPr txBox="1">
            <a:spLocks noChangeArrowheads="1"/>
          </p:cNvSpPr>
          <p:nvPr/>
        </p:nvSpPr>
        <p:spPr bwMode="auto">
          <a:xfrm>
            <a:off x="0" y="5657850"/>
            <a:ext cx="9144000" cy="1200150"/>
          </a:xfrm>
          <a:prstGeom prst="rect">
            <a:avLst/>
          </a:prstGeom>
          <a:noFill/>
          <a:ln w="9525">
            <a:noFill/>
            <a:miter lim="800000"/>
            <a:headEnd/>
            <a:tailEnd/>
          </a:ln>
        </p:spPr>
        <p:txBody>
          <a:bodyPr>
            <a:spAutoFit/>
          </a:bodyPr>
          <a:lstStyle/>
          <a:p>
            <a:pPr algn="just"/>
            <a:r>
              <a:rPr lang="gl-ES">
                <a:latin typeface="Calibri" pitchFamily="34" charset="0"/>
              </a:rPr>
              <a:t>Doutra banda, desde 1911 os Parlamentos da Triple Alianza aprobaron os incrementos de orzamento para gastos militares, sobre todo do incremento do servizo militar. En Francia, como resposta, aínda que coa oposición do Partido Socialista, aprobouse a ampliación do servizo militar a 3 anos e a modernización da artillería pesada.</a:t>
            </a:r>
          </a:p>
        </p:txBody>
      </p:sp>
      <p:sp>
        <p:nvSpPr>
          <p:cNvPr id="24579" name="3 CuadroTexto"/>
          <p:cNvSpPr txBox="1">
            <a:spLocks noChangeArrowheads="1"/>
          </p:cNvSpPr>
          <p:nvPr/>
        </p:nvSpPr>
        <p:spPr bwMode="auto">
          <a:xfrm>
            <a:off x="0" y="476250"/>
            <a:ext cx="9144000" cy="2014538"/>
          </a:xfrm>
          <a:prstGeom prst="rect">
            <a:avLst/>
          </a:prstGeom>
          <a:noFill/>
          <a:ln w="9525">
            <a:noFill/>
            <a:miter lim="800000"/>
            <a:headEnd/>
            <a:tailEnd/>
          </a:ln>
        </p:spPr>
        <p:txBody>
          <a:bodyPr>
            <a:spAutoFit/>
          </a:bodyPr>
          <a:lstStyle/>
          <a:p>
            <a:pPr algn="just"/>
            <a:r>
              <a:rPr lang="gl-ES" dirty="0">
                <a:latin typeface="Calibri" pitchFamily="34" charset="0"/>
              </a:rPr>
              <a:t>O incremento do gasto militar responde á idea de que a superioridade técnica era a que proporcionaba a vantaxe dun país respecto ós outros. Desde finais do s.XIX a carreira </a:t>
            </a:r>
            <a:r>
              <a:rPr lang="gl-ES" dirty="0" err="1">
                <a:latin typeface="Calibri" pitchFamily="34" charset="0"/>
              </a:rPr>
              <a:t>armamentística</a:t>
            </a:r>
            <a:r>
              <a:rPr lang="gl-ES" dirty="0">
                <a:latin typeface="Calibri" pitchFamily="34" charset="0"/>
              </a:rPr>
              <a:t> céntrase na mariña co obxectivo de acadar o control dos mares. Os </a:t>
            </a:r>
            <a:r>
              <a:rPr lang="gl-ES" dirty="0" err="1">
                <a:latin typeface="Calibri" pitchFamily="34" charset="0"/>
              </a:rPr>
              <a:t>dreadnought</a:t>
            </a:r>
            <a:r>
              <a:rPr lang="gl-ES" dirty="0">
                <a:latin typeface="Calibri" pitchFamily="34" charset="0"/>
              </a:rPr>
              <a:t> proxectados para obter </a:t>
            </a:r>
            <a:r>
              <a:rPr lang="gl-ES" dirty="0" smtClean="0">
                <a:latin typeface="Calibri" pitchFamily="34" charset="0"/>
              </a:rPr>
              <a:t>vantaxe, </a:t>
            </a:r>
            <a:r>
              <a:rPr lang="gl-ES" dirty="0">
                <a:latin typeface="Calibri" pitchFamily="34" charset="0"/>
              </a:rPr>
              <a:t>pero tamén para reducir o orzamento da mariña, provocaron o efecto contrario. En palabras de </a:t>
            </a:r>
            <a:r>
              <a:rPr lang="gl-ES" dirty="0" err="1">
                <a:latin typeface="Calibri" pitchFamily="34" charset="0"/>
              </a:rPr>
              <a:t>Churchill</a:t>
            </a:r>
            <a:r>
              <a:rPr lang="gl-ES" dirty="0">
                <a:latin typeface="Calibri" pitchFamily="34" charset="0"/>
              </a:rPr>
              <a:t> “Finalmente chegouse a unha solución… o Almirantado pedira 6 barcos; os economistas ofreceron 4; e por último transiximos con 8”.</a:t>
            </a:r>
          </a:p>
          <a:p>
            <a:endParaRPr lang="gl-ES" dirty="0">
              <a:latin typeface="Calibri" pitchFamily="34" charset="0"/>
            </a:endParaRPr>
          </a:p>
        </p:txBody>
      </p:sp>
      <p:sp>
        <p:nvSpPr>
          <p:cNvPr id="24580" name="Text Box 5"/>
          <p:cNvSpPr txBox="1">
            <a:spLocks noChangeArrowheads="1"/>
          </p:cNvSpPr>
          <p:nvPr/>
        </p:nvSpPr>
        <p:spPr bwMode="auto">
          <a:xfrm>
            <a:off x="250825" y="-458788"/>
            <a:ext cx="4033838" cy="915988"/>
          </a:xfrm>
          <a:prstGeom prst="rect">
            <a:avLst/>
          </a:prstGeom>
          <a:solidFill>
            <a:srgbClr val="008000"/>
          </a:solidFill>
          <a:ln w="9525">
            <a:noFill/>
            <a:miter lim="800000"/>
            <a:headEnd/>
            <a:tailEnd/>
          </a:ln>
        </p:spPr>
        <p:txBody>
          <a:bodyPr>
            <a:spAutoFit/>
          </a:bodyPr>
          <a:lstStyle/>
          <a:p>
            <a:endParaRPr lang="gl-ES" b="1"/>
          </a:p>
          <a:p>
            <a:endParaRPr lang="gl-ES" b="1"/>
          </a:p>
          <a:p>
            <a:r>
              <a:rPr lang="gl-ES" b="1"/>
              <a:t>  A CARREIRA DE ARMAMENTOS.</a:t>
            </a:r>
            <a:endParaRPr lang="es-E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p:cNvPicPr>
            <a:picLocks noChangeAspect="1" noChangeArrowheads="1"/>
          </p:cNvPicPr>
          <p:nvPr/>
        </p:nvPicPr>
        <p:blipFill>
          <a:blip r:embed="rId2"/>
          <a:srcRect/>
          <a:stretch>
            <a:fillRect/>
          </a:stretch>
        </p:blipFill>
        <p:spPr bwMode="auto">
          <a:xfrm>
            <a:off x="2214563" y="0"/>
            <a:ext cx="55467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1 Imagen"/>
          <p:cNvPicPr>
            <a:picLocks noChangeAspect="1" noChangeArrowheads="1"/>
          </p:cNvPicPr>
          <p:nvPr/>
        </p:nvPicPr>
        <p:blipFill>
          <a:blip r:embed="rId2"/>
          <a:srcRect/>
          <a:stretch>
            <a:fillRect/>
          </a:stretch>
        </p:blipFill>
        <p:spPr bwMode="auto">
          <a:xfrm>
            <a:off x="1763713" y="908050"/>
            <a:ext cx="5303837" cy="3905250"/>
          </a:xfrm>
          <a:prstGeom prst="rect">
            <a:avLst/>
          </a:prstGeom>
          <a:noFill/>
          <a:ln w="9525">
            <a:noFill/>
            <a:miter lim="800000"/>
            <a:headEnd/>
            <a:tailEnd/>
          </a:ln>
        </p:spPr>
      </p:pic>
      <p:sp>
        <p:nvSpPr>
          <p:cNvPr id="26626" name="2 CuadroTexto"/>
          <p:cNvSpPr txBox="1">
            <a:spLocks noChangeArrowheads="1"/>
          </p:cNvSpPr>
          <p:nvPr/>
        </p:nvSpPr>
        <p:spPr bwMode="auto">
          <a:xfrm>
            <a:off x="0" y="4929188"/>
            <a:ext cx="9288463" cy="1754187"/>
          </a:xfrm>
          <a:prstGeom prst="rect">
            <a:avLst/>
          </a:prstGeom>
          <a:noFill/>
          <a:ln w="9525">
            <a:noFill/>
            <a:miter lim="800000"/>
            <a:headEnd/>
            <a:tailEnd/>
          </a:ln>
        </p:spPr>
        <p:txBody>
          <a:bodyPr wrap="none">
            <a:spAutoFit/>
          </a:bodyPr>
          <a:lstStyle/>
          <a:p>
            <a:pPr algn="just"/>
            <a:r>
              <a:rPr lang="gl-ES">
                <a:latin typeface="Calibri" pitchFamily="34" charset="0"/>
              </a:rPr>
              <a:t>En 1905 o xefe de Estado Maior de Alemaña Von Schlieffen elaborou un plan para afrontar unha</a:t>
            </a:r>
          </a:p>
          <a:p>
            <a:pPr algn="just"/>
            <a:r>
              <a:rPr lang="gl-ES">
                <a:latin typeface="Calibri" pitchFamily="34" charset="0"/>
              </a:rPr>
              <a:t>Guerra en 2 frontes. Ó ser inevitable o enfrontamento contra Rusia e Francia, ó pensar que Rusia </a:t>
            </a:r>
          </a:p>
          <a:p>
            <a:pPr algn="just"/>
            <a:r>
              <a:rPr lang="gl-ES">
                <a:latin typeface="Calibri" pitchFamily="34" charset="0"/>
              </a:rPr>
              <a:t>tardaría máis tempo en concentrar as súas forzas, plantexa iniciar primeiro un ataque contra </a:t>
            </a:r>
          </a:p>
          <a:p>
            <a:pPr algn="just"/>
            <a:r>
              <a:rPr lang="gl-ES">
                <a:latin typeface="Calibri" pitchFamily="34" charset="0"/>
              </a:rPr>
              <a:t>Francia cun amplo movemento por Occidente a través de Bélxica, que evitaría as fortificacións </a:t>
            </a:r>
          </a:p>
          <a:p>
            <a:pPr algn="just"/>
            <a:r>
              <a:rPr lang="gl-ES">
                <a:latin typeface="Calibri" pitchFamily="34" charset="0"/>
              </a:rPr>
              <a:t>Francesas e que envolvería ó exército francés. Unha vez derrotados os exércitos franceses os </a:t>
            </a:r>
          </a:p>
          <a:p>
            <a:pPr algn="just"/>
            <a:r>
              <a:rPr lang="gl-ES">
                <a:latin typeface="Calibri" pitchFamily="34" charset="0"/>
              </a:rPr>
              <a:t>Exércitos alemáns desprazaríanse á fronte oriental para enfrontarse ós rusos.</a:t>
            </a:r>
          </a:p>
        </p:txBody>
      </p:sp>
      <p:sp>
        <p:nvSpPr>
          <p:cNvPr id="26627" name="Text Box 4"/>
          <p:cNvSpPr txBox="1">
            <a:spLocks noChangeArrowheads="1"/>
          </p:cNvSpPr>
          <p:nvPr/>
        </p:nvSpPr>
        <p:spPr bwMode="auto">
          <a:xfrm>
            <a:off x="447675" y="65088"/>
            <a:ext cx="2774950" cy="366712"/>
          </a:xfrm>
          <a:prstGeom prst="rect">
            <a:avLst/>
          </a:prstGeom>
          <a:solidFill>
            <a:srgbClr val="008000"/>
          </a:solidFill>
          <a:ln w="9525">
            <a:noFill/>
            <a:miter lim="800000"/>
            <a:headEnd/>
            <a:tailEnd/>
          </a:ln>
        </p:spPr>
        <p:txBody>
          <a:bodyPr wrap="none">
            <a:spAutoFit/>
          </a:bodyPr>
          <a:lstStyle/>
          <a:p>
            <a:r>
              <a:rPr lang="es-ES"/>
              <a:t>OS PLANOS MILITARES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2 Imagen"/>
          <p:cNvPicPr>
            <a:picLocks noChangeAspect="1" noChangeArrowheads="1"/>
          </p:cNvPicPr>
          <p:nvPr/>
        </p:nvPicPr>
        <p:blipFill>
          <a:blip r:embed="rId2"/>
          <a:srcRect/>
          <a:stretch>
            <a:fillRect/>
          </a:stretch>
        </p:blipFill>
        <p:spPr bwMode="auto">
          <a:xfrm>
            <a:off x="1357290" y="214290"/>
            <a:ext cx="6234113" cy="4240213"/>
          </a:xfrm>
          <a:prstGeom prst="rect">
            <a:avLst/>
          </a:prstGeom>
          <a:noFill/>
          <a:ln w="9525">
            <a:noFill/>
            <a:miter lim="800000"/>
            <a:headEnd/>
            <a:tailEnd/>
          </a:ln>
        </p:spPr>
      </p:pic>
      <p:sp>
        <p:nvSpPr>
          <p:cNvPr id="34818" name="3 CuadroTexto"/>
          <p:cNvSpPr txBox="1">
            <a:spLocks noChangeArrowheads="1"/>
          </p:cNvSpPr>
          <p:nvPr/>
        </p:nvSpPr>
        <p:spPr bwMode="auto">
          <a:xfrm>
            <a:off x="360363" y="4643446"/>
            <a:ext cx="8783637" cy="2032000"/>
          </a:xfrm>
          <a:prstGeom prst="rect">
            <a:avLst/>
          </a:prstGeom>
          <a:noFill/>
          <a:ln w="9525">
            <a:noFill/>
            <a:miter lim="800000"/>
            <a:headEnd/>
            <a:tailEnd/>
          </a:ln>
        </p:spPr>
        <p:txBody>
          <a:bodyPr>
            <a:spAutoFit/>
          </a:bodyPr>
          <a:lstStyle/>
          <a:p>
            <a:pPr algn="just"/>
            <a:r>
              <a:rPr lang="gl-ES" dirty="0">
                <a:latin typeface="Calibri" pitchFamily="34" charset="0"/>
              </a:rPr>
              <a:t>Os franceses tamén tiñan o seu propio plano. O plano XVII, que se baseaba no ataque a Alsacia e Lorena, contando co apoio na fronte occidental de Bélxica do exército británico e da ofensiva das tropas rusas na fronte oriental, aínda que sen rematar a súa mobilización.</a:t>
            </a:r>
          </a:p>
          <a:p>
            <a:pPr algn="just"/>
            <a:r>
              <a:rPr lang="gl-ES" dirty="0">
                <a:latin typeface="Calibri" pitchFamily="34" charset="0"/>
              </a:rPr>
              <a:t>En 1914, franceses e alemáns puxeron en marcha os seus planos. Ambos fracasaron. A guerra xa non podía rematar co inimigo nuns poucos meses. Empeza unha nova estratexia de guerra de posicións, onde as trincheiras serán o hábitat natural do soldado da 1ª Guerra Mundial.</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1 Imagen"/>
          <p:cNvPicPr>
            <a:picLocks noChangeAspect="1" noChangeArrowheads="1"/>
          </p:cNvPicPr>
          <p:nvPr/>
        </p:nvPicPr>
        <p:blipFill>
          <a:blip r:embed="rId2"/>
          <a:srcRect/>
          <a:stretch>
            <a:fillRect/>
          </a:stretch>
        </p:blipFill>
        <p:spPr bwMode="auto">
          <a:xfrm>
            <a:off x="1763713" y="2636838"/>
            <a:ext cx="5786437" cy="4071937"/>
          </a:xfrm>
          <a:prstGeom prst="rect">
            <a:avLst/>
          </a:prstGeom>
          <a:noFill/>
          <a:ln w="9525">
            <a:noFill/>
            <a:miter lim="800000"/>
            <a:headEnd/>
            <a:tailEnd/>
          </a:ln>
        </p:spPr>
      </p:pic>
      <p:sp>
        <p:nvSpPr>
          <p:cNvPr id="27650" name="2 CuadroTexto"/>
          <p:cNvSpPr txBox="1">
            <a:spLocks noChangeArrowheads="1"/>
          </p:cNvSpPr>
          <p:nvPr/>
        </p:nvSpPr>
        <p:spPr bwMode="auto">
          <a:xfrm>
            <a:off x="179388" y="765175"/>
            <a:ext cx="8643937" cy="1739900"/>
          </a:xfrm>
          <a:prstGeom prst="rect">
            <a:avLst/>
          </a:prstGeom>
          <a:noFill/>
          <a:ln w="9525">
            <a:noFill/>
            <a:miter lim="800000"/>
            <a:headEnd/>
            <a:tailEnd/>
          </a:ln>
        </p:spPr>
        <p:txBody>
          <a:bodyPr>
            <a:spAutoFit/>
          </a:bodyPr>
          <a:lstStyle/>
          <a:p>
            <a:pPr algn="just"/>
            <a:r>
              <a:rPr lang="gl-ES">
                <a:latin typeface="Calibri" pitchFamily="34" charset="0"/>
              </a:rPr>
              <a:t>O oficial serbio Dimitrievich, nacionalista serbio organizará unha sociedade secreta  Terrorista, Unificación ou Morte, máis coñecida como a Man Negra, que tiña como obxectivo perpetrar atentados co obxectivo da unificación de tódolos serbios nunha soa nación e que polo tanto tiñan nos austríacos o principal inimigo. </a:t>
            </a:r>
          </a:p>
          <a:p>
            <a:pPr algn="just"/>
            <a:r>
              <a:rPr lang="gl-ES">
                <a:latin typeface="Calibri" pitchFamily="34" charset="0"/>
              </a:rPr>
              <a:t>A man negra planificou e aportou medios para o atentado de Saraievo, que acometeron membros da organización A  Xoven Bosnia, subordinados á Man Negra.</a:t>
            </a:r>
          </a:p>
        </p:txBody>
      </p:sp>
      <p:sp>
        <p:nvSpPr>
          <p:cNvPr id="27651" name="Text Box 4"/>
          <p:cNvSpPr txBox="1">
            <a:spLocks noChangeArrowheads="1"/>
          </p:cNvSpPr>
          <p:nvPr/>
        </p:nvSpPr>
        <p:spPr bwMode="auto">
          <a:xfrm>
            <a:off x="303213" y="65088"/>
            <a:ext cx="4083050" cy="366712"/>
          </a:xfrm>
          <a:prstGeom prst="rect">
            <a:avLst/>
          </a:prstGeom>
          <a:solidFill>
            <a:srgbClr val="008000"/>
          </a:solidFill>
          <a:ln w="9525">
            <a:noFill/>
            <a:miter lim="800000"/>
            <a:headEnd/>
            <a:tailEnd/>
          </a:ln>
        </p:spPr>
        <p:txBody>
          <a:bodyPr wrap="none">
            <a:spAutoFit/>
          </a:bodyPr>
          <a:lstStyle/>
          <a:p>
            <a:r>
              <a:rPr lang="es-ES"/>
              <a:t>O DESENCADEANTE DO CONFLITO</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p:cNvPicPr>
            <a:picLocks noChangeAspect="1" noChangeArrowheads="1"/>
          </p:cNvPicPr>
          <p:nvPr/>
        </p:nvPicPr>
        <p:blipFill>
          <a:blip r:embed="rId2"/>
          <a:srcRect/>
          <a:stretch>
            <a:fillRect/>
          </a:stretch>
        </p:blipFill>
        <p:spPr bwMode="auto">
          <a:xfrm>
            <a:off x="857250" y="3000375"/>
            <a:ext cx="3286125" cy="3675063"/>
          </a:xfrm>
          <a:prstGeom prst="rect">
            <a:avLst/>
          </a:prstGeom>
          <a:noFill/>
          <a:ln w="9525">
            <a:noFill/>
            <a:miter lim="800000"/>
            <a:headEnd/>
            <a:tailEnd/>
          </a:ln>
        </p:spPr>
      </p:pic>
      <p:pic>
        <p:nvPicPr>
          <p:cNvPr id="28674" name="3 Imagen"/>
          <p:cNvPicPr>
            <a:picLocks noChangeAspect="1" noChangeArrowheads="1"/>
          </p:cNvPicPr>
          <p:nvPr/>
        </p:nvPicPr>
        <p:blipFill>
          <a:blip r:embed="rId3"/>
          <a:srcRect/>
          <a:stretch>
            <a:fillRect/>
          </a:stretch>
        </p:blipFill>
        <p:spPr bwMode="auto">
          <a:xfrm>
            <a:off x="0" y="0"/>
            <a:ext cx="9144000" cy="3786188"/>
          </a:xfrm>
          <a:prstGeom prst="rect">
            <a:avLst/>
          </a:prstGeom>
          <a:noFill/>
          <a:ln w="9525">
            <a:noFill/>
            <a:miter lim="800000"/>
            <a:headEnd/>
            <a:tailEnd/>
          </a:ln>
        </p:spPr>
      </p:pic>
      <p:sp>
        <p:nvSpPr>
          <p:cNvPr id="28675" name="2 CuadroTexto"/>
          <p:cNvSpPr txBox="1">
            <a:spLocks noChangeArrowheads="1"/>
          </p:cNvSpPr>
          <p:nvPr/>
        </p:nvSpPr>
        <p:spPr bwMode="auto">
          <a:xfrm>
            <a:off x="4572000" y="4286250"/>
            <a:ext cx="3714750" cy="2032000"/>
          </a:xfrm>
          <a:prstGeom prst="rect">
            <a:avLst/>
          </a:prstGeom>
          <a:solidFill>
            <a:srgbClr val="55DE42"/>
          </a:solidFill>
          <a:ln w="9525">
            <a:noFill/>
            <a:miter lim="800000"/>
            <a:headEnd/>
            <a:tailEnd/>
          </a:ln>
        </p:spPr>
        <p:txBody>
          <a:bodyPr>
            <a:spAutoFit/>
          </a:bodyPr>
          <a:lstStyle/>
          <a:p>
            <a:pPr algn="just"/>
            <a:r>
              <a:rPr lang="es-ES_tradnl">
                <a:latin typeface="Calibri" pitchFamily="34" charset="0"/>
              </a:rPr>
              <a:t>O feito que desencadeará o inicio do conflicto será o asasinato do herdeiro do Imperio Austro-Húngaro, Francisco Fernando e a súa dona, polo estudante nacionalista serbio, Princip, o 28 de xuño de 1914 en Saraievo, a capital de Bosnia Hercegovina</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p:cNvPicPr>
            <a:picLocks noChangeAspect="1" noChangeArrowheads="1"/>
          </p:cNvPicPr>
          <p:nvPr/>
        </p:nvPicPr>
        <p:blipFill>
          <a:blip r:embed="rId2"/>
          <a:srcRect/>
          <a:stretch>
            <a:fillRect/>
          </a:stretch>
        </p:blipFill>
        <p:spPr bwMode="auto">
          <a:xfrm>
            <a:off x="0" y="0"/>
            <a:ext cx="915193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1 Imagen"/>
          <p:cNvPicPr>
            <a:picLocks noChangeAspect="1" noChangeArrowheads="1"/>
          </p:cNvPicPr>
          <p:nvPr/>
        </p:nvPicPr>
        <p:blipFill>
          <a:blip r:embed="rId2"/>
          <a:srcRect/>
          <a:stretch>
            <a:fillRect/>
          </a:stretch>
        </p:blipFill>
        <p:spPr bwMode="auto">
          <a:xfrm>
            <a:off x="0" y="4286250"/>
            <a:ext cx="9144000" cy="2571750"/>
          </a:xfrm>
          <a:prstGeom prst="rect">
            <a:avLst/>
          </a:prstGeom>
          <a:noFill/>
          <a:ln w="9525">
            <a:noFill/>
            <a:miter lim="800000"/>
            <a:headEnd/>
            <a:tailEnd/>
          </a:ln>
        </p:spPr>
      </p:pic>
      <p:sp>
        <p:nvSpPr>
          <p:cNvPr id="29698" name="2 CuadroTexto"/>
          <p:cNvSpPr txBox="1">
            <a:spLocks noChangeArrowheads="1"/>
          </p:cNvSpPr>
          <p:nvPr/>
        </p:nvSpPr>
        <p:spPr bwMode="auto">
          <a:xfrm>
            <a:off x="0" y="285728"/>
            <a:ext cx="9144000" cy="4031873"/>
          </a:xfrm>
          <a:prstGeom prst="rect">
            <a:avLst/>
          </a:prstGeom>
          <a:noFill/>
          <a:ln w="9525">
            <a:noFill/>
            <a:miter lim="800000"/>
            <a:headEnd/>
            <a:tailEnd/>
          </a:ln>
        </p:spPr>
        <p:txBody>
          <a:bodyPr>
            <a:spAutoFit/>
          </a:bodyPr>
          <a:lstStyle/>
          <a:p>
            <a:r>
              <a:rPr lang="gl-ES" sz="1600" dirty="0" smtClean="0">
                <a:latin typeface="Calibri" pitchFamily="34" charset="0"/>
              </a:rPr>
              <a:t>28 de xullo do ano 1914 Austria declaroulle a guerra a Serbia. Rusia, sen consultar ó seu aliado francés, mais sen dubidar de que este o apoiaría, saíu en defensa de Serbia e declaroulle a guerra a Austria. O xogo de alianzas desencadeouse de contado:  </a:t>
            </a:r>
          </a:p>
          <a:p>
            <a:r>
              <a:rPr lang="gl-ES" sz="1600" dirty="0" smtClean="0">
                <a:latin typeface="Calibri" pitchFamily="34" charset="0"/>
              </a:rPr>
              <a:t>·  </a:t>
            </a:r>
            <a:r>
              <a:rPr lang="gl-ES" sz="1600" b="1" dirty="0" smtClean="0">
                <a:latin typeface="Calibri" pitchFamily="34" charset="0"/>
              </a:rPr>
              <a:t>30 de xullo, </a:t>
            </a:r>
            <a:r>
              <a:rPr lang="gl-ES" sz="1600" dirty="0" smtClean="0">
                <a:latin typeface="Calibri" pitchFamily="34" charset="0"/>
              </a:rPr>
              <a:t>Rusia decretou a mobilización xeral do seu exército  </a:t>
            </a:r>
          </a:p>
          <a:p>
            <a:r>
              <a:rPr lang="gl-ES" sz="1600" dirty="0" smtClean="0">
                <a:latin typeface="Calibri" pitchFamily="34" charset="0"/>
              </a:rPr>
              <a:t>·  </a:t>
            </a:r>
            <a:r>
              <a:rPr lang="gl-ES" sz="1600" b="1" dirty="0" smtClean="0">
                <a:latin typeface="Calibri" pitchFamily="34" charset="0"/>
              </a:rPr>
              <a:t>31 de xullo</a:t>
            </a:r>
            <a:r>
              <a:rPr lang="gl-ES" sz="1600" dirty="0" smtClean="0">
                <a:latin typeface="Calibri" pitchFamily="34" charset="0"/>
              </a:rPr>
              <a:t>. </a:t>
            </a:r>
            <a:r>
              <a:rPr lang="gl-ES" sz="1600" dirty="0" err="1" smtClean="0">
                <a:latin typeface="Calibri" pitchFamily="34" charset="0"/>
              </a:rPr>
              <a:t>Austria-Hungría</a:t>
            </a:r>
            <a:r>
              <a:rPr lang="gl-ES" sz="1600" dirty="0" smtClean="0">
                <a:latin typeface="Calibri" pitchFamily="34" charset="0"/>
              </a:rPr>
              <a:t> ordenou a mobilización das súas tropas  </a:t>
            </a:r>
          </a:p>
          <a:p>
            <a:r>
              <a:rPr lang="gl-ES" sz="1600" dirty="0" smtClean="0">
                <a:latin typeface="Calibri" pitchFamily="34" charset="0"/>
              </a:rPr>
              <a:t>·  </a:t>
            </a:r>
            <a:r>
              <a:rPr lang="gl-ES" sz="1600" b="1" dirty="0" smtClean="0">
                <a:latin typeface="Calibri" pitchFamily="34" charset="0"/>
              </a:rPr>
              <a:t>31 de xullo</a:t>
            </a:r>
            <a:r>
              <a:rPr lang="gl-ES" sz="1600" dirty="0" smtClean="0">
                <a:latin typeface="Calibri" pitchFamily="34" charset="0"/>
              </a:rPr>
              <a:t>. Alemaña lanza un </a:t>
            </a:r>
            <a:r>
              <a:rPr lang="gl-ES" sz="1600" dirty="0" err="1" smtClean="0">
                <a:latin typeface="Calibri" pitchFamily="34" charset="0"/>
              </a:rPr>
              <a:t>ultimátum</a:t>
            </a:r>
            <a:r>
              <a:rPr lang="gl-ES" sz="1600" dirty="0" smtClean="0">
                <a:latin typeface="Calibri" pitchFamily="34" charset="0"/>
              </a:rPr>
              <a:t> a Rusia no sentido de que deteña a mobilización de tropas e envía outro a Francia reclamando a súa neutralidade ante un posible conflito entre Alemaña e Rusia  </a:t>
            </a:r>
          </a:p>
          <a:p>
            <a:r>
              <a:rPr lang="gl-ES" sz="1600" dirty="0" smtClean="0">
                <a:latin typeface="Calibri" pitchFamily="34" charset="0"/>
              </a:rPr>
              <a:t>·  </a:t>
            </a:r>
            <a:r>
              <a:rPr lang="gl-ES" sz="1600" b="1" dirty="0" smtClean="0">
                <a:latin typeface="Calibri" pitchFamily="34" charset="0"/>
              </a:rPr>
              <a:t>1 de agosto</a:t>
            </a:r>
            <a:r>
              <a:rPr lang="gl-ES" sz="1600" dirty="0" smtClean="0">
                <a:latin typeface="Calibri" pitchFamily="34" charset="0"/>
              </a:rPr>
              <a:t>. Alemaña decláralle a guerra a Rusia  </a:t>
            </a:r>
          </a:p>
          <a:p>
            <a:r>
              <a:rPr lang="gl-ES" sz="1600" dirty="0" smtClean="0">
                <a:latin typeface="Calibri" pitchFamily="34" charset="0"/>
              </a:rPr>
              <a:t>·  </a:t>
            </a:r>
            <a:r>
              <a:rPr lang="gl-ES" sz="1600" b="1" dirty="0" smtClean="0">
                <a:latin typeface="Calibri" pitchFamily="34" charset="0"/>
              </a:rPr>
              <a:t>3 de agosto</a:t>
            </a:r>
            <a:r>
              <a:rPr lang="gl-ES" sz="1600" dirty="0" smtClean="0">
                <a:latin typeface="Calibri" pitchFamily="34" charset="0"/>
              </a:rPr>
              <a:t>. Alemaña decláralle a guerra a Francia que non respondera ás súas esixencias  </a:t>
            </a:r>
          </a:p>
          <a:p>
            <a:r>
              <a:rPr lang="gl-ES" sz="1600" dirty="0" smtClean="0">
                <a:latin typeface="Calibri" pitchFamily="34" charset="0"/>
              </a:rPr>
              <a:t>·  </a:t>
            </a:r>
            <a:r>
              <a:rPr lang="gl-ES" sz="1600" b="1" dirty="0" smtClean="0">
                <a:latin typeface="Calibri" pitchFamily="34" charset="0"/>
              </a:rPr>
              <a:t>3-4 de agosto</a:t>
            </a:r>
            <a:r>
              <a:rPr lang="gl-ES" sz="1600" dirty="0" smtClean="0">
                <a:latin typeface="Calibri" pitchFamily="34" charset="0"/>
              </a:rPr>
              <a:t>. Alemaña invade Bélxica por  se negar o goberno belga  a permitir  que o exército de Alemaña atravesase o seu territorio para ocupar Francia  </a:t>
            </a:r>
          </a:p>
          <a:p>
            <a:r>
              <a:rPr lang="gl-ES" sz="1600" dirty="0" smtClean="0">
                <a:latin typeface="Calibri" pitchFamily="34" charset="0"/>
              </a:rPr>
              <a:t>· </a:t>
            </a:r>
            <a:r>
              <a:rPr lang="gl-ES" sz="1600" b="1" dirty="0" smtClean="0">
                <a:latin typeface="Calibri" pitchFamily="34" charset="0"/>
              </a:rPr>
              <a:t>4 de agosto. </a:t>
            </a:r>
            <a:r>
              <a:rPr lang="gl-ES" sz="1600" dirty="0" smtClean="0">
                <a:latin typeface="Calibri" pitchFamily="34" charset="0"/>
              </a:rPr>
              <a:t>Gran Bretaña mobilizou a súa flota e despachou un </a:t>
            </a:r>
            <a:r>
              <a:rPr lang="gl-ES" sz="1600" dirty="0" err="1" smtClean="0">
                <a:latin typeface="Calibri" pitchFamily="34" charset="0"/>
              </a:rPr>
              <a:t>ultimátun</a:t>
            </a:r>
            <a:r>
              <a:rPr lang="gl-ES" sz="1600" dirty="0" smtClean="0">
                <a:latin typeface="Calibri" pitchFamily="34" charset="0"/>
              </a:rPr>
              <a:t> a Alemaña para que </a:t>
            </a:r>
            <a:r>
              <a:rPr lang="gl-ES" sz="1600" dirty="0" err="1" smtClean="0">
                <a:latin typeface="Calibri" pitchFamily="34" charset="0"/>
              </a:rPr>
              <a:t>respetara</a:t>
            </a:r>
            <a:r>
              <a:rPr lang="gl-ES" sz="1600" dirty="0" smtClean="0">
                <a:latin typeface="Calibri" pitchFamily="34" charset="0"/>
              </a:rPr>
              <a:t> a neutralidade de Bélxica. Alemaña rexeitouno e neste día Gran Bretaña declaroulle a guerra a Alemaña.  </a:t>
            </a:r>
          </a:p>
          <a:p>
            <a:r>
              <a:rPr lang="gl-ES" sz="1600" dirty="0" smtClean="0">
                <a:latin typeface="Calibri" pitchFamily="34" charset="0"/>
              </a:rPr>
              <a:t>· </a:t>
            </a:r>
            <a:r>
              <a:rPr lang="gl-ES" sz="1600" b="1" dirty="0" smtClean="0">
                <a:latin typeface="Calibri" pitchFamily="34" charset="0"/>
              </a:rPr>
              <a:t>6 de agosto</a:t>
            </a:r>
            <a:r>
              <a:rPr lang="gl-ES" sz="1600" dirty="0" smtClean="0">
                <a:latin typeface="Calibri" pitchFamily="34" charset="0"/>
              </a:rPr>
              <a:t>. Serbia declarou a guerra a Alemaña  </a:t>
            </a:r>
          </a:p>
          <a:p>
            <a:r>
              <a:rPr lang="gl-ES" sz="1600" dirty="0" smtClean="0">
                <a:latin typeface="Calibri" pitchFamily="34" charset="0"/>
              </a:rPr>
              <a:t>· </a:t>
            </a:r>
            <a:r>
              <a:rPr lang="gl-ES" sz="1600" b="1" dirty="0" smtClean="0">
                <a:latin typeface="Calibri" pitchFamily="34" charset="0"/>
              </a:rPr>
              <a:t>6 de agosto</a:t>
            </a:r>
            <a:r>
              <a:rPr lang="gl-ES" sz="1600" dirty="0" smtClean="0">
                <a:latin typeface="Calibri" pitchFamily="34" charset="0"/>
              </a:rPr>
              <a:t>, </a:t>
            </a:r>
            <a:r>
              <a:rPr lang="gl-ES" sz="1600" dirty="0" err="1" smtClean="0">
                <a:latin typeface="Calibri" pitchFamily="34" charset="0"/>
              </a:rPr>
              <a:t>Austria-Hungría</a:t>
            </a:r>
            <a:r>
              <a:rPr lang="gl-ES" sz="1600" dirty="0" smtClean="0">
                <a:latin typeface="Calibri" pitchFamily="34" charset="0"/>
              </a:rPr>
              <a:t> rompeu as hostilidades con Rusia   </a:t>
            </a:r>
          </a:p>
          <a:p>
            <a:r>
              <a:rPr lang="gl-ES" sz="1600" dirty="0" smtClean="0">
                <a:latin typeface="Calibri" pitchFamily="34" charset="0"/>
              </a:rPr>
              <a:t>· </a:t>
            </a:r>
            <a:r>
              <a:rPr lang="gl-ES" sz="1600" b="1" dirty="0" smtClean="0">
                <a:latin typeface="Calibri" pitchFamily="34" charset="0"/>
              </a:rPr>
              <a:t>11 e 12 de agosto </a:t>
            </a:r>
            <a:r>
              <a:rPr lang="gl-ES" sz="1600" dirty="0" smtClean="0">
                <a:latin typeface="Calibri" pitchFamily="34" charset="0"/>
              </a:rPr>
              <a:t>Francia e Gran Bretaña declararon a guerra a </a:t>
            </a:r>
            <a:r>
              <a:rPr lang="gl-ES" sz="1600" dirty="0" err="1" smtClean="0">
                <a:latin typeface="Calibri" pitchFamily="34" charset="0"/>
              </a:rPr>
              <a:t>Austria-Hungría</a:t>
            </a:r>
            <a:r>
              <a:rPr lang="gl-ES" sz="1600" dirty="0" smtClean="0">
                <a:latin typeface="Calibri" pitchFamily="34" charset="0"/>
              </a:rPr>
              <a:t>   </a:t>
            </a:r>
            <a:endParaRPr lang="gl-ES" sz="1600" dirty="0">
              <a:latin typeface="Calibri" pitchFamily="34" charset="0"/>
            </a:endParaRPr>
          </a:p>
        </p:txBody>
      </p:sp>
      <p:sp>
        <p:nvSpPr>
          <p:cNvPr id="8" name="7 CuadroTexto"/>
          <p:cNvSpPr txBox="1"/>
          <p:nvPr/>
        </p:nvSpPr>
        <p:spPr>
          <a:xfrm>
            <a:off x="571472" y="0"/>
            <a:ext cx="3441968" cy="369332"/>
          </a:xfrm>
          <a:prstGeom prst="rect">
            <a:avLst/>
          </a:prstGeom>
          <a:solidFill>
            <a:srgbClr val="00B050"/>
          </a:solidFill>
        </p:spPr>
        <p:txBody>
          <a:bodyPr wrap="none" rtlCol="0">
            <a:spAutoFit/>
          </a:bodyPr>
          <a:lstStyle/>
          <a:p>
            <a:r>
              <a:rPr lang="gl-ES" dirty="0" smtClean="0"/>
              <a:t>DECLARACIÓNS DE GUERRA</a:t>
            </a:r>
            <a:endParaRPr lang="gl-E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0" y="0"/>
          <a:ext cx="9144000" cy="6979920"/>
        </p:xfrm>
        <a:graphic>
          <a:graphicData uri="http://schemas.openxmlformats.org/drawingml/2006/table">
            <a:tbl>
              <a:tblPr firstRow="1" bandRow="1">
                <a:tableStyleId>{5C22544A-7EE6-4342-B048-85BDC9FD1C3A}</a:tableStyleId>
              </a:tblPr>
              <a:tblGrid>
                <a:gridCol w="4572000"/>
                <a:gridCol w="4572000"/>
              </a:tblGrid>
              <a:tr h="571500">
                <a:tc gridSpan="2">
                  <a:txBody>
                    <a:bodyPr/>
                    <a:lstStyle/>
                    <a:p>
                      <a:pPr algn="ctr"/>
                      <a:r>
                        <a:rPr lang="gl-ES" sz="2800" dirty="0" smtClean="0">
                          <a:latin typeface="Times New Roman" pitchFamily="18" charset="0"/>
                          <a:cs typeface="Times New Roman" pitchFamily="18" charset="0"/>
                        </a:rPr>
                        <a:t>PAÍSES   EN</a:t>
                      </a:r>
                      <a:r>
                        <a:rPr lang="gl-ES" sz="2800" baseline="0" dirty="0" smtClean="0">
                          <a:latin typeface="Times New Roman" pitchFamily="18" charset="0"/>
                          <a:cs typeface="Times New Roman" pitchFamily="18" charset="0"/>
                        </a:rPr>
                        <a:t>  GUERRA</a:t>
                      </a:r>
                      <a:endParaRPr lang="gl-ES" sz="2800" dirty="0">
                        <a:latin typeface="Times New Roman" pitchFamily="18" charset="0"/>
                        <a:cs typeface="Times New Roman" pitchFamily="18" charset="0"/>
                      </a:endParaRPr>
                    </a:p>
                  </a:txBody>
                  <a:tcPr/>
                </a:tc>
                <a:tc hMerge="1">
                  <a:txBody>
                    <a:bodyPr/>
                    <a:lstStyle/>
                    <a:p>
                      <a:endParaRPr lang="gl-ES" dirty="0"/>
                    </a:p>
                  </a:txBody>
                  <a:tcPr/>
                </a:tc>
              </a:tr>
              <a:tr h="571500">
                <a:tc>
                  <a:txBody>
                    <a:bodyPr/>
                    <a:lstStyle/>
                    <a:p>
                      <a:r>
                        <a:rPr lang="gl-ES" sz="2800" dirty="0" smtClean="0"/>
                        <a:t>ALIADOS</a:t>
                      </a:r>
                      <a:endParaRPr lang="gl-ES" sz="2800" dirty="0"/>
                    </a:p>
                  </a:txBody>
                  <a:tcPr/>
                </a:tc>
                <a:tc>
                  <a:txBody>
                    <a:bodyPr/>
                    <a:lstStyle/>
                    <a:p>
                      <a:r>
                        <a:rPr lang="gl-ES" sz="2800" dirty="0" smtClean="0"/>
                        <a:t>IMPERIOS CENTRAIS</a:t>
                      </a:r>
                      <a:endParaRPr lang="gl-ES" sz="2800" dirty="0"/>
                    </a:p>
                  </a:txBody>
                  <a:tcPr/>
                </a:tc>
              </a:tr>
              <a:tr h="571500">
                <a:tc>
                  <a:txBody>
                    <a:bodyPr/>
                    <a:lstStyle/>
                    <a:p>
                      <a:r>
                        <a:rPr lang="gl-ES" dirty="0" smtClean="0">
                          <a:solidFill>
                            <a:srgbClr val="00B0F0"/>
                          </a:solidFill>
                        </a:rPr>
                        <a:t>SERBIA</a:t>
                      </a:r>
                      <a:r>
                        <a:rPr lang="gl-ES" dirty="0" smtClean="0">
                          <a:solidFill>
                            <a:srgbClr val="5BEC34"/>
                          </a:solidFill>
                        </a:rPr>
                        <a:t>   </a:t>
                      </a:r>
                      <a:r>
                        <a:rPr lang="gl-ES" dirty="0" smtClean="0"/>
                        <a:t>                    25/07/1914</a:t>
                      </a:r>
                    </a:p>
                    <a:p>
                      <a:r>
                        <a:rPr lang="gl-ES" dirty="0" smtClean="0"/>
                        <a:t>          </a:t>
                      </a:r>
                      <a:r>
                        <a:rPr lang="gl-ES" sz="1400" dirty="0" smtClean="0"/>
                        <a:t>MOBILIZACIÓN  XERAL</a:t>
                      </a:r>
                      <a:endParaRPr lang="gl-ES" dirty="0"/>
                    </a:p>
                  </a:txBody>
                  <a:tcPr/>
                </a:tc>
                <a:tc>
                  <a:txBody>
                    <a:bodyPr/>
                    <a:lstStyle/>
                    <a:p>
                      <a:r>
                        <a:rPr lang="gl-ES" dirty="0" smtClean="0">
                          <a:solidFill>
                            <a:srgbClr val="FF0000"/>
                          </a:solidFill>
                        </a:rPr>
                        <a:t>AUSTRIA-HUNGRÍA      </a:t>
                      </a:r>
                      <a:r>
                        <a:rPr lang="gl-ES" dirty="0" smtClean="0"/>
                        <a:t>    28/07/1914</a:t>
                      </a:r>
                    </a:p>
                    <a:p>
                      <a:r>
                        <a:rPr lang="gl-ES" sz="1400" dirty="0" smtClean="0"/>
                        <a:t>DECLARACIÓN DE GUERRA A SERBIA</a:t>
                      </a:r>
                      <a:endParaRPr lang="gl-ES" sz="1400" dirty="0"/>
                    </a:p>
                  </a:txBody>
                  <a:tcPr/>
                </a:tc>
              </a:tr>
              <a:tr h="571500">
                <a:tc>
                  <a:txBody>
                    <a:bodyPr/>
                    <a:lstStyle/>
                    <a:p>
                      <a:r>
                        <a:rPr lang="gl-ES" dirty="0" smtClean="0">
                          <a:solidFill>
                            <a:srgbClr val="00B0F0"/>
                          </a:solidFill>
                        </a:rPr>
                        <a:t>RUSIA </a:t>
                      </a:r>
                      <a:r>
                        <a:rPr lang="gl-ES" dirty="0" smtClean="0"/>
                        <a:t>                        30/07/1914</a:t>
                      </a:r>
                    </a:p>
                    <a:p>
                      <a:r>
                        <a:rPr lang="gl-ES" sz="1400" dirty="0" smtClean="0"/>
                        <a:t>              MOBILIZACIÓN XERAL</a:t>
                      </a:r>
                      <a:endParaRPr lang="gl-ES" sz="1400" dirty="0"/>
                    </a:p>
                  </a:txBody>
                  <a:tcPr/>
                </a:tc>
                <a:tc>
                  <a:txBody>
                    <a:bodyPr/>
                    <a:lstStyle/>
                    <a:p>
                      <a:r>
                        <a:rPr lang="gl-ES" dirty="0" smtClean="0">
                          <a:solidFill>
                            <a:srgbClr val="FF0000"/>
                          </a:solidFill>
                        </a:rPr>
                        <a:t>ALEMAÑA         </a:t>
                      </a:r>
                      <a:r>
                        <a:rPr lang="gl-ES" dirty="0" smtClean="0">
                          <a:solidFill>
                            <a:schemeClr val="tx1"/>
                          </a:solidFill>
                        </a:rPr>
                        <a:t>1/8/14.</a:t>
                      </a:r>
                      <a:r>
                        <a:rPr lang="gl-ES" baseline="0" dirty="0" smtClean="0">
                          <a:solidFill>
                            <a:schemeClr val="tx1"/>
                          </a:solidFill>
                        </a:rPr>
                        <a:t> </a:t>
                      </a:r>
                      <a:r>
                        <a:rPr lang="gl-ES" baseline="0" dirty="0" err="1" smtClean="0">
                          <a:solidFill>
                            <a:schemeClr val="tx1"/>
                          </a:solidFill>
                        </a:rPr>
                        <a:t>Declarac</a:t>
                      </a:r>
                      <a:r>
                        <a:rPr lang="gl-ES" baseline="0" dirty="0" smtClean="0">
                          <a:solidFill>
                            <a:schemeClr val="tx1"/>
                          </a:solidFill>
                        </a:rPr>
                        <a:t>. Guerra Rusia</a:t>
                      </a:r>
                    </a:p>
                    <a:p>
                      <a:r>
                        <a:rPr lang="gl-ES" sz="1400" baseline="0" dirty="0" smtClean="0">
                          <a:solidFill>
                            <a:schemeClr val="tx1"/>
                          </a:solidFill>
                        </a:rPr>
                        <a:t>3/8/14.  </a:t>
                      </a:r>
                      <a:r>
                        <a:rPr lang="gl-ES" sz="1400" baseline="0" dirty="0" err="1" smtClean="0">
                          <a:solidFill>
                            <a:schemeClr val="tx1"/>
                          </a:solidFill>
                        </a:rPr>
                        <a:t>Declar</a:t>
                      </a:r>
                      <a:r>
                        <a:rPr lang="gl-ES" sz="1400" baseline="0" dirty="0" smtClean="0">
                          <a:solidFill>
                            <a:schemeClr val="tx1"/>
                          </a:solidFill>
                        </a:rPr>
                        <a:t>. Guerra Francia.  4/8/ Invade Bélxica</a:t>
                      </a:r>
                      <a:endParaRPr lang="gl-ES" sz="1400" dirty="0">
                        <a:solidFill>
                          <a:srgbClr val="FF0000"/>
                        </a:solidFill>
                      </a:endParaRPr>
                    </a:p>
                  </a:txBody>
                  <a:tcPr/>
                </a:tc>
              </a:tr>
              <a:tr h="571500">
                <a:tc>
                  <a:txBody>
                    <a:bodyPr/>
                    <a:lstStyle/>
                    <a:p>
                      <a:r>
                        <a:rPr lang="gl-ES" dirty="0" smtClean="0">
                          <a:solidFill>
                            <a:srgbClr val="00B0F0"/>
                          </a:solidFill>
                        </a:rPr>
                        <a:t>FRANCIA  </a:t>
                      </a:r>
                      <a:r>
                        <a:rPr lang="gl-ES" dirty="0" smtClean="0"/>
                        <a:t>                       1/8/1914</a:t>
                      </a:r>
                    </a:p>
                    <a:p>
                      <a:r>
                        <a:rPr lang="gl-ES" sz="1400" dirty="0" smtClean="0"/>
                        <a:t>              MOBILIZACIÓN</a:t>
                      </a:r>
                      <a:r>
                        <a:rPr lang="gl-ES" sz="1400" baseline="0" dirty="0" smtClean="0"/>
                        <a:t> XERAL</a:t>
                      </a:r>
                      <a:endParaRPr lang="gl-ES" sz="1400" dirty="0"/>
                    </a:p>
                  </a:txBody>
                  <a:tcPr/>
                </a:tc>
                <a:tc>
                  <a:txBody>
                    <a:bodyPr/>
                    <a:lstStyle/>
                    <a:p>
                      <a:endParaRPr lang="gl-ES" dirty="0">
                        <a:solidFill>
                          <a:srgbClr val="FF0000"/>
                        </a:solidFill>
                      </a:endParaRPr>
                    </a:p>
                  </a:txBody>
                  <a:tcPr/>
                </a:tc>
              </a:tr>
              <a:tr h="571500">
                <a:tc>
                  <a:txBody>
                    <a:bodyPr/>
                    <a:lstStyle/>
                    <a:p>
                      <a:r>
                        <a:rPr lang="gl-ES" dirty="0" smtClean="0">
                          <a:solidFill>
                            <a:srgbClr val="00B0F0"/>
                          </a:solidFill>
                        </a:rPr>
                        <a:t>GRAN BRETAÑA             </a:t>
                      </a:r>
                      <a:r>
                        <a:rPr lang="gl-ES" dirty="0" smtClean="0"/>
                        <a:t>5/8/1914</a:t>
                      </a:r>
                      <a:endParaRPr lang="gl-ES" dirty="0"/>
                    </a:p>
                  </a:txBody>
                  <a:tcPr/>
                </a:tc>
                <a:tc>
                  <a:txBody>
                    <a:bodyPr/>
                    <a:lstStyle/>
                    <a:p>
                      <a:endParaRPr lang="gl-ES" dirty="0">
                        <a:solidFill>
                          <a:srgbClr val="FF0000"/>
                        </a:solidFill>
                      </a:endParaRPr>
                    </a:p>
                  </a:txBody>
                  <a:tcPr/>
                </a:tc>
              </a:tr>
              <a:tr h="571500">
                <a:tc>
                  <a:txBody>
                    <a:bodyPr/>
                    <a:lstStyle/>
                    <a:p>
                      <a:r>
                        <a:rPr lang="gl-ES" dirty="0" smtClean="0">
                          <a:solidFill>
                            <a:srgbClr val="00B0F0"/>
                          </a:solidFill>
                        </a:rPr>
                        <a:t>XAPÓN </a:t>
                      </a:r>
                      <a:r>
                        <a:rPr lang="gl-ES" dirty="0" smtClean="0"/>
                        <a:t>                         23/8/1914</a:t>
                      </a:r>
                    </a:p>
                    <a:p>
                      <a:r>
                        <a:rPr lang="gl-ES" sz="1400" dirty="0" smtClean="0"/>
                        <a:t>PRETENDE AS COLONIAS ALEMÁS EN ASIA</a:t>
                      </a:r>
                      <a:endParaRPr lang="gl-E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gl-ES" dirty="0" smtClean="0">
                          <a:solidFill>
                            <a:srgbClr val="FF0000"/>
                          </a:solidFill>
                        </a:rPr>
                        <a:t>IMPERIO TURCO         </a:t>
                      </a:r>
                      <a:r>
                        <a:rPr lang="gl-ES" dirty="0" smtClean="0">
                          <a:solidFill>
                            <a:schemeClr val="tx1"/>
                          </a:solidFill>
                        </a:rPr>
                        <a:t>IX/1914</a:t>
                      </a:r>
                      <a:endParaRPr lang="gl-ES" dirty="0" smtClean="0">
                        <a:solidFill>
                          <a:srgbClr val="FF0000"/>
                        </a:solidFill>
                      </a:endParaRPr>
                    </a:p>
                  </a:txBody>
                  <a:tcPr/>
                </a:tc>
              </a:tr>
              <a:tr h="571500">
                <a:tc>
                  <a:txBody>
                    <a:bodyPr/>
                    <a:lstStyle/>
                    <a:p>
                      <a:r>
                        <a:rPr lang="gl-ES" dirty="0" smtClean="0">
                          <a:solidFill>
                            <a:srgbClr val="00B0F0"/>
                          </a:solidFill>
                        </a:rPr>
                        <a:t>ITALIA    </a:t>
                      </a:r>
                      <a:r>
                        <a:rPr lang="gl-ES" dirty="0" smtClean="0"/>
                        <a:t>                        23/5/1915</a:t>
                      </a:r>
                    </a:p>
                    <a:p>
                      <a:r>
                        <a:rPr lang="gl-ES" sz="1400" dirty="0" smtClean="0"/>
                        <a:t>PROMESA</a:t>
                      </a:r>
                      <a:r>
                        <a:rPr lang="gl-ES" sz="1400" baseline="0" dirty="0" smtClean="0"/>
                        <a:t> TERRITORIOS COSTA DÁLMATA</a:t>
                      </a:r>
                      <a:endParaRPr lang="gl-E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gl-ES" dirty="0" smtClean="0">
                          <a:solidFill>
                            <a:srgbClr val="FF0000"/>
                          </a:solidFill>
                        </a:rPr>
                        <a:t>BULGARIA                      </a:t>
                      </a:r>
                      <a:r>
                        <a:rPr lang="gl-ES" dirty="0" smtClean="0">
                          <a:solidFill>
                            <a:schemeClr val="tx1"/>
                          </a:solidFill>
                        </a:rPr>
                        <a:t>X/1915</a:t>
                      </a:r>
                    </a:p>
                    <a:p>
                      <a:pPr marL="0" marR="0" indent="0" algn="l" defTabSz="914400" rtl="0" eaLnBrk="1" fontAlgn="auto" latinLnBrk="0" hangingPunct="1">
                        <a:lnSpc>
                          <a:spcPct val="100000"/>
                        </a:lnSpc>
                        <a:spcBef>
                          <a:spcPts val="0"/>
                        </a:spcBef>
                        <a:spcAft>
                          <a:spcPts val="0"/>
                        </a:spcAft>
                        <a:buClrTx/>
                        <a:buSzTx/>
                        <a:buFontTx/>
                        <a:buNone/>
                        <a:tabLst/>
                        <a:defRPr/>
                      </a:pPr>
                      <a:r>
                        <a:rPr lang="gl-ES" sz="1400" dirty="0" smtClean="0">
                          <a:solidFill>
                            <a:schemeClr val="tx1"/>
                          </a:solidFill>
                        </a:rPr>
                        <a:t>PROMESA</a:t>
                      </a:r>
                      <a:r>
                        <a:rPr lang="gl-ES" sz="1400" baseline="0" dirty="0" smtClean="0">
                          <a:solidFill>
                            <a:schemeClr val="tx1"/>
                          </a:solidFill>
                        </a:rPr>
                        <a:t> DE MACEDONIA SERBIA</a:t>
                      </a:r>
                      <a:endParaRPr lang="gl-ES" sz="1400" dirty="0" smtClean="0">
                        <a:solidFill>
                          <a:srgbClr val="FF0000"/>
                        </a:solidFill>
                      </a:endParaRPr>
                    </a:p>
                  </a:txBody>
                  <a:tcPr/>
                </a:tc>
              </a:tr>
              <a:tr h="571500">
                <a:tc>
                  <a:txBody>
                    <a:bodyPr/>
                    <a:lstStyle/>
                    <a:p>
                      <a:r>
                        <a:rPr lang="gl-ES" dirty="0" smtClean="0">
                          <a:solidFill>
                            <a:srgbClr val="00B0F0"/>
                          </a:solidFill>
                        </a:rPr>
                        <a:t>PORTUGAL </a:t>
                      </a:r>
                      <a:r>
                        <a:rPr lang="gl-ES" dirty="0" smtClean="0"/>
                        <a:t>                    9/3/1916</a:t>
                      </a:r>
                      <a:endParaRPr lang="gl-ES" dirty="0"/>
                    </a:p>
                  </a:txBody>
                  <a:tcPr/>
                </a:tc>
                <a:tc>
                  <a:txBody>
                    <a:bodyPr/>
                    <a:lstStyle/>
                    <a:p>
                      <a:endParaRPr lang="gl-ES"/>
                    </a:p>
                  </a:txBody>
                  <a:tcPr/>
                </a:tc>
              </a:tr>
              <a:tr h="571500">
                <a:tc>
                  <a:txBody>
                    <a:bodyPr/>
                    <a:lstStyle/>
                    <a:p>
                      <a:r>
                        <a:rPr lang="gl-ES" dirty="0" smtClean="0">
                          <a:solidFill>
                            <a:srgbClr val="00B0F0"/>
                          </a:solidFill>
                        </a:rPr>
                        <a:t>ROMANÍA </a:t>
                      </a:r>
                      <a:r>
                        <a:rPr lang="gl-ES" dirty="0" smtClean="0"/>
                        <a:t>                    27/8/1916</a:t>
                      </a:r>
                    </a:p>
                    <a:p>
                      <a:r>
                        <a:rPr lang="gl-ES" sz="1400" dirty="0" smtClean="0"/>
                        <a:t>PROMESA</a:t>
                      </a:r>
                      <a:r>
                        <a:rPr lang="gl-ES" sz="1400" baseline="0" dirty="0" smtClean="0"/>
                        <a:t> DE TRANSILVANIA</a:t>
                      </a:r>
                      <a:endParaRPr lang="gl-ES" sz="1400" dirty="0"/>
                    </a:p>
                  </a:txBody>
                  <a:tcPr/>
                </a:tc>
                <a:tc>
                  <a:txBody>
                    <a:bodyPr/>
                    <a:lstStyle/>
                    <a:p>
                      <a:endParaRPr lang="gl-ES"/>
                    </a:p>
                  </a:txBody>
                  <a:tcPr/>
                </a:tc>
              </a:tr>
              <a:tr h="571500">
                <a:tc>
                  <a:txBody>
                    <a:bodyPr/>
                    <a:lstStyle/>
                    <a:p>
                      <a:r>
                        <a:rPr lang="gl-ES" dirty="0" smtClean="0">
                          <a:solidFill>
                            <a:srgbClr val="00B0F0"/>
                          </a:solidFill>
                        </a:rPr>
                        <a:t>EE.UU.                             </a:t>
                      </a:r>
                      <a:r>
                        <a:rPr lang="gl-ES" dirty="0" smtClean="0"/>
                        <a:t>6/4/1917</a:t>
                      </a:r>
                    </a:p>
                    <a:p>
                      <a:r>
                        <a:rPr lang="gl-ES" sz="1400" dirty="0" smtClean="0"/>
                        <a:t>“POTENCIA ASOCIADA” POR GUERRA SUBMARINA</a:t>
                      </a:r>
                      <a:endParaRPr lang="gl-ES" sz="1400" dirty="0"/>
                    </a:p>
                  </a:txBody>
                  <a:tcPr/>
                </a:tc>
                <a:tc>
                  <a:txBody>
                    <a:bodyPr/>
                    <a:lstStyle/>
                    <a:p>
                      <a:endParaRPr lang="gl-ES"/>
                    </a:p>
                  </a:txBody>
                  <a:tcPr/>
                </a:tc>
              </a:tr>
              <a:tr h="571500">
                <a:tc>
                  <a:txBody>
                    <a:bodyPr/>
                    <a:lstStyle/>
                    <a:p>
                      <a:r>
                        <a:rPr lang="gl-ES" dirty="0" smtClean="0">
                          <a:solidFill>
                            <a:srgbClr val="00B0F0"/>
                          </a:solidFill>
                        </a:rPr>
                        <a:t>GRECIA  </a:t>
                      </a:r>
                      <a:r>
                        <a:rPr lang="gl-ES" dirty="0" smtClean="0"/>
                        <a:t>                        27/6/1917</a:t>
                      </a:r>
                    </a:p>
                    <a:p>
                      <a:r>
                        <a:rPr lang="gl-ES" sz="1400" dirty="0" smtClean="0"/>
                        <a:t>PROMESAS TERRITORIOS</a:t>
                      </a:r>
                      <a:r>
                        <a:rPr lang="gl-ES" sz="1400" baseline="0" dirty="0" smtClean="0"/>
                        <a:t> IMPERIO TURCO. OBRIGADA.</a:t>
                      </a:r>
                      <a:endParaRPr lang="gl-ES" sz="1400" dirty="0"/>
                    </a:p>
                  </a:txBody>
                  <a:tcPr/>
                </a:tc>
                <a:tc>
                  <a:txBody>
                    <a:bodyPr/>
                    <a:lstStyle/>
                    <a:p>
                      <a:endParaRPr lang="gl-ES" dirty="0"/>
                    </a:p>
                  </a:txBody>
                  <a:tcPr/>
                </a:tc>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1 Imagen"/>
          <p:cNvPicPr>
            <a:picLocks noChangeAspect="1" noChangeArrowheads="1"/>
          </p:cNvPicPr>
          <p:nvPr/>
        </p:nvPicPr>
        <p:blipFill>
          <a:blip r:embed="rId2"/>
          <a:srcRect/>
          <a:stretch>
            <a:fillRect/>
          </a:stretch>
        </p:blipFill>
        <p:spPr bwMode="auto">
          <a:xfrm>
            <a:off x="0" y="0"/>
            <a:ext cx="9144000" cy="5000625"/>
          </a:xfrm>
          <a:prstGeom prst="rect">
            <a:avLst/>
          </a:prstGeom>
          <a:noFill/>
          <a:ln w="9525">
            <a:noFill/>
            <a:miter lim="800000"/>
            <a:headEnd/>
            <a:tailEnd/>
          </a:ln>
        </p:spPr>
      </p:pic>
      <p:sp>
        <p:nvSpPr>
          <p:cNvPr id="30722" name="2 CuadroTexto"/>
          <p:cNvSpPr txBox="1">
            <a:spLocks noChangeArrowheads="1"/>
          </p:cNvSpPr>
          <p:nvPr/>
        </p:nvSpPr>
        <p:spPr bwMode="auto">
          <a:xfrm>
            <a:off x="142875" y="5103813"/>
            <a:ext cx="9001125" cy="1754187"/>
          </a:xfrm>
          <a:prstGeom prst="rect">
            <a:avLst/>
          </a:prstGeom>
          <a:noFill/>
          <a:ln w="9525">
            <a:noFill/>
            <a:miter lim="800000"/>
            <a:headEnd/>
            <a:tailEnd/>
          </a:ln>
        </p:spPr>
        <p:txBody>
          <a:bodyPr>
            <a:spAutoFit/>
          </a:bodyPr>
          <a:lstStyle/>
          <a:p>
            <a:pPr algn="just"/>
            <a:r>
              <a:rPr lang="es-ES">
                <a:latin typeface="Calibri" pitchFamily="34" charset="0"/>
              </a:rPr>
              <a:t>A guerra foi recibida por ámbolos dous bandos con mostras de euforia inusitada e unha onda de patriotismo percorreu Europa. A prensa e a opinión pública acolleron con entusiasmo unha guerra que todos crían que ía ser curta e vitoriosa. Os soldados marchaban entusiasmados á fronte para loitar por unha causa que crían xusta. Nos parlamentos, todos os partidos, mesmo os socialistas, votaron favorablemente os créditos de guerra e a unanimidade ideolóxica deu lugar ás </a:t>
            </a:r>
            <a:r>
              <a:rPr lang="es-ES" i="1">
                <a:latin typeface="Calibri" pitchFamily="34" charset="0"/>
              </a:rPr>
              <a:t>Unións Sagradas.</a:t>
            </a:r>
            <a:endParaRPr lang="gl-ES">
              <a:latin typeface="Calibri"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nvGraphicFramePr>
        <p:xfrm>
          <a:off x="0" y="0"/>
          <a:ext cx="9144004" cy="6927036"/>
        </p:xfrm>
        <a:graphic>
          <a:graphicData uri="http://schemas.openxmlformats.org/drawingml/2006/table">
            <a:tbl>
              <a:tblPr/>
              <a:tblGrid>
                <a:gridCol w="2286001"/>
                <a:gridCol w="2286001"/>
                <a:gridCol w="2286001"/>
                <a:gridCol w="2286001"/>
              </a:tblGrid>
              <a:tr h="281486">
                <a:tc gridSpan="4">
                  <a:txBody>
                    <a:bodyPr/>
                    <a:lstStyle/>
                    <a:p>
                      <a:pPr algn="ctr">
                        <a:lnSpc>
                          <a:spcPct val="115000"/>
                        </a:lnSpc>
                        <a:spcAft>
                          <a:spcPts val="0"/>
                        </a:spcAft>
                      </a:pPr>
                      <a:r>
                        <a:rPr lang="es-ES_tradnl" sz="2000" b="1" dirty="0">
                          <a:latin typeface="Times New Roman" pitchFamily="18" charset="0"/>
                          <a:ea typeface="Calibri"/>
                          <a:cs typeface="Times New Roman" pitchFamily="18" charset="0"/>
                        </a:rPr>
                        <a:t>1914.  GUERRA DE MOVEMENTOS</a:t>
                      </a:r>
                    </a:p>
                  </a:txBody>
                  <a:tcPr marL="46910" marR="469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r>
              <a:tr h="844456">
                <a:tc>
                  <a:txBody>
                    <a:bodyPr/>
                    <a:lstStyle/>
                    <a:p>
                      <a:pPr>
                        <a:lnSpc>
                          <a:spcPct val="115000"/>
                        </a:lnSpc>
                        <a:spcAft>
                          <a:spcPts val="0"/>
                        </a:spcAft>
                      </a:pPr>
                      <a:r>
                        <a:rPr lang="es-ES_tradnl" sz="2000" dirty="0">
                          <a:latin typeface="Times New Roman" pitchFamily="18" charset="0"/>
                          <a:ea typeface="Calibri"/>
                          <a:cs typeface="Times New Roman" pitchFamily="18" charset="0"/>
                        </a:rPr>
                        <a:t>FRONTE</a:t>
                      </a:r>
                    </a:p>
                    <a:p>
                      <a:pPr>
                        <a:lnSpc>
                          <a:spcPct val="115000"/>
                        </a:lnSpc>
                        <a:spcAft>
                          <a:spcPts val="0"/>
                        </a:spcAft>
                      </a:pPr>
                      <a:r>
                        <a:rPr lang="es-ES_tradnl" sz="2000" dirty="0">
                          <a:latin typeface="Times New Roman" pitchFamily="18" charset="0"/>
                          <a:ea typeface="Calibri"/>
                          <a:cs typeface="Times New Roman" pitchFamily="18" charset="0"/>
                        </a:rPr>
                        <a:t>OCCIDENTAL</a:t>
                      </a:r>
                    </a:p>
                  </a:txBody>
                  <a:tcPr marL="46910" marR="469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nSpc>
                          <a:spcPct val="115000"/>
                        </a:lnSpc>
                        <a:spcAft>
                          <a:spcPts val="0"/>
                        </a:spcAft>
                      </a:pPr>
                      <a:r>
                        <a:rPr lang="es-ES_tradnl" sz="2000" dirty="0">
                          <a:latin typeface="Times New Roman" pitchFamily="18" charset="0"/>
                          <a:ea typeface="Calibri"/>
                          <a:cs typeface="Times New Roman" pitchFamily="18" charset="0"/>
                        </a:rPr>
                        <a:t>FRONTE ORIENTAL</a:t>
                      </a:r>
                    </a:p>
                  </a:txBody>
                  <a:tcPr marL="46910" marR="469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nSpc>
                          <a:spcPct val="115000"/>
                        </a:lnSpc>
                        <a:spcAft>
                          <a:spcPts val="0"/>
                        </a:spcAft>
                      </a:pPr>
                      <a:r>
                        <a:rPr lang="es-ES_tradnl" sz="2000" dirty="0">
                          <a:latin typeface="Times New Roman" pitchFamily="18" charset="0"/>
                          <a:ea typeface="Calibri"/>
                          <a:cs typeface="Times New Roman" pitchFamily="18" charset="0"/>
                        </a:rPr>
                        <a:t>FRONTES</a:t>
                      </a:r>
                    </a:p>
                    <a:p>
                      <a:pPr>
                        <a:lnSpc>
                          <a:spcPct val="115000"/>
                        </a:lnSpc>
                        <a:spcAft>
                          <a:spcPts val="0"/>
                        </a:spcAft>
                      </a:pPr>
                      <a:r>
                        <a:rPr lang="es-ES_tradnl" sz="2000" dirty="0">
                          <a:latin typeface="Times New Roman" pitchFamily="18" charset="0"/>
                          <a:ea typeface="Calibri"/>
                          <a:cs typeface="Times New Roman" pitchFamily="18" charset="0"/>
                        </a:rPr>
                        <a:t>EXTRAEUROP</a:t>
                      </a:r>
                    </a:p>
                  </a:txBody>
                  <a:tcPr marL="46910" marR="469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nSpc>
                          <a:spcPct val="115000"/>
                        </a:lnSpc>
                        <a:spcAft>
                          <a:spcPts val="0"/>
                        </a:spcAft>
                      </a:pPr>
                      <a:r>
                        <a:rPr lang="es-ES_tradnl" sz="2000" dirty="0">
                          <a:latin typeface="Times New Roman" pitchFamily="18" charset="0"/>
                          <a:ea typeface="Calibri"/>
                          <a:cs typeface="Times New Roman" pitchFamily="18" charset="0"/>
                        </a:rPr>
                        <a:t>FRONTES</a:t>
                      </a:r>
                    </a:p>
                    <a:p>
                      <a:pPr>
                        <a:lnSpc>
                          <a:spcPct val="115000"/>
                        </a:lnSpc>
                        <a:spcAft>
                          <a:spcPts val="0"/>
                        </a:spcAft>
                      </a:pPr>
                      <a:r>
                        <a:rPr lang="es-ES_tradnl" sz="2000" dirty="0">
                          <a:latin typeface="Times New Roman" pitchFamily="18" charset="0"/>
                          <a:ea typeface="Calibri"/>
                          <a:cs typeface="Times New Roman" pitchFamily="18" charset="0"/>
                        </a:rPr>
                        <a:t>INTERIORES</a:t>
                      </a:r>
                    </a:p>
                  </a:txBody>
                  <a:tcPr marL="46910" marR="469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5732060">
                <a:tc>
                  <a:txBody>
                    <a:bodyPr/>
                    <a:lstStyle/>
                    <a:p>
                      <a:pPr>
                        <a:lnSpc>
                          <a:spcPct val="115000"/>
                        </a:lnSpc>
                        <a:spcAft>
                          <a:spcPts val="0"/>
                        </a:spcAft>
                      </a:pPr>
                      <a:r>
                        <a:rPr lang="es-ES_tradnl" sz="1400" b="1" i="1" u="sng" dirty="0">
                          <a:latin typeface="Times New Roman" pitchFamily="18" charset="0"/>
                          <a:ea typeface="Calibri"/>
                          <a:cs typeface="Times New Roman" pitchFamily="18" charset="0"/>
                        </a:rPr>
                        <a:t>ALEMAÑA INVADE BÉLXICA</a:t>
                      </a:r>
                      <a:r>
                        <a:rPr lang="es-ES_tradnl" sz="1400" i="1" dirty="0">
                          <a:latin typeface="Times New Roman" pitchFamily="18" charset="0"/>
                          <a:ea typeface="Calibri"/>
                          <a:cs typeface="Times New Roman" pitchFamily="18" charset="0"/>
                        </a:rPr>
                        <a:t> PARA ATACAR FRANCIA E </a:t>
                      </a:r>
                      <a:r>
                        <a:rPr lang="es-ES_tradnl" sz="1400" b="1" i="1" dirty="0">
                          <a:latin typeface="Times New Roman" pitchFamily="18" charset="0"/>
                          <a:ea typeface="Calibri"/>
                          <a:cs typeface="Times New Roman" pitchFamily="18" charset="0"/>
                        </a:rPr>
                        <a:t>INGLATERRA DECLÁRALLE A GUERRA</a:t>
                      </a:r>
                      <a:r>
                        <a:rPr lang="es-ES_tradnl" sz="1400" b="1" i="1" dirty="0" smtClean="0">
                          <a:latin typeface="Times New Roman" pitchFamily="18" charset="0"/>
                          <a:ea typeface="Calibri"/>
                          <a:cs typeface="Times New Roman" pitchFamily="18" charset="0"/>
                        </a:rPr>
                        <a:t>.</a:t>
                      </a:r>
                    </a:p>
                    <a:p>
                      <a:pPr>
                        <a:lnSpc>
                          <a:spcPct val="115000"/>
                        </a:lnSpc>
                        <a:spcAft>
                          <a:spcPts val="0"/>
                        </a:spcAft>
                      </a:pPr>
                      <a:endParaRPr lang="es-ES_tradnl" sz="1400" dirty="0" smtClean="0">
                        <a:latin typeface="Times New Roman" pitchFamily="18" charset="0"/>
                        <a:ea typeface="Calibri"/>
                        <a:cs typeface="Times New Roman" pitchFamily="18" charset="0"/>
                      </a:endParaRPr>
                    </a:p>
                    <a:p>
                      <a:pPr>
                        <a:lnSpc>
                          <a:spcPct val="115000"/>
                        </a:lnSpc>
                        <a:spcAft>
                          <a:spcPts val="0"/>
                        </a:spcAft>
                      </a:pPr>
                      <a:endParaRPr lang="es-ES_tradnl" sz="1400" dirty="0">
                        <a:latin typeface="Times New Roman" pitchFamily="18" charset="0"/>
                        <a:ea typeface="Calibri"/>
                        <a:cs typeface="Times New Roman" pitchFamily="18" charset="0"/>
                      </a:endParaRPr>
                    </a:p>
                    <a:p>
                      <a:pPr>
                        <a:lnSpc>
                          <a:spcPct val="115000"/>
                        </a:lnSpc>
                        <a:spcAft>
                          <a:spcPts val="0"/>
                        </a:spcAft>
                      </a:pPr>
                      <a:r>
                        <a:rPr lang="es-ES_tradnl" sz="1400" b="1" u="sng" dirty="0">
                          <a:latin typeface="Times New Roman" pitchFamily="18" charset="0"/>
                          <a:ea typeface="Calibri"/>
                          <a:cs typeface="Times New Roman" pitchFamily="18" charset="0"/>
                        </a:rPr>
                        <a:t>BATALLA DO MARNE:</a:t>
                      </a:r>
                      <a:endParaRPr lang="es-ES_tradnl" sz="1400" dirty="0">
                        <a:latin typeface="Times New Roman" pitchFamily="18" charset="0"/>
                        <a:ea typeface="Calibri"/>
                        <a:cs typeface="Times New Roman" pitchFamily="18" charset="0"/>
                      </a:endParaRPr>
                    </a:p>
                    <a:p>
                      <a:pPr>
                        <a:lnSpc>
                          <a:spcPct val="115000"/>
                        </a:lnSpc>
                        <a:spcAft>
                          <a:spcPts val="0"/>
                        </a:spcAft>
                      </a:pPr>
                      <a:r>
                        <a:rPr lang="es-ES_tradnl" sz="1400" dirty="0">
                          <a:latin typeface="Times New Roman" pitchFamily="18" charset="0"/>
                          <a:ea typeface="Calibri"/>
                          <a:cs typeface="Times New Roman" pitchFamily="18" charset="0"/>
                        </a:rPr>
                        <a:t>OFENSIVA </a:t>
                      </a:r>
                      <a:r>
                        <a:rPr lang="es-ES_tradnl" sz="1400" dirty="0" smtClean="0">
                          <a:latin typeface="Times New Roman" pitchFamily="18" charset="0"/>
                          <a:ea typeface="Calibri"/>
                          <a:cs typeface="Times New Roman" pitchFamily="18" charset="0"/>
                        </a:rPr>
                        <a:t>ALEMÁ </a:t>
                      </a:r>
                      <a:r>
                        <a:rPr lang="es-ES_tradnl" sz="1400" dirty="0">
                          <a:latin typeface="Times New Roman" pitchFamily="18" charset="0"/>
                          <a:ea typeface="Calibri"/>
                          <a:cs typeface="Times New Roman" pitchFamily="18" charset="0"/>
                        </a:rPr>
                        <a:t>E CONTRAOFENSIVA </a:t>
                      </a:r>
                      <a:r>
                        <a:rPr lang="es-ES_tradnl" sz="1400" dirty="0" smtClean="0">
                          <a:latin typeface="Times New Roman" pitchFamily="18" charset="0"/>
                          <a:ea typeface="Calibri"/>
                          <a:cs typeface="Times New Roman" pitchFamily="18" charset="0"/>
                        </a:rPr>
                        <a:t>ALIADA</a:t>
                      </a:r>
                    </a:p>
                    <a:p>
                      <a:pPr>
                        <a:lnSpc>
                          <a:spcPct val="115000"/>
                        </a:lnSpc>
                        <a:spcAft>
                          <a:spcPts val="0"/>
                        </a:spcAft>
                      </a:pPr>
                      <a:endParaRPr lang="es-ES_tradnl" sz="1400" dirty="0" smtClean="0">
                        <a:latin typeface="Times New Roman" pitchFamily="18" charset="0"/>
                        <a:ea typeface="Calibri"/>
                        <a:cs typeface="Times New Roman" pitchFamily="18" charset="0"/>
                      </a:endParaRPr>
                    </a:p>
                    <a:p>
                      <a:pPr>
                        <a:lnSpc>
                          <a:spcPct val="115000"/>
                        </a:lnSpc>
                        <a:spcAft>
                          <a:spcPts val="0"/>
                        </a:spcAft>
                      </a:pPr>
                      <a:endParaRPr lang="es-ES_tradnl" sz="1400" dirty="0">
                        <a:latin typeface="Times New Roman" pitchFamily="18" charset="0"/>
                        <a:ea typeface="Calibri"/>
                        <a:cs typeface="Times New Roman" pitchFamily="18" charset="0"/>
                      </a:endParaRPr>
                    </a:p>
                    <a:p>
                      <a:pPr>
                        <a:lnSpc>
                          <a:spcPct val="115000"/>
                        </a:lnSpc>
                        <a:spcAft>
                          <a:spcPts val="0"/>
                        </a:spcAft>
                      </a:pPr>
                      <a:r>
                        <a:rPr lang="es-ES_tradnl" sz="1400" b="1" u="sng" dirty="0">
                          <a:latin typeface="Times New Roman" pitchFamily="18" charset="0"/>
                          <a:ea typeface="Calibri"/>
                          <a:cs typeface="Times New Roman" pitchFamily="18" charset="0"/>
                        </a:rPr>
                        <a:t>CARREIRA CARA ÓS </a:t>
                      </a:r>
                      <a:r>
                        <a:rPr lang="es-ES_tradnl" sz="1400" b="1" u="sng" dirty="0" smtClean="0">
                          <a:latin typeface="Times New Roman" pitchFamily="18" charset="0"/>
                          <a:ea typeface="Calibri"/>
                          <a:cs typeface="Times New Roman" pitchFamily="18" charset="0"/>
                        </a:rPr>
                        <a:t>MARES</a:t>
                      </a:r>
                    </a:p>
                    <a:p>
                      <a:pPr>
                        <a:lnSpc>
                          <a:spcPct val="115000"/>
                        </a:lnSpc>
                        <a:spcAft>
                          <a:spcPts val="0"/>
                        </a:spcAft>
                      </a:pPr>
                      <a:endParaRPr lang="es-ES_tradnl" sz="1400" b="1" u="sng" dirty="0" smtClean="0">
                        <a:latin typeface="Times New Roman" pitchFamily="18" charset="0"/>
                        <a:ea typeface="Calibri"/>
                        <a:cs typeface="Times New Roman" pitchFamily="18" charset="0"/>
                      </a:endParaRPr>
                    </a:p>
                    <a:p>
                      <a:pPr>
                        <a:lnSpc>
                          <a:spcPct val="115000"/>
                        </a:lnSpc>
                        <a:spcAft>
                          <a:spcPts val="0"/>
                        </a:spcAft>
                      </a:pPr>
                      <a:endParaRPr lang="es-ES_tradnl" sz="1400" dirty="0">
                        <a:latin typeface="Times New Roman" pitchFamily="18" charset="0"/>
                        <a:ea typeface="Calibri"/>
                        <a:cs typeface="Times New Roman" pitchFamily="18" charset="0"/>
                      </a:endParaRPr>
                    </a:p>
                    <a:p>
                      <a:pPr>
                        <a:lnSpc>
                          <a:spcPct val="115000"/>
                        </a:lnSpc>
                        <a:spcAft>
                          <a:spcPts val="0"/>
                        </a:spcAft>
                      </a:pPr>
                      <a:r>
                        <a:rPr lang="es-ES_tradnl" sz="1400" b="1" u="sng" dirty="0">
                          <a:latin typeface="Times New Roman" pitchFamily="18" charset="0"/>
                          <a:ea typeface="Calibri"/>
                          <a:cs typeface="Times New Roman" pitchFamily="18" charset="0"/>
                        </a:rPr>
                        <a:t>ESTANCAMENTO DAS POSICIÓNS EN FRANCIA</a:t>
                      </a:r>
                      <a:endParaRPr lang="es-ES_tradnl" sz="1400" dirty="0">
                        <a:latin typeface="Times New Roman" pitchFamily="18" charset="0"/>
                        <a:ea typeface="Calibri"/>
                        <a:cs typeface="Times New Roman" pitchFamily="18" charset="0"/>
                      </a:endParaRPr>
                    </a:p>
                  </a:txBody>
                  <a:tcPr marL="46910" marR="469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0"/>
                        </a:spcAft>
                      </a:pPr>
                      <a:r>
                        <a:rPr lang="es-ES_tradnl" sz="1400" b="1" i="1" dirty="0">
                          <a:latin typeface="Times New Roman" pitchFamily="18" charset="0"/>
                          <a:ea typeface="Calibri"/>
                          <a:cs typeface="Times New Roman" pitchFamily="18" charset="0"/>
                        </a:rPr>
                        <a:t>INCIDENTE  DE SARAIEVO.</a:t>
                      </a:r>
                      <a:endParaRPr lang="es-ES_tradnl" sz="1400" i="1" dirty="0">
                        <a:latin typeface="Times New Roman" pitchFamily="18" charset="0"/>
                        <a:ea typeface="Calibri"/>
                        <a:cs typeface="Times New Roman" pitchFamily="18" charset="0"/>
                      </a:endParaRPr>
                    </a:p>
                    <a:p>
                      <a:pPr>
                        <a:lnSpc>
                          <a:spcPct val="115000"/>
                        </a:lnSpc>
                        <a:spcAft>
                          <a:spcPts val="0"/>
                        </a:spcAft>
                      </a:pPr>
                      <a:r>
                        <a:rPr lang="es-ES_tradnl" sz="1400" b="1" i="1" dirty="0">
                          <a:latin typeface="Times New Roman" pitchFamily="18" charset="0"/>
                          <a:ea typeface="Calibri"/>
                          <a:cs typeface="Times New Roman" pitchFamily="18" charset="0"/>
                        </a:rPr>
                        <a:t>AUSTRIA DECLARA GUERRA A SERBIA.</a:t>
                      </a:r>
                      <a:endParaRPr lang="es-ES_tradnl" sz="1400" i="1" dirty="0">
                        <a:latin typeface="Times New Roman" pitchFamily="18" charset="0"/>
                        <a:ea typeface="Calibri"/>
                        <a:cs typeface="Times New Roman" pitchFamily="18" charset="0"/>
                      </a:endParaRPr>
                    </a:p>
                    <a:p>
                      <a:pPr>
                        <a:lnSpc>
                          <a:spcPct val="115000"/>
                        </a:lnSpc>
                        <a:spcAft>
                          <a:spcPts val="0"/>
                        </a:spcAft>
                      </a:pPr>
                      <a:r>
                        <a:rPr lang="es-ES_tradnl" sz="1400" b="1" i="1" dirty="0">
                          <a:latin typeface="Times New Roman" pitchFamily="18" charset="0"/>
                          <a:ea typeface="Calibri"/>
                          <a:cs typeface="Times New Roman" pitchFamily="18" charset="0"/>
                        </a:rPr>
                        <a:t>RUSIA MOBILIZA AS TROPAS</a:t>
                      </a:r>
                      <a:endParaRPr lang="es-ES_tradnl" sz="1400" i="1" dirty="0">
                        <a:latin typeface="Times New Roman" pitchFamily="18" charset="0"/>
                        <a:ea typeface="Calibri"/>
                        <a:cs typeface="Times New Roman" pitchFamily="18" charset="0"/>
                      </a:endParaRPr>
                    </a:p>
                    <a:p>
                      <a:pPr>
                        <a:lnSpc>
                          <a:spcPct val="115000"/>
                        </a:lnSpc>
                        <a:spcAft>
                          <a:spcPts val="0"/>
                        </a:spcAft>
                      </a:pPr>
                      <a:r>
                        <a:rPr lang="es-ES_tradnl" sz="1400" b="1" i="1" dirty="0">
                          <a:latin typeface="Times New Roman" pitchFamily="18" charset="0"/>
                          <a:ea typeface="Calibri"/>
                          <a:cs typeface="Times New Roman" pitchFamily="18" charset="0"/>
                        </a:rPr>
                        <a:t>ALEMAÑA DECLARA A GUERRA A RUSIA E A FRANCIA .</a:t>
                      </a:r>
                      <a:endParaRPr lang="es-ES_tradnl" sz="1400" i="1" dirty="0">
                        <a:latin typeface="Times New Roman" pitchFamily="18" charset="0"/>
                        <a:ea typeface="Calibri"/>
                        <a:cs typeface="Times New Roman" pitchFamily="18" charset="0"/>
                      </a:endParaRPr>
                    </a:p>
                    <a:p>
                      <a:pPr>
                        <a:lnSpc>
                          <a:spcPct val="115000"/>
                        </a:lnSpc>
                        <a:spcAft>
                          <a:spcPts val="0"/>
                        </a:spcAft>
                      </a:pPr>
                      <a:r>
                        <a:rPr lang="es-ES_tradnl" sz="1400" b="1" u="sng" dirty="0">
                          <a:latin typeface="Times New Roman" pitchFamily="18" charset="0"/>
                          <a:ea typeface="Calibri"/>
                          <a:cs typeface="Times New Roman" pitchFamily="18" charset="0"/>
                        </a:rPr>
                        <a:t>OFENSIVA RUSA EN GALITZIA</a:t>
                      </a:r>
                      <a:endParaRPr lang="es-ES_tradnl" sz="1400" dirty="0">
                        <a:latin typeface="Times New Roman" pitchFamily="18" charset="0"/>
                        <a:ea typeface="Calibri"/>
                        <a:cs typeface="Times New Roman" pitchFamily="18" charset="0"/>
                      </a:endParaRPr>
                    </a:p>
                    <a:p>
                      <a:pPr>
                        <a:lnSpc>
                          <a:spcPct val="115000"/>
                        </a:lnSpc>
                        <a:spcAft>
                          <a:spcPts val="0"/>
                        </a:spcAft>
                      </a:pPr>
                      <a:r>
                        <a:rPr lang="es-ES_tradnl" sz="1400" b="1" u="sng" dirty="0">
                          <a:latin typeface="Times New Roman" pitchFamily="18" charset="0"/>
                          <a:ea typeface="Calibri"/>
                          <a:cs typeface="Times New Roman" pitchFamily="18" charset="0"/>
                        </a:rPr>
                        <a:t>VICTORIA RUSA DE LAMBERG:</a:t>
                      </a:r>
                      <a:endParaRPr lang="es-ES_tradnl" sz="1400" dirty="0">
                        <a:latin typeface="Times New Roman" pitchFamily="18" charset="0"/>
                        <a:ea typeface="Calibri"/>
                        <a:cs typeface="Times New Roman" pitchFamily="18" charset="0"/>
                      </a:endParaRPr>
                    </a:p>
                    <a:p>
                      <a:pPr>
                        <a:lnSpc>
                          <a:spcPct val="115000"/>
                        </a:lnSpc>
                        <a:spcAft>
                          <a:spcPts val="0"/>
                        </a:spcAft>
                      </a:pPr>
                      <a:r>
                        <a:rPr lang="es-ES_tradnl" sz="1400" dirty="0">
                          <a:latin typeface="Times New Roman" pitchFamily="18" charset="0"/>
                          <a:ea typeface="Calibri"/>
                          <a:cs typeface="Times New Roman" pitchFamily="18" charset="0"/>
                        </a:rPr>
                        <a:t>AUSTRIA RETÍRASE DE SERBIA </a:t>
                      </a:r>
                      <a:endParaRPr lang="es-ES_tradnl" sz="1400" dirty="0" smtClean="0">
                        <a:latin typeface="Times New Roman" pitchFamily="18" charset="0"/>
                        <a:ea typeface="Calibri"/>
                        <a:cs typeface="Times New Roman" pitchFamily="18" charset="0"/>
                      </a:endParaRPr>
                    </a:p>
                    <a:p>
                      <a:pPr>
                        <a:lnSpc>
                          <a:spcPct val="115000"/>
                        </a:lnSpc>
                        <a:spcAft>
                          <a:spcPts val="0"/>
                        </a:spcAft>
                      </a:pPr>
                      <a:r>
                        <a:rPr lang="es-ES_tradnl" sz="1400" dirty="0" smtClean="0">
                          <a:latin typeface="Times New Roman" pitchFamily="18" charset="0"/>
                          <a:ea typeface="Calibri"/>
                          <a:cs typeface="Times New Roman" pitchFamily="18" charset="0"/>
                        </a:rPr>
                        <a:t>RUSIA</a:t>
                      </a:r>
                      <a:r>
                        <a:rPr lang="es-ES_tradnl" sz="1400" baseline="0" dirty="0">
                          <a:latin typeface="Times New Roman" pitchFamily="18" charset="0"/>
                          <a:ea typeface="Calibri"/>
                          <a:cs typeface="Times New Roman" pitchFamily="18" charset="0"/>
                        </a:rPr>
                        <a:t> </a:t>
                      </a:r>
                      <a:r>
                        <a:rPr lang="es-ES_tradnl" sz="1400" baseline="0" dirty="0" smtClean="0">
                          <a:latin typeface="Times New Roman" pitchFamily="18" charset="0"/>
                          <a:ea typeface="Calibri"/>
                          <a:cs typeface="Times New Roman" pitchFamily="18" charset="0"/>
                        </a:rPr>
                        <a:t> </a:t>
                      </a:r>
                      <a:r>
                        <a:rPr lang="es-ES_tradnl" sz="1400" dirty="0" smtClean="0">
                          <a:latin typeface="Times New Roman" pitchFamily="18" charset="0"/>
                          <a:ea typeface="Calibri"/>
                          <a:cs typeface="Times New Roman" pitchFamily="18" charset="0"/>
                        </a:rPr>
                        <a:t>AVANZA  </a:t>
                      </a:r>
                      <a:r>
                        <a:rPr lang="es-ES_tradnl" sz="1400" dirty="0">
                          <a:latin typeface="Times New Roman" pitchFamily="18" charset="0"/>
                          <a:ea typeface="Calibri"/>
                          <a:cs typeface="Times New Roman" pitchFamily="18" charset="0"/>
                        </a:rPr>
                        <a:t>NA PRUSIA </a:t>
                      </a:r>
                      <a:r>
                        <a:rPr lang="es-ES_tradnl" sz="1400" dirty="0" smtClean="0">
                          <a:latin typeface="Times New Roman" pitchFamily="18" charset="0"/>
                          <a:ea typeface="Calibri"/>
                          <a:cs typeface="Times New Roman" pitchFamily="18" charset="0"/>
                        </a:rPr>
                        <a:t> ORIENTAL</a:t>
                      </a:r>
                      <a:endParaRPr lang="es-ES_tradnl" sz="1400" dirty="0">
                        <a:latin typeface="Times New Roman" pitchFamily="18" charset="0"/>
                        <a:ea typeface="Calibri"/>
                        <a:cs typeface="Times New Roman" pitchFamily="18" charset="0"/>
                      </a:endParaRPr>
                    </a:p>
                    <a:p>
                      <a:pPr>
                        <a:lnSpc>
                          <a:spcPct val="115000"/>
                        </a:lnSpc>
                        <a:spcAft>
                          <a:spcPts val="0"/>
                        </a:spcAft>
                      </a:pPr>
                      <a:r>
                        <a:rPr lang="es-ES_tradnl" sz="1400" b="1" u="sng" dirty="0">
                          <a:latin typeface="Times New Roman" pitchFamily="18" charset="0"/>
                          <a:ea typeface="Calibri"/>
                          <a:cs typeface="Times New Roman" pitchFamily="18" charset="0"/>
                        </a:rPr>
                        <a:t>VICTORIA </a:t>
                      </a:r>
                      <a:r>
                        <a:rPr lang="es-ES_tradnl" sz="1400" b="1" u="sng" dirty="0" smtClean="0">
                          <a:latin typeface="Times New Roman" pitchFamily="18" charset="0"/>
                          <a:ea typeface="Calibri"/>
                          <a:cs typeface="Times New Roman" pitchFamily="18" charset="0"/>
                        </a:rPr>
                        <a:t>ALEMÁ </a:t>
                      </a:r>
                      <a:r>
                        <a:rPr lang="es-ES_tradnl" sz="1400" b="1" u="sng" dirty="0">
                          <a:latin typeface="Times New Roman" pitchFamily="18" charset="0"/>
                          <a:ea typeface="Calibri"/>
                          <a:cs typeface="Times New Roman" pitchFamily="18" charset="0"/>
                        </a:rPr>
                        <a:t>DE TANNENBERG E</a:t>
                      </a:r>
                      <a:endParaRPr lang="es-ES_tradnl" sz="1400" dirty="0">
                        <a:latin typeface="Times New Roman" pitchFamily="18" charset="0"/>
                        <a:ea typeface="Calibri"/>
                        <a:cs typeface="Times New Roman" pitchFamily="18" charset="0"/>
                      </a:endParaRPr>
                    </a:p>
                    <a:p>
                      <a:pPr>
                        <a:lnSpc>
                          <a:spcPct val="115000"/>
                        </a:lnSpc>
                        <a:spcAft>
                          <a:spcPts val="0"/>
                        </a:spcAft>
                      </a:pPr>
                      <a:r>
                        <a:rPr lang="es-ES_tradnl" sz="1400" b="1" u="sng" dirty="0">
                          <a:latin typeface="Times New Roman" pitchFamily="18" charset="0"/>
                          <a:ea typeface="Calibri"/>
                          <a:cs typeface="Times New Roman" pitchFamily="18" charset="0"/>
                        </a:rPr>
                        <a:t>LAGOS MASURIANOS</a:t>
                      </a:r>
                      <a:endParaRPr lang="es-ES_tradnl" sz="1400" dirty="0">
                        <a:latin typeface="Times New Roman" pitchFamily="18" charset="0"/>
                        <a:ea typeface="Calibri"/>
                        <a:cs typeface="Times New Roman" pitchFamily="18" charset="0"/>
                      </a:endParaRPr>
                    </a:p>
                    <a:p>
                      <a:pPr>
                        <a:lnSpc>
                          <a:spcPct val="115000"/>
                        </a:lnSpc>
                        <a:spcAft>
                          <a:spcPts val="0"/>
                        </a:spcAft>
                      </a:pPr>
                      <a:r>
                        <a:rPr lang="es-ES_tradnl" sz="1400" dirty="0">
                          <a:latin typeface="Times New Roman" pitchFamily="18" charset="0"/>
                          <a:ea typeface="Calibri"/>
                          <a:cs typeface="Times New Roman" pitchFamily="18" charset="0"/>
                        </a:rPr>
                        <a:t>OS RUSOS RETROCEDEN. OS ALEMÁNS PENETRAN NA POLONIA RUSA</a:t>
                      </a:r>
                    </a:p>
                  </a:txBody>
                  <a:tcPr marL="46910" marR="469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0"/>
                        </a:spcAft>
                      </a:pPr>
                      <a:r>
                        <a:rPr lang="es-ES_tradnl" sz="1400" b="1" dirty="0" smtClean="0">
                          <a:latin typeface="Times New Roman" pitchFamily="18" charset="0"/>
                          <a:ea typeface="Calibri"/>
                          <a:cs typeface="Times New Roman" pitchFamily="18" charset="0"/>
                        </a:rPr>
                        <a:t>XAPÓN DECLARA  A GUERRA A ALEMAÑA.</a:t>
                      </a:r>
                    </a:p>
                    <a:p>
                      <a:pPr>
                        <a:lnSpc>
                          <a:spcPct val="115000"/>
                        </a:lnSpc>
                        <a:spcAft>
                          <a:spcPts val="0"/>
                        </a:spcAft>
                      </a:pPr>
                      <a:endParaRPr lang="es-ES_tradnl" sz="1400" b="1" dirty="0" smtClean="0">
                        <a:latin typeface="Times New Roman" pitchFamily="18" charset="0"/>
                        <a:ea typeface="Calibri"/>
                        <a:cs typeface="Times New Roman" pitchFamily="18" charset="0"/>
                      </a:endParaRPr>
                    </a:p>
                    <a:p>
                      <a:pPr>
                        <a:lnSpc>
                          <a:spcPct val="115000"/>
                        </a:lnSpc>
                        <a:spcAft>
                          <a:spcPts val="0"/>
                        </a:spcAft>
                      </a:pPr>
                      <a:r>
                        <a:rPr lang="es-ES_tradnl" sz="1400" b="1" dirty="0" smtClean="0">
                          <a:latin typeface="Times New Roman" pitchFamily="18" charset="0"/>
                          <a:ea typeface="Calibri"/>
                          <a:cs typeface="Times New Roman" pitchFamily="18" charset="0"/>
                        </a:rPr>
                        <a:t>DESTRUCIÓN DA FLOTA ALEMÁ DO PACÍFICO</a:t>
                      </a:r>
                    </a:p>
                    <a:p>
                      <a:pPr>
                        <a:lnSpc>
                          <a:spcPct val="115000"/>
                        </a:lnSpc>
                        <a:spcAft>
                          <a:spcPts val="0"/>
                        </a:spcAft>
                      </a:pPr>
                      <a:endParaRPr lang="es-ES_tradnl" sz="1400" b="1" dirty="0" smtClean="0">
                        <a:latin typeface="Times New Roman" pitchFamily="18" charset="0"/>
                        <a:ea typeface="Calibri"/>
                        <a:cs typeface="Times New Roman" pitchFamily="18" charset="0"/>
                      </a:endParaRPr>
                    </a:p>
                    <a:p>
                      <a:pPr>
                        <a:lnSpc>
                          <a:spcPct val="115000"/>
                        </a:lnSpc>
                        <a:spcAft>
                          <a:spcPts val="0"/>
                        </a:spcAft>
                      </a:pPr>
                      <a:r>
                        <a:rPr lang="es-ES_tradnl" sz="1400" b="1" dirty="0" smtClean="0">
                          <a:latin typeface="Times New Roman" pitchFamily="18" charset="0"/>
                          <a:ea typeface="Calibri"/>
                          <a:cs typeface="Times New Roman" pitchFamily="18" charset="0"/>
                        </a:rPr>
                        <a:t>AUSTRALIA E NOVA CELANDIA OCUPAN AS ILLAS XERMANAS DO PACÍFICO</a:t>
                      </a:r>
                    </a:p>
                    <a:p>
                      <a:pPr>
                        <a:lnSpc>
                          <a:spcPct val="115000"/>
                        </a:lnSpc>
                        <a:spcAft>
                          <a:spcPts val="0"/>
                        </a:spcAft>
                      </a:pPr>
                      <a:endParaRPr lang="es-ES_tradnl" sz="1400" b="1" dirty="0" smtClean="0">
                        <a:latin typeface="Times New Roman" pitchFamily="18" charset="0"/>
                        <a:ea typeface="Calibri"/>
                        <a:cs typeface="Times New Roman" pitchFamily="18" charset="0"/>
                      </a:endParaRPr>
                    </a:p>
                    <a:p>
                      <a:pPr>
                        <a:lnSpc>
                          <a:spcPct val="115000"/>
                        </a:lnSpc>
                        <a:spcAft>
                          <a:spcPts val="0"/>
                        </a:spcAft>
                      </a:pPr>
                      <a:r>
                        <a:rPr lang="es-ES_tradnl" sz="1400" b="1" dirty="0" smtClean="0">
                          <a:latin typeface="Times New Roman" pitchFamily="18" charset="0"/>
                          <a:ea typeface="Calibri"/>
                          <a:cs typeface="Times New Roman" pitchFamily="18" charset="0"/>
                        </a:rPr>
                        <a:t>DECLARACIÓN DE GUERRA DE FRANCIA E GRAN BRETAÑA Ó IMPERIO OTOMANO</a:t>
                      </a:r>
                      <a:endParaRPr lang="es-ES_tradnl" sz="1400" b="1" dirty="0">
                        <a:latin typeface="Times New Roman" pitchFamily="18" charset="0"/>
                        <a:ea typeface="Calibri"/>
                        <a:cs typeface="Times New Roman" pitchFamily="18" charset="0"/>
                      </a:endParaRPr>
                    </a:p>
                  </a:txBody>
                  <a:tcPr marL="46910" marR="469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0"/>
                        </a:spcAft>
                        <a:buFontTx/>
                        <a:buChar char="-"/>
                      </a:pPr>
                      <a:r>
                        <a:rPr lang="es-ES_tradnl" sz="1400" b="1" dirty="0" smtClean="0">
                          <a:latin typeface="Times New Roman" pitchFamily="18" charset="0"/>
                          <a:ea typeface="Calibri"/>
                          <a:cs typeface="Times New Roman" pitchFamily="18" charset="0"/>
                        </a:rPr>
                        <a:t>UNIÓN SACRÉE</a:t>
                      </a:r>
                    </a:p>
                    <a:p>
                      <a:pPr>
                        <a:lnSpc>
                          <a:spcPct val="115000"/>
                        </a:lnSpc>
                        <a:spcAft>
                          <a:spcPts val="0"/>
                        </a:spcAft>
                        <a:buFontTx/>
                        <a:buChar char="-"/>
                      </a:pPr>
                      <a:endParaRPr lang="es-ES_tradnl" sz="1400" b="1" dirty="0" smtClean="0">
                        <a:latin typeface="Times New Roman" pitchFamily="18" charset="0"/>
                        <a:ea typeface="Calibri"/>
                        <a:cs typeface="Times New Roman" pitchFamily="18" charset="0"/>
                      </a:endParaRPr>
                    </a:p>
                    <a:p>
                      <a:pPr>
                        <a:lnSpc>
                          <a:spcPct val="115000"/>
                        </a:lnSpc>
                        <a:spcAft>
                          <a:spcPts val="0"/>
                        </a:spcAft>
                        <a:buFontTx/>
                        <a:buChar char="-"/>
                      </a:pPr>
                      <a:r>
                        <a:rPr lang="es-ES_tradnl" sz="1400" b="1" dirty="0" smtClean="0">
                          <a:latin typeface="Times New Roman" pitchFamily="18" charset="0"/>
                          <a:ea typeface="Calibri"/>
                          <a:cs typeface="Times New Roman" pitchFamily="18" charset="0"/>
                        </a:rPr>
                        <a:t> APROBACIÓN DOS CRÉDITOS DE GUERRA</a:t>
                      </a:r>
                    </a:p>
                    <a:p>
                      <a:pPr>
                        <a:lnSpc>
                          <a:spcPct val="115000"/>
                        </a:lnSpc>
                        <a:spcAft>
                          <a:spcPts val="0"/>
                        </a:spcAft>
                        <a:buFontTx/>
                        <a:buNone/>
                      </a:pPr>
                      <a:endParaRPr lang="es-ES_tradnl" sz="1400" b="1" dirty="0" smtClean="0">
                        <a:latin typeface="Times New Roman" pitchFamily="18" charset="0"/>
                        <a:ea typeface="Calibri"/>
                        <a:cs typeface="Times New Roman" pitchFamily="18" charset="0"/>
                      </a:endParaRPr>
                    </a:p>
                    <a:p>
                      <a:pPr>
                        <a:lnSpc>
                          <a:spcPct val="115000"/>
                        </a:lnSpc>
                        <a:spcAft>
                          <a:spcPts val="0"/>
                        </a:spcAft>
                        <a:buFontTx/>
                        <a:buChar char="-"/>
                      </a:pPr>
                      <a:r>
                        <a:rPr lang="es-ES_tradnl" sz="1400" b="1" baseline="0" dirty="0" smtClean="0">
                          <a:latin typeface="Times New Roman" pitchFamily="18" charset="0"/>
                          <a:ea typeface="Calibri"/>
                          <a:cs typeface="Times New Roman" pitchFamily="18" charset="0"/>
                        </a:rPr>
                        <a:t> NEGATIVA DOS SINDICATOS Á CONVOCATORIA DA FOLGA XERAL.</a:t>
                      </a:r>
                    </a:p>
                    <a:p>
                      <a:pPr>
                        <a:lnSpc>
                          <a:spcPct val="115000"/>
                        </a:lnSpc>
                        <a:spcAft>
                          <a:spcPts val="0"/>
                        </a:spcAft>
                        <a:buFontTx/>
                        <a:buChar char="-"/>
                      </a:pPr>
                      <a:endParaRPr lang="es-ES_tradnl" sz="1400" b="1" baseline="0" dirty="0" smtClean="0">
                        <a:latin typeface="Times New Roman" pitchFamily="18" charset="0"/>
                        <a:ea typeface="Calibri"/>
                        <a:cs typeface="Times New Roman" pitchFamily="18" charset="0"/>
                      </a:endParaRPr>
                    </a:p>
                    <a:p>
                      <a:pPr>
                        <a:lnSpc>
                          <a:spcPct val="115000"/>
                        </a:lnSpc>
                        <a:spcAft>
                          <a:spcPts val="0"/>
                        </a:spcAft>
                        <a:buFontTx/>
                        <a:buChar char="-"/>
                      </a:pPr>
                      <a:r>
                        <a:rPr lang="es-ES_tradnl" sz="1400" b="1" baseline="0" dirty="0" smtClean="0">
                          <a:latin typeface="Times New Roman" pitchFamily="18" charset="0"/>
                          <a:ea typeface="Calibri"/>
                          <a:cs typeface="Times New Roman" pitchFamily="18" charset="0"/>
                        </a:rPr>
                        <a:t> PARTE DOS LABORISTAS BRITÁNICOS DOS SOCIALISTAS ITALIANOS E SOCIALDEMÓCRATAS ALEMÁNS OPÓÑENSE Á GUERRA</a:t>
                      </a:r>
                      <a:endParaRPr lang="es-ES_tradnl" sz="1400" b="1" dirty="0">
                        <a:latin typeface="Times New Roman" pitchFamily="18" charset="0"/>
                        <a:ea typeface="Calibri"/>
                        <a:cs typeface="Times New Roman" pitchFamily="18" charset="0"/>
                      </a:endParaRPr>
                    </a:p>
                  </a:txBody>
                  <a:tcPr marL="46910" marR="469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p:cNvPicPr>
            <a:picLocks noChangeAspect="1" noChangeArrowheads="1"/>
          </p:cNvPicPr>
          <p:nvPr/>
        </p:nvPicPr>
        <p:blipFill>
          <a:blip r:embed="rId2"/>
          <a:srcRect/>
          <a:stretch>
            <a:fillRect/>
          </a:stretch>
        </p:blipFill>
        <p:spPr bwMode="auto">
          <a:xfrm>
            <a:off x="1476375" y="0"/>
            <a:ext cx="67738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a:blip r:embed="rId2"/>
          <a:srcRect/>
          <a:stretch>
            <a:fillRect/>
          </a:stretch>
        </p:blipFill>
        <p:spPr bwMode="auto">
          <a:xfrm>
            <a:off x="827088" y="0"/>
            <a:ext cx="7058025" cy="6880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1 CuadroTexto"/>
          <p:cNvSpPr txBox="1">
            <a:spLocks noChangeArrowheads="1"/>
          </p:cNvSpPr>
          <p:nvPr/>
        </p:nvSpPr>
        <p:spPr bwMode="auto">
          <a:xfrm>
            <a:off x="142875" y="142875"/>
            <a:ext cx="8778875" cy="1200150"/>
          </a:xfrm>
          <a:prstGeom prst="rect">
            <a:avLst/>
          </a:prstGeom>
          <a:noFill/>
          <a:ln w="9525">
            <a:noFill/>
            <a:miter lim="800000"/>
            <a:headEnd/>
            <a:tailEnd/>
          </a:ln>
        </p:spPr>
        <p:txBody>
          <a:bodyPr>
            <a:spAutoFit/>
          </a:bodyPr>
          <a:lstStyle/>
          <a:p>
            <a:pPr algn="just"/>
            <a:r>
              <a:rPr lang="gl-ES" dirty="0">
                <a:latin typeface="Calibri" pitchFamily="34" charset="0"/>
              </a:rPr>
              <a:t>No momento en que se dan conta  de que as distintas ofensivas non teñen o éxito esperado, as tropas empezan a atrincheirarse. Na fronte occidental, xa en novembro de 1914 configúrase un fronte desde o Mar do Norte ata Suíza que non variará moito ata a primavera de 1918.</a:t>
            </a:r>
          </a:p>
        </p:txBody>
      </p:sp>
      <p:pic>
        <p:nvPicPr>
          <p:cNvPr id="35842" name="Picture 2"/>
          <p:cNvPicPr>
            <a:picLocks noChangeAspect="1" noChangeArrowheads="1"/>
          </p:cNvPicPr>
          <p:nvPr/>
        </p:nvPicPr>
        <p:blipFill>
          <a:blip r:embed="rId2"/>
          <a:srcRect/>
          <a:stretch>
            <a:fillRect/>
          </a:stretch>
        </p:blipFill>
        <p:spPr bwMode="auto">
          <a:xfrm>
            <a:off x="285750" y="1357313"/>
            <a:ext cx="8651875" cy="5000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1 CuadroTexto"/>
          <p:cNvSpPr txBox="1">
            <a:spLocks noChangeArrowheads="1"/>
          </p:cNvSpPr>
          <p:nvPr/>
        </p:nvSpPr>
        <p:spPr bwMode="auto">
          <a:xfrm>
            <a:off x="0" y="949325"/>
            <a:ext cx="4429125" cy="5908675"/>
          </a:xfrm>
          <a:prstGeom prst="rect">
            <a:avLst/>
          </a:prstGeom>
          <a:noFill/>
          <a:ln w="9525">
            <a:noFill/>
            <a:miter lim="800000"/>
            <a:headEnd/>
            <a:tailEnd/>
          </a:ln>
        </p:spPr>
        <p:txBody>
          <a:bodyPr>
            <a:spAutoFit/>
          </a:bodyPr>
          <a:lstStyle/>
          <a:p>
            <a:pPr algn="just"/>
            <a:r>
              <a:rPr lang="gl-ES" dirty="0">
                <a:latin typeface="Calibri" pitchFamily="34" charset="0"/>
              </a:rPr>
              <a:t>Unha guerra que ía durar semanas convértese nun pesadelo que vai durar anos. Isto supón un cambio no concepto da guerra, tanto nos medios a empregar (iniciarase o emprego de gases tóxicos, morteiros de tiro parabólico, artillería pesada, tanques…), como na xestión da propia guerra.</a:t>
            </a:r>
          </a:p>
          <a:p>
            <a:pPr algn="just"/>
            <a:endParaRPr lang="gl-ES" dirty="0">
              <a:latin typeface="Calibri" pitchFamily="34" charset="0"/>
            </a:endParaRPr>
          </a:p>
          <a:p>
            <a:pPr algn="just"/>
            <a:r>
              <a:rPr lang="gl-ES" dirty="0">
                <a:latin typeface="Calibri" pitchFamily="34" charset="0"/>
              </a:rPr>
              <a:t>Os gobernos van tomar as rendas ó tratarse xa dunha guerra total, é dicir, pola necesidade de implicar a toda a poboación no esforzo bélico, e orientarán toda a súa economía cara a este obxectivo.</a:t>
            </a:r>
          </a:p>
          <a:p>
            <a:pPr algn="just"/>
            <a:endParaRPr lang="gl-ES" dirty="0">
              <a:latin typeface="Calibri" pitchFamily="34" charset="0"/>
            </a:endParaRPr>
          </a:p>
          <a:p>
            <a:pPr algn="just"/>
            <a:r>
              <a:rPr lang="gl-ES" dirty="0">
                <a:latin typeface="Calibri" pitchFamily="34" charset="0"/>
              </a:rPr>
              <a:t>Como se necesita a  toda a poboación no esforzo bélico, converteranse en axentes moi activos os sistemas de propaganda nos distintos países (falsa propaganda, ocultando toda noticia negativa, exaltación da nación mediante carteis caricaturizando ó inimigo e chamando á participación de todos).</a:t>
            </a:r>
          </a:p>
        </p:txBody>
      </p:sp>
      <p:pic>
        <p:nvPicPr>
          <p:cNvPr id="36866" name="2 Imagen"/>
          <p:cNvPicPr>
            <a:picLocks noChangeAspect="1" noChangeArrowheads="1"/>
          </p:cNvPicPr>
          <p:nvPr/>
        </p:nvPicPr>
        <p:blipFill>
          <a:blip r:embed="rId2"/>
          <a:srcRect/>
          <a:stretch>
            <a:fillRect/>
          </a:stretch>
        </p:blipFill>
        <p:spPr bwMode="auto">
          <a:xfrm>
            <a:off x="4500563" y="0"/>
            <a:ext cx="4643437" cy="6858000"/>
          </a:xfrm>
          <a:prstGeom prst="rect">
            <a:avLst/>
          </a:prstGeom>
          <a:noFill/>
          <a:ln w="9525">
            <a:noFill/>
            <a:miter lim="800000"/>
            <a:headEnd/>
            <a:tailEnd/>
          </a:ln>
        </p:spPr>
      </p:pic>
      <p:sp>
        <p:nvSpPr>
          <p:cNvPr id="4" name="3 CuadroTexto"/>
          <p:cNvSpPr txBox="1"/>
          <p:nvPr/>
        </p:nvSpPr>
        <p:spPr>
          <a:xfrm>
            <a:off x="285720" y="500042"/>
            <a:ext cx="2147063" cy="369332"/>
          </a:xfrm>
          <a:prstGeom prst="rect">
            <a:avLst/>
          </a:prstGeom>
          <a:solidFill>
            <a:srgbClr val="00B050"/>
          </a:solidFill>
        </p:spPr>
        <p:txBody>
          <a:bodyPr wrap="none" rtlCol="0">
            <a:spAutoFit/>
          </a:bodyPr>
          <a:lstStyle/>
          <a:p>
            <a:r>
              <a:rPr lang="gl-ES" dirty="0" smtClean="0"/>
              <a:t>A GUERRA TOTAL</a:t>
            </a:r>
            <a:endParaRPr lang="gl-E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1 CuadroTexto"/>
          <p:cNvSpPr txBox="1">
            <a:spLocks noChangeArrowheads="1"/>
          </p:cNvSpPr>
          <p:nvPr/>
        </p:nvSpPr>
        <p:spPr bwMode="auto">
          <a:xfrm>
            <a:off x="0" y="702469"/>
            <a:ext cx="4330700" cy="6155531"/>
          </a:xfrm>
          <a:prstGeom prst="rect">
            <a:avLst/>
          </a:prstGeom>
          <a:noFill/>
          <a:ln w="9525">
            <a:noFill/>
            <a:miter lim="800000"/>
            <a:headEnd/>
            <a:tailEnd/>
          </a:ln>
        </p:spPr>
        <p:txBody>
          <a:bodyPr>
            <a:spAutoFit/>
          </a:bodyPr>
          <a:lstStyle/>
          <a:p>
            <a:pPr algn="just"/>
            <a:r>
              <a:rPr lang="gl-ES" dirty="0">
                <a:latin typeface="Calibri" pitchFamily="34" charset="0"/>
              </a:rPr>
              <a:t>Ambos bloques de contendentes tratarán de debilitar ó inimigo co bloqueo económico e tamén procurando novos aliados:</a:t>
            </a:r>
          </a:p>
          <a:p>
            <a:pPr algn="just"/>
            <a:endParaRPr lang="gl-ES" sz="800" b="1" dirty="0">
              <a:latin typeface="Calibri" pitchFamily="34" charset="0"/>
            </a:endParaRPr>
          </a:p>
          <a:p>
            <a:pPr algn="just"/>
            <a:r>
              <a:rPr lang="gl-ES" b="1" dirty="0">
                <a:latin typeface="Calibri" pitchFamily="34" charset="0"/>
              </a:rPr>
              <a:t>TRIPLE ENTENTE:</a:t>
            </a:r>
          </a:p>
          <a:p>
            <a:pPr algn="just"/>
            <a:r>
              <a:rPr lang="gl-ES" dirty="0">
                <a:latin typeface="Calibri" pitchFamily="34" charset="0"/>
              </a:rPr>
              <a:t>Acadará a axuda de Italia, Grecia, Xapón … </a:t>
            </a:r>
          </a:p>
          <a:p>
            <a:pPr algn="just"/>
            <a:r>
              <a:rPr lang="gl-ES" dirty="0">
                <a:latin typeface="Calibri" pitchFamily="34" charset="0"/>
              </a:rPr>
              <a:t>O máis importante e que decantará a balanza ó seu favor, serán os EE.UU. en 1917, que tras proclamar a súa neutralidade e incluso propoñer iniciativas de paz, ante o efecto do Telegrama </a:t>
            </a:r>
            <a:r>
              <a:rPr lang="gl-ES" dirty="0" err="1">
                <a:latin typeface="Calibri" pitchFamily="34" charset="0"/>
              </a:rPr>
              <a:t>Zimmermann</a:t>
            </a:r>
            <a:r>
              <a:rPr lang="gl-ES" dirty="0">
                <a:latin typeface="Calibri" pitchFamily="34" charset="0"/>
              </a:rPr>
              <a:t>, ademais dos ataques submarinos a navíos dos EE.UU. e os importantes intereses norteamericanos que vían perigar o pago dos créditos no caso de gañar os Imperios Centrais, acabarán por declarar a guerra a Alemaña e loitar a favor da </a:t>
            </a:r>
            <a:r>
              <a:rPr lang="gl-ES" dirty="0" err="1">
                <a:latin typeface="Calibri" pitchFamily="34" charset="0"/>
              </a:rPr>
              <a:t>Triple</a:t>
            </a:r>
            <a:r>
              <a:rPr lang="gl-ES" dirty="0">
                <a:latin typeface="Calibri" pitchFamily="34" charset="0"/>
              </a:rPr>
              <a:t> </a:t>
            </a:r>
            <a:r>
              <a:rPr lang="gl-ES" dirty="0" err="1">
                <a:latin typeface="Calibri" pitchFamily="34" charset="0"/>
              </a:rPr>
              <a:t>Entente</a:t>
            </a:r>
            <a:r>
              <a:rPr lang="gl-ES" dirty="0">
                <a:latin typeface="Calibri" pitchFamily="34" charset="0"/>
              </a:rPr>
              <a:t>.</a:t>
            </a:r>
          </a:p>
          <a:p>
            <a:pPr algn="just"/>
            <a:endParaRPr lang="gl-ES" sz="800" dirty="0">
              <a:latin typeface="Calibri" pitchFamily="34" charset="0"/>
            </a:endParaRPr>
          </a:p>
          <a:p>
            <a:pPr algn="just"/>
            <a:r>
              <a:rPr lang="gl-ES" dirty="0">
                <a:latin typeface="Calibri" pitchFamily="34" charset="0"/>
              </a:rPr>
              <a:t> </a:t>
            </a:r>
            <a:r>
              <a:rPr lang="gl-ES" b="1" dirty="0">
                <a:latin typeface="Calibri" pitchFamily="34" charset="0"/>
              </a:rPr>
              <a:t>IMPERIOS ALEMÁN E AUSTRO-HUNGRÍA.</a:t>
            </a:r>
            <a:endParaRPr lang="gl-ES" dirty="0">
              <a:latin typeface="Calibri" pitchFamily="34" charset="0"/>
            </a:endParaRPr>
          </a:p>
          <a:p>
            <a:pPr algn="just"/>
            <a:r>
              <a:rPr lang="gl-ES" dirty="0">
                <a:latin typeface="Calibri" pitchFamily="34" charset="0"/>
              </a:rPr>
              <a:t>Turquía, Bulgaria </a:t>
            </a:r>
            <a:r>
              <a:rPr lang="gl-ES" dirty="0" err="1">
                <a:latin typeface="Calibri" pitchFamily="34" charset="0"/>
              </a:rPr>
              <a:t>presionados</a:t>
            </a:r>
            <a:r>
              <a:rPr lang="gl-ES" dirty="0">
                <a:latin typeface="Calibri" pitchFamily="34" charset="0"/>
              </a:rPr>
              <a:t> polos intereses alemáns e como </a:t>
            </a:r>
            <a:r>
              <a:rPr lang="gl-ES" dirty="0" err="1">
                <a:latin typeface="Calibri" pitchFamily="34" charset="0"/>
              </a:rPr>
              <a:t>revancha</a:t>
            </a:r>
            <a:r>
              <a:rPr lang="gl-ES" dirty="0">
                <a:latin typeface="Calibri" pitchFamily="34" charset="0"/>
              </a:rPr>
              <a:t> ante as guerras dos Balcáns, incorporaranse ós Imperios Alemán e </a:t>
            </a:r>
            <a:r>
              <a:rPr lang="gl-ES" dirty="0" err="1">
                <a:latin typeface="Calibri" pitchFamily="34" charset="0"/>
              </a:rPr>
              <a:t>Austro-Húngaro</a:t>
            </a:r>
            <a:r>
              <a:rPr lang="gl-ES" dirty="0">
                <a:latin typeface="Calibri" pitchFamily="34" charset="0"/>
              </a:rPr>
              <a:t>).</a:t>
            </a:r>
          </a:p>
        </p:txBody>
      </p:sp>
      <p:pic>
        <p:nvPicPr>
          <p:cNvPr id="37890" name="2 Imagen"/>
          <p:cNvPicPr>
            <a:picLocks noChangeAspect="1" noChangeArrowheads="1"/>
          </p:cNvPicPr>
          <p:nvPr/>
        </p:nvPicPr>
        <p:blipFill>
          <a:blip r:embed="rId2"/>
          <a:srcRect/>
          <a:stretch>
            <a:fillRect/>
          </a:stretch>
        </p:blipFill>
        <p:spPr bwMode="auto">
          <a:xfrm>
            <a:off x="4500563" y="285750"/>
            <a:ext cx="4357687" cy="5572125"/>
          </a:xfrm>
          <a:prstGeom prst="rect">
            <a:avLst/>
          </a:prstGeom>
          <a:noFill/>
          <a:ln w="9525">
            <a:noFill/>
            <a:miter lim="800000"/>
            <a:headEnd/>
            <a:tailEnd/>
          </a:ln>
        </p:spPr>
      </p:pic>
      <p:sp>
        <p:nvSpPr>
          <p:cNvPr id="4" name="3 CuadroTexto"/>
          <p:cNvSpPr txBox="1"/>
          <p:nvPr/>
        </p:nvSpPr>
        <p:spPr>
          <a:xfrm>
            <a:off x="142844" y="285728"/>
            <a:ext cx="2647007" cy="369332"/>
          </a:xfrm>
          <a:prstGeom prst="rect">
            <a:avLst/>
          </a:prstGeom>
          <a:solidFill>
            <a:srgbClr val="00B050"/>
          </a:solidFill>
        </p:spPr>
        <p:txBody>
          <a:bodyPr wrap="none" rtlCol="0">
            <a:spAutoFit/>
          </a:bodyPr>
          <a:lstStyle/>
          <a:p>
            <a:r>
              <a:rPr lang="gl-ES" dirty="0" smtClean="0"/>
              <a:t>PROCURA DE APOIOS</a:t>
            </a:r>
            <a:endParaRPr lang="gl-E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1 CuadroTexto"/>
          <p:cNvSpPr txBox="1">
            <a:spLocks noChangeArrowheads="1"/>
          </p:cNvSpPr>
          <p:nvPr/>
        </p:nvSpPr>
        <p:spPr bwMode="auto">
          <a:xfrm>
            <a:off x="214282" y="0"/>
            <a:ext cx="8725081" cy="7571303"/>
          </a:xfrm>
          <a:prstGeom prst="rect">
            <a:avLst/>
          </a:prstGeom>
          <a:noFill/>
          <a:ln w="9525">
            <a:noFill/>
            <a:miter lim="800000"/>
            <a:headEnd/>
            <a:tailEnd/>
          </a:ln>
        </p:spPr>
        <p:txBody>
          <a:bodyPr wrap="none">
            <a:spAutoFit/>
          </a:bodyPr>
          <a:lstStyle/>
          <a:p>
            <a:endParaRPr lang="gl-ES" dirty="0" smtClean="0">
              <a:latin typeface="Calibri" pitchFamily="34" charset="0"/>
            </a:endParaRPr>
          </a:p>
          <a:p>
            <a:endParaRPr lang="gl-ES" dirty="0" smtClean="0">
              <a:latin typeface="Calibri" pitchFamily="34" charset="0"/>
            </a:endParaRPr>
          </a:p>
          <a:p>
            <a:r>
              <a:rPr lang="gl-ES" dirty="0" smtClean="0">
                <a:latin typeface="Calibri" pitchFamily="34" charset="0"/>
              </a:rPr>
              <a:t>O </a:t>
            </a:r>
            <a:r>
              <a:rPr lang="gl-ES" dirty="0">
                <a:latin typeface="Calibri" pitchFamily="34" charset="0"/>
              </a:rPr>
              <a:t>Estado convértese no </a:t>
            </a:r>
            <a:r>
              <a:rPr lang="gl-ES" dirty="0" smtClean="0">
                <a:latin typeface="Calibri" pitchFamily="34" charset="0"/>
              </a:rPr>
              <a:t>axente </a:t>
            </a:r>
            <a:r>
              <a:rPr lang="gl-ES" dirty="0">
                <a:latin typeface="Calibri" pitchFamily="34" charset="0"/>
              </a:rPr>
              <a:t>case exclusivo da economía:</a:t>
            </a:r>
          </a:p>
          <a:p>
            <a:r>
              <a:rPr lang="gl-ES" dirty="0">
                <a:latin typeface="Calibri" pitchFamily="34" charset="0"/>
              </a:rPr>
              <a:t>                             O Estado mobiliza tódolos recursos cara á industria de guerra</a:t>
            </a:r>
          </a:p>
          <a:p>
            <a:r>
              <a:rPr lang="gl-ES" dirty="0">
                <a:latin typeface="Calibri" pitchFamily="34" charset="0"/>
              </a:rPr>
              <a:t>                             Requisa medios de transporte</a:t>
            </a:r>
          </a:p>
          <a:p>
            <a:r>
              <a:rPr lang="gl-ES" dirty="0">
                <a:latin typeface="Calibri" pitchFamily="34" charset="0"/>
              </a:rPr>
              <a:t>                             Intervén na distribución de materias primas</a:t>
            </a:r>
          </a:p>
          <a:p>
            <a:r>
              <a:rPr lang="gl-ES" dirty="0">
                <a:latin typeface="Calibri" pitchFamily="34" charset="0"/>
              </a:rPr>
              <a:t>                             Controla e regula as importacións</a:t>
            </a:r>
          </a:p>
          <a:p>
            <a:r>
              <a:rPr lang="gl-ES" dirty="0">
                <a:latin typeface="Calibri" pitchFamily="34" charset="0"/>
              </a:rPr>
              <a:t>                             Regula a man de obra (servizo civil en Alemaña,</a:t>
            </a:r>
          </a:p>
          <a:p>
            <a:r>
              <a:rPr lang="gl-ES" dirty="0">
                <a:latin typeface="Calibri" pitchFamily="34" charset="0"/>
              </a:rPr>
              <a:t>                                                                      incorporación da muller</a:t>
            </a:r>
          </a:p>
          <a:p>
            <a:r>
              <a:rPr lang="gl-ES" dirty="0">
                <a:latin typeface="Calibri" pitchFamily="34" charset="0"/>
              </a:rPr>
              <a:t>                                     </a:t>
            </a:r>
          </a:p>
          <a:p>
            <a:endParaRPr lang="gl-ES" dirty="0">
              <a:latin typeface="Calibri" pitchFamily="34" charset="0"/>
            </a:endParaRPr>
          </a:p>
          <a:p>
            <a:endParaRPr lang="gl-ES" dirty="0">
              <a:latin typeface="Calibri" pitchFamily="34" charset="0"/>
            </a:endParaRPr>
          </a:p>
          <a:p>
            <a:endParaRPr lang="gl-ES" dirty="0">
              <a:latin typeface="Calibri" pitchFamily="34" charset="0"/>
            </a:endParaRPr>
          </a:p>
          <a:p>
            <a:endParaRPr lang="gl-ES" dirty="0">
              <a:latin typeface="Calibri" pitchFamily="34" charset="0"/>
            </a:endParaRPr>
          </a:p>
          <a:p>
            <a:endParaRPr lang="gl-ES" dirty="0">
              <a:latin typeface="Calibri" pitchFamily="34" charset="0"/>
            </a:endParaRPr>
          </a:p>
          <a:p>
            <a:endParaRPr lang="gl-ES" dirty="0">
              <a:latin typeface="Calibri" pitchFamily="34" charset="0"/>
            </a:endParaRPr>
          </a:p>
          <a:p>
            <a:endParaRPr lang="gl-ES" dirty="0">
              <a:latin typeface="Calibri" pitchFamily="34" charset="0"/>
            </a:endParaRPr>
          </a:p>
          <a:p>
            <a:endParaRPr lang="gl-ES" dirty="0">
              <a:latin typeface="Calibri" pitchFamily="34" charset="0"/>
            </a:endParaRPr>
          </a:p>
          <a:p>
            <a:endParaRPr lang="gl-ES" dirty="0">
              <a:latin typeface="Calibri" pitchFamily="34" charset="0"/>
            </a:endParaRPr>
          </a:p>
          <a:p>
            <a:endParaRPr lang="gl-ES" dirty="0">
              <a:latin typeface="Calibri" pitchFamily="34" charset="0"/>
            </a:endParaRPr>
          </a:p>
          <a:p>
            <a:r>
              <a:rPr lang="gl-ES" dirty="0">
                <a:latin typeface="Calibri" pitchFamily="34" charset="0"/>
              </a:rPr>
              <a:t>        </a:t>
            </a:r>
            <a:r>
              <a:rPr lang="gl-ES" dirty="0" smtClean="0">
                <a:latin typeface="Calibri" pitchFamily="34" charset="0"/>
              </a:rPr>
              <a:t>                        Controla </a:t>
            </a:r>
            <a:r>
              <a:rPr lang="gl-ES" dirty="0">
                <a:latin typeface="Calibri" pitchFamily="34" charset="0"/>
              </a:rPr>
              <a:t>a distribución de produtos ( racionamento de </a:t>
            </a:r>
            <a:r>
              <a:rPr lang="gl-ES" dirty="0" smtClean="0">
                <a:latin typeface="Calibri" pitchFamily="34" charset="0"/>
              </a:rPr>
              <a:t>produtos).</a:t>
            </a:r>
          </a:p>
          <a:p>
            <a:r>
              <a:rPr lang="gl-ES" dirty="0" smtClean="0">
                <a:latin typeface="Calibri" pitchFamily="34" charset="0"/>
              </a:rPr>
              <a:t> </a:t>
            </a:r>
            <a:r>
              <a:rPr lang="gl-ES" dirty="0">
                <a:latin typeface="Calibri" pitchFamily="34" charset="0"/>
              </a:rPr>
              <a:t>En Alemaña </a:t>
            </a:r>
            <a:r>
              <a:rPr lang="gl-ES" dirty="0" smtClean="0">
                <a:latin typeface="Calibri" pitchFamily="34" charset="0"/>
              </a:rPr>
              <a:t>o </a:t>
            </a:r>
            <a:r>
              <a:rPr lang="gl-ES" dirty="0">
                <a:latin typeface="Calibri" pitchFamily="34" charset="0"/>
              </a:rPr>
              <a:t>racionamento provocou duras privacións á </a:t>
            </a:r>
            <a:r>
              <a:rPr lang="gl-ES" dirty="0" smtClean="0">
                <a:latin typeface="Calibri" pitchFamily="34" charset="0"/>
              </a:rPr>
              <a:t>poboación civil </a:t>
            </a:r>
            <a:r>
              <a:rPr lang="gl-ES" dirty="0">
                <a:latin typeface="Calibri" pitchFamily="34" charset="0"/>
              </a:rPr>
              <a:t>o que supuxo a </a:t>
            </a:r>
            <a:endParaRPr lang="gl-ES" dirty="0" smtClean="0">
              <a:latin typeface="Calibri" pitchFamily="34" charset="0"/>
            </a:endParaRPr>
          </a:p>
          <a:p>
            <a:r>
              <a:rPr lang="gl-ES" dirty="0" smtClean="0">
                <a:latin typeface="Calibri" pitchFamily="34" charset="0"/>
              </a:rPr>
              <a:t>difusión </a:t>
            </a:r>
            <a:r>
              <a:rPr lang="gl-ES" dirty="0">
                <a:latin typeface="Calibri" pitchFamily="34" charset="0"/>
              </a:rPr>
              <a:t>dun crecente malestar contra a </a:t>
            </a:r>
            <a:r>
              <a:rPr lang="gl-ES" dirty="0" smtClean="0">
                <a:latin typeface="Calibri" pitchFamily="34" charset="0"/>
              </a:rPr>
              <a:t>guerra.</a:t>
            </a:r>
            <a:r>
              <a:rPr lang="gl-ES" dirty="0">
                <a:latin typeface="Calibri" pitchFamily="34" charset="0"/>
              </a:rPr>
              <a:t> </a:t>
            </a:r>
            <a:r>
              <a:rPr lang="gl-ES" dirty="0" smtClean="0">
                <a:latin typeface="Calibri" pitchFamily="34" charset="0"/>
              </a:rPr>
              <a:t>(</a:t>
            </a:r>
            <a:r>
              <a:rPr lang="gl-ES" dirty="0">
                <a:latin typeface="Calibri" pitchFamily="34" charset="0"/>
              </a:rPr>
              <a:t>pan K: fariña e fécula de pataca e en 1917</a:t>
            </a:r>
            <a:r>
              <a:rPr lang="gl-ES" dirty="0" smtClean="0">
                <a:latin typeface="Calibri" pitchFamily="34" charset="0"/>
              </a:rPr>
              <a:t>,</a:t>
            </a:r>
          </a:p>
          <a:p>
            <a:r>
              <a:rPr lang="gl-ES" dirty="0" smtClean="0">
                <a:latin typeface="Calibri" pitchFamily="34" charset="0"/>
              </a:rPr>
              <a:t> </a:t>
            </a:r>
            <a:r>
              <a:rPr lang="gl-ES" dirty="0">
                <a:latin typeface="Calibri" pitchFamily="34" charset="0"/>
              </a:rPr>
              <a:t>“inverno do nabo</a:t>
            </a:r>
            <a:r>
              <a:rPr lang="gl-ES" dirty="0" smtClean="0">
                <a:latin typeface="Calibri" pitchFamily="34" charset="0"/>
              </a:rPr>
              <a:t>”). </a:t>
            </a:r>
          </a:p>
          <a:p>
            <a:r>
              <a:rPr lang="gl-ES" dirty="0" smtClean="0">
                <a:latin typeface="Calibri" pitchFamily="34" charset="0"/>
              </a:rPr>
              <a:t>En </a:t>
            </a:r>
            <a:r>
              <a:rPr lang="gl-ES" dirty="0">
                <a:latin typeface="Calibri" pitchFamily="34" charset="0"/>
              </a:rPr>
              <a:t>Francia o racionamento foi máis suave e en G. </a:t>
            </a:r>
            <a:r>
              <a:rPr lang="gl-ES" dirty="0" smtClean="0">
                <a:latin typeface="Calibri" pitchFamily="34" charset="0"/>
              </a:rPr>
              <a:t>Bretaña non </a:t>
            </a:r>
            <a:r>
              <a:rPr lang="gl-ES" dirty="0">
                <a:latin typeface="Calibri" pitchFamily="34" charset="0"/>
              </a:rPr>
              <a:t>tiveron que recorrer a el.</a:t>
            </a:r>
          </a:p>
          <a:p>
            <a:r>
              <a:rPr lang="gl-ES" dirty="0">
                <a:latin typeface="Calibri" pitchFamily="34" charset="0"/>
              </a:rPr>
              <a:t>                                      </a:t>
            </a:r>
          </a:p>
        </p:txBody>
      </p:sp>
      <p:pic>
        <p:nvPicPr>
          <p:cNvPr id="39938" name="Picture 2"/>
          <p:cNvPicPr>
            <a:picLocks noChangeAspect="1" noChangeArrowheads="1"/>
          </p:cNvPicPr>
          <p:nvPr/>
        </p:nvPicPr>
        <p:blipFill>
          <a:blip r:embed="rId2"/>
          <a:srcRect/>
          <a:stretch>
            <a:fillRect/>
          </a:stretch>
        </p:blipFill>
        <p:spPr bwMode="auto">
          <a:xfrm>
            <a:off x="4786313" y="2571744"/>
            <a:ext cx="4357687" cy="2928938"/>
          </a:xfrm>
          <a:prstGeom prst="rect">
            <a:avLst/>
          </a:prstGeom>
          <a:noFill/>
          <a:ln w="9525">
            <a:noFill/>
            <a:miter lim="800000"/>
            <a:headEnd/>
            <a:tailEnd/>
          </a:ln>
        </p:spPr>
      </p:pic>
      <p:pic>
        <p:nvPicPr>
          <p:cNvPr id="39939" name="3 Imagen"/>
          <p:cNvPicPr>
            <a:picLocks noChangeAspect="1" noChangeArrowheads="1"/>
          </p:cNvPicPr>
          <p:nvPr/>
        </p:nvPicPr>
        <p:blipFill>
          <a:blip r:embed="rId3"/>
          <a:srcRect/>
          <a:stretch>
            <a:fillRect/>
          </a:stretch>
        </p:blipFill>
        <p:spPr bwMode="auto">
          <a:xfrm>
            <a:off x="214282" y="2571744"/>
            <a:ext cx="4338637" cy="2928938"/>
          </a:xfrm>
          <a:prstGeom prst="rect">
            <a:avLst/>
          </a:prstGeom>
          <a:noFill/>
          <a:ln w="9525">
            <a:noFill/>
            <a:miter lim="800000"/>
            <a:headEnd/>
            <a:tailEnd/>
          </a:ln>
        </p:spPr>
      </p:pic>
      <p:sp>
        <p:nvSpPr>
          <p:cNvPr id="5" name="4 CuadroTexto"/>
          <p:cNvSpPr txBox="1"/>
          <p:nvPr/>
        </p:nvSpPr>
        <p:spPr>
          <a:xfrm>
            <a:off x="714348" y="142852"/>
            <a:ext cx="2864951" cy="369332"/>
          </a:xfrm>
          <a:prstGeom prst="rect">
            <a:avLst/>
          </a:prstGeom>
          <a:solidFill>
            <a:srgbClr val="00B050"/>
          </a:solidFill>
        </p:spPr>
        <p:txBody>
          <a:bodyPr wrap="none" rtlCol="0">
            <a:spAutoFit/>
          </a:bodyPr>
          <a:lstStyle/>
          <a:p>
            <a:r>
              <a:rPr lang="gl-ES" dirty="0" smtClean="0"/>
              <a:t>ECONOMÍA DE GUERRA</a:t>
            </a:r>
            <a:endParaRPr lang="gl-E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115616" y="1590"/>
            <a:ext cx="6336704" cy="6851223"/>
          </a:xfrm>
          <a:prstGeom prst="rect">
            <a:avLst/>
          </a:prstGeom>
        </p:spPr>
      </p:pic>
    </p:spTree>
    <p:extLst>
      <p:ext uri="{BB962C8B-B14F-4D97-AF65-F5344CB8AC3E}">
        <p14:creationId xmlns:p14="http://schemas.microsoft.com/office/powerpoint/2010/main" val="20126586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1 CuadroTexto"/>
          <p:cNvSpPr txBox="1">
            <a:spLocks noChangeArrowheads="1"/>
          </p:cNvSpPr>
          <p:nvPr/>
        </p:nvSpPr>
        <p:spPr bwMode="auto">
          <a:xfrm>
            <a:off x="214313" y="214313"/>
            <a:ext cx="8739187" cy="1200150"/>
          </a:xfrm>
          <a:prstGeom prst="rect">
            <a:avLst/>
          </a:prstGeom>
          <a:noFill/>
          <a:ln w="9525">
            <a:noFill/>
            <a:miter lim="800000"/>
            <a:headEnd/>
            <a:tailEnd/>
          </a:ln>
        </p:spPr>
        <p:txBody>
          <a:bodyPr wrap="none">
            <a:spAutoFit/>
          </a:bodyPr>
          <a:lstStyle/>
          <a:p>
            <a:r>
              <a:rPr lang="gl-ES">
                <a:latin typeface="Calibri" pitchFamily="34" charset="0"/>
              </a:rPr>
              <a:t>Moitos autores consideran que a vitoria dos países da Entente e a firma do armisticio, ten</a:t>
            </a:r>
          </a:p>
          <a:p>
            <a:r>
              <a:rPr lang="gl-ES">
                <a:latin typeface="Calibri" pitchFamily="34" charset="0"/>
              </a:rPr>
              <a:t>que ver coas condicións de vida da poboación civil e a ruptura da unidade social dentro dos</a:t>
            </a:r>
          </a:p>
          <a:p>
            <a:r>
              <a:rPr lang="gl-ES">
                <a:latin typeface="Calibri" pitchFamily="34" charset="0"/>
              </a:rPr>
              <a:t>distintos países, trala prolongación e dureza da guerra e o deterioro das condicións de vida:</a:t>
            </a:r>
          </a:p>
          <a:p>
            <a:endParaRPr lang="gl-ES">
              <a:latin typeface="Calibri" pitchFamily="34" charset="0"/>
            </a:endParaRPr>
          </a:p>
        </p:txBody>
      </p:sp>
      <p:graphicFrame>
        <p:nvGraphicFramePr>
          <p:cNvPr id="3" name="2 Tabla"/>
          <p:cNvGraphicFramePr>
            <a:graphicFrameLocks noGrp="1"/>
          </p:cNvGraphicFramePr>
          <p:nvPr/>
        </p:nvGraphicFramePr>
        <p:xfrm>
          <a:off x="214313" y="1397000"/>
          <a:ext cx="8929718" cy="4889520"/>
        </p:xfrm>
        <a:graphic>
          <a:graphicData uri="http://schemas.openxmlformats.org/drawingml/2006/table">
            <a:tbl>
              <a:tblPr firstRow="1" bandRow="1">
                <a:tableStyleId>{5C22544A-7EE6-4342-B048-85BDC9FD1C3A}</a:tableStyleId>
              </a:tblPr>
              <a:tblGrid>
                <a:gridCol w="4464859"/>
                <a:gridCol w="4464859"/>
              </a:tblGrid>
              <a:tr h="794557">
                <a:tc>
                  <a:txBody>
                    <a:bodyPr/>
                    <a:lstStyle/>
                    <a:p>
                      <a:r>
                        <a:rPr lang="gl-ES" dirty="0" smtClean="0"/>
                        <a:t>PAÍSES DA ENTENTE</a:t>
                      </a:r>
                      <a:endParaRPr lang="gl-ES" dirty="0"/>
                    </a:p>
                  </a:txBody>
                  <a:tcPr/>
                </a:tc>
                <a:tc>
                  <a:txBody>
                    <a:bodyPr/>
                    <a:lstStyle/>
                    <a:p>
                      <a:r>
                        <a:rPr lang="gl-ES" dirty="0" smtClean="0"/>
                        <a:t>IMPERIOS CENTRAIS</a:t>
                      </a:r>
                      <a:endParaRPr lang="gl-ES" dirty="0"/>
                    </a:p>
                  </a:txBody>
                  <a:tcPr/>
                </a:tc>
              </a:tr>
              <a:tr h="4094963">
                <a:tc>
                  <a:txBody>
                    <a:bodyPr/>
                    <a:lstStyle/>
                    <a:p>
                      <a:pPr algn="just"/>
                      <a:r>
                        <a:rPr lang="gl-ES" dirty="0" smtClean="0"/>
                        <a:t>POLÍTICA</a:t>
                      </a:r>
                      <a:r>
                        <a:rPr lang="gl-ES" baseline="0" dirty="0" smtClean="0"/>
                        <a:t> SOCIAL EFICAZ:</a:t>
                      </a:r>
                    </a:p>
                    <a:p>
                      <a:pPr algn="just"/>
                      <a:r>
                        <a:rPr lang="gl-ES" baseline="0" dirty="0" smtClean="0"/>
                        <a:t>         nutrición axeitada</a:t>
                      </a:r>
                    </a:p>
                    <a:p>
                      <a:pPr algn="just"/>
                      <a:r>
                        <a:rPr lang="gl-ES" baseline="0" dirty="0" smtClean="0"/>
                        <a:t>         mantemento de subsidios</a:t>
                      </a:r>
                    </a:p>
                    <a:p>
                      <a:pPr algn="just"/>
                      <a:r>
                        <a:rPr lang="gl-ES" baseline="0" dirty="0" smtClean="0"/>
                        <a:t>         asistencia sanitaria para todos </a:t>
                      </a:r>
                    </a:p>
                    <a:p>
                      <a:pPr algn="just"/>
                      <a:endParaRPr lang="gl-ES" baseline="0" dirty="0" smtClean="0"/>
                    </a:p>
                    <a:p>
                      <a:pPr algn="just"/>
                      <a:endParaRPr lang="gl-ES" baseline="0" dirty="0" smtClean="0"/>
                    </a:p>
                    <a:p>
                      <a:pPr algn="just"/>
                      <a:endParaRPr lang="gl-ES" baseline="0" dirty="0" smtClean="0"/>
                    </a:p>
                    <a:p>
                      <a:pPr algn="just"/>
                      <a:endParaRPr lang="gl-ES" baseline="0" dirty="0" smtClean="0"/>
                    </a:p>
                    <a:p>
                      <a:pPr algn="just"/>
                      <a:r>
                        <a:rPr lang="gl-ES" baseline="0" dirty="0" smtClean="0"/>
                        <a:t>POLÍTICA ECONÓMICA EFICAZ:</a:t>
                      </a:r>
                    </a:p>
                    <a:p>
                      <a:pPr algn="just"/>
                      <a:r>
                        <a:rPr lang="gl-ES" baseline="0" dirty="0" smtClean="0"/>
                        <a:t>          control da inflación</a:t>
                      </a:r>
                    </a:p>
                    <a:p>
                      <a:pPr algn="just"/>
                      <a:r>
                        <a:rPr lang="gl-ES" baseline="0" dirty="0" smtClean="0"/>
                        <a:t>          control dos abastecementos</a:t>
                      </a:r>
                    </a:p>
                    <a:p>
                      <a:pPr algn="just"/>
                      <a:r>
                        <a:rPr lang="gl-ES" baseline="0" dirty="0" smtClean="0"/>
                        <a:t>          acordo entre sindicatos, patróns e    Estado por poñer os intereses da guerra</a:t>
                      </a:r>
                    </a:p>
                    <a:p>
                      <a:pPr algn="just"/>
                      <a:r>
                        <a:rPr lang="gl-ES" baseline="0" dirty="0" smtClean="0"/>
                        <a:t>         antes que o beneficio particular</a:t>
                      </a:r>
                      <a:endParaRPr lang="gl-ES" dirty="0"/>
                    </a:p>
                  </a:txBody>
                  <a:tcPr/>
                </a:tc>
                <a:tc>
                  <a:txBody>
                    <a:bodyPr/>
                    <a:lstStyle/>
                    <a:p>
                      <a:pPr algn="just"/>
                      <a:r>
                        <a:rPr lang="gl-ES" dirty="0" smtClean="0"/>
                        <a:t>FALTA DE POLÍTICA SOCIAL:</a:t>
                      </a:r>
                    </a:p>
                    <a:p>
                      <a:pPr algn="just"/>
                      <a:r>
                        <a:rPr lang="gl-ES" dirty="0" smtClean="0"/>
                        <a:t>Racionamento</a:t>
                      </a:r>
                      <a:r>
                        <a:rPr lang="gl-ES" baseline="0" dirty="0" smtClean="0"/>
                        <a:t> moi severo debido ó bloqueo.</a:t>
                      </a:r>
                    </a:p>
                    <a:p>
                      <a:pPr algn="just"/>
                      <a:r>
                        <a:rPr lang="gl-ES" baseline="0" dirty="0" smtClean="0"/>
                        <a:t>Nutrición insuficiente. </a:t>
                      </a:r>
                    </a:p>
                    <a:p>
                      <a:pPr algn="just"/>
                      <a:endParaRPr lang="gl-ES" baseline="0" dirty="0" smtClean="0"/>
                    </a:p>
                    <a:p>
                      <a:pPr algn="just"/>
                      <a:endParaRPr lang="gl-ES" baseline="0" dirty="0" smtClean="0"/>
                    </a:p>
                    <a:p>
                      <a:pPr algn="just"/>
                      <a:endParaRPr lang="gl-ES" baseline="0" dirty="0" smtClean="0"/>
                    </a:p>
                    <a:p>
                      <a:pPr algn="just"/>
                      <a:endParaRPr lang="gl-ES" baseline="0" dirty="0" smtClean="0"/>
                    </a:p>
                    <a:p>
                      <a:pPr algn="just"/>
                      <a:endParaRPr lang="gl-ES" baseline="0" dirty="0" smtClean="0"/>
                    </a:p>
                    <a:p>
                      <a:pPr algn="just"/>
                      <a:r>
                        <a:rPr lang="gl-ES" baseline="0" dirty="0" smtClean="0"/>
                        <a:t>POLÍTICA ECONÓMICA:</a:t>
                      </a:r>
                      <a:endParaRPr lang="gl-ES" baseline="0" dirty="0"/>
                    </a:p>
                    <a:p>
                      <a:pPr algn="just"/>
                      <a:endParaRPr lang="gl-ES" baseline="0" dirty="0" smtClean="0"/>
                    </a:p>
                    <a:p>
                      <a:pPr algn="just"/>
                      <a:r>
                        <a:rPr lang="gl-ES" baseline="0" dirty="0" smtClean="0"/>
                        <a:t>Únense os intereses do exército e o das grandes empresas como a </a:t>
                      </a:r>
                      <a:r>
                        <a:rPr lang="gl-ES" baseline="0" dirty="0" err="1" smtClean="0"/>
                        <a:t>Krupp</a:t>
                      </a:r>
                      <a:r>
                        <a:rPr lang="gl-ES" baseline="0" dirty="0" smtClean="0"/>
                        <a:t>, pero sen ter en conta o benestar de gran parte da poboación</a:t>
                      </a:r>
                    </a:p>
                  </a:txBody>
                  <a:tcPr/>
                </a:tc>
              </a:tr>
            </a:tbl>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1 CuadroTexto"/>
          <p:cNvSpPr txBox="1">
            <a:spLocks noChangeArrowheads="1"/>
          </p:cNvSpPr>
          <p:nvPr/>
        </p:nvSpPr>
        <p:spPr bwMode="auto">
          <a:xfrm>
            <a:off x="87313" y="0"/>
            <a:ext cx="5556250" cy="7478713"/>
          </a:xfrm>
          <a:prstGeom prst="rect">
            <a:avLst/>
          </a:prstGeom>
          <a:noFill/>
          <a:ln w="9525">
            <a:noFill/>
            <a:miter lim="800000"/>
            <a:headEnd/>
            <a:tailEnd/>
          </a:ln>
        </p:spPr>
        <p:txBody>
          <a:bodyPr>
            <a:spAutoFit/>
          </a:bodyPr>
          <a:lstStyle/>
          <a:p>
            <a:r>
              <a:rPr lang="gl-ES" b="1" dirty="0">
                <a:latin typeface="Calibri" pitchFamily="34" charset="0"/>
              </a:rPr>
              <a:t>A economía dos países belixerantes orientarase cara a un longo conflito:</a:t>
            </a:r>
          </a:p>
          <a:p>
            <a:pPr>
              <a:buFontTx/>
              <a:buChar char="-"/>
            </a:pPr>
            <a:r>
              <a:rPr lang="gl-ES" dirty="0">
                <a:latin typeface="Calibri" pitchFamily="34" charset="0"/>
              </a:rPr>
              <a:t>  Diminución do comercio e reorientación posterior:</a:t>
            </a:r>
          </a:p>
          <a:p>
            <a:r>
              <a:rPr lang="gl-ES" dirty="0">
                <a:latin typeface="Calibri" pitchFamily="34" charset="0"/>
              </a:rPr>
              <a:t> G. Bretaña, Francia e Rusia acoden ós Estados Unidos para importar produtos manufacturados</a:t>
            </a:r>
          </a:p>
          <a:p>
            <a:r>
              <a:rPr lang="gl-ES" dirty="0">
                <a:latin typeface="Calibri" pitchFamily="34" charset="0"/>
              </a:rPr>
              <a:t>Alemaña acude ós países neutrais e ó I. </a:t>
            </a:r>
            <a:r>
              <a:rPr lang="gl-ES" dirty="0" err="1">
                <a:latin typeface="Calibri" pitchFamily="34" charset="0"/>
              </a:rPr>
              <a:t>Austro-Húngaro</a:t>
            </a:r>
            <a:endParaRPr lang="gl-ES" dirty="0">
              <a:latin typeface="Calibri" pitchFamily="34" charset="0"/>
            </a:endParaRPr>
          </a:p>
          <a:p>
            <a:pPr>
              <a:buFontTx/>
              <a:buChar char="-"/>
            </a:pPr>
            <a:r>
              <a:rPr lang="gl-ES" dirty="0">
                <a:latin typeface="Calibri" pitchFamily="34" charset="0"/>
              </a:rPr>
              <a:t>  Os transportes e </a:t>
            </a:r>
            <a:r>
              <a:rPr lang="gl-ES" dirty="0" err="1">
                <a:latin typeface="Calibri" pitchFamily="34" charset="0"/>
              </a:rPr>
              <a:t>infrastructuras</a:t>
            </a:r>
            <a:r>
              <a:rPr lang="gl-ES" dirty="0">
                <a:latin typeface="Calibri" pitchFamily="34" charset="0"/>
              </a:rPr>
              <a:t> quedan supeditadas ó exército (traslado de tropas, Municións</a:t>
            </a:r>
            <a:r>
              <a:rPr lang="gl-ES" dirty="0" smtClean="0">
                <a:latin typeface="Calibri" pitchFamily="34" charset="0"/>
              </a:rPr>
              <a:t>…)</a:t>
            </a:r>
            <a:endParaRPr lang="gl-ES" dirty="0">
              <a:latin typeface="Calibri" pitchFamily="34" charset="0"/>
            </a:endParaRPr>
          </a:p>
          <a:p>
            <a:endParaRPr lang="gl-ES" sz="1000" dirty="0">
              <a:latin typeface="Calibri" pitchFamily="34" charset="0"/>
            </a:endParaRPr>
          </a:p>
          <a:p>
            <a:r>
              <a:rPr lang="gl-ES" b="1" u="sng" dirty="0">
                <a:latin typeface="Calibri" pitchFamily="34" charset="0"/>
              </a:rPr>
              <a:t>Os presupostos tiveron que incrementarse rapidamente.</a:t>
            </a:r>
            <a:r>
              <a:rPr lang="gl-ES" dirty="0">
                <a:latin typeface="Calibri" pitchFamily="34" charset="0"/>
              </a:rPr>
              <a:t> Debido a diminución da actividade Económica e o enorme incremento dos gastos (Francia dunha media de 5 mil millóns de francos anuais en 1913  a unha de 45mil) tódolos Estados tiveron que recorrer a:</a:t>
            </a:r>
          </a:p>
          <a:p>
            <a:r>
              <a:rPr lang="gl-ES" dirty="0">
                <a:latin typeface="Calibri" pitchFamily="34" charset="0"/>
              </a:rPr>
              <a:t>   - </a:t>
            </a:r>
            <a:r>
              <a:rPr lang="gl-ES" u="sng" dirty="0">
                <a:latin typeface="Calibri" pitchFamily="34" charset="0"/>
              </a:rPr>
              <a:t>Aumento da presión fiscal </a:t>
            </a:r>
            <a:r>
              <a:rPr lang="gl-ES" dirty="0">
                <a:latin typeface="Calibri" pitchFamily="34" charset="0"/>
              </a:rPr>
              <a:t>(suba de impostos directos e indirectos. En Gran Bretaña e USA aumentaron as retencións ás rendas máis altas)</a:t>
            </a:r>
          </a:p>
          <a:p>
            <a:endParaRPr lang="gl-ES" sz="1000" dirty="0">
              <a:latin typeface="Calibri" pitchFamily="34" charset="0"/>
            </a:endParaRPr>
          </a:p>
          <a:p>
            <a:r>
              <a:rPr lang="gl-ES" dirty="0">
                <a:latin typeface="Calibri" pitchFamily="34" charset="0"/>
              </a:rPr>
              <a:t>   - </a:t>
            </a:r>
            <a:r>
              <a:rPr lang="gl-ES" u="sng" dirty="0">
                <a:latin typeface="Calibri" pitchFamily="34" charset="0"/>
              </a:rPr>
              <a:t>Empréstitos:              </a:t>
            </a:r>
            <a:r>
              <a:rPr lang="gl-ES" dirty="0">
                <a:latin typeface="Calibri" pitchFamily="34" charset="0"/>
              </a:rPr>
              <a:t>Préstamos a curto prazo en forma de bonos de guerra mercados por particulares</a:t>
            </a:r>
          </a:p>
          <a:p>
            <a:r>
              <a:rPr lang="gl-ES" dirty="0">
                <a:latin typeface="Calibri" pitchFamily="34" charset="0"/>
              </a:rPr>
              <a:t>                                          Gran Bretaña, Francia e Italia </a:t>
            </a:r>
            <a:r>
              <a:rPr lang="gl-ES" dirty="0" err="1">
                <a:latin typeface="Calibri" pitchFamily="34" charset="0"/>
              </a:rPr>
              <a:t>poideron</a:t>
            </a:r>
            <a:r>
              <a:rPr lang="gl-ES" dirty="0">
                <a:latin typeface="Calibri" pitchFamily="34" charset="0"/>
              </a:rPr>
              <a:t> contar cos créditos dos EE.UU.</a:t>
            </a:r>
          </a:p>
          <a:p>
            <a:r>
              <a:rPr lang="gl-ES" dirty="0">
                <a:latin typeface="Calibri" pitchFamily="34" charset="0"/>
              </a:rPr>
              <a:t>                                          Os Imperios Centrais terán que contar so cos seus recursos.</a:t>
            </a:r>
          </a:p>
          <a:p>
            <a:endParaRPr lang="gl-ES" sz="1000" dirty="0">
              <a:latin typeface="Calibri" pitchFamily="34" charset="0"/>
            </a:endParaRPr>
          </a:p>
          <a:p>
            <a:r>
              <a:rPr lang="gl-ES" dirty="0">
                <a:latin typeface="Calibri" pitchFamily="34" charset="0"/>
              </a:rPr>
              <a:t>   </a:t>
            </a:r>
            <a:r>
              <a:rPr lang="gl-ES" u="sng" dirty="0">
                <a:latin typeface="Calibri" pitchFamily="34" charset="0"/>
              </a:rPr>
              <a:t>- Adiantos concedidos polos seus propios bancos</a:t>
            </a:r>
          </a:p>
          <a:p>
            <a:endParaRPr lang="gl-ES" dirty="0">
              <a:latin typeface="Calibri" pitchFamily="34" charset="0"/>
            </a:endParaRPr>
          </a:p>
        </p:txBody>
      </p:sp>
      <p:pic>
        <p:nvPicPr>
          <p:cNvPr id="38914" name="Picture 3"/>
          <p:cNvPicPr>
            <a:picLocks noChangeAspect="1" noChangeArrowheads="1"/>
          </p:cNvPicPr>
          <p:nvPr/>
        </p:nvPicPr>
        <p:blipFill>
          <a:blip r:embed="rId2"/>
          <a:srcRect/>
          <a:stretch>
            <a:fillRect/>
          </a:stretch>
        </p:blipFill>
        <p:spPr bwMode="auto">
          <a:xfrm>
            <a:off x="6143625" y="0"/>
            <a:ext cx="2495550" cy="4071938"/>
          </a:xfrm>
          <a:prstGeom prst="rect">
            <a:avLst/>
          </a:prstGeom>
          <a:noFill/>
          <a:ln w="9525">
            <a:noFill/>
            <a:miter lim="800000"/>
            <a:headEnd/>
            <a:tailEnd/>
          </a:ln>
        </p:spPr>
      </p:pic>
      <p:pic>
        <p:nvPicPr>
          <p:cNvPr id="38915" name="Picture 3"/>
          <p:cNvPicPr>
            <a:picLocks noChangeAspect="1" noChangeArrowheads="1"/>
          </p:cNvPicPr>
          <p:nvPr/>
        </p:nvPicPr>
        <p:blipFill>
          <a:blip r:embed="rId3"/>
          <a:srcRect/>
          <a:stretch>
            <a:fillRect/>
          </a:stretch>
        </p:blipFill>
        <p:spPr bwMode="auto">
          <a:xfrm>
            <a:off x="5572125" y="4292600"/>
            <a:ext cx="3571875" cy="256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1 CuadroTexto"/>
          <p:cNvSpPr txBox="1">
            <a:spLocks noChangeArrowheads="1"/>
          </p:cNvSpPr>
          <p:nvPr/>
        </p:nvSpPr>
        <p:spPr bwMode="auto">
          <a:xfrm>
            <a:off x="0" y="571480"/>
            <a:ext cx="9077100" cy="1477328"/>
          </a:xfrm>
          <a:prstGeom prst="rect">
            <a:avLst/>
          </a:prstGeom>
          <a:noFill/>
          <a:ln w="9525">
            <a:noFill/>
            <a:miter lim="800000"/>
            <a:headEnd/>
            <a:tailEnd/>
          </a:ln>
        </p:spPr>
        <p:txBody>
          <a:bodyPr wrap="square">
            <a:spAutoFit/>
          </a:bodyPr>
          <a:lstStyle/>
          <a:p>
            <a:endParaRPr lang="gl-ES" b="1" dirty="0" smtClean="0">
              <a:latin typeface="Calibri" pitchFamily="34" charset="0"/>
            </a:endParaRPr>
          </a:p>
          <a:p>
            <a:r>
              <a:rPr lang="gl-ES" b="1" dirty="0" smtClean="0">
                <a:latin typeface="Calibri" pitchFamily="34" charset="0"/>
              </a:rPr>
              <a:t>ESTRATEXIAS </a:t>
            </a:r>
            <a:r>
              <a:rPr lang="gl-ES" b="1" dirty="0">
                <a:latin typeface="Calibri" pitchFamily="34" charset="0"/>
              </a:rPr>
              <a:t>SEGUIDAS POLOS CONTENDENTES</a:t>
            </a:r>
          </a:p>
          <a:p>
            <a:endParaRPr lang="gl-ES" b="1" dirty="0">
              <a:latin typeface="Calibri" pitchFamily="34" charset="0"/>
            </a:endParaRPr>
          </a:p>
          <a:p>
            <a:r>
              <a:rPr lang="gl-ES" dirty="0">
                <a:latin typeface="Calibri" pitchFamily="34" charset="0"/>
              </a:rPr>
              <a:t>O fracaso dos planos de guerra anteriores a 1914 motivou a improvisación e a posta en marcha</a:t>
            </a:r>
          </a:p>
          <a:p>
            <a:r>
              <a:rPr lang="gl-ES" dirty="0">
                <a:latin typeface="Calibri" pitchFamily="34" charset="0"/>
              </a:rPr>
              <a:t>de distintas estratexias que se combinarán ó longo da guerra</a:t>
            </a:r>
            <a:r>
              <a:rPr lang="gl-ES" dirty="0" smtClean="0">
                <a:latin typeface="Calibri" pitchFamily="34" charset="0"/>
              </a:rPr>
              <a:t>:</a:t>
            </a:r>
            <a:endParaRPr lang="gl-ES" dirty="0">
              <a:latin typeface="Calibri" pitchFamily="34" charset="0"/>
            </a:endParaRPr>
          </a:p>
        </p:txBody>
      </p:sp>
      <p:graphicFrame>
        <p:nvGraphicFramePr>
          <p:cNvPr id="3" name="2 Tabla"/>
          <p:cNvGraphicFramePr>
            <a:graphicFrameLocks noGrp="1"/>
          </p:cNvGraphicFramePr>
          <p:nvPr/>
        </p:nvGraphicFramePr>
        <p:xfrm>
          <a:off x="0" y="2071667"/>
          <a:ext cx="9144000" cy="4786333"/>
        </p:xfrm>
        <a:graphic>
          <a:graphicData uri="http://schemas.openxmlformats.org/drawingml/2006/table">
            <a:tbl>
              <a:tblPr firstRow="1" bandRow="1">
                <a:tableStyleId>{5C22544A-7EE6-4342-B048-85BDC9FD1C3A}</a:tableStyleId>
              </a:tblPr>
              <a:tblGrid>
                <a:gridCol w="3048000"/>
                <a:gridCol w="3048000"/>
                <a:gridCol w="3048000"/>
              </a:tblGrid>
              <a:tr h="856747">
                <a:tc>
                  <a:txBody>
                    <a:bodyPr/>
                    <a:lstStyle/>
                    <a:p>
                      <a:r>
                        <a:rPr lang="gl-ES" dirty="0" smtClean="0">
                          <a:solidFill>
                            <a:schemeClr val="tx1"/>
                          </a:solidFill>
                        </a:rPr>
                        <a:t>RUPTURA</a:t>
                      </a:r>
                      <a:r>
                        <a:rPr lang="gl-ES" baseline="0" dirty="0" smtClean="0">
                          <a:solidFill>
                            <a:schemeClr val="tx1"/>
                          </a:solidFill>
                        </a:rPr>
                        <a:t> DAS LIÑAS INIMIGAS</a:t>
                      </a:r>
                      <a:endParaRPr lang="gl-ES" dirty="0">
                        <a:solidFill>
                          <a:schemeClr val="tx1"/>
                        </a:solidFill>
                      </a:endParaRPr>
                    </a:p>
                  </a:txBody>
                  <a:tcPr/>
                </a:tc>
                <a:tc>
                  <a:txBody>
                    <a:bodyPr/>
                    <a:lstStyle/>
                    <a:p>
                      <a:r>
                        <a:rPr lang="gl-ES" dirty="0" smtClean="0">
                          <a:solidFill>
                            <a:schemeClr val="tx1"/>
                          </a:solidFill>
                        </a:rPr>
                        <a:t>APERTURA DE FRONTES SECUNDARIAS</a:t>
                      </a:r>
                      <a:endParaRPr lang="gl-ES" dirty="0">
                        <a:solidFill>
                          <a:schemeClr val="tx1"/>
                        </a:solidFill>
                      </a:endParaRPr>
                    </a:p>
                  </a:txBody>
                  <a:tcPr/>
                </a:tc>
                <a:tc>
                  <a:txBody>
                    <a:bodyPr/>
                    <a:lstStyle/>
                    <a:p>
                      <a:r>
                        <a:rPr lang="gl-ES" dirty="0" smtClean="0">
                          <a:solidFill>
                            <a:schemeClr val="tx1"/>
                          </a:solidFill>
                        </a:rPr>
                        <a:t>GUERRA DE DESGASTE</a:t>
                      </a:r>
                      <a:endParaRPr lang="gl-ES" dirty="0">
                        <a:solidFill>
                          <a:schemeClr val="tx1"/>
                        </a:solidFill>
                      </a:endParaRPr>
                    </a:p>
                  </a:txBody>
                  <a:tcPr/>
                </a:tc>
              </a:tr>
              <a:tr h="3929586">
                <a:tc>
                  <a:txBody>
                    <a:bodyPr/>
                    <a:lstStyle/>
                    <a:p>
                      <a:pPr algn="just"/>
                      <a:r>
                        <a:rPr lang="gl-ES" dirty="0" smtClean="0"/>
                        <a:t>Fracasaron en </a:t>
                      </a:r>
                      <a:r>
                        <a:rPr lang="gl-ES" dirty="0" err="1" smtClean="0"/>
                        <a:t>Ipres</a:t>
                      </a:r>
                      <a:r>
                        <a:rPr lang="gl-ES" dirty="0" smtClean="0"/>
                        <a:t>, </a:t>
                      </a:r>
                      <a:r>
                        <a:rPr lang="gl-ES" dirty="0" err="1" smtClean="0"/>
                        <a:t>Artois</a:t>
                      </a:r>
                      <a:r>
                        <a:rPr lang="gl-ES" dirty="0" smtClean="0"/>
                        <a:t> e </a:t>
                      </a:r>
                      <a:r>
                        <a:rPr lang="gl-ES" dirty="0" err="1" smtClean="0"/>
                        <a:t>Champañe</a:t>
                      </a:r>
                      <a:r>
                        <a:rPr lang="gl-ES" dirty="0" smtClean="0"/>
                        <a:t>.</a:t>
                      </a:r>
                      <a:r>
                        <a:rPr lang="gl-ES" baseline="0" dirty="0" smtClean="0"/>
                        <a:t> A fronte non se rompeu. O custo en perdas humanas foi enorme e os avances moi limitados.</a:t>
                      </a:r>
                    </a:p>
                    <a:p>
                      <a:pPr algn="just"/>
                      <a:r>
                        <a:rPr lang="gl-ES" baseline="0" dirty="0" smtClean="0"/>
                        <a:t>Triunfou a contraofensiva dos imperios fronte a Rusia, rachando a  súa liña defensiva.</a:t>
                      </a:r>
                      <a:endParaRPr lang="gl-ES" dirty="0"/>
                    </a:p>
                  </a:txBody>
                  <a:tcPr/>
                </a:tc>
                <a:tc>
                  <a:txBody>
                    <a:bodyPr/>
                    <a:lstStyle/>
                    <a:p>
                      <a:pPr algn="just"/>
                      <a:r>
                        <a:rPr lang="gl-ES" dirty="0" smtClean="0"/>
                        <a:t>Ante a imposibilidade de romper as liñas, os aliados,</a:t>
                      </a:r>
                      <a:r>
                        <a:rPr lang="gl-ES" baseline="0" dirty="0" smtClean="0"/>
                        <a:t> co fin de dividir as forzas da Alianza, abriron varias frontes:</a:t>
                      </a:r>
                    </a:p>
                    <a:p>
                      <a:pPr algn="just"/>
                      <a:r>
                        <a:rPr lang="gl-ES" baseline="0" dirty="0" err="1" smtClean="0"/>
                        <a:t>Dardanelos</a:t>
                      </a:r>
                      <a:r>
                        <a:rPr lang="gl-ES" baseline="0" dirty="0" smtClean="0"/>
                        <a:t> (Turquía): </a:t>
                      </a:r>
                      <a:r>
                        <a:rPr lang="gl-ES" baseline="0" dirty="0" err="1" smtClean="0"/>
                        <a:t>Gallipoli</a:t>
                      </a:r>
                      <a:r>
                        <a:rPr lang="gl-ES" baseline="0" dirty="0" smtClean="0"/>
                        <a:t>. Para aliviar a Rusia da presión turca e tentar abrir os estreitos. Rematou en fracaso.</a:t>
                      </a:r>
                    </a:p>
                    <a:p>
                      <a:pPr algn="just"/>
                      <a:r>
                        <a:rPr lang="gl-ES" baseline="0" dirty="0" smtClean="0"/>
                        <a:t>Salónica. Grecia. Para axudar os serbios e procurar a axuda de Grecia e Romanía</a:t>
                      </a:r>
                    </a:p>
                    <a:p>
                      <a:pPr algn="just"/>
                      <a:r>
                        <a:rPr lang="gl-ES" baseline="0" dirty="0" err="1" smtClean="0"/>
                        <a:t>Trentino</a:t>
                      </a:r>
                      <a:r>
                        <a:rPr lang="gl-ES" baseline="0" dirty="0" smtClean="0"/>
                        <a:t>. Fronte en Italia</a:t>
                      </a:r>
                    </a:p>
                  </a:txBody>
                  <a:tcPr/>
                </a:tc>
                <a:tc>
                  <a:txBody>
                    <a:bodyPr/>
                    <a:lstStyle/>
                    <a:p>
                      <a:r>
                        <a:rPr lang="gl-ES" dirty="0" smtClean="0"/>
                        <a:t>O obxectivo destruír o maior número de forzas do inimigo.</a:t>
                      </a:r>
                    </a:p>
                    <a:p>
                      <a:r>
                        <a:rPr lang="gl-ES" dirty="0" err="1" smtClean="0"/>
                        <a:t>Verdún</a:t>
                      </a:r>
                      <a:endParaRPr lang="gl-ES" dirty="0" smtClean="0"/>
                    </a:p>
                    <a:p>
                      <a:r>
                        <a:rPr lang="gl-ES" dirty="0" err="1" smtClean="0"/>
                        <a:t>Somme</a:t>
                      </a:r>
                      <a:endParaRPr lang="gl-ES" dirty="0" smtClean="0"/>
                    </a:p>
                    <a:p>
                      <a:r>
                        <a:rPr lang="gl-ES" dirty="0" smtClean="0"/>
                        <a:t>Ofensiva de </a:t>
                      </a:r>
                      <a:r>
                        <a:rPr lang="gl-ES" dirty="0" err="1" smtClean="0"/>
                        <a:t>Brusilov</a:t>
                      </a:r>
                      <a:r>
                        <a:rPr lang="gl-ES" dirty="0" smtClean="0"/>
                        <a:t>.</a:t>
                      </a:r>
                    </a:p>
                    <a:p>
                      <a:endParaRPr lang="gl-ES" dirty="0" smtClean="0"/>
                    </a:p>
                    <a:p>
                      <a:endParaRPr lang="gl-ES" dirty="0" smtClean="0"/>
                    </a:p>
                    <a:p>
                      <a:r>
                        <a:rPr lang="gl-ES" dirty="0" smtClean="0"/>
                        <a:t>Guerra submarina.</a:t>
                      </a:r>
                      <a:endParaRPr lang="gl-ES" dirty="0"/>
                    </a:p>
                  </a:txBody>
                  <a:tcPr/>
                </a:tc>
              </a:tr>
            </a:tbl>
          </a:graphicData>
        </a:graphic>
      </p:graphicFrame>
      <p:sp>
        <p:nvSpPr>
          <p:cNvPr id="4" name="3 CuadroTexto"/>
          <p:cNvSpPr txBox="1"/>
          <p:nvPr/>
        </p:nvSpPr>
        <p:spPr>
          <a:xfrm>
            <a:off x="285720" y="357166"/>
            <a:ext cx="4113242" cy="369332"/>
          </a:xfrm>
          <a:prstGeom prst="rect">
            <a:avLst/>
          </a:prstGeom>
          <a:solidFill>
            <a:srgbClr val="00B050"/>
          </a:solidFill>
        </p:spPr>
        <p:txBody>
          <a:bodyPr wrap="none" rtlCol="0">
            <a:spAutoFit/>
          </a:bodyPr>
          <a:lstStyle/>
          <a:p>
            <a:r>
              <a:rPr lang="gl-ES" dirty="0" smtClean="0"/>
              <a:t>DESENVOLVEMENTO  DA  GUERRA</a:t>
            </a:r>
            <a:endParaRPr lang="gl-E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nvGraphicFramePr>
        <p:xfrm>
          <a:off x="0" y="188913"/>
          <a:ext cx="9144004" cy="6669359"/>
        </p:xfrm>
        <a:graphic>
          <a:graphicData uri="http://schemas.openxmlformats.org/drawingml/2006/table">
            <a:tbl>
              <a:tblPr/>
              <a:tblGrid>
                <a:gridCol w="2286001"/>
                <a:gridCol w="2286001"/>
                <a:gridCol w="2286001"/>
                <a:gridCol w="2286001"/>
              </a:tblGrid>
              <a:tr h="570640">
                <a:tc gridSpan="4">
                  <a:txBody>
                    <a:bodyPr/>
                    <a:lstStyle/>
                    <a:p>
                      <a:pPr>
                        <a:lnSpc>
                          <a:spcPct val="115000"/>
                        </a:lnSpc>
                        <a:spcAft>
                          <a:spcPts val="0"/>
                        </a:spcAft>
                      </a:pPr>
                      <a:r>
                        <a:rPr lang="es-ES_tradnl" sz="2000" b="1" dirty="0">
                          <a:latin typeface="Times New Roman"/>
                          <a:ea typeface="Calibri"/>
                          <a:cs typeface="Times New Roman"/>
                        </a:rPr>
                        <a:t>1915. A GUERRA DE POSICIÓNS: AS TRINCHEIRAS</a:t>
                      </a:r>
                      <a:endParaRPr lang="es-ES_tradnl"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r>
              <a:tr h="998621">
                <a:tc>
                  <a:txBody>
                    <a:bodyPr/>
                    <a:lstStyle/>
                    <a:p>
                      <a:pPr>
                        <a:lnSpc>
                          <a:spcPct val="115000"/>
                        </a:lnSpc>
                        <a:spcAft>
                          <a:spcPts val="0"/>
                        </a:spcAft>
                      </a:pPr>
                      <a:r>
                        <a:rPr lang="es-ES_tradnl" sz="1800" b="1" dirty="0">
                          <a:latin typeface="Times New Roman" pitchFamily="18" charset="0"/>
                          <a:ea typeface="Calibri"/>
                          <a:cs typeface="Times New Roman" pitchFamily="18" charset="0"/>
                        </a:rPr>
                        <a:t>FRONTE OCCIDENTAL</a:t>
                      </a:r>
                      <a:endParaRPr lang="es-ES_tradnl" sz="18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nSpc>
                          <a:spcPct val="115000"/>
                        </a:lnSpc>
                        <a:spcAft>
                          <a:spcPts val="0"/>
                        </a:spcAft>
                      </a:pPr>
                      <a:r>
                        <a:rPr lang="es-ES_tradnl" sz="1800" b="1">
                          <a:latin typeface="Times New Roman" pitchFamily="18" charset="0"/>
                          <a:ea typeface="Calibri"/>
                          <a:cs typeface="Times New Roman" pitchFamily="18" charset="0"/>
                        </a:rPr>
                        <a:t>FRONTE ORIENTAL</a:t>
                      </a:r>
                      <a:endParaRPr lang="es-ES_tradnl" sz="180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nSpc>
                          <a:spcPct val="115000"/>
                        </a:lnSpc>
                        <a:spcAft>
                          <a:spcPts val="0"/>
                        </a:spcAft>
                      </a:pPr>
                      <a:r>
                        <a:rPr lang="es-ES_tradnl" sz="1800" b="1" dirty="0">
                          <a:latin typeface="Times New Roman" pitchFamily="18" charset="0"/>
                          <a:ea typeface="Calibri"/>
                          <a:cs typeface="Times New Roman" pitchFamily="18" charset="0"/>
                        </a:rPr>
                        <a:t>FR. EXTRAEUROPEO</a:t>
                      </a:r>
                      <a:endParaRPr lang="es-ES_tradnl" sz="18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nSpc>
                          <a:spcPct val="115000"/>
                        </a:lnSpc>
                        <a:spcAft>
                          <a:spcPts val="0"/>
                        </a:spcAft>
                      </a:pPr>
                      <a:r>
                        <a:rPr lang="es-ES_tradnl" sz="1800" b="1" dirty="0">
                          <a:latin typeface="Times New Roman" pitchFamily="18" charset="0"/>
                          <a:ea typeface="Calibri"/>
                          <a:cs typeface="Times New Roman" pitchFamily="18" charset="0"/>
                        </a:rPr>
                        <a:t>FRONTE INTERIOR</a:t>
                      </a:r>
                      <a:endParaRPr lang="es-ES_tradnl" sz="18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5100098">
                <a:tc>
                  <a:txBody>
                    <a:bodyPr/>
                    <a:lstStyle/>
                    <a:p>
                      <a:pPr marL="342900" lvl="0" indent="-342900">
                        <a:lnSpc>
                          <a:spcPct val="115000"/>
                        </a:lnSpc>
                        <a:spcAft>
                          <a:spcPts val="0"/>
                        </a:spcAft>
                        <a:buFont typeface="Calibri"/>
                        <a:buChar char="-"/>
                      </a:pPr>
                      <a:r>
                        <a:rPr lang="es-ES_tradnl" sz="1600" b="1" dirty="0">
                          <a:latin typeface="Times New Roman" pitchFamily="18" charset="0"/>
                          <a:ea typeface="Calibri"/>
                          <a:cs typeface="Times New Roman" pitchFamily="18" charset="0"/>
                        </a:rPr>
                        <a:t>GUERRA </a:t>
                      </a:r>
                      <a:r>
                        <a:rPr lang="es-ES_tradnl" sz="1600" b="1" dirty="0" smtClean="0">
                          <a:latin typeface="Times New Roman" pitchFamily="18" charset="0"/>
                          <a:ea typeface="Calibri"/>
                          <a:cs typeface="Times New Roman" pitchFamily="18" charset="0"/>
                        </a:rPr>
                        <a:t> DE POSICIÓNS</a:t>
                      </a:r>
                    </a:p>
                    <a:p>
                      <a:pPr marL="342900" lvl="0" indent="-342900">
                        <a:lnSpc>
                          <a:spcPct val="115000"/>
                        </a:lnSpc>
                        <a:spcAft>
                          <a:spcPts val="0"/>
                        </a:spcAft>
                        <a:buFont typeface="Calibri"/>
                        <a:buNone/>
                      </a:pPr>
                      <a:endParaRPr lang="es-ES_tradnl" sz="1600" dirty="0" smtClean="0">
                        <a:latin typeface="Times New Roman" pitchFamily="18" charset="0"/>
                        <a:ea typeface="Calibri"/>
                        <a:cs typeface="Times New Roman" pitchFamily="18" charset="0"/>
                      </a:endParaRPr>
                    </a:p>
                    <a:p>
                      <a:pPr marL="342900" lvl="0" indent="-342900">
                        <a:lnSpc>
                          <a:spcPct val="115000"/>
                        </a:lnSpc>
                        <a:spcAft>
                          <a:spcPts val="0"/>
                        </a:spcAft>
                        <a:buFont typeface="Calibri"/>
                        <a:buNone/>
                      </a:pPr>
                      <a:endParaRPr lang="es-ES_tradnl" sz="1600" dirty="0" smtClean="0">
                        <a:latin typeface="Times New Roman" pitchFamily="18" charset="0"/>
                        <a:ea typeface="Calibri"/>
                        <a:cs typeface="Times New Roman" pitchFamily="18" charset="0"/>
                      </a:endParaRPr>
                    </a:p>
                    <a:p>
                      <a:pPr marL="342900" lvl="0" indent="-342900">
                        <a:lnSpc>
                          <a:spcPct val="115000"/>
                        </a:lnSpc>
                        <a:spcAft>
                          <a:spcPts val="0"/>
                        </a:spcAft>
                        <a:buFont typeface="Calibri"/>
                        <a:buNone/>
                      </a:pPr>
                      <a:endParaRPr lang="es-ES_tradnl" sz="1600" dirty="0">
                        <a:latin typeface="Times New Roman" pitchFamily="18" charset="0"/>
                        <a:ea typeface="Calibri"/>
                        <a:cs typeface="Times New Roman" pitchFamily="18" charset="0"/>
                      </a:endParaRPr>
                    </a:p>
                    <a:p>
                      <a:pPr marL="342900" lvl="0" indent="-342900">
                        <a:lnSpc>
                          <a:spcPct val="115000"/>
                        </a:lnSpc>
                        <a:spcAft>
                          <a:spcPts val="0"/>
                        </a:spcAft>
                        <a:buFont typeface="Calibri"/>
                        <a:buChar char="-"/>
                      </a:pPr>
                      <a:r>
                        <a:rPr lang="es-ES_tradnl" sz="1600" b="1" dirty="0">
                          <a:latin typeface="Times New Roman" pitchFamily="18" charset="0"/>
                          <a:ea typeface="Calibri"/>
                          <a:cs typeface="Times New Roman" pitchFamily="18" charset="0"/>
                        </a:rPr>
                        <a:t>OFENSIVA ALIADA FRACASADA EN ARTOIS E </a:t>
                      </a:r>
                      <a:r>
                        <a:rPr lang="es-ES_tradnl" sz="1600" b="1" dirty="0" smtClean="0">
                          <a:latin typeface="Times New Roman" pitchFamily="18" charset="0"/>
                          <a:ea typeface="Calibri"/>
                          <a:cs typeface="Times New Roman" pitchFamily="18" charset="0"/>
                        </a:rPr>
                        <a:t>CHAMPAGNE</a:t>
                      </a:r>
                    </a:p>
                    <a:p>
                      <a:pPr marL="342900" lvl="0" indent="-342900">
                        <a:lnSpc>
                          <a:spcPct val="115000"/>
                        </a:lnSpc>
                        <a:spcAft>
                          <a:spcPts val="0"/>
                        </a:spcAft>
                        <a:buFont typeface="Calibri"/>
                        <a:buNone/>
                      </a:pPr>
                      <a:endParaRPr lang="es-ES_tradnl" sz="1600" dirty="0" smtClean="0">
                        <a:latin typeface="Times New Roman" pitchFamily="18" charset="0"/>
                        <a:ea typeface="Calibri"/>
                        <a:cs typeface="Times New Roman" pitchFamily="18" charset="0"/>
                      </a:endParaRPr>
                    </a:p>
                    <a:p>
                      <a:pPr marL="342900" lvl="0" indent="-342900">
                        <a:lnSpc>
                          <a:spcPct val="115000"/>
                        </a:lnSpc>
                        <a:spcAft>
                          <a:spcPts val="0"/>
                        </a:spcAft>
                        <a:buFont typeface="Calibri"/>
                        <a:buNone/>
                      </a:pPr>
                      <a:endParaRPr lang="es-ES_tradnl" sz="1600" dirty="0">
                        <a:latin typeface="Times New Roman" pitchFamily="18" charset="0"/>
                        <a:ea typeface="Calibri"/>
                        <a:cs typeface="Times New Roman" pitchFamily="18" charset="0"/>
                      </a:endParaRPr>
                    </a:p>
                    <a:p>
                      <a:pPr marL="342900" lvl="0" indent="-342900">
                        <a:lnSpc>
                          <a:spcPct val="115000"/>
                        </a:lnSpc>
                        <a:spcAft>
                          <a:spcPts val="0"/>
                        </a:spcAft>
                        <a:buFont typeface="Calibri"/>
                        <a:buChar char="-"/>
                      </a:pPr>
                      <a:r>
                        <a:rPr lang="es-ES_tradnl" sz="1600" b="1" dirty="0">
                          <a:latin typeface="Times New Roman" pitchFamily="18" charset="0"/>
                          <a:ea typeface="Calibri"/>
                          <a:cs typeface="Times New Roman" pitchFamily="18" charset="0"/>
                        </a:rPr>
                        <a:t>ITALIA ENTRA EN GUERRA A FAVOR DE ALIADOS</a:t>
                      </a:r>
                      <a:endParaRPr lang="es-ES_tradnl" sz="16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EC34"/>
                    </a:solidFill>
                  </a:tcPr>
                </a:tc>
                <a:tc>
                  <a:txBody>
                    <a:bodyPr/>
                    <a:lstStyle/>
                    <a:p>
                      <a:pPr>
                        <a:lnSpc>
                          <a:spcPct val="115000"/>
                        </a:lnSpc>
                        <a:spcAft>
                          <a:spcPts val="0"/>
                        </a:spcAft>
                      </a:pPr>
                      <a:r>
                        <a:rPr lang="es-ES_tradnl" sz="1600" u="sng" dirty="0">
                          <a:latin typeface="Times New Roman" pitchFamily="18" charset="0"/>
                          <a:ea typeface="Calibri"/>
                          <a:cs typeface="Times New Roman" pitchFamily="18" charset="0"/>
                        </a:rPr>
                        <a:t>OFENSIVA </a:t>
                      </a:r>
                      <a:r>
                        <a:rPr lang="es-ES_tradnl" sz="1600" u="sng" dirty="0" smtClean="0">
                          <a:latin typeface="Times New Roman" pitchFamily="18" charset="0"/>
                          <a:ea typeface="Calibri"/>
                          <a:cs typeface="Times New Roman" pitchFamily="18" charset="0"/>
                        </a:rPr>
                        <a:t>ALEMÁ:</a:t>
                      </a:r>
                      <a:endParaRPr lang="es-ES_tradnl" sz="1600" dirty="0">
                        <a:latin typeface="Times New Roman" pitchFamily="18" charset="0"/>
                        <a:ea typeface="Calibri"/>
                        <a:cs typeface="Times New Roman" pitchFamily="18" charset="0"/>
                      </a:endParaRPr>
                    </a:p>
                    <a:p>
                      <a:pPr>
                        <a:lnSpc>
                          <a:spcPct val="115000"/>
                        </a:lnSpc>
                        <a:spcAft>
                          <a:spcPts val="0"/>
                        </a:spcAft>
                      </a:pPr>
                      <a:r>
                        <a:rPr lang="es-ES_tradnl" sz="1600" b="1" dirty="0">
                          <a:latin typeface="Times New Roman" pitchFamily="18" charset="0"/>
                          <a:ea typeface="Calibri"/>
                          <a:cs typeface="Times New Roman" pitchFamily="18" charset="0"/>
                        </a:rPr>
                        <a:t>OCUPACIÓN DE POLONIA E </a:t>
                      </a:r>
                      <a:r>
                        <a:rPr lang="es-ES_tradnl" sz="1600" b="1" dirty="0" smtClean="0">
                          <a:latin typeface="Times New Roman" pitchFamily="18" charset="0"/>
                          <a:ea typeface="Calibri"/>
                          <a:cs typeface="Times New Roman" pitchFamily="18" charset="0"/>
                        </a:rPr>
                        <a:t>LITUANIA</a:t>
                      </a:r>
                    </a:p>
                    <a:p>
                      <a:pPr>
                        <a:lnSpc>
                          <a:spcPct val="115000"/>
                        </a:lnSpc>
                        <a:spcAft>
                          <a:spcPts val="0"/>
                        </a:spcAft>
                      </a:pPr>
                      <a:endParaRPr lang="es-ES_tradnl" sz="1600" dirty="0">
                        <a:latin typeface="Times New Roman" pitchFamily="18" charset="0"/>
                        <a:ea typeface="Calibri"/>
                        <a:cs typeface="Times New Roman" pitchFamily="18" charset="0"/>
                      </a:endParaRPr>
                    </a:p>
                    <a:p>
                      <a:pPr>
                        <a:lnSpc>
                          <a:spcPct val="115000"/>
                        </a:lnSpc>
                        <a:spcAft>
                          <a:spcPts val="0"/>
                        </a:spcAft>
                      </a:pPr>
                      <a:r>
                        <a:rPr lang="es-ES_tradnl" sz="1600" b="1" dirty="0">
                          <a:latin typeface="Times New Roman" pitchFamily="18" charset="0"/>
                          <a:ea typeface="Calibri"/>
                          <a:cs typeface="Times New Roman" pitchFamily="18" charset="0"/>
                        </a:rPr>
                        <a:t>AUSTRIA OCUPA </a:t>
                      </a:r>
                      <a:r>
                        <a:rPr lang="es-ES_tradnl" sz="1600" b="1" dirty="0" smtClean="0">
                          <a:latin typeface="Times New Roman" pitchFamily="18" charset="0"/>
                          <a:ea typeface="Calibri"/>
                          <a:cs typeface="Times New Roman" pitchFamily="18" charset="0"/>
                        </a:rPr>
                        <a:t>SERBIA</a:t>
                      </a:r>
                    </a:p>
                    <a:p>
                      <a:pPr>
                        <a:lnSpc>
                          <a:spcPct val="115000"/>
                        </a:lnSpc>
                        <a:spcAft>
                          <a:spcPts val="0"/>
                        </a:spcAft>
                      </a:pPr>
                      <a:endParaRPr lang="es-ES_tradnl" sz="1600" dirty="0">
                        <a:latin typeface="Times New Roman" pitchFamily="18" charset="0"/>
                        <a:ea typeface="Calibri"/>
                        <a:cs typeface="Times New Roman" pitchFamily="18" charset="0"/>
                      </a:endParaRPr>
                    </a:p>
                    <a:p>
                      <a:pPr>
                        <a:lnSpc>
                          <a:spcPct val="115000"/>
                        </a:lnSpc>
                        <a:spcAft>
                          <a:spcPts val="0"/>
                        </a:spcAft>
                      </a:pPr>
                      <a:r>
                        <a:rPr lang="es-ES_tradnl" sz="1600" b="1" dirty="0">
                          <a:latin typeface="Times New Roman" pitchFamily="18" charset="0"/>
                          <a:ea typeface="Calibri"/>
                          <a:cs typeface="Times New Roman" pitchFamily="18" charset="0"/>
                        </a:rPr>
                        <a:t>BULGARIA ENTRA NA GUERRA A FAVOR </a:t>
                      </a:r>
                      <a:r>
                        <a:rPr lang="es-ES_tradnl" sz="1600" b="1" dirty="0" smtClean="0">
                          <a:latin typeface="Times New Roman" pitchFamily="18" charset="0"/>
                          <a:ea typeface="Calibri"/>
                          <a:cs typeface="Times New Roman" pitchFamily="18" charset="0"/>
                        </a:rPr>
                        <a:t>DE</a:t>
                      </a:r>
                      <a:r>
                        <a:rPr lang="es-ES_tradnl" sz="1600" b="0" baseline="0" dirty="0" smtClean="0">
                          <a:latin typeface="Times New Roman" pitchFamily="18" charset="0"/>
                          <a:ea typeface="Calibri"/>
                          <a:cs typeface="Times New Roman" pitchFamily="18" charset="0"/>
                        </a:rPr>
                        <a:t> </a:t>
                      </a:r>
                      <a:r>
                        <a:rPr lang="es-ES_tradnl" sz="1600" b="1" dirty="0" smtClean="0">
                          <a:latin typeface="Times New Roman" pitchFamily="18" charset="0"/>
                          <a:ea typeface="Calibri"/>
                          <a:cs typeface="Times New Roman" pitchFamily="18" charset="0"/>
                        </a:rPr>
                        <a:t>ALEMAÑA</a:t>
                      </a:r>
                    </a:p>
                    <a:p>
                      <a:pPr>
                        <a:lnSpc>
                          <a:spcPct val="115000"/>
                        </a:lnSpc>
                        <a:spcAft>
                          <a:spcPts val="0"/>
                        </a:spcAft>
                      </a:pPr>
                      <a:endParaRPr lang="es-ES_tradnl" sz="1600" dirty="0">
                        <a:latin typeface="Times New Roman" pitchFamily="18" charset="0"/>
                        <a:ea typeface="Calibri"/>
                        <a:cs typeface="Times New Roman" pitchFamily="18" charset="0"/>
                      </a:endParaRPr>
                    </a:p>
                    <a:p>
                      <a:pPr>
                        <a:lnSpc>
                          <a:spcPct val="115000"/>
                        </a:lnSpc>
                        <a:spcAft>
                          <a:spcPts val="0"/>
                        </a:spcAft>
                      </a:pPr>
                      <a:r>
                        <a:rPr lang="es-ES_tradnl" sz="1600" b="1" dirty="0">
                          <a:latin typeface="Times New Roman" pitchFamily="18" charset="0"/>
                          <a:ea typeface="Calibri"/>
                          <a:cs typeface="Times New Roman" pitchFamily="18" charset="0"/>
                        </a:rPr>
                        <a:t>BATALLA DE GALLIPOLI. FRACASO DE FRONTE NOS DARDANELOS</a:t>
                      </a:r>
                      <a:endParaRPr lang="es-ES_tradnl" sz="16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EC34"/>
                    </a:solidFill>
                  </a:tcPr>
                </a:tc>
                <a:tc>
                  <a:txBody>
                    <a:bodyPr/>
                    <a:lstStyle/>
                    <a:p>
                      <a:pPr>
                        <a:lnSpc>
                          <a:spcPct val="115000"/>
                        </a:lnSpc>
                        <a:spcAft>
                          <a:spcPts val="0"/>
                        </a:spcAft>
                      </a:pPr>
                      <a:r>
                        <a:rPr lang="es-ES_tradnl" sz="1600" b="1" dirty="0">
                          <a:latin typeface="Times New Roman" pitchFamily="18" charset="0"/>
                          <a:ea typeface="Calibri"/>
                          <a:cs typeface="Times New Roman" pitchFamily="18" charset="0"/>
                        </a:rPr>
                        <a:t>ENFRONTAMENTO BRITÁNICO TURCO EN IRAK E </a:t>
                      </a:r>
                      <a:r>
                        <a:rPr lang="es-ES_tradnl" sz="1600" b="1" dirty="0" smtClean="0">
                          <a:latin typeface="Times New Roman" pitchFamily="18" charset="0"/>
                          <a:ea typeface="Calibri"/>
                          <a:cs typeface="Times New Roman" pitchFamily="18" charset="0"/>
                        </a:rPr>
                        <a:t>ARABIA</a:t>
                      </a:r>
                    </a:p>
                    <a:p>
                      <a:pPr>
                        <a:lnSpc>
                          <a:spcPct val="115000"/>
                        </a:lnSpc>
                        <a:spcAft>
                          <a:spcPts val="0"/>
                        </a:spcAft>
                      </a:pPr>
                      <a:endParaRPr lang="es-ES_tradnl" sz="1600" dirty="0" smtClean="0">
                        <a:latin typeface="Times New Roman" pitchFamily="18" charset="0"/>
                        <a:ea typeface="Calibri"/>
                        <a:cs typeface="Times New Roman" pitchFamily="18" charset="0"/>
                      </a:endParaRPr>
                    </a:p>
                    <a:p>
                      <a:pPr>
                        <a:lnSpc>
                          <a:spcPct val="115000"/>
                        </a:lnSpc>
                        <a:spcAft>
                          <a:spcPts val="0"/>
                        </a:spcAft>
                      </a:pPr>
                      <a:endParaRPr lang="es-ES_tradnl" sz="1600" dirty="0">
                        <a:latin typeface="Times New Roman" pitchFamily="18" charset="0"/>
                        <a:ea typeface="Calibri"/>
                        <a:cs typeface="Times New Roman" pitchFamily="18" charset="0"/>
                      </a:endParaRPr>
                    </a:p>
                    <a:p>
                      <a:pPr>
                        <a:lnSpc>
                          <a:spcPct val="115000"/>
                        </a:lnSpc>
                        <a:spcAft>
                          <a:spcPts val="0"/>
                        </a:spcAft>
                      </a:pPr>
                      <a:r>
                        <a:rPr lang="es-ES_tradnl" sz="1600" b="1" dirty="0">
                          <a:latin typeface="Times New Roman" pitchFamily="18" charset="0"/>
                          <a:ea typeface="Calibri"/>
                          <a:cs typeface="Times New Roman" pitchFamily="18" charset="0"/>
                        </a:rPr>
                        <a:t>OCUPACIÓN BRITÁNICAS DAS COLONIAS </a:t>
                      </a:r>
                      <a:r>
                        <a:rPr lang="es-ES_tradnl" sz="1600" b="1" dirty="0" smtClean="0">
                          <a:latin typeface="Times New Roman" pitchFamily="18" charset="0"/>
                          <a:ea typeface="Calibri"/>
                          <a:cs typeface="Times New Roman" pitchFamily="18" charset="0"/>
                        </a:rPr>
                        <a:t>ALEMÁS </a:t>
                      </a:r>
                      <a:r>
                        <a:rPr lang="es-ES_tradnl" sz="1600" b="1" dirty="0">
                          <a:latin typeface="Times New Roman" pitchFamily="18" charset="0"/>
                          <a:ea typeface="Calibri"/>
                          <a:cs typeface="Times New Roman" pitchFamily="18" charset="0"/>
                        </a:rPr>
                        <a:t>EN ÁFRICA</a:t>
                      </a:r>
                      <a:r>
                        <a:rPr lang="es-ES_tradnl" sz="1600" b="1" dirty="0" smtClean="0">
                          <a:latin typeface="Times New Roman" pitchFamily="18" charset="0"/>
                          <a:ea typeface="Calibri"/>
                          <a:cs typeface="Times New Roman" pitchFamily="18" charset="0"/>
                        </a:rPr>
                        <a:t>.</a:t>
                      </a:r>
                    </a:p>
                    <a:p>
                      <a:pPr>
                        <a:lnSpc>
                          <a:spcPct val="115000"/>
                        </a:lnSpc>
                        <a:spcAft>
                          <a:spcPts val="0"/>
                        </a:spcAft>
                      </a:pPr>
                      <a:endParaRPr lang="es-ES_tradnl" sz="1600" b="1" dirty="0" smtClean="0">
                        <a:latin typeface="Times New Roman" pitchFamily="18" charset="0"/>
                        <a:ea typeface="Calibri"/>
                        <a:cs typeface="Times New Roman" pitchFamily="18" charset="0"/>
                      </a:endParaRPr>
                    </a:p>
                    <a:p>
                      <a:pPr>
                        <a:lnSpc>
                          <a:spcPct val="115000"/>
                        </a:lnSpc>
                        <a:spcAft>
                          <a:spcPts val="0"/>
                        </a:spcAft>
                      </a:pPr>
                      <a:endParaRPr lang="es-ES_tradnl" sz="1600" dirty="0">
                        <a:latin typeface="Times New Roman" pitchFamily="18" charset="0"/>
                        <a:ea typeface="Calibri"/>
                        <a:cs typeface="Times New Roman" pitchFamily="18" charset="0"/>
                      </a:endParaRPr>
                    </a:p>
                    <a:p>
                      <a:pPr>
                        <a:lnSpc>
                          <a:spcPct val="115000"/>
                        </a:lnSpc>
                        <a:spcAft>
                          <a:spcPts val="0"/>
                        </a:spcAft>
                      </a:pPr>
                      <a:r>
                        <a:rPr lang="es-ES_tradnl" sz="1600" b="1" dirty="0">
                          <a:latin typeface="Times New Roman" pitchFamily="18" charset="0"/>
                          <a:ea typeface="Calibri"/>
                          <a:cs typeface="Times New Roman" pitchFamily="18" charset="0"/>
                        </a:rPr>
                        <a:t>INICIO DA GUERRA </a:t>
                      </a:r>
                      <a:r>
                        <a:rPr lang="es-ES_tradnl" sz="1600" b="1" dirty="0" smtClean="0">
                          <a:latin typeface="Times New Roman" pitchFamily="18" charset="0"/>
                          <a:ea typeface="Calibri"/>
                          <a:cs typeface="Times New Roman" pitchFamily="18" charset="0"/>
                        </a:rPr>
                        <a:t>SUBMARIÑA </a:t>
                      </a:r>
                      <a:r>
                        <a:rPr lang="es-ES_tradnl" sz="1600" b="1" dirty="0">
                          <a:latin typeface="Times New Roman" pitchFamily="18" charset="0"/>
                          <a:ea typeface="Calibri"/>
                          <a:cs typeface="Times New Roman" pitchFamily="18" charset="0"/>
                        </a:rPr>
                        <a:t>POR PARTE DE </a:t>
                      </a:r>
                      <a:r>
                        <a:rPr lang="es-ES_tradnl" sz="1600" b="1" dirty="0" smtClean="0">
                          <a:latin typeface="Times New Roman" pitchFamily="18" charset="0"/>
                          <a:ea typeface="Calibri"/>
                          <a:cs typeface="Times New Roman" pitchFamily="18" charset="0"/>
                        </a:rPr>
                        <a:t>ALEMAÑA.</a:t>
                      </a:r>
                      <a:endParaRPr lang="es-ES_tradnl" sz="1600" dirty="0">
                        <a:latin typeface="Times New Roman" pitchFamily="18" charset="0"/>
                        <a:ea typeface="Calibri"/>
                        <a:cs typeface="Times New Roman" pitchFamily="18" charset="0"/>
                      </a:endParaRPr>
                    </a:p>
                    <a:p>
                      <a:pPr>
                        <a:lnSpc>
                          <a:spcPct val="115000"/>
                        </a:lnSpc>
                        <a:spcAft>
                          <a:spcPts val="0"/>
                        </a:spcAft>
                      </a:pPr>
                      <a:r>
                        <a:rPr lang="es-ES_tradnl" sz="1600" b="1" dirty="0">
                          <a:latin typeface="Times New Roman" pitchFamily="18" charset="0"/>
                          <a:ea typeface="Calibri"/>
                          <a:cs typeface="Times New Roman" pitchFamily="18" charset="0"/>
                        </a:rPr>
                        <a:t>AFUNDIMENTO DO LUSITANIA</a:t>
                      </a:r>
                      <a:endParaRPr lang="es-ES_tradnl" sz="16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EC34"/>
                    </a:solidFill>
                  </a:tcPr>
                </a:tc>
                <a:tc>
                  <a:txBody>
                    <a:bodyPr/>
                    <a:lstStyle/>
                    <a:p>
                      <a:pPr>
                        <a:lnSpc>
                          <a:spcPct val="115000"/>
                        </a:lnSpc>
                        <a:spcAft>
                          <a:spcPts val="0"/>
                        </a:spcAft>
                      </a:pPr>
                      <a:r>
                        <a:rPr lang="es-ES_tradnl" sz="1600" b="1" dirty="0">
                          <a:latin typeface="Times New Roman" pitchFamily="18" charset="0"/>
                          <a:ea typeface="Calibri"/>
                          <a:cs typeface="Times New Roman" pitchFamily="18" charset="0"/>
                        </a:rPr>
                        <a:t>CONFERENCIA E MANIFESTO DE</a:t>
                      </a:r>
                      <a:endParaRPr lang="es-ES_tradnl" sz="1600" dirty="0">
                        <a:latin typeface="Times New Roman" pitchFamily="18" charset="0"/>
                        <a:ea typeface="Calibri"/>
                        <a:cs typeface="Times New Roman" pitchFamily="18" charset="0"/>
                      </a:endParaRPr>
                    </a:p>
                    <a:p>
                      <a:pPr>
                        <a:lnSpc>
                          <a:spcPct val="115000"/>
                        </a:lnSpc>
                        <a:spcAft>
                          <a:spcPts val="0"/>
                        </a:spcAft>
                      </a:pPr>
                      <a:r>
                        <a:rPr lang="es-ES_tradnl" sz="1600" b="1" dirty="0">
                          <a:latin typeface="Times New Roman" pitchFamily="18" charset="0"/>
                          <a:ea typeface="Calibri"/>
                          <a:cs typeface="Times New Roman" pitchFamily="18" charset="0"/>
                        </a:rPr>
                        <a:t>ZIMMERWALD</a:t>
                      </a:r>
                      <a:endParaRPr lang="es-ES_tradnl" sz="16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EC34"/>
                    </a:solidFill>
                  </a:tcPr>
                </a:tc>
              </a:tr>
            </a:tbl>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p:cNvPicPr>
            <a:picLocks noChangeAspect="1" noChangeArrowheads="1"/>
          </p:cNvPicPr>
          <p:nvPr/>
        </p:nvPicPr>
        <p:blipFill>
          <a:blip r:embed="rId2"/>
          <a:srcRect/>
          <a:stretch>
            <a:fillRect/>
          </a:stretch>
        </p:blipFill>
        <p:spPr bwMode="auto">
          <a:xfrm>
            <a:off x="179388" y="188913"/>
            <a:ext cx="8099425" cy="6669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0" y="0"/>
          <a:ext cx="9144004" cy="6858001"/>
        </p:xfrm>
        <a:graphic>
          <a:graphicData uri="http://schemas.openxmlformats.org/drawingml/2006/table">
            <a:tbl>
              <a:tblPr/>
              <a:tblGrid>
                <a:gridCol w="2286001"/>
                <a:gridCol w="2286001"/>
                <a:gridCol w="2286001"/>
                <a:gridCol w="2286001"/>
              </a:tblGrid>
              <a:tr h="567890">
                <a:tc gridSpan="4">
                  <a:txBody>
                    <a:bodyPr/>
                    <a:lstStyle/>
                    <a:p>
                      <a:pPr>
                        <a:lnSpc>
                          <a:spcPct val="115000"/>
                        </a:lnSpc>
                        <a:spcAft>
                          <a:spcPts val="0"/>
                        </a:spcAft>
                      </a:pPr>
                      <a:r>
                        <a:rPr lang="es-ES_tradnl" sz="1800" b="1" dirty="0">
                          <a:latin typeface="Times New Roman" pitchFamily="18" charset="0"/>
                          <a:ea typeface="Calibri"/>
                          <a:cs typeface="Times New Roman" pitchFamily="18" charset="0"/>
                        </a:rPr>
                        <a:t>1916. A GUERRA DE POSICIÓNS: O DESGASTE</a:t>
                      </a:r>
                      <a:endParaRPr lang="es-ES_tradnl" sz="18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r>
              <a:tr h="765553">
                <a:tc>
                  <a:txBody>
                    <a:bodyPr/>
                    <a:lstStyle/>
                    <a:p>
                      <a:pPr>
                        <a:lnSpc>
                          <a:spcPct val="115000"/>
                        </a:lnSpc>
                        <a:spcAft>
                          <a:spcPts val="0"/>
                        </a:spcAft>
                      </a:pPr>
                      <a:r>
                        <a:rPr lang="es-ES_tradnl" sz="1800" b="1">
                          <a:latin typeface="Times New Roman" pitchFamily="18" charset="0"/>
                          <a:ea typeface="Calibri"/>
                          <a:cs typeface="Times New Roman" pitchFamily="18" charset="0"/>
                        </a:rPr>
                        <a:t>FRONTE OCCIDENTAL</a:t>
                      </a:r>
                      <a:endParaRPr lang="es-ES_tradnl" sz="180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nSpc>
                          <a:spcPct val="115000"/>
                        </a:lnSpc>
                        <a:spcAft>
                          <a:spcPts val="0"/>
                        </a:spcAft>
                      </a:pPr>
                      <a:r>
                        <a:rPr lang="es-ES_tradnl" sz="1800" b="1">
                          <a:latin typeface="Times New Roman" pitchFamily="18" charset="0"/>
                          <a:ea typeface="Calibri"/>
                          <a:cs typeface="Times New Roman" pitchFamily="18" charset="0"/>
                        </a:rPr>
                        <a:t>FRONTE ORIENTAL</a:t>
                      </a:r>
                      <a:endParaRPr lang="es-ES_tradnl" sz="180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nSpc>
                          <a:spcPct val="115000"/>
                        </a:lnSpc>
                        <a:spcAft>
                          <a:spcPts val="0"/>
                        </a:spcAft>
                      </a:pPr>
                      <a:r>
                        <a:rPr lang="es-ES_tradnl" sz="1800" b="1">
                          <a:latin typeface="Times New Roman" pitchFamily="18" charset="0"/>
                          <a:ea typeface="Calibri"/>
                          <a:cs typeface="Times New Roman" pitchFamily="18" charset="0"/>
                        </a:rPr>
                        <a:t>FR. EXTRAEUROPEO</a:t>
                      </a:r>
                      <a:endParaRPr lang="es-ES_tradnl" sz="180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nSpc>
                          <a:spcPct val="115000"/>
                        </a:lnSpc>
                        <a:spcAft>
                          <a:spcPts val="0"/>
                        </a:spcAft>
                      </a:pPr>
                      <a:r>
                        <a:rPr lang="es-ES_tradnl" sz="1800" b="1" dirty="0">
                          <a:latin typeface="Times New Roman" pitchFamily="18" charset="0"/>
                          <a:ea typeface="Calibri"/>
                          <a:cs typeface="Times New Roman" pitchFamily="18" charset="0"/>
                        </a:rPr>
                        <a:t>FRONTE INTERIOR</a:t>
                      </a:r>
                      <a:endParaRPr lang="es-ES_tradnl" sz="18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5524558">
                <a:tc>
                  <a:txBody>
                    <a:bodyPr/>
                    <a:lstStyle/>
                    <a:p>
                      <a:pPr>
                        <a:lnSpc>
                          <a:spcPct val="115000"/>
                        </a:lnSpc>
                        <a:spcAft>
                          <a:spcPts val="0"/>
                        </a:spcAft>
                      </a:pPr>
                      <a:endParaRPr lang="es-ES_tradnl" sz="1800" b="1" dirty="0" smtClean="0">
                        <a:latin typeface="Times New Roman" pitchFamily="18" charset="0"/>
                        <a:ea typeface="Calibri"/>
                        <a:cs typeface="Times New Roman" pitchFamily="18" charset="0"/>
                      </a:endParaRPr>
                    </a:p>
                    <a:p>
                      <a:pPr>
                        <a:lnSpc>
                          <a:spcPct val="115000"/>
                        </a:lnSpc>
                        <a:spcAft>
                          <a:spcPts val="0"/>
                        </a:spcAft>
                      </a:pPr>
                      <a:r>
                        <a:rPr lang="es-ES_tradnl" sz="1800" b="1" dirty="0" smtClean="0">
                          <a:latin typeface="Times New Roman" pitchFamily="18" charset="0"/>
                          <a:ea typeface="Calibri"/>
                          <a:cs typeface="Times New Roman" pitchFamily="18" charset="0"/>
                        </a:rPr>
                        <a:t>VERDÚN</a:t>
                      </a:r>
                      <a:r>
                        <a:rPr lang="es-ES_tradnl" sz="1800" b="1" dirty="0">
                          <a:latin typeface="Times New Roman" pitchFamily="18" charset="0"/>
                          <a:ea typeface="Calibri"/>
                          <a:cs typeface="Times New Roman" pitchFamily="18" charset="0"/>
                        </a:rPr>
                        <a:t>: OFENSIVA </a:t>
                      </a:r>
                      <a:r>
                        <a:rPr lang="es-ES_tradnl" sz="1800" b="1" dirty="0" smtClean="0">
                          <a:latin typeface="Times New Roman" pitchFamily="18" charset="0"/>
                          <a:ea typeface="Calibri"/>
                          <a:cs typeface="Times New Roman" pitchFamily="18" charset="0"/>
                        </a:rPr>
                        <a:t>ALEMANA.</a:t>
                      </a:r>
                    </a:p>
                    <a:p>
                      <a:pPr>
                        <a:lnSpc>
                          <a:spcPct val="115000"/>
                        </a:lnSpc>
                        <a:spcAft>
                          <a:spcPts val="0"/>
                        </a:spcAft>
                      </a:pPr>
                      <a:endParaRPr lang="es-ES_tradnl" sz="1800" dirty="0" smtClean="0">
                        <a:latin typeface="Times New Roman" pitchFamily="18" charset="0"/>
                        <a:ea typeface="Calibri"/>
                        <a:cs typeface="Times New Roman" pitchFamily="18" charset="0"/>
                      </a:endParaRPr>
                    </a:p>
                    <a:p>
                      <a:pPr>
                        <a:lnSpc>
                          <a:spcPct val="115000"/>
                        </a:lnSpc>
                        <a:spcAft>
                          <a:spcPts val="0"/>
                        </a:spcAft>
                      </a:pPr>
                      <a:endParaRPr lang="es-ES_tradnl" sz="1800" dirty="0">
                        <a:latin typeface="Times New Roman" pitchFamily="18" charset="0"/>
                        <a:ea typeface="Calibri"/>
                        <a:cs typeface="Times New Roman" pitchFamily="18" charset="0"/>
                      </a:endParaRPr>
                    </a:p>
                    <a:p>
                      <a:pPr>
                        <a:lnSpc>
                          <a:spcPct val="115000"/>
                        </a:lnSpc>
                        <a:spcAft>
                          <a:spcPts val="0"/>
                        </a:spcAft>
                      </a:pPr>
                      <a:r>
                        <a:rPr lang="es-ES_tradnl" sz="1800" b="1" dirty="0">
                          <a:latin typeface="Times New Roman" pitchFamily="18" charset="0"/>
                          <a:ea typeface="Calibri"/>
                          <a:cs typeface="Times New Roman" pitchFamily="18" charset="0"/>
                        </a:rPr>
                        <a:t>SOMME: ÉXITO DA OFENSIVA ALIADA</a:t>
                      </a:r>
                      <a:endParaRPr lang="es-ES_tradnl" sz="1800" dirty="0">
                        <a:latin typeface="Times New Roman" pitchFamily="18" charset="0"/>
                        <a:ea typeface="Calibri"/>
                        <a:cs typeface="Times New Roman" pitchFamily="18" charset="0"/>
                      </a:endParaRPr>
                    </a:p>
                    <a:p>
                      <a:pPr>
                        <a:lnSpc>
                          <a:spcPct val="115000"/>
                        </a:lnSpc>
                        <a:spcAft>
                          <a:spcPts val="0"/>
                        </a:spcAft>
                      </a:pPr>
                      <a:endParaRPr lang="es-ES_tradnl" sz="1800" b="1" dirty="0" smtClean="0">
                        <a:latin typeface="Times New Roman" pitchFamily="18" charset="0"/>
                        <a:ea typeface="Calibri"/>
                        <a:cs typeface="Times New Roman" pitchFamily="18" charset="0"/>
                      </a:endParaRPr>
                    </a:p>
                    <a:p>
                      <a:pPr>
                        <a:lnSpc>
                          <a:spcPct val="115000"/>
                        </a:lnSpc>
                        <a:spcAft>
                          <a:spcPts val="0"/>
                        </a:spcAft>
                      </a:pPr>
                      <a:endParaRPr lang="es-ES_tradnl" sz="1800" b="1" dirty="0" smtClean="0">
                        <a:latin typeface="Times New Roman" pitchFamily="18" charset="0"/>
                        <a:ea typeface="Calibri"/>
                        <a:cs typeface="Times New Roman" pitchFamily="18" charset="0"/>
                      </a:endParaRPr>
                    </a:p>
                    <a:p>
                      <a:pPr>
                        <a:lnSpc>
                          <a:spcPct val="115000"/>
                        </a:lnSpc>
                        <a:spcAft>
                          <a:spcPts val="0"/>
                        </a:spcAft>
                      </a:pPr>
                      <a:r>
                        <a:rPr lang="es-ES_tradnl" sz="1800" b="1" dirty="0" smtClean="0">
                          <a:latin typeface="Times New Roman" pitchFamily="18" charset="0"/>
                          <a:ea typeface="Calibri"/>
                          <a:cs typeface="Times New Roman" pitchFamily="18" charset="0"/>
                        </a:rPr>
                        <a:t>ATAQUE AUSTRÍACO </a:t>
                      </a:r>
                      <a:r>
                        <a:rPr lang="es-ES_tradnl" sz="1800" b="1" dirty="0">
                          <a:latin typeface="Times New Roman" pitchFamily="18" charset="0"/>
                          <a:ea typeface="Calibri"/>
                          <a:cs typeface="Times New Roman" pitchFamily="18" charset="0"/>
                        </a:rPr>
                        <a:t>NO  TRENTINO</a:t>
                      </a:r>
                      <a:endParaRPr lang="es-ES_tradnl" sz="1800" dirty="0">
                        <a:latin typeface="Times New Roman" pitchFamily="18" charset="0"/>
                        <a:ea typeface="Calibri"/>
                        <a:cs typeface="Times New Roman" pitchFamily="18" charset="0"/>
                      </a:endParaRPr>
                    </a:p>
                    <a:p>
                      <a:pPr>
                        <a:lnSpc>
                          <a:spcPct val="115000"/>
                        </a:lnSpc>
                        <a:spcAft>
                          <a:spcPts val="0"/>
                        </a:spcAft>
                      </a:pPr>
                      <a:endParaRPr lang="es-ES_tradnl" sz="1800" b="1" dirty="0" smtClean="0">
                        <a:latin typeface="Times New Roman" pitchFamily="18" charset="0"/>
                        <a:ea typeface="Calibri"/>
                        <a:cs typeface="Times New Roman" pitchFamily="18" charset="0"/>
                      </a:endParaRPr>
                    </a:p>
                    <a:p>
                      <a:pPr>
                        <a:lnSpc>
                          <a:spcPct val="115000"/>
                        </a:lnSpc>
                        <a:spcAft>
                          <a:spcPts val="0"/>
                        </a:spcAft>
                      </a:pPr>
                      <a:r>
                        <a:rPr lang="es-ES_tradnl" sz="1800" b="1" dirty="0" smtClean="0">
                          <a:latin typeface="Times New Roman" pitchFamily="18" charset="0"/>
                          <a:ea typeface="Calibri"/>
                          <a:cs typeface="Times New Roman" pitchFamily="18" charset="0"/>
                        </a:rPr>
                        <a:t>CONTRAATAQUE </a:t>
                      </a:r>
                      <a:r>
                        <a:rPr lang="es-ES_tradnl" sz="1800" b="1" dirty="0">
                          <a:latin typeface="Times New Roman" pitchFamily="18" charset="0"/>
                          <a:ea typeface="Calibri"/>
                          <a:cs typeface="Times New Roman" pitchFamily="18" charset="0"/>
                        </a:rPr>
                        <a:t>ITALIANO EN ISONZO</a:t>
                      </a:r>
                      <a:endParaRPr lang="es-ES_tradnl" sz="18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DEA36"/>
                    </a:solidFill>
                  </a:tcPr>
                </a:tc>
                <a:tc>
                  <a:txBody>
                    <a:bodyPr/>
                    <a:lstStyle/>
                    <a:p>
                      <a:pPr>
                        <a:lnSpc>
                          <a:spcPct val="115000"/>
                        </a:lnSpc>
                        <a:spcAft>
                          <a:spcPts val="0"/>
                        </a:spcAft>
                      </a:pPr>
                      <a:endParaRPr lang="es-ES_tradnl" sz="1800" b="1" dirty="0" smtClean="0">
                        <a:latin typeface="Times New Roman" pitchFamily="18" charset="0"/>
                        <a:ea typeface="Calibri"/>
                        <a:cs typeface="Times New Roman" pitchFamily="18" charset="0"/>
                      </a:endParaRPr>
                    </a:p>
                    <a:p>
                      <a:pPr>
                        <a:lnSpc>
                          <a:spcPct val="115000"/>
                        </a:lnSpc>
                        <a:spcAft>
                          <a:spcPts val="0"/>
                        </a:spcAft>
                      </a:pPr>
                      <a:r>
                        <a:rPr lang="es-ES_tradnl" sz="1800" b="1" dirty="0" smtClean="0">
                          <a:latin typeface="Times New Roman" pitchFamily="18" charset="0"/>
                          <a:ea typeface="Calibri"/>
                          <a:cs typeface="Times New Roman" pitchFamily="18" charset="0"/>
                        </a:rPr>
                        <a:t>ROMANÍA </a:t>
                      </a:r>
                      <a:r>
                        <a:rPr lang="es-ES_tradnl" sz="1800" b="1" dirty="0">
                          <a:latin typeface="Times New Roman" pitchFamily="18" charset="0"/>
                          <a:ea typeface="Calibri"/>
                          <a:cs typeface="Times New Roman" pitchFamily="18" charset="0"/>
                        </a:rPr>
                        <a:t>ENTRA NA GUERRA Ó LADO DOS </a:t>
                      </a:r>
                      <a:r>
                        <a:rPr lang="es-ES_tradnl" sz="1800" b="1" dirty="0" smtClean="0">
                          <a:latin typeface="Times New Roman" pitchFamily="18" charset="0"/>
                          <a:ea typeface="Calibri"/>
                          <a:cs typeface="Times New Roman" pitchFamily="18" charset="0"/>
                        </a:rPr>
                        <a:t>ALIADOS</a:t>
                      </a:r>
                    </a:p>
                    <a:p>
                      <a:pPr>
                        <a:lnSpc>
                          <a:spcPct val="115000"/>
                        </a:lnSpc>
                        <a:spcAft>
                          <a:spcPts val="0"/>
                        </a:spcAft>
                      </a:pPr>
                      <a:endParaRPr lang="es-ES_tradnl" sz="1800" b="1" dirty="0" smtClean="0">
                        <a:latin typeface="Times New Roman" pitchFamily="18" charset="0"/>
                        <a:ea typeface="Calibri"/>
                        <a:cs typeface="Times New Roman" pitchFamily="18" charset="0"/>
                      </a:endParaRPr>
                    </a:p>
                    <a:p>
                      <a:pPr>
                        <a:lnSpc>
                          <a:spcPct val="115000"/>
                        </a:lnSpc>
                        <a:spcAft>
                          <a:spcPts val="0"/>
                        </a:spcAft>
                      </a:pPr>
                      <a:r>
                        <a:rPr lang="es-ES_tradnl" sz="1800" b="1" dirty="0" smtClean="0">
                          <a:latin typeface="Times New Roman" pitchFamily="18" charset="0"/>
                          <a:ea typeface="Calibri"/>
                          <a:cs typeface="Times New Roman" pitchFamily="18" charset="0"/>
                        </a:rPr>
                        <a:t>ALEMAÑA </a:t>
                      </a:r>
                      <a:r>
                        <a:rPr lang="es-ES_tradnl" sz="1800" b="1" dirty="0">
                          <a:latin typeface="Times New Roman" pitchFamily="18" charset="0"/>
                          <a:ea typeface="Calibri"/>
                          <a:cs typeface="Times New Roman" pitchFamily="18" charset="0"/>
                        </a:rPr>
                        <a:t>E AUSTRIA OCUPAN A MAIOR PARTE DE ROMANÍA.</a:t>
                      </a:r>
                      <a:endParaRPr lang="es-ES_tradnl" sz="18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DEA36"/>
                    </a:solidFill>
                  </a:tcPr>
                </a:tc>
                <a:tc>
                  <a:txBody>
                    <a:bodyPr/>
                    <a:lstStyle/>
                    <a:p>
                      <a:pPr>
                        <a:lnSpc>
                          <a:spcPct val="115000"/>
                        </a:lnSpc>
                        <a:spcAft>
                          <a:spcPts val="0"/>
                        </a:spcAft>
                      </a:pPr>
                      <a:endParaRPr lang="es-ES_tradnl" sz="1800" b="1" dirty="0" smtClean="0">
                        <a:latin typeface="Times New Roman" pitchFamily="18" charset="0"/>
                        <a:ea typeface="Calibri"/>
                        <a:cs typeface="Times New Roman" pitchFamily="18" charset="0"/>
                      </a:endParaRPr>
                    </a:p>
                    <a:p>
                      <a:pPr>
                        <a:lnSpc>
                          <a:spcPct val="115000"/>
                        </a:lnSpc>
                        <a:spcAft>
                          <a:spcPts val="0"/>
                        </a:spcAft>
                      </a:pPr>
                      <a:r>
                        <a:rPr lang="es-ES_tradnl" sz="1800" b="1" dirty="0" smtClean="0">
                          <a:latin typeface="Times New Roman" pitchFamily="18" charset="0"/>
                          <a:ea typeface="Calibri"/>
                          <a:cs typeface="Times New Roman" pitchFamily="18" charset="0"/>
                        </a:rPr>
                        <a:t>BATALLA </a:t>
                      </a:r>
                      <a:r>
                        <a:rPr lang="es-ES_tradnl" sz="1800" b="1" dirty="0">
                          <a:latin typeface="Times New Roman" pitchFamily="18" charset="0"/>
                          <a:ea typeface="Calibri"/>
                          <a:cs typeface="Times New Roman" pitchFamily="18" charset="0"/>
                        </a:rPr>
                        <a:t>NAVAL EN XUTLANDIA ENTRE GRAN BRETAÑA E </a:t>
                      </a:r>
                      <a:r>
                        <a:rPr lang="es-ES_tradnl" sz="1800" b="1" dirty="0" smtClean="0">
                          <a:latin typeface="Times New Roman" pitchFamily="18" charset="0"/>
                          <a:ea typeface="Calibri"/>
                          <a:cs typeface="Times New Roman" pitchFamily="18" charset="0"/>
                        </a:rPr>
                        <a:t>ALEMAÑA</a:t>
                      </a:r>
                      <a:endParaRPr lang="es-ES_tradnl" sz="18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DEA36"/>
                    </a:solidFill>
                  </a:tcPr>
                </a:tc>
                <a:tc>
                  <a:txBody>
                    <a:bodyPr/>
                    <a:lstStyle/>
                    <a:p>
                      <a:pPr>
                        <a:lnSpc>
                          <a:spcPct val="115000"/>
                        </a:lnSpc>
                        <a:spcAft>
                          <a:spcPts val="0"/>
                        </a:spcAft>
                      </a:pPr>
                      <a:r>
                        <a:rPr lang="es-ES_tradnl" sz="1800" b="1" dirty="0">
                          <a:latin typeface="Times New Roman" pitchFamily="18" charset="0"/>
                          <a:ea typeface="Calibri"/>
                          <a:cs typeface="Times New Roman" pitchFamily="18" charset="0"/>
                        </a:rPr>
                        <a:t> </a:t>
                      </a:r>
                      <a:endParaRPr lang="es-ES_tradnl" sz="1800" b="1" dirty="0" smtClean="0">
                        <a:latin typeface="Times New Roman" pitchFamily="18" charset="0"/>
                        <a:ea typeface="Calibri"/>
                        <a:cs typeface="Times New Roman" pitchFamily="18" charset="0"/>
                      </a:endParaRPr>
                    </a:p>
                    <a:p>
                      <a:pPr>
                        <a:lnSpc>
                          <a:spcPct val="115000"/>
                        </a:lnSpc>
                        <a:spcAft>
                          <a:spcPts val="0"/>
                        </a:spcAft>
                      </a:pPr>
                      <a:r>
                        <a:rPr lang="es-ES_tradnl" sz="1800" b="1" dirty="0" smtClean="0">
                          <a:latin typeface="Times New Roman" pitchFamily="18" charset="0"/>
                          <a:ea typeface="Calibri"/>
                          <a:cs typeface="Times New Roman" pitchFamily="18" charset="0"/>
                        </a:rPr>
                        <a:t>ESCASEZA </a:t>
                      </a:r>
                      <a:r>
                        <a:rPr lang="es-ES_tradnl" sz="1800" b="1" dirty="0">
                          <a:latin typeface="Times New Roman" pitchFamily="18" charset="0"/>
                          <a:ea typeface="Calibri"/>
                          <a:cs typeface="Times New Roman" pitchFamily="18" charset="0"/>
                        </a:rPr>
                        <a:t>E RACIONAMENTO</a:t>
                      </a:r>
                      <a:r>
                        <a:rPr lang="es-ES_tradnl" sz="1800" b="1" dirty="0" smtClean="0">
                          <a:latin typeface="Times New Roman" pitchFamily="18" charset="0"/>
                          <a:ea typeface="Calibri"/>
                          <a:cs typeface="Times New Roman" pitchFamily="18" charset="0"/>
                        </a:rPr>
                        <a:t>.</a:t>
                      </a:r>
                    </a:p>
                    <a:p>
                      <a:pPr>
                        <a:lnSpc>
                          <a:spcPct val="115000"/>
                        </a:lnSpc>
                        <a:spcAft>
                          <a:spcPts val="0"/>
                        </a:spcAft>
                      </a:pPr>
                      <a:endParaRPr lang="es-ES_tradnl" sz="1800" b="1" dirty="0" smtClean="0">
                        <a:latin typeface="Times New Roman" pitchFamily="18" charset="0"/>
                        <a:ea typeface="Calibri"/>
                        <a:cs typeface="Times New Roman" pitchFamily="18" charset="0"/>
                      </a:endParaRPr>
                    </a:p>
                    <a:p>
                      <a:pPr>
                        <a:lnSpc>
                          <a:spcPct val="115000"/>
                        </a:lnSpc>
                        <a:spcAft>
                          <a:spcPts val="0"/>
                        </a:spcAft>
                      </a:pPr>
                      <a:endParaRPr lang="es-ES_tradnl" sz="1800" dirty="0">
                        <a:latin typeface="Times New Roman" pitchFamily="18" charset="0"/>
                        <a:ea typeface="Calibri"/>
                        <a:cs typeface="Times New Roman" pitchFamily="18" charset="0"/>
                      </a:endParaRPr>
                    </a:p>
                    <a:p>
                      <a:pPr>
                        <a:lnSpc>
                          <a:spcPct val="115000"/>
                        </a:lnSpc>
                        <a:spcAft>
                          <a:spcPts val="0"/>
                        </a:spcAft>
                      </a:pPr>
                      <a:endParaRPr lang="es-ES_tradnl" sz="1800" b="1" dirty="0" smtClean="0">
                        <a:latin typeface="Times New Roman" pitchFamily="18" charset="0"/>
                        <a:ea typeface="Calibri"/>
                        <a:cs typeface="Times New Roman" pitchFamily="18" charset="0"/>
                      </a:endParaRPr>
                    </a:p>
                    <a:p>
                      <a:pPr>
                        <a:lnSpc>
                          <a:spcPct val="115000"/>
                        </a:lnSpc>
                        <a:spcAft>
                          <a:spcPts val="0"/>
                        </a:spcAft>
                      </a:pPr>
                      <a:r>
                        <a:rPr lang="es-ES_tradnl" sz="1800" b="1" dirty="0" smtClean="0">
                          <a:latin typeface="Times New Roman" pitchFamily="18" charset="0"/>
                          <a:ea typeface="Calibri"/>
                          <a:cs typeface="Times New Roman" pitchFamily="18" charset="0"/>
                        </a:rPr>
                        <a:t>MILITARIZACIÓN </a:t>
                      </a:r>
                      <a:r>
                        <a:rPr lang="es-ES_tradnl" sz="1800" b="1" dirty="0">
                          <a:latin typeface="Times New Roman" pitchFamily="18" charset="0"/>
                          <a:ea typeface="Calibri"/>
                          <a:cs typeface="Times New Roman" pitchFamily="18" charset="0"/>
                        </a:rPr>
                        <a:t>TOTAL EN GRAN BRETAÑA </a:t>
                      </a:r>
                      <a:endParaRPr lang="es-ES_tradnl" sz="18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DEA36"/>
                    </a:solidFill>
                  </a:tcPr>
                </a:tc>
              </a:tr>
            </a:tbl>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p:cNvPicPr>
            <a:picLocks noChangeAspect="1" noChangeArrowheads="1"/>
          </p:cNvPicPr>
          <p:nvPr/>
        </p:nvPicPr>
        <p:blipFill>
          <a:blip r:embed="rId2"/>
          <a:srcRect/>
          <a:stretch>
            <a:fillRect/>
          </a:stretch>
        </p:blipFill>
        <p:spPr bwMode="auto">
          <a:xfrm>
            <a:off x="395288" y="0"/>
            <a:ext cx="813276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0" y="0"/>
          <a:ext cx="9144004" cy="6669361"/>
        </p:xfrm>
        <a:graphic>
          <a:graphicData uri="http://schemas.openxmlformats.org/drawingml/2006/table">
            <a:tbl>
              <a:tblPr/>
              <a:tblGrid>
                <a:gridCol w="2286001"/>
                <a:gridCol w="2286001"/>
                <a:gridCol w="2286001"/>
                <a:gridCol w="2286001"/>
              </a:tblGrid>
              <a:tr h="692921">
                <a:tc gridSpan="4">
                  <a:txBody>
                    <a:bodyPr/>
                    <a:lstStyle/>
                    <a:p>
                      <a:pPr algn="ctr">
                        <a:lnSpc>
                          <a:spcPct val="115000"/>
                        </a:lnSpc>
                        <a:spcAft>
                          <a:spcPts val="0"/>
                        </a:spcAft>
                      </a:pPr>
                      <a:r>
                        <a:rPr lang="es-ES_tradnl" sz="1800" b="1" dirty="0">
                          <a:latin typeface="Times New Roman" pitchFamily="18" charset="0"/>
                          <a:ea typeface="Calibri"/>
                          <a:cs typeface="Times New Roman" pitchFamily="18" charset="0"/>
                        </a:rPr>
                        <a:t>1917. O ANO DECISIVO</a:t>
                      </a:r>
                      <a:endParaRPr lang="es-ES_tradnl" sz="18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r>
              <a:tr h="1212611">
                <a:tc>
                  <a:txBody>
                    <a:bodyPr/>
                    <a:lstStyle/>
                    <a:p>
                      <a:pPr>
                        <a:lnSpc>
                          <a:spcPct val="115000"/>
                        </a:lnSpc>
                        <a:spcAft>
                          <a:spcPts val="0"/>
                        </a:spcAft>
                      </a:pPr>
                      <a:r>
                        <a:rPr lang="es-ES_tradnl" sz="1800" b="1" dirty="0">
                          <a:latin typeface="Times New Roman" pitchFamily="18" charset="0"/>
                          <a:ea typeface="Calibri"/>
                          <a:cs typeface="Times New Roman" pitchFamily="18" charset="0"/>
                        </a:rPr>
                        <a:t>FRONTE OCCIDENTAL</a:t>
                      </a:r>
                      <a:endParaRPr lang="es-ES_tradnl" sz="18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nSpc>
                          <a:spcPct val="115000"/>
                        </a:lnSpc>
                        <a:spcAft>
                          <a:spcPts val="0"/>
                        </a:spcAft>
                      </a:pPr>
                      <a:r>
                        <a:rPr lang="es-ES_tradnl" sz="1800" b="1" dirty="0">
                          <a:latin typeface="Times New Roman" pitchFamily="18" charset="0"/>
                          <a:ea typeface="Calibri"/>
                          <a:cs typeface="Times New Roman" pitchFamily="18" charset="0"/>
                        </a:rPr>
                        <a:t>FRONTE ORIENTAL</a:t>
                      </a:r>
                      <a:endParaRPr lang="es-ES_tradnl" sz="18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nSpc>
                          <a:spcPct val="115000"/>
                        </a:lnSpc>
                        <a:spcAft>
                          <a:spcPts val="0"/>
                        </a:spcAft>
                      </a:pPr>
                      <a:r>
                        <a:rPr lang="es-ES_tradnl" sz="1800" b="1" dirty="0">
                          <a:latin typeface="Times New Roman" pitchFamily="18" charset="0"/>
                          <a:ea typeface="Calibri"/>
                          <a:cs typeface="Times New Roman" pitchFamily="18" charset="0"/>
                        </a:rPr>
                        <a:t>FR. EXTRAEUROPEO</a:t>
                      </a:r>
                      <a:endParaRPr lang="es-ES_tradnl" sz="18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nSpc>
                          <a:spcPct val="115000"/>
                        </a:lnSpc>
                        <a:spcAft>
                          <a:spcPts val="0"/>
                        </a:spcAft>
                      </a:pPr>
                      <a:r>
                        <a:rPr lang="es-ES_tradnl" sz="1800" b="1" dirty="0">
                          <a:latin typeface="Times New Roman" pitchFamily="18" charset="0"/>
                          <a:ea typeface="Calibri"/>
                          <a:cs typeface="Times New Roman" pitchFamily="18" charset="0"/>
                        </a:rPr>
                        <a:t>FRONTE INTERIOR</a:t>
                      </a:r>
                      <a:endParaRPr lang="es-ES_tradnl" sz="18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4763829">
                <a:tc>
                  <a:txBody>
                    <a:bodyPr/>
                    <a:lstStyle/>
                    <a:p>
                      <a:pPr>
                        <a:lnSpc>
                          <a:spcPct val="115000"/>
                        </a:lnSpc>
                        <a:spcAft>
                          <a:spcPts val="0"/>
                        </a:spcAft>
                      </a:pPr>
                      <a:r>
                        <a:rPr lang="es-ES_tradnl" sz="1800" b="1" dirty="0">
                          <a:latin typeface="Times New Roman" pitchFamily="18" charset="0"/>
                          <a:ea typeface="Calibri"/>
                          <a:cs typeface="Times New Roman" pitchFamily="18" charset="0"/>
                        </a:rPr>
                        <a:t> OFENSIVA ALIADA EN CHAMPAÑA E </a:t>
                      </a:r>
                      <a:r>
                        <a:rPr lang="es-ES_tradnl" sz="1800" b="1" dirty="0" smtClean="0">
                          <a:latin typeface="Times New Roman" pitchFamily="18" charset="0"/>
                          <a:ea typeface="Calibri"/>
                          <a:cs typeface="Times New Roman" pitchFamily="18" charset="0"/>
                        </a:rPr>
                        <a:t>FLANDRES</a:t>
                      </a:r>
                    </a:p>
                    <a:p>
                      <a:pPr>
                        <a:lnSpc>
                          <a:spcPct val="115000"/>
                        </a:lnSpc>
                        <a:spcAft>
                          <a:spcPts val="0"/>
                        </a:spcAft>
                      </a:pPr>
                      <a:endParaRPr lang="es-ES_tradnl" sz="1800" dirty="0" smtClean="0">
                        <a:latin typeface="Times New Roman" pitchFamily="18" charset="0"/>
                        <a:ea typeface="Calibri"/>
                        <a:cs typeface="Times New Roman" pitchFamily="18" charset="0"/>
                      </a:endParaRPr>
                    </a:p>
                    <a:p>
                      <a:pPr>
                        <a:lnSpc>
                          <a:spcPct val="115000"/>
                        </a:lnSpc>
                        <a:spcAft>
                          <a:spcPts val="0"/>
                        </a:spcAft>
                      </a:pPr>
                      <a:endParaRPr lang="es-ES_tradnl" sz="1800" dirty="0">
                        <a:latin typeface="Times New Roman" pitchFamily="18" charset="0"/>
                        <a:ea typeface="Calibri"/>
                        <a:cs typeface="Times New Roman" pitchFamily="18" charset="0"/>
                      </a:endParaRPr>
                    </a:p>
                    <a:p>
                      <a:pPr>
                        <a:lnSpc>
                          <a:spcPct val="115000"/>
                        </a:lnSpc>
                        <a:spcAft>
                          <a:spcPts val="0"/>
                        </a:spcAft>
                      </a:pPr>
                      <a:r>
                        <a:rPr lang="es-ES_tradnl" sz="1800" b="1" dirty="0">
                          <a:latin typeface="Times New Roman" pitchFamily="18" charset="0"/>
                          <a:ea typeface="Calibri"/>
                          <a:cs typeface="Times New Roman" pitchFamily="18" charset="0"/>
                        </a:rPr>
                        <a:t>DESASTRE ITALIANO EN </a:t>
                      </a:r>
                      <a:r>
                        <a:rPr lang="es-ES_tradnl" sz="1800" b="1" dirty="0" smtClean="0">
                          <a:latin typeface="Times New Roman" pitchFamily="18" charset="0"/>
                          <a:ea typeface="Calibri"/>
                          <a:cs typeface="Times New Roman" pitchFamily="18" charset="0"/>
                        </a:rPr>
                        <a:t>CAPORETTO</a:t>
                      </a:r>
                    </a:p>
                    <a:p>
                      <a:pPr>
                        <a:lnSpc>
                          <a:spcPct val="115000"/>
                        </a:lnSpc>
                        <a:spcAft>
                          <a:spcPts val="0"/>
                        </a:spcAft>
                      </a:pPr>
                      <a:endParaRPr lang="es-ES_tradnl" sz="1800" b="1" dirty="0" smtClean="0">
                        <a:latin typeface="Times New Roman" pitchFamily="18" charset="0"/>
                        <a:ea typeface="Calibri"/>
                        <a:cs typeface="Times New Roman" pitchFamily="18" charset="0"/>
                      </a:endParaRPr>
                    </a:p>
                    <a:p>
                      <a:pPr>
                        <a:lnSpc>
                          <a:spcPct val="115000"/>
                        </a:lnSpc>
                        <a:spcAft>
                          <a:spcPts val="0"/>
                        </a:spcAft>
                      </a:pPr>
                      <a:endParaRPr lang="es-ES_tradnl" sz="1800" dirty="0">
                        <a:latin typeface="Times New Roman" pitchFamily="18" charset="0"/>
                        <a:ea typeface="Calibri"/>
                        <a:cs typeface="Times New Roman" pitchFamily="18" charset="0"/>
                      </a:endParaRPr>
                    </a:p>
                    <a:p>
                      <a:pPr>
                        <a:lnSpc>
                          <a:spcPct val="115000"/>
                        </a:lnSpc>
                        <a:spcAft>
                          <a:spcPts val="0"/>
                        </a:spcAft>
                      </a:pPr>
                      <a:r>
                        <a:rPr lang="es-ES_tradnl" sz="1800" b="1" dirty="0">
                          <a:latin typeface="Times New Roman" pitchFamily="18" charset="0"/>
                          <a:ea typeface="Calibri"/>
                          <a:cs typeface="Times New Roman" pitchFamily="18" charset="0"/>
                        </a:rPr>
                        <a:t>PRIMEIRA UTILIZACIÓN DO CARRO DE COMBATE</a:t>
                      </a:r>
                      <a:endParaRPr lang="es-ES_tradnl" sz="18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DE42"/>
                    </a:solidFill>
                  </a:tcPr>
                </a:tc>
                <a:tc>
                  <a:txBody>
                    <a:bodyPr/>
                    <a:lstStyle/>
                    <a:p>
                      <a:pPr>
                        <a:lnSpc>
                          <a:spcPct val="115000"/>
                        </a:lnSpc>
                        <a:spcAft>
                          <a:spcPts val="0"/>
                        </a:spcAft>
                      </a:pPr>
                      <a:r>
                        <a:rPr lang="es-ES_tradnl" sz="1800" b="1" dirty="0">
                          <a:latin typeface="Times New Roman" pitchFamily="18" charset="0"/>
                          <a:ea typeface="Calibri"/>
                          <a:cs typeface="Times New Roman" pitchFamily="18" charset="0"/>
                        </a:rPr>
                        <a:t> GRECIA ENTRA NA GUERRA COS </a:t>
                      </a:r>
                      <a:r>
                        <a:rPr lang="es-ES_tradnl" sz="1800" b="1" dirty="0" smtClean="0">
                          <a:latin typeface="Times New Roman" pitchFamily="18" charset="0"/>
                          <a:ea typeface="Calibri"/>
                          <a:cs typeface="Times New Roman" pitchFamily="18" charset="0"/>
                        </a:rPr>
                        <a:t>ALIADOS</a:t>
                      </a:r>
                    </a:p>
                    <a:p>
                      <a:pPr>
                        <a:lnSpc>
                          <a:spcPct val="115000"/>
                        </a:lnSpc>
                        <a:spcAft>
                          <a:spcPts val="0"/>
                        </a:spcAft>
                      </a:pPr>
                      <a:endParaRPr lang="es-ES_tradnl" sz="1800" b="1" dirty="0" smtClean="0">
                        <a:latin typeface="Times New Roman" pitchFamily="18" charset="0"/>
                        <a:ea typeface="Calibri"/>
                        <a:cs typeface="Times New Roman" pitchFamily="18" charset="0"/>
                      </a:endParaRPr>
                    </a:p>
                    <a:p>
                      <a:pPr>
                        <a:lnSpc>
                          <a:spcPct val="115000"/>
                        </a:lnSpc>
                        <a:spcAft>
                          <a:spcPts val="0"/>
                        </a:spcAft>
                      </a:pPr>
                      <a:endParaRPr lang="es-ES_tradnl" sz="1800" b="1" dirty="0" smtClean="0">
                        <a:latin typeface="Times New Roman" pitchFamily="18" charset="0"/>
                        <a:ea typeface="Calibri"/>
                        <a:cs typeface="Times New Roman" pitchFamily="18" charset="0"/>
                      </a:endParaRPr>
                    </a:p>
                    <a:p>
                      <a:pPr>
                        <a:lnSpc>
                          <a:spcPct val="115000"/>
                        </a:lnSpc>
                        <a:spcAft>
                          <a:spcPts val="0"/>
                        </a:spcAft>
                      </a:pPr>
                      <a:endParaRPr lang="es-ES_tradnl" sz="1800" b="1" dirty="0" smtClean="0">
                        <a:latin typeface="Times New Roman" pitchFamily="18" charset="0"/>
                        <a:ea typeface="Calibri"/>
                        <a:cs typeface="Times New Roman" pitchFamily="18" charset="0"/>
                      </a:endParaRPr>
                    </a:p>
                    <a:p>
                      <a:pPr>
                        <a:lnSpc>
                          <a:spcPct val="115000"/>
                        </a:lnSpc>
                        <a:spcAft>
                          <a:spcPts val="0"/>
                        </a:spcAft>
                      </a:pPr>
                      <a:endParaRPr lang="es-ES_tradnl" sz="1800" b="1" dirty="0" smtClean="0">
                        <a:latin typeface="Times New Roman" pitchFamily="18" charset="0"/>
                        <a:ea typeface="Calibri"/>
                        <a:cs typeface="Times New Roman" pitchFamily="18" charset="0"/>
                      </a:endParaRPr>
                    </a:p>
                    <a:p>
                      <a:pPr>
                        <a:lnSpc>
                          <a:spcPct val="115000"/>
                        </a:lnSpc>
                        <a:spcAft>
                          <a:spcPts val="0"/>
                        </a:spcAft>
                      </a:pPr>
                      <a:endParaRPr lang="es-ES_tradnl" sz="1800" b="1" dirty="0" smtClean="0">
                        <a:latin typeface="Times New Roman" pitchFamily="18" charset="0"/>
                        <a:ea typeface="Calibri"/>
                        <a:cs typeface="Times New Roman" pitchFamily="18" charset="0"/>
                      </a:endParaRPr>
                    </a:p>
                    <a:p>
                      <a:pPr>
                        <a:lnSpc>
                          <a:spcPct val="115000"/>
                        </a:lnSpc>
                        <a:spcAft>
                          <a:spcPts val="0"/>
                        </a:spcAft>
                      </a:pPr>
                      <a:endParaRPr lang="es-ES_tradnl" sz="1800" b="1" dirty="0" smtClean="0">
                        <a:latin typeface="Times New Roman" pitchFamily="18" charset="0"/>
                        <a:ea typeface="Calibri"/>
                        <a:cs typeface="Times New Roman" pitchFamily="18" charset="0"/>
                      </a:endParaRPr>
                    </a:p>
                    <a:p>
                      <a:pPr>
                        <a:lnSpc>
                          <a:spcPct val="115000"/>
                        </a:lnSpc>
                        <a:spcAft>
                          <a:spcPts val="0"/>
                        </a:spcAft>
                      </a:pPr>
                      <a:endParaRPr lang="es-ES_tradnl" sz="1800" dirty="0">
                        <a:latin typeface="Times New Roman" pitchFamily="18" charset="0"/>
                        <a:ea typeface="Calibri"/>
                        <a:cs typeface="Times New Roman" pitchFamily="18" charset="0"/>
                      </a:endParaRPr>
                    </a:p>
                    <a:p>
                      <a:pPr>
                        <a:lnSpc>
                          <a:spcPct val="115000"/>
                        </a:lnSpc>
                        <a:spcAft>
                          <a:spcPts val="0"/>
                        </a:spcAft>
                      </a:pPr>
                      <a:r>
                        <a:rPr lang="es-ES_tradnl" sz="1800" b="1" dirty="0">
                          <a:latin typeface="Times New Roman" pitchFamily="18" charset="0"/>
                          <a:ea typeface="Calibri"/>
                          <a:cs typeface="Times New Roman" pitchFamily="18" charset="0"/>
                        </a:rPr>
                        <a:t>ARMISTICIO RUSO-ALEMÁN</a:t>
                      </a:r>
                      <a:endParaRPr lang="es-ES_tradnl" sz="18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DE42"/>
                    </a:solidFill>
                  </a:tcPr>
                </a:tc>
                <a:tc>
                  <a:txBody>
                    <a:bodyPr/>
                    <a:lstStyle/>
                    <a:p>
                      <a:pPr>
                        <a:lnSpc>
                          <a:spcPct val="115000"/>
                        </a:lnSpc>
                        <a:spcAft>
                          <a:spcPts val="0"/>
                        </a:spcAft>
                      </a:pPr>
                      <a:r>
                        <a:rPr lang="es-ES_tradnl" sz="1800" b="1" dirty="0">
                          <a:latin typeface="Times New Roman" pitchFamily="18" charset="0"/>
                          <a:ea typeface="Calibri"/>
                          <a:cs typeface="Times New Roman" pitchFamily="18" charset="0"/>
                        </a:rPr>
                        <a:t> OS INGLESES OCUPAN PALESTINA, XERUSALÉN E BAGDAD</a:t>
                      </a:r>
                      <a:r>
                        <a:rPr lang="es-ES_tradnl" sz="1800" b="1" dirty="0" smtClean="0">
                          <a:latin typeface="Times New Roman" pitchFamily="18" charset="0"/>
                          <a:ea typeface="Calibri"/>
                          <a:cs typeface="Times New Roman" pitchFamily="18" charset="0"/>
                        </a:rPr>
                        <a:t>.</a:t>
                      </a:r>
                    </a:p>
                    <a:p>
                      <a:pPr>
                        <a:lnSpc>
                          <a:spcPct val="115000"/>
                        </a:lnSpc>
                        <a:spcAft>
                          <a:spcPts val="0"/>
                        </a:spcAft>
                      </a:pPr>
                      <a:endParaRPr lang="es-ES_tradnl" sz="1800" b="1" dirty="0" smtClean="0">
                        <a:latin typeface="Times New Roman" pitchFamily="18" charset="0"/>
                        <a:ea typeface="Calibri"/>
                        <a:cs typeface="Times New Roman" pitchFamily="18" charset="0"/>
                      </a:endParaRPr>
                    </a:p>
                    <a:p>
                      <a:pPr>
                        <a:lnSpc>
                          <a:spcPct val="115000"/>
                        </a:lnSpc>
                        <a:spcAft>
                          <a:spcPts val="0"/>
                        </a:spcAft>
                      </a:pPr>
                      <a:endParaRPr lang="es-ES_tradnl" sz="1800" dirty="0">
                        <a:latin typeface="Times New Roman" pitchFamily="18" charset="0"/>
                        <a:ea typeface="Calibri"/>
                        <a:cs typeface="Times New Roman" pitchFamily="18" charset="0"/>
                      </a:endParaRPr>
                    </a:p>
                    <a:p>
                      <a:pPr>
                        <a:lnSpc>
                          <a:spcPct val="115000"/>
                        </a:lnSpc>
                        <a:spcAft>
                          <a:spcPts val="0"/>
                        </a:spcAft>
                      </a:pPr>
                      <a:r>
                        <a:rPr lang="es-ES_tradnl" sz="1800" b="1" dirty="0">
                          <a:latin typeface="Times New Roman" pitchFamily="18" charset="0"/>
                          <a:ea typeface="Calibri"/>
                          <a:cs typeface="Times New Roman" pitchFamily="18" charset="0"/>
                        </a:rPr>
                        <a:t>INTENSIFÍCASE A GUERRA SUBMARINA</a:t>
                      </a:r>
                      <a:r>
                        <a:rPr lang="es-ES_tradnl" sz="1800" b="1" dirty="0" smtClean="0">
                          <a:latin typeface="Times New Roman" pitchFamily="18" charset="0"/>
                          <a:ea typeface="Calibri"/>
                          <a:cs typeface="Times New Roman" pitchFamily="18" charset="0"/>
                        </a:rPr>
                        <a:t>.</a:t>
                      </a:r>
                    </a:p>
                    <a:p>
                      <a:pPr>
                        <a:lnSpc>
                          <a:spcPct val="115000"/>
                        </a:lnSpc>
                        <a:spcAft>
                          <a:spcPts val="0"/>
                        </a:spcAft>
                      </a:pPr>
                      <a:endParaRPr lang="es-ES_tradnl" sz="1800" b="1" dirty="0" smtClean="0">
                        <a:latin typeface="Times New Roman" pitchFamily="18" charset="0"/>
                        <a:ea typeface="Calibri"/>
                        <a:cs typeface="Times New Roman" pitchFamily="18" charset="0"/>
                      </a:endParaRPr>
                    </a:p>
                    <a:p>
                      <a:pPr>
                        <a:lnSpc>
                          <a:spcPct val="115000"/>
                        </a:lnSpc>
                        <a:spcAft>
                          <a:spcPts val="0"/>
                        </a:spcAft>
                      </a:pPr>
                      <a:endParaRPr lang="es-ES_tradnl" sz="1800" dirty="0">
                        <a:latin typeface="Times New Roman" pitchFamily="18" charset="0"/>
                        <a:ea typeface="Calibri"/>
                        <a:cs typeface="Times New Roman" pitchFamily="18" charset="0"/>
                      </a:endParaRPr>
                    </a:p>
                    <a:p>
                      <a:pPr>
                        <a:lnSpc>
                          <a:spcPct val="115000"/>
                        </a:lnSpc>
                        <a:spcAft>
                          <a:spcPts val="0"/>
                        </a:spcAft>
                      </a:pPr>
                      <a:r>
                        <a:rPr lang="es-ES_tradnl" sz="1800" b="1" dirty="0">
                          <a:latin typeface="Times New Roman" pitchFamily="18" charset="0"/>
                          <a:ea typeface="Calibri"/>
                          <a:cs typeface="Times New Roman" pitchFamily="18" charset="0"/>
                        </a:rPr>
                        <a:t>USA DECLARA A GUERRA A </a:t>
                      </a:r>
                      <a:r>
                        <a:rPr lang="es-ES_tradnl" sz="1800" b="1" dirty="0" smtClean="0">
                          <a:latin typeface="Times New Roman" pitchFamily="18" charset="0"/>
                          <a:ea typeface="Calibri"/>
                          <a:cs typeface="Times New Roman" pitchFamily="18" charset="0"/>
                        </a:rPr>
                        <a:t>ALEMAÑA</a:t>
                      </a:r>
                      <a:endParaRPr lang="es-ES_tradnl" sz="18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DE42"/>
                    </a:solidFill>
                  </a:tcPr>
                </a:tc>
                <a:tc>
                  <a:txBody>
                    <a:bodyPr/>
                    <a:lstStyle/>
                    <a:p>
                      <a:pPr>
                        <a:lnSpc>
                          <a:spcPct val="115000"/>
                        </a:lnSpc>
                        <a:spcAft>
                          <a:spcPts val="0"/>
                        </a:spcAft>
                      </a:pPr>
                      <a:r>
                        <a:rPr lang="es-ES_tradnl" sz="1800" b="1" dirty="0">
                          <a:latin typeface="Times New Roman" pitchFamily="18" charset="0"/>
                          <a:ea typeface="Calibri"/>
                          <a:cs typeface="Times New Roman" pitchFamily="18" charset="0"/>
                        </a:rPr>
                        <a:t>REVOLUCIÓN </a:t>
                      </a:r>
                      <a:r>
                        <a:rPr lang="es-ES_tradnl" sz="1800" b="1" dirty="0" smtClean="0">
                          <a:latin typeface="Times New Roman" pitchFamily="18" charset="0"/>
                          <a:ea typeface="Calibri"/>
                          <a:cs typeface="Times New Roman" pitchFamily="18" charset="0"/>
                        </a:rPr>
                        <a:t>RUSA</a:t>
                      </a:r>
                    </a:p>
                    <a:p>
                      <a:pPr>
                        <a:lnSpc>
                          <a:spcPct val="115000"/>
                        </a:lnSpc>
                        <a:spcAft>
                          <a:spcPts val="0"/>
                        </a:spcAft>
                      </a:pPr>
                      <a:endParaRPr lang="es-ES_tradnl" sz="1800" dirty="0">
                        <a:latin typeface="Times New Roman" pitchFamily="18" charset="0"/>
                        <a:ea typeface="Calibri"/>
                        <a:cs typeface="Times New Roman" pitchFamily="18" charset="0"/>
                      </a:endParaRPr>
                    </a:p>
                    <a:p>
                      <a:pPr>
                        <a:lnSpc>
                          <a:spcPct val="115000"/>
                        </a:lnSpc>
                        <a:spcAft>
                          <a:spcPts val="0"/>
                        </a:spcAft>
                      </a:pPr>
                      <a:r>
                        <a:rPr lang="es-ES_tradnl" sz="1800" b="1" dirty="0">
                          <a:latin typeface="Times New Roman" pitchFamily="18" charset="0"/>
                          <a:ea typeface="Calibri"/>
                          <a:cs typeface="Times New Roman" pitchFamily="18" charset="0"/>
                        </a:rPr>
                        <a:t>AUMENTO DA ESCASEZA E RACIONAMENTO. FOLGAS E </a:t>
                      </a:r>
                      <a:r>
                        <a:rPr lang="es-ES_tradnl" sz="1800" b="1" dirty="0" smtClean="0">
                          <a:latin typeface="Times New Roman" pitchFamily="18" charset="0"/>
                          <a:ea typeface="Calibri"/>
                          <a:cs typeface="Times New Roman" pitchFamily="18" charset="0"/>
                        </a:rPr>
                        <a:t>MOTÍNS</a:t>
                      </a:r>
                    </a:p>
                    <a:p>
                      <a:pPr>
                        <a:lnSpc>
                          <a:spcPct val="115000"/>
                        </a:lnSpc>
                        <a:spcAft>
                          <a:spcPts val="0"/>
                        </a:spcAft>
                      </a:pPr>
                      <a:endParaRPr lang="es-ES_tradnl" sz="1800" b="1" dirty="0" smtClean="0">
                        <a:latin typeface="Times New Roman" pitchFamily="18" charset="0"/>
                        <a:ea typeface="Calibri"/>
                        <a:cs typeface="Times New Roman" pitchFamily="18" charset="0"/>
                      </a:endParaRPr>
                    </a:p>
                    <a:p>
                      <a:pPr>
                        <a:lnSpc>
                          <a:spcPct val="115000"/>
                        </a:lnSpc>
                        <a:spcAft>
                          <a:spcPts val="0"/>
                        </a:spcAft>
                      </a:pPr>
                      <a:endParaRPr lang="es-ES_tradnl" sz="1800" dirty="0">
                        <a:latin typeface="Times New Roman" pitchFamily="18" charset="0"/>
                        <a:ea typeface="Calibri"/>
                        <a:cs typeface="Times New Roman" pitchFamily="18" charset="0"/>
                      </a:endParaRPr>
                    </a:p>
                    <a:p>
                      <a:pPr>
                        <a:lnSpc>
                          <a:spcPct val="115000"/>
                        </a:lnSpc>
                        <a:spcAft>
                          <a:spcPts val="0"/>
                        </a:spcAft>
                      </a:pPr>
                      <a:r>
                        <a:rPr lang="es-ES_tradnl" sz="1800" b="1" dirty="0">
                          <a:latin typeface="Times New Roman" pitchFamily="18" charset="0"/>
                          <a:ea typeface="Calibri"/>
                          <a:cs typeface="Times New Roman" pitchFamily="18" charset="0"/>
                        </a:rPr>
                        <a:t>DENUNCIA DA GUERRA POLOS SOCIALISTAS E POLO</a:t>
                      </a:r>
                      <a:endParaRPr lang="es-ES_tradnl" sz="1800" dirty="0">
                        <a:latin typeface="Times New Roman" pitchFamily="18" charset="0"/>
                        <a:ea typeface="Calibri"/>
                        <a:cs typeface="Times New Roman" pitchFamily="18" charset="0"/>
                      </a:endParaRPr>
                    </a:p>
                    <a:p>
                      <a:pPr>
                        <a:lnSpc>
                          <a:spcPct val="115000"/>
                        </a:lnSpc>
                        <a:spcAft>
                          <a:spcPts val="0"/>
                        </a:spcAft>
                      </a:pPr>
                      <a:r>
                        <a:rPr lang="es-ES_tradnl" sz="1800" b="1" dirty="0">
                          <a:latin typeface="Times New Roman" pitchFamily="18" charset="0"/>
                          <a:ea typeface="Calibri"/>
                          <a:cs typeface="Times New Roman" pitchFamily="18" charset="0"/>
                        </a:rPr>
                        <a:t>PROPIO PAPA BENEDICTO XV.</a:t>
                      </a:r>
                      <a:endParaRPr lang="es-ES_tradnl" sz="18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DE42"/>
                    </a:solidFill>
                  </a:tcPr>
                </a:tc>
              </a:tr>
            </a:tbl>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1 CuadroTexto"/>
          <p:cNvSpPr txBox="1">
            <a:spLocks noChangeArrowheads="1"/>
          </p:cNvSpPr>
          <p:nvPr/>
        </p:nvSpPr>
        <p:spPr bwMode="auto">
          <a:xfrm>
            <a:off x="0" y="571480"/>
            <a:ext cx="9144000" cy="2862322"/>
          </a:xfrm>
          <a:prstGeom prst="rect">
            <a:avLst/>
          </a:prstGeom>
          <a:noFill/>
          <a:ln w="9525">
            <a:noFill/>
            <a:miter lim="800000"/>
            <a:headEnd/>
            <a:tailEnd/>
          </a:ln>
        </p:spPr>
        <p:txBody>
          <a:bodyPr>
            <a:spAutoFit/>
          </a:bodyPr>
          <a:lstStyle/>
          <a:p>
            <a:pPr algn="just"/>
            <a:r>
              <a:rPr lang="gl-ES" dirty="0">
                <a:latin typeface="Calibri" pitchFamily="34" charset="0"/>
              </a:rPr>
              <a:t>O fracaso do intento de ruptura de liñas polo xeneral </a:t>
            </a:r>
            <a:r>
              <a:rPr lang="gl-ES" dirty="0" err="1">
                <a:latin typeface="Calibri" pitchFamily="34" charset="0"/>
              </a:rPr>
              <a:t>Nivelle</a:t>
            </a:r>
            <a:r>
              <a:rPr lang="gl-ES" dirty="0">
                <a:latin typeface="Calibri" pitchFamily="34" charset="0"/>
              </a:rPr>
              <a:t> (que substituíra ó Mariscal </a:t>
            </a:r>
            <a:r>
              <a:rPr lang="gl-ES" dirty="0" err="1">
                <a:latin typeface="Calibri" pitchFamily="34" charset="0"/>
              </a:rPr>
              <a:t>Joffre</a:t>
            </a:r>
            <a:r>
              <a:rPr lang="gl-ES" dirty="0">
                <a:latin typeface="Calibri" pitchFamily="34" charset="0"/>
              </a:rPr>
              <a:t> no mando do exército francés), xeneralizará a sensación de inutilidade da guerra. As grandes matanzas, o cansazo duns soldados que padecen desde fai anos as duras condicións da vida nas trincheiras e os ecos da revolución en Rusia son factores que explican que no mes de abril na fronte occidental se espallen pola fronte varios motíns. </a:t>
            </a:r>
            <a:endParaRPr lang="gl-ES" dirty="0" smtClean="0">
              <a:latin typeface="Calibri" pitchFamily="34" charset="0"/>
            </a:endParaRPr>
          </a:p>
          <a:p>
            <a:pPr algn="just"/>
            <a:r>
              <a:rPr lang="gl-ES" dirty="0" smtClean="0">
                <a:latin typeface="Calibri" pitchFamily="34" charset="0"/>
              </a:rPr>
              <a:t>O </a:t>
            </a:r>
            <a:r>
              <a:rPr lang="gl-ES" dirty="0">
                <a:latin typeface="Calibri" pitchFamily="34" charset="0"/>
              </a:rPr>
              <a:t>xeneral </a:t>
            </a:r>
            <a:r>
              <a:rPr lang="gl-ES" dirty="0" err="1">
                <a:latin typeface="Calibri" pitchFamily="34" charset="0"/>
              </a:rPr>
              <a:t>Petain</a:t>
            </a:r>
            <a:r>
              <a:rPr lang="gl-ES" dirty="0">
                <a:latin typeface="Calibri" pitchFamily="34" charset="0"/>
              </a:rPr>
              <a:t> restablecerá o orden. Haberá 150 condenas a morte, aínda que </a:t>
            </a:r>
            <a:r>
              <a:rPr lang="gl-ES" dirty="0" err="1">
                <a:latin typeface="Calibri" pitchFamily="34" charset="0"/>
              </a:rPr>
              <a:t>Petain</a:t>
            </a:r>
            <a:r>
              <a:rPr lang="gl-ES" dirty="0">
                <a:latin typeface="Calibri" pitchFamily="34" charset="0"/>
              </a:rPr>
              <a:t> para evitar máis incidentes: </a:t>
            </a:r>
            <a:r>
              <a:rPr lang="gl-ES" dirty="0" smtClean="0">
                <a:latin typeface="Calibri" pitchFamily="34" charset="0"/>
              </a:rPr>
              <a:t>suprimiu </a:t>
            </a:r>
            <a:r>
              <a:rPr lang="gl-ES" dirty="0">
                <a:latin typeface="Calibri" pitchFamily="34" charset="0"/>
              </a:rPr>
              <a:t>as ofensivas sen sentido, mellorou as condicións dos soldados e executou a 23 dos 150. Estas medidas foron acompañadas pola chegada ó goberno de </a:t>
            </a:r>
            <a:r>
              <a:rPr lang="gl-ES" dirty="0" err="1">
                <a:latin typeface="Calibri" pitchFamily="34" charset="0"/>
              </a:rPr>
              <a:t>Clemenceau</a:t>
            </a:r>
            <a:r>
              <a:rPr lang="gl-ES" dirty="0">
                <a:latin typeface="Calibri" pitchFamily="34" charset="0"/>
              </a:rPr>
              <a:t> e mellorou a moral das tropas francesas. En Italia déronse situacións semellantes trala derrota de </a:t>
            </a:r>
            <a:r>
              <a:rPr lang="gl-ES" dirty="0" err="1">
                <a:latin typeface="Calibri" pitchFamily="34" charset="0"/>
              </a:rPr>
              <a:t>Caporetto</a:t>
            </a:r>
            <a:r>
              <a:rPr lang="gl-ES" dirty="0">
                <a:latin typeface="Calibri" pitchFamily="34" charset="0"/>
              </a:rPr>
              <a:t>.  </a:t>
            </a:r>
          </a:p>
        </p:txBody>
      </p:sp>
      <p:pic>
        <p:nvPicPr>
          <p:cNvPr id="51202" name="Picture 3"/>
          <p:cNvPicPr>
            <a:picLocks noChangeAspect="1" noChangeArrowheads="1"/>
          </p:cNvPicPr>
          <p:nvPr/>
        </p:nvPicPr>
        <p:blipFill>
          <a:blip r:embed="rId2"/>
          <a:srcRect/>
          <a:stretch>
            <a:fillRect/>
          </a:stretch>
        </p:blipFill>
        <p:spPr bwMode="auto">
          <a:xfrm>
            <a:off x="3286116" y="3214686"/>
            <a:ext cx="4786324" cy="3509971"/>
          </a:xfrm>
          <a:prstGeom prst="rect">
            <a:avLst/>
          </a:prstGeom>
          <a:noFill/>
          <a:ln w="9525">
            <a:noFill/>
            <a:miter lim="800000"/>
            <a:headEnd/>
            <a:tailEnd/>
          </a:ln>
        </p:spPr>
      </p:pic>
      <p:sp>
        <p:nvSpPr>
          <p:cNvPr id="4" name="3 CuadroTexto"/>
          <p:cNvSpPr txBox="1"/>
          <p:nvPr/>
        </p:nvSpPr>
        <p:spPr>
          <a:xfrm>
            <a:off x="285720" y="214290"/>
            <a:ext cx="3865225" cy="369332"/>
          </a:xfrm>
          <a:prstGeom prst="rect">
            <a:avLst/>
          </a:prstGeom>
          <a:solidFill>
            <a:srgbClr val="00B050"/>
          </a:solidFill>
        </p:spPr>
        <p:txBody>
          <a:bodyPr wrap="none" rtlCol="0">
            <a:spAutoFit/>
          </a:bodyPr>
          <a:lstStyle/>
          <a:p>
            <a:r>
              <a:rPr lang="gl-ES" dirty="0" smtClean="0"/>
              <a:t>1917. O CANSANCIO DA GUERRA</a:t>
            </a:r>
            <a:endParaRPr lang="gl-E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2 CuadroTexto"/>
          <p:cNvSpPr txBox="1">
            <a:spLocks noChangeArrowheads="1"/>
          </p:cNvSpPr>
          <p:nvPr/>
        </p:nvSpPr>
        <p:spPr bwMode="auto">
          <a:xfrm>
            <a:off x="357158" y="671691"/>
            <a:ext cx="4286250" cy="6186309"/>
          </a:xfrm>
          <a:prstGeom prst="rect">
            <a:avLst/>
          </a:prstGeom>
          <a:noFill/>
          <a:ln w="9525">
            <a:noFill/>
            <a:miter lim="800000"/>
            <a:headEnd/>
            <a:tailEnd/>
          </a:ln>
        </p:spPr>
        <p:txBody>
          <a:bodyPr>
            <a:spAutoFit/>
          </a:bodyPr>
          <a:lstStyle/>
          <a:p>
            <a:pPr algn="just"/>
            <a:endParaRPr lang="gl-ES" dirty="0">
              <a:latin typeface="Calibri" pitchFamily="34" charset="0"/>
            </a:endParaRPr>
          </a:p>
          <a:p>
            <a:pPr algn="just"/>
            <a:r>
              <a:rPr lang="gl-ES" dirty="0">
                <a:latin typeface="Calibri" pitchFamily="34" charset="0"/>
              </a:rPr>
              <a:t>As voces máis destacadas en contra da guerra e que realizaron chamamentos a favor da paz foron:</a:t>
            </a:r>
          </a:p>
          <a:p>
            <a:pPr algn="just"/>
            <a:endParaRPr lang="gl-ES" dirty="0">
              <a:latin typeface="Calibri" pitchFamily="34" charset="0"/>
            </a:endParaRPr>
          </a:p>
          <a:p>
            <a:pPr algn="just">
              <a:buFontTx/>
              <a:buChar char="-"/>
            </a:pPr>
            <a:r>
              <a:rPr lang="gl-ES" dirty="0">
                <a:latin typeface="Calibri" pitchFamily="34" charset="0"/>
              </a:rPr>
              <a:t>  O Papa Bieito XV en 1917. Ante a duración excesiva da guerra (3 anos) e as perdas  considerables de combatentes, o Papa lanza unha proposta de paz. Na súa nota Des debuts sinalaba as posibles bases da paz (renuncia ás </a:t>
            </a:r>
            <a:r>
              <a:rPr lang="gl-ES" dirty="0" smtClean="0">
                <a:latin typeface="Calibri" pitchFamily="34" charset="0"/>
              </a:rPr>
              <a:t>indemnización </a:t>
            </a:r>
            <a:r>
              <a:rPr lang="gl-ES" dirty="0">
                <a:latin typeface="Calibri" pitchFamily="34" charset="0"/>
              </a:rPr>
              <a:t>e anexións de territorios, desarme, liberdade dos mares…). Esta proposta non é ben acollida polos Países da </a:t>
            </a:r>
            <a:r>
              <a:rPr lang="gl-ES" dirty="0" err="1">
                <a:latin typeface="Calibri" pitchFamily="34" charset="0"/>
              </a:rPr>
              <a:t>Entente</a:t>
            </a:r>
            <a:r>
              <a:rPr lang="gl-ES" dirty="0">
                <a:latin typeface="Calibri" pitchFamily="34" charset="0"/>
              </a:rPr>
              <a:t>, xa que é demasiado condescendente cos Imperios Centrais.</a:t>
            </a:r>
          </a:p>
          <a:p>
            <a:pPr algn="just"/>
            <a:endParaRPr lang="gl-ES" dirty="0">
              <a:latin typeface="Calibri" pitchFamily="34" charset="0"/>
            </a:endParaRPr>
          </a:p>
          <a:p>
            <a:pPr algn="just">
              <a:buFontTx/>
              <a:buChar char="-"/>
            </a:pPr>
            <a:r>
              <a:rPr lang="gl-ES" dirty="0">
                <a:latin typeface="Calibri" pitchFamily="34" charset="0"/>
              </a:rPr>
              <a:t>  O Presidente dos EE.UU, </a:t>
            </a:r>
            <a:r>
              <a:rPr lang="gl-ES" dirty="0" err="1">
                <a:latin typeface="Calibri" pitchFamily="34" charset="0"/>
              </a:rPr>
              <a:t>Wilson</a:t>
            </a:r>
            <a:r>
              <a:rPr lang="gl-ES" dirty="0">
                <a:latin typeface="Calibri" pitchFamily="34" charset="0"/>
              </a:rPr>
              <a:t>, en decembro de 1916 ofrece a súa mediación para unha “ paz sen vitoria” que non é aceptada por ningunha das partes (alguén tiña que pagar os custos da guerra).</a:t>
            </a:r>
          </a:p>
        </p:txBody>
      </p:sp>
      <p:pic>
        <p:nvPicPr>
          <p:cNvPr id="41986" name="Picture 2"/>
          <p:cNvPicPr>
            <a:picLocks noChangeAspect="1" noChangeArrowheads="1"/>
          </p:cNvPicPr>
          <p:nvPr/>
        </p:nvPicPr>
        <p:blipFill>
          <a:blip r:embed="rId2"/>
          <a:srcRect/>
          <a:stretch>
            <a:fillRect/>
          </a:stretch>
        </p:blipFill>
        <p:spPr bwMode="auto">
          <a:xfrm>
            <a:off x="5143500" y="1428750"/>
            <a:ext cx="2205038" cy="2709863"/>
          </a:xfrm>
          <a:prstGeom prst="rect">
            <a:avLst/>
          </a:prstGeom>
          <a:noFill/>
          <a:ln w="9525">
            <a:noFill/>
            <a:miter lim="800000"/>
            <a:headEnd/>
            <a:tailEnd/>
          </a:ln>
        </p:spPr>
      </p:pic>
      <p:pic>
        <p:nvPicPr>
          <p:cNvPr id="41987" name="Picture 3"/>
          <p:cNvPicPr>
            <a:picLocks noChangeAspect="1" noChangeArrowheads="1"/>
          </p:cNvPicPr>
          <p:nvPr/>
        </p:nvPicPr>
        <p:blipFill>
          <a:blip r:embed="rId3"/>
          <a:srcRect/>
          <a:stretch>
            <a:fillRect/>
          </a:stretch>
        </p:blipFill>
        <p:spPr bwMode="auto">
          <a:xfrm>
            <a:off x="5143500" y="4248150"/>
            <a:ext cx="2143125" cy="2609850"/>
          </a:xfrm>
          <a:prstGeom prst="rect">
            <a:avLst/>
          </a:prstGeom>
          <a:noFill/>
          <a:ln w="9525">
            <a:noFill/>
            <a:miter lim="800000"/>
            <a:headEnd/>
            <a:tailEnd/>
          </a:ln>
        </p:spPr>
      </p:pic>
      <p:sp>
        <p:nvSpPr>
          <p:cNvPr id="5" name="4 CuadroTexto"/>
          <p:cNvSpPr txBox="1"/>
          <p:nvPr/>
        </p:nvSpPr>
        <p:spPr>
          <a:xfrm>
            <a:off x="642910" y="285728"/>
            <a:ext cx="2692275" cy="369332"/>
          </a:xfrm>
          <a:prstGeom prst="rect">
            <a:avLst/>
          </a:prstGeom>
          <a:solidFill>
            <a:srgbClr val="00B050"/>
          </a:solidFill>
        </p:spPr>
        <p:txBody>
          <a:bodyPr wrap="none" rtlCol="0">
            <a:spAutoFit/>
          </a:bodyPr>
          <a:lstStyle/>
          <a:p>
            <a:pPr algn="just"/>
            <a:r>
              <a:rPr lang="gl-ES" dirty="0" smtClean="0">
                <a:latin typeface="Calibri" pitchFamily="34" charset="0"/>
              </a:rPr>
              <a:t>OS CHAMAMENTOS Á PAZ:</a:t>
            </a:r>
            <a:endParaRPr lang="gl-ES" dirty="0">
              <a:latin typeface="Calibri"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0" y="574675"/>
          <a:ext cx="9144004" cy="6283596"/>
        </p:xfrm>
        <a:graphic>
          <a:graphicData uri="http://schemas.openxmlformats.org/drawingml/2006/table">
            <a:tbl>
              <a:tblPr/>
              <a:tblGrid>
                <a:gridCol w="2286001"/>
                <a:gridCol w="2286001"/>
                <a:gridCol w="2286001"/>
                <a:gridCol w="2286001"/>
              </a:tblGrid>
              <a:tr h="648072">
                <a:tc>
                  <a:txBody>
                    <a:bodyPr/>
                    <a:lstStyle/>
                    <a:p>
                      <a:pPr algn="just" hangingPunct="0">
                        <a:spcAft>
                          <a:spcPts val="0"/>
                        </a:spcAft>
                      </a:pPr>
                      <a:r>
                        <a:rPr lang="es-ES_tradnl" sz="1800" b="1" dirty="0">
                          <a:latin typeface="Times New Roman"/>
                          <a:ea typeface="Times New Roman"/>
                          <a:cs typeface="Times New Roman"/>
                        </a:rPr>
                        <a:t>RIVALIDADES</a:t>
                      </a:r>
                    </a:p>
                    <a:p>
                      <a:pPr algn="just" hangingPunct="0">
                        <a:spcAft>
                          <a:spcPts val="0"/>
                        </a:spcAft>
                      </a:pPr>
                      <a:r>
                        <a:rPr lang="es-ES_tradnl" sz="1800" b="1" dirty="0">
                          <a:latin typeface="Times New Roman"/>
                          <a:ea typeface="Times New Roman"/>
                          <a:cs typeface="Times New Roman"/>
                        </a:rPr>
                        <a:t>ECONÓMICAS</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just" hangingPunct="0">
                        <a:spcAft>
                          <a:spcPts val="0"/>
                        </a:spcAft>
                      </a:pPr>
                      <a:r>
                        <a:rPr lang="es-ES_tradnl" sz="1800" b="1" dirty="0">
                          <a:latin typeface="Times New Roman"/>
                          <a:ea typeface="Times New Roman"/>
                          <a:cs typeface="Times New Roman"/>
                        </a:rPr>
                        <a:t>CONFLICTOS</a:t>
                      </a:r>
                    </a:p>
                    <a:p>
                      <a:pPr algn="just" hangingPunct="0">
                        <a:spcAft>
                          <a:spcPts val="0"/>
                        </a:spcAft>
                      </a:pPr>
                      <a:r>
                        <a:rPr lang="es-ES_tradnl" sz="1800" b="1" dirty="0">
                          <a:latin typeface="Times New Roman"/>
                          <a:ea typeface="Times New Roman"/>
                          <a:cs typeface="Times New Roman"/>
                        </a:rPr>
                        <a:t>NACIONALISTAS</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just" hangingPunct="0">
                        <a:spcAft>
                          <a:spcPts val="0"/>
                        </a:spcAft>
                      </a:pPr>
                      <a:r>
                        <a:rPr lang="es-ES_tradnl" sz="1800" b="1">
                          <a:latin typeface="Times New Roman"/>
                          <a:ea typeface="Times New Roman"/>
                          <a:cs typeface="Times New Roman"/>
                        </a:rPr>
                        <a:t>RIVALIDADES</a:t>
                      </a:r>
                    </a:p>
                    <a:p>
                      <a:pPr algn="just" hangingPunct="0">
                        <a:spcAft>
                          <a:spcPts val="0"/>
                        </a:spcAft>
                      </a:pPr>
                      <a:r>
                        <a:rPr lang="es-ES_tradnl" sz="1800" b="1">
                          <a:latin typeface="Times New Roman"/>
                          <a:ea typeface="Times New Roman"/>
                          <a:cs typeface="Times New Roman"/>
                        </a:rPr>
                        <a:t>INTERNACIONAIS</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just" hangingPunct="0">
                        <a:spcAft>
                          <a:spcPts val="0"/>
                        </a:spcAft>
                      </a:pPr>
                      <a:r>
                        <a:rPr lang="es-ES_tradnl" sz="1800" b="1" dirty="0">
                          <a:latin typeface="Times New Roman"/>
                          <a:ea typeface="Times New Roman"/>
                          <a:cs typeface="Times New Roman"/>
                        </a:rPr>
                        <a:t>POLÍTICAS DE</a:t>
                      </a:r>
                    </a:p>
                    <a:p>
                      <a:pPr algn="just" hangingPunct="0">
                        <a:spcAft>
                          <a:spcPts val="0"/>
                        </a:spcAft>
                      </a:pPr>
                      <a:r>
                        <a:rPr lang="es-ES_tradnl" sz="1800" b="1" dirty="0">
                          <a:latin typeface="Times New Roman"/>
                          <a:ea typeface="Times New Roman"/>
                          <a:cs typeface="Times New Roman"/>
                        </a:rPr>
                        <a:t>ARMAMENTO</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5635524">
                <a:tc>
                  <a:txBody>
                    <a:bodyPr/>
                    <a:lstStyle/>
                    <a:p>
                      <a:pPr algn="just" hangingPunct="0">
                        <a:spcAft>
                          <a:spcPts val="0"/>
                        </a:spcAft>
                      </a:pPr>
                      <a:r>
                        <a:rPr lang="es-ES_tradnl" sz="1600" b="1" u="sng" dirty="0">
                          <a:latin typeface="Times New Roman"/>
                          <a:ea typeface="Times New Roman"/>
                          <a:cs typeface="Times New Roman"/>
                        </a:rPr>
                        <a:t>A </a:t>
                      </a:r>
                      <a:r>
                        <a:rPr lang="es-ES_tradnl" sz="1600" b="1" u="sng" dirty="0" smtClean="0">
                          <a:latin typeface="Times New Roman"/>
                          <a:ea typeface="Times New Roman"/>
                          <a:cs typeface="Times New Roman"/>
                        </a:rPr>
                        <a:t>COMPETENCIA DAS POTENCIAS PARA A ADQUISICIÓN DE COLONIAS:  </a:t>
                      </a:r>
                      <a:endParaRPr lang="es-ES_tradnl" sz="1600" b="0" u="sng" dirty="0" smtClean="0">
                        <a:latin typeface="Times New Roman"/>
                        <a:ea typeface="Times New Roman"/>
                        <a:cs typeface="Times New Roman"/>
                      </a:endParaRPr>
                    </a:p>
                    <a:p>
                      <a:pPr algn="just" hangingPunct="0">
                        <a:spcAft>
                          <a:spcPts val="0"/>
                        </a:spcAft>
                      </a:pPr>
                      <a:endParaRPr lang="es-ES_tradnl" sz="1600" b="0" dirty="0" smtClean="0">
                        <a:latin typeface="Times New Roman"/>
                        <a:ea typeface="Times New Roman"/>
                        <a:cs typeface="Times New Roman"/>
                      </a:endParaRPr>
                    </a:p>
                    <a:p>
                      <a:pPr algn="just" hangingPunct="0">
                        <a:spcAft>
                          <a:spcPts val="0"/>
                        </a:spcAft>
                      </a:pPr>
                      <a:r>
                        <a:rPr lang="es-ES_tradnl" sz="1600" b="0" dirty="0" smtClean="0">
                          <a:latin typeface="Times New Roman"/>
                          <a:ea typeface="Times New Roman"/>
                          <a:cs typeface="Times New Roman"/>
                        </a:rPr>
                        <a:t> </a:t>
                      </a:r>
                      <a:endParaRPr lang="es-ES_tradnl" sz="1600" b="1" dirty="0">
                        <a:latin typeface="Times New Roman"/>
                        <a:ea typeface="Times New Roman"/>
                        <a:cs typeface="Times New Roman"/>
                      </a:endParaRPr>
                    </a:p>
                    <a:p>
                      <a:pPr algn="just" hangingPunct="0">
                        <a:spcAft>
                          <a:spcPts val="0"/>
                        </a:spcAft>
                      </a:pPr>
                      <a:r>
                        <a:rPr lang="es-ES_tradnl" sz="1600" b="0" dirty="0">
                          <a:latin typeface="Times New Roman"/>
                          <a:ea typeface="Times New Roman"/>
                          <a:cs typeface="Times New Roman"/>
                        </a:rPr>
                        <a:t>-</a:t>
                      </a:r>
                      <a:r>
                        <a:rPr lang="es-ES_tradnl" sz="1600" b="0" dirty="0" err="1">
                          <a:latin typeface="Times New Roman"/>
                          <a:ea typeface="Times New Roman"/>
                          <a:cs typeface="Times New Roman"/>
                        </a:rPr>
                        <a:t>Loita</a:t>
                      </a:r>
                      <a:r>
                        <a:rPr lang="es-ES_tradnl" sz="1600" b="0" dirty="0">
                          <a:latin typeface="Times New Roman"/>
                          <a:ea typeface="Times New Roman"/>
                          <a:cs typeface="Times New Roman"/>
                        </a:rPr>
                        <a:t> polo control de</a:t>
                      </a:r>
                      <a:r>
                        <a:rPr lang="es-ES_tradnl" sz="1600" b="0" dirty="0" smtClean="0">
                          <a:latin typeface="Times New Roman"/>
                          <a:ea typeface="Times New Roman"/>
                          <a:cs typeface="Times New Roman"/>
                        </a:rPr>
                        <a:t>:</a:t>
                      </a:r>
                    </a:p>
                    <a:p>
                      <a:pPr algn="just" hangingPunct="0">
                        <a:spcAft>
                          <a:spcPts val="0"/>
                        </a:spcAft>
                      </a:pPr>
                      <a:endParaRPr lang="es-ES_tradnl" sz="1600" b="1" dirty="0">
                        <a:latin typeface="Times New Roman"/>
                        <a:ea typeface="Times New Roman"/>
                        <a:cs typeface="Times New Roman"/>
                      </a:endParaRPr>
                    </a:p>
                    <a:p>
                      <a:pPr algn="just" hangingPunct="0">
                        <a:spcAft>
                          <a:spcPts val="0"/>
                        </a:spcAft>
                      </a:pPr>
                      <a:r>
                        <a:rPr lang="es-ES_tradnl" sz="1600" b="0" dirty="0">
                          <a:latin typeface="Times New Roman"/>
                          <a:ea typeface="Times New Roman"/>
                          <a:cs typeface="Times New Roman"/>
                        </a:rPr>
                        <a:t>  - </a:t>
                      </a:r>
                      <a:r>
                        <a:rPr lang="es-ES_tradnl" sz="1600" b="0" dirty="0" smtClean="0">
                          <a:latin typeface="Times New Roman"/>
                          <a:ea typeface="Times New Roman"/>
                          <a:cs typeface="Times New Roman"/>
                        </a:rPr>
                        <a:t>mercados </a:t>
                      </a:r>
                      <a:endParaRPr lang="es-ES_tradnl" sz="1600" b="1" dirty="0">
                        <a:latin typeface="Times New Roman"/>
                        <a:ea typeface="Times New Roman"/>
                        <a:cs typeface="Times New Roman"/>
                      </a:endParaRPr>
                    </a:p>
                    <a:p>
                      <a:pPr algn="just" hangingPunct="0">
                        <a:spcAft>
                          <a:spcPts val="0"/>
                        </a:spcAft>
                      </a:pPr>
                      <a:r>
                        <a:rPr lang="es-ES_tradnl" sz="1600" b="0" dirty="0">
                          <a:latin typeface="Times New Roman"/>
                          <a:ea typeface="Times New Roman"/>
                          <a:cs typeface="Times New Roman"/>
                        </a:rPr>
                        <a:t>  - materias primas   </a:t>
                      </a:r>
                      <a:endParaRPr lang="es-ES_tradnl" sz="1600" b="0" dirty="0" smtClean="0">
                        <a:latin typeface="Times New Roman"/>
                        <a:ea typeface="Times New Roman"/>
                        <a:cs typeface="Times New Roman"/>
                      </a:endParaRPr>
                    </a:p>
                    <a:p>
                      <a:pPr algn="just" hangingPunct="0">
                        <a:spcAft>
                          <a:spcPts val="0"/>
                        </a:spcAft>
                      </a:pPr>
                      <a:r>
                        <a:rPr lang="es-ES_tradnl" sz="1600" b="0" dirty="0" smtClean="0">
                          <a:latin typeface="Times New Roman"/>
                          <a:ea typeface="Times New Roman"/>
                          <a:cs typeface="Times New Roman"/>
                        </a:rPr>
                        <a:t> -  áreas </a:t>
                      </a:r>
                      <a:r>
                        <a:rPr lang="es-ES_tradnl" sz="1600" b="0" dirty="0">
                          <a:latin typeface="Times New Roman"/>
                          <a:ea typeface="Times New Roman"/>
                          <a:cs typeface="Times New Roman"/>
                        </a:rPr>
                        <a:t>de influencia.</a:t>
                      </a:r>
                      <a:endParaRPr lang="es-ES_tradnl" sz="1600" b="1" dirty="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just" hangingPunct="0">
                        <a:spcAft>
                          <a:spcPts val="0"/>
                        </a:spcAft>
                      </a:pPr>
                      <a:r>
                        <a:rPr lang="es-ES_tradnl" sz="1600" b="1" u="sng" dirty="0" smtClean="0">
                          <a:latin typeface="Times New Roman"/>
                          <a:ea typeface="Times New Roman"/>
                          <a:cs typeface="Times New Roman"/>
                        </a:rPr>
                        <a:t>PANESLAVISMO:</a:t>
                      </a:r>
                      <a:endParaRPr lang="es-ES_tradnl" sz="1600" b="1" dirty="0">
                        <a:latin typeface="Times New Roman"/>
                        <a:ea typeface="Times New Roman"/>
                        <a:cs typeface="Times New Roman"/>
                      </a:endParaRPr>
                    </a:p>
                    <a:p>
                      <a:pPr algn="just" hangingPunct="0">
                        <a:spcAft>
                          <a:spcPts val="0"/>
                        </a:spcAft>
                      </a:pPr>
                      <a:r>
                        <a:rPr lang="es-ES_tradnl" sz="1600" b="0" dirty="0">
                          <a:latin typeface="Times New Roman"/>
                          <a:ea typeface="Times New Roman"/>
                          <a:cs typeface="Times New Roman"/>
                        </a:rPr>
                        <a:t>Gran Serbia</a:t>
                      </a:r>
                      <a:r>
                        <a:rPr lang="es-ES_tradnl" sz="1600" b="0" dirty="0" smtClean="0">
                          <a:latin typeface="Times New Roman"/>
                          <a:ea typeface="Times New Roman"/>
                          <a:cs typeface="Times New Roman"/>
                        </a:rPr>
                        <a:t>: O interés de Serbia é unir os pobos eslavos   do</a:t>
                      </a:r>
                      <a:r>
                        <a:rPr lang="es-ES_tradnl" sz="1600" b="0" baseline="0" dirty="0" smtClean="0">
                          <a:latin typeface="Times New Roman"/>
                          <a:ea typeface="Times New Roman"/>
                          <a:cs typeface="Times New Roman"/>
                        </a:rPr>
                        <a:t> interior</a:t>
                      </a:r>
                      <a:r>
                        <a:rPr lang="es-ES_tradnl" sz="1600" b="0" dirty="0" smtClean="0">
                          <a:latin typeface="Times New Roman"/>
                          <a:ea typeface="Times New Roman"/>
                          <a:cs typeface="Times New Roman"/>
                        </a:rPr>
                        <a:t> do Imperio Austriaco. A</a:t>
                      </a:r>
                      <a:r>
                        <a:rPr lang="es-ES_tradnl" sz="1600" b="0" baseline="0" dirty="0" smtClean="0">
                          <a:latin typeface="Times New Roman"/>
                          <a:ea typeface="Times New Roman"/>
                          <a:cs typeface="Times New Roman"/>
                        </a:rPr>
                        <a:t> expansión de Serbia</a:t>
                      </a:r>
                      <a:r>
                        <a:rPr lang="es-ES_tradnl" sz="1600" b="1" baseline="0" dirty="0" smtClean="0">
                          <a:latin typeface="Times New Roman"/>
                          <a:ea typeface="Times New Roman"/>
                          <a:cs typeface="Times New Roman"/>
                        </a:rPr>
                        <a:t> </a:t>
                      </a:r>
                      <a:r>
                        <a:rPr lang="es-ES_tradnl" sz="1600" b="0" dirty="0" smtClean="0">
                          <a:latin typeface="Times New Roman"/>
                          <a:ea typeface="Times New Roman"/>
                          <a:cs typeface="Times New Roman"/>
                        </a:rPr>
                        <a:t>choca </a:t>
                      </a:r>
                      <a:r>
                        <a:rPr lang="es-ES_tradnl" sz="1600" b="0" dirty="0" err="1">
                          <a:latin typeface="Times New Roman"/>
                          <a:ea typeface="Times New Roman"/>
                          <a:cs typeface="Times New Roman"/>
                        </a:rPr>
                        <a:t>co</a:t>
                      </a:r>
                      <a:r>
                        <a:rPr lang="es-ES_tradnl" sz="1600" b="0" dirty="0">
                          <a:latin typeface="Times New Roman"/>
                          <a:ea typeface="Times New Roman"/>
                          <a:cs typeface="Times New Roman"/>
                        </a:rPr>
                        <a:t> Imperio </a:t>
                      </a:r>
                      <a:r>
                        <a:rPr lang="es-ES_tradnl" sz="1600" b="0" dirty="0" smtClean="0">
                          <a:latin typeface="Times New Roman"/>
                          <a:ea typeface="Times New Roman"/>
                          <a:cs typeface="Times New Roman"/>
                        </a:rPr>
                        <a:t>Austríaco.</a:t>
                      </a:r>
                    </a:p>
                    <a:p>
                      <a:pPr algn="just" hangingPunct="0">
                        <a:spcAft>
                          <a:spcPts val="0"/>
                        </a:spcAft>
                      </a:pPr>
                      <a:endParaRPr lang="es-ES_tradnl" sz="800" b="1" dirty="0">
                        <a:latin typeface="Times New Roman"/>
                        <a:ea typeface="Times New Roman"/>
                        <a:cs typeface="Times New Roman"/>
                      </a:endParaRPr>
                    </a:p>
                    <a:p>
                      <a:pPr algn="just" hangingPunct="0">
                        <a:spcAft>
                          <a:spcPts val="0"/>
                        </a:spcAft>
                      </a:pPr>
                      <a:r>
                        <a:rPr lang="es-ES_tradnl" sz="1600" b="1" u="sng" dirty="0" smtClean="0">
                          <a:latin typeface="Times New Roman"/>
                          <a:ea typeface="Times New Roman"/>
                          <a:cs typeface="Times New Roman"/>
                        </a:rPr>
                        <a:t>PANXERMANISMO</a:t>
                      </a:r>
                      <a:endParaRPr lang="es-ES_tradnl" sz="1600" b="1" dirty="0">
                        <a:latin typeface="Times New Roman"/>
                        <a:ea typeface="Times New Roman"/>
                        <a:cs typeface="Times New Roman"/>
                      </a:endParaRPr>
                    </a:p>
                    <a:p>
                      <a:pPr algn="just" hangingPunct="0">
                        <a:spcAft>
                          <a:spcPts val="0"/>
                        </a:spcAft>
                      </a:pPr>
                      <a:r>
                        <a:rPr lang="es-ES_tradnl" sz="1600" b="0" dirty="0" err="1" smtClean="0">
                          <a:latin typeface="Times New Roman"/>
                          <a:ea typeface="Times New Roman"/>
                          <a:cs typeface="Times New Roman"/>
                        </a:rPr>
                        <a:t>Alemaña</a:t>
                      </a:r>
                      <a:r>
                        <a:rPr lang="es-ES_tradnl" sz="1600" b="0" baseline="0" dirty="0" smtClean="0">
                          <a:latin typeface="Times New Roman"/>
                          <a:ea typeface="Times New Roman"/>
                          <a:cs typeface="Times New Roman"/>
                        </a:rPr>
                        <a:t> pretende </a:t>
                      </a:r>
                      <a:r>
                        <a:rPr lang="es-ES_tradnl" sz="1600" b="0" dirty="0" smtClean="0">
                          <a:latin typeface="Times New Roman"/>
                          <a:ea typeface="Times New Roman"/>
                          <a:cs typeface="Times New Roman"/>
                        </a:rPr>
                        <a:t>unir </a:t>
                      </a:r>
                      <a:r>
                        <a:rPr lang="es-ES_tradnl" sz="1600" b="0" dirty="0" err="1">
                          <a:latin typeface="Times New Roman"/>
                          <a:ea typeface="Times New Roman"/>
                          <a:cs typeface="Times New Roman"/>
                        </a:rPr>
                        <a:t>tódolos</a:t>
                      </a:r>
                      <a:r>
                        <a:rPr lang="es-ES_tradnl" sz="1600" b="0" dirty="0">
                          <a:latin typeface="Times New Roman"/>
                          <a:ea typeface="Times New Roman"/>
                          <a:cs typeface="Times New Roman"/>
                        </a:rPr>
                        <a:t> pobos de fala </a:t>
                      </a:r>
                      <a:r>
                        <a:rPr lang="es-ES_tradnl" sz="1600" b="0" dirty="0" err="1" smtClean="0">
                          <a:latin typeface="Times New Roman"/>
                          <a:ea typeface="Times New Roman"/>
                          <a:cs typeface="Times New Roman"/>
                        </a:rPr>
                        <a:t>xermana</a:t>
                      </a:r>
                      <a:r>
                        <a:rPr lang="es-ES_tradnl" sz="1600" b="0" baseline="0" dirty="0" smtClean="0">
                          <a:latin typeface="Times New Roman"/>
                          <a:ea typeface="Times New Roman"/>
                          <a:cs typeface="Times New Roman"/>
                        </a:rPr>
                        <a:t>  </a:t>
                      </a:r>
                      <a:endParaRPr lang="es-ES_tradnl" sz="1600" b="0" dirty="0" smtClean="0">
                        <a:latin typeface="Times New Roman"/>
                        <a:ea typeface="Times New Roman"/>
                        <a:cs typeface="Times New Roman"/>
                      </a:endParaRPr>
                    </a:p>
                    <a:p>
                      <a:pPr algn="just" hangingPunct="0">
                        <a:spcAft>
                          <a:spcPts val="0"/>
                        </a:spcAft>
                      </a:pPr>
                      <a:endParaRPr lang="es-ES_tradnl" sz="800" b="1" dirty="0">
                        <a:latin typeface="Times New Roman"/>
                        <a:ea typeface="Times New Roman"/>
                        <a:cs typeface="Times New Roman"/>
                      </a:endParaRPr>
                    </a:p>
                    <a:p>
                      <a:pPr algn="just" hangingPunct="0">
                        <a:spcAft>
                          <a:spcPts val="0"/>
                        </a:spcAft>
                      </a:pPr>
                      <a:r>
                        <a:rPr lang="es-ES_tradnl" sz="1600" b="1" u="sng" dirty="0" smtClean="0">
                          <a:latin typeface="Times New Roman"/>
                          <a:ea typeface="Times New Roman"/>
                          <a:cs typeface="Times New Roman"/>
                        </a:rPr>
                        <a:t>REVANCHISMO</a:t>
                      </a:r>
                      <a:r>
                        <a:rPr lang="es-ES_tradnl" sz="1600" b="1" u="sng" baseline="0" dirty="0" smtClean="0">
                          <a:latin typeface="Times New Roman"/>
                          <a:ea typeface="Times New Roman"/>
                          <a:cs typeface="Times New Roman"/>
                        </a:rPr>
                        <a:t> FRANCÉS.</a:t>
                      </a:r>
                      <a:r>
                        <a:rPr lang="es-ES_tradnl" sz="1600" b="0" u="sng" dirty="0" smtClean="0">
                          <a:latin typeface="Times New Roman"/>
                          <a:ea typeface="Times New Roman"/>
                          <a:cs typeface="Times New Roman"/>
                        </a:rPr>
                        <a:t> </a:t>
                      </a:r>
                      <a:endParaRPr lang="es-ES_tradnl" sz="1600" b="1" dirty="0">
                        <a:latin typeface="Times New Roman"/>
                        <a:ea typeface="Times New Roman"/>
                        <a:cs typeface="Times New Roman"/>
                      </a:endParaRPr>
                    </a:p>
                    <a:p>
                      <a:pPr algn="just" hangingPunct="0">
                        <a:spcAft>
                          <a:spcPts val="0"/>
                        </a:spcAft>
                      </a:pPr>
                      <a:r>
                        <a:rPr lang="es-ES_tradnl" sz="1600" b="0" dirty="0">
                          <a:latin typeface="Times New Roman"/>
                          <a:ea typeface="Times New Roman"/>
                          <a:cs typeface="Times New Roman"/>
                        </a:rPr>
                        <a:t>R</a:t>
                      </a:r>
                      <a:r>
                        <a:rPr lang="es-ES_tradnl" sz="1600" b="0" dirty="0" smtClean="0">
                          <a:latin typeface="Times New Roman"/>
                          <a:ea typeface="Times New Roman"/>
                          <a:cs typeface="Times New Roman"/>
                        </a:rPr>
                        <a:t>ecuperar </a:t>
                      </a:r>
                      <a:r>
                        <a:rPr lang="es-ES_tradnl" sz="1600" b="0" dirty="0">
                          <a:latin typeface="Times New Roman"/>
                          <a:ea typeface="Times New Roman"/>
                          <a:cs typeface="Times New Roman"/>
                        </a:rPr>
                        <a:t>Alsacia e </a:t>
                      </a:r>
                      <a:r>
                        <a:rPr lang="es-ES_tradnl" sz="1600" b="0" dirty="0" smtClean="0">
                          <a:latin typeface="Times New Roman"/>
                          <a:ea typeface="Times New Roman"/>
                          <a:cs typeface="Times New Roman"/>
                        </a:rPr>
                        <a:t>Lorena</a:t>
                      </a:r>
                      <a:r>
                        <a:rPr lang="es-ES_tradnl" sz="1600" b="0" baseline="0" dirty="0" smtClean="0">
                          <a:latin typeface="Times New Roman"/>
                          <a:ea typeface="Times New Roman"/>
                          <a:cs typeface="Times New Roman"/>
                        </a:rPr>
                        <a:t> </a:t>
                      </a:r>
                      <a:r>
                        <a:rPr lang="es-ES_tradnl" sz="1600" b="0" dirty="0" smtClean="0">
                          <a:latin typeface="Times New Roman"/>
                          <a:ea typeface="Times New Roman"/>
                          <a:cs typeface="Times New Roman"/>
                        </a:rPr>
                        <a:t>perdidas</a:t>
                      </a:r>
                      <a:r>
                        <a:rPr lang="es-ES_tradnl" sz="1600" b="0" baseline="0" dirty="0" smtClean="0">
                          <a:latin typeface="Times New Roman"/>
                          <a:ea typeface="Times New Roman"/>
                          <a:cs typeface="Times New Roman"/>
                        </a:rPr>
                        <a:t> en 1870</a:t>
                      </a:r>
                    </a:p>
                    <a:p>
                      <a:pPr algn="just" hangingPunct="0">
                        <a:spcAft>
                          <a:spcPts val="0"/>
                        </a:spcAft>
                      </a:pPr>
                      <a:endParaRPr lang="es-ES_tradnl" sz="800" b="0" dirty="0">
                        <a:latin typeface="Times New Roman"/>
                        <a:ea typeface="Times New Roman"/>
                        <a:cs typeface="Times New Roman"/>
                      </a:endParaRPr>
                    </a:p>
                    <a:p>
                      <a:pPr algn="just" hangingPunct="0">
                        <a:spcAft>
                          <a:spcPts val="0"/>
                        </a:spcAft>
                      </a:pPr>
                      <a:r>
                        <a:rPr lang="es-ES_tradnl" sz="1600" b="1" u="sng" dirty="0" smtClean="0">
                          <a:latin typeface="Times New Roman"/>
                          <a:ea typeface="Times New Roman"/>
                          <a:cs typeface="Times New Roman"/>
                        </a:rPr>
                        <a:t>IRREDENTISMO</a:t>
                      </a:r>
                      <a:r>
                        <a:rPr lang="es-ES_tradnl" sz="1600" b="1" u="sng" baseline="0" dirty="0" smtClean="0">
                          <a:latin typeface="Times New Roman"/>
                          <a:ea typeface="Times New Roman"/>
                          <a:cs typeface="Times New Roman"/>
                        </a:rPr>
                        <a:t> ITALIANO</a:t>
                      </a:r>
                      <a:r>
                        <a:rPr lang="es-ES_tradnl" sz="1600" b="1" u="sng" dirty="0" smtClean="0">
                          <a:latin typeface="Times New Roman"/>
                          <a:ea typeface="Times New Roman"/>
                          <a:cs typeface="Times New Roman"/>
                        </a:rPr>
                        <a:t>:</a:t>
                      </a:r>
                      <a:endParaRPr lang="es-ES_tradnl" sz="1600" b="1" dirty="0">
                        <a:latin typeface="Times New Roman"/>
                        <a:ea typeface="Times New Roman"/>
                        <a:cs typeface="Times New Roman"/>
                      </a:endParaRPr>
                    </a:p>
                    <a:p>
                      <a:pPr algn="just" hangingPunct="0">
                        <a:spcAft>
                          <a:spcPts val="0"/>
                        </a:spcAft>
                      </a:pPr>
                      <a:r>
                        <a:rPr lang="es-ES_tradnl" sz="1600" b="0" dirty="0" smtClean="0">
                          <a:latin typeface="Times New Roman"/>
                          <a:ea typeface="Times New Roman"/>
                          <a:cs typeface="Times New Roman"/>
                        </a:rPr>
                        <a:t>Italia pretende </a:t>
                      </a:r>
                      <a:r>
                        <a:rPr lang="es-ES_tradnl" sz="1600" b="0" dirty="0">
                          <a:latin typeface="Times New Roman"/>
                          <a:ea typeface="Times New Roman"/>
                          <a:cs typeface="Times New Roman"/>
                        </a:rPr>
                        <a:t>completar o </a:t>
                      </a:r>
                      <a:r>
                        <a:rPr lang="es-ES_tradnl" sz="1600" b="0" dirty="0" err="1" smtClean="0">
                          <a:latin typeface="Times New Roman"/>
                          <a:ea typeface="Times New Roman"/>
                          <a:cs typeface="Times New Roman"/>
                        </a:rPr>
                        <a:t>seu</a:t>
                      </a:r>
                      <a:r>
                        <a:rPr lang="es-ES_tradnl" sz="1600" b="0" dirty="0" smtClean="0">
                          <a:latin typeface="Times New Roman"/>
                          <a:ea typeface="Times New Roman"/>
                          <a:cs typeface="Times New Roman"/>
                        </a:rPr>
                        <a:t> mapa coas zonas </a:t>
                      </a:r>
                      <a:r>
                        <a:rPr lang="es-ES_tradnl" sz="1600" b="0" dirty="0">
                          <a:latin typeface="Times New Roman"/>
                          <a:ea typeface="Times New Roman"/>
                          <a:cs typeface="Times New Roman"/>
                        </a:rPr>
                        <a:t>de </a:t>
                      </a:r>
                      <a:r>
                        <a:rPr lang="es-ES_tradnl" sz="1600" b="0" dirty="0" smtClean="0">
                          <a:latin typeface="Times New Roman"/>
                          <a:ea typeface="Times New Roman"/>
                          <a:cs typeface="Times New Roman"/>
                        </a:rPr>
                        <a:t>Trieste e Tirol en poder de Austria.</a:t>
                      </a:r>
                      <a:endParaRPr lang="es-ES_tradnl" sz="1600" b="1" dirty="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just" hangingPunct="0">
                        <a:spcAft>
                          <a:spcPts val="0"/>
                        </a:spcAft>
                      </a:pPr>
                      <a:r>
                        <a:rPr lang="es-ES_tradnl" sz="1600" b="1" dirty="0" smtClean="0">
                          <a:latin typeface="Times New Roman"/>
                          <a:ea typeface="Times New Roman"/>
                          <a:cs typeface="Times New Roman"/>
                        </a:rPr>
                        <a:t>-</a:t>
                      </a:r>
                      <a:r>
                        <a:rPr lang="es-ES_tradnl" sz="1600" b="1" u="sng" dirty="0" smtClean="0">
                          <a:latin typeface="Times New Roman"/>
                          <a:ea typeface="Times New Roman"/>
                          <a:cs typeface="Times New Roman"/>
                        </a:rPr>
                        <a:t>SISTEMA</a:t>
                      </a:r>
                      <a:r>
                        <a:rPr lang="es-ES_tradnl" sz="1600" b="1" u="sng" baseline="0" dirty="0" smtClean="0">
                          <a:latin typeface="Times New Roman"/>
                          <a:ea typeface="Times New Roman"/>
                          <a:cs typeface="Times New Roman"/>
                        </a:rPr>
                        <a:t> DE ALIANZAS</a:t>
                      </a:r>
                      <a:r>
                        <a:rPr lang="es-ES_tradnl" sz="1600" b="1" u="sng" dirty="0" smtClean="0">
                          <a:latin typeface="Times New Roman"/>
                          <a:ea typeface="Times New Roman"/>
                          <a:cs typeface="Times New Roman"/>
                        </a:rPr>
                        <a:t>:</a:t>
                      </a:r>
                      <a:endParaRPr lang="es-ES_tradnl" sz="1600" b="1" dirty="0">
                        <a:latin typeface="Times New Roman"/>
                        <a:ea typeface="Times New Roman"/>
                        <a:cs typeface="Times New Roman"/>
                      </a:endParaRPr>
                    </a:p>
                    <a:p>
                      <a:pPr algn="just" hangingPunct="0">
                        <a:spcAft>
                          <a:spcPts val="0"/>
                        </a:spcAft>
                        <a:buFontTx/>
                        <a:buChar char="-"/>
                      </a:pPr>
                      <a:r>
                        <a:rPr lang="es-ES_tradnl" sz="1600" b="0" dirty="0" err="1" smtClean="0">
                          <a:latin typeface="Times New Roman"/>
                          <a:ea typeface="Times New Roman"/>
                          <a:cs typeface="Times New Roman"/>
                        </a:rPr>
                        <a:t>Enfrontamento</a:t>
                      </a:r>
                      <a:r>
                        <a:rPr lang="es-ES_tradnl" sz="1600" b="0" dirty="0" smtClean="0">
                          <a:latin typeface="Times New Roman"/>
                          <a:ea typeface="Times New Roman"/>
                          <a:cs typeface="Times New Roman"/>
                        </a:rPr>
                        <a:t> </a:t>
                      </a:r>
                      <a:r>
                        <a:rPr lang="es-ES_tradnl" sz="1600" b="0" dirty="0">
                          <a:latin typeface="Times New Roman"/>
                          <a:ea typeface="Times New Roman"/>
                          <a:cs typeface="Times New Roman"/>
                        </a:rPr>
                        <a:t>entre a </a:t>
                      </a:r>
                      <a:r>
                        <a:rPr lang="es-ES_tradnl" sz="1600" b="1" dirty="0">
                          <a:latin typeface="Times New Roman"/>
                          <a:ea typeface="Times New Roman"/>
                          <a:cs typeface="Times New Roman"/>
                        </a:rPr>
                        <a:t>Triple </a:t>
                      </a:r>
                      <a:r>
                        <a:rPr lang="es-ES_tradnl" sz="1600" b="1" dirty="0" smtClean="0">
                          <a:latin typeface="Times New Roman"/>
                          <a:ea typeface="Times New Roman"/>
                          <a:cs typeface="Times New Roman"/>
                        </a:rPr>
                        <a:t>Alianza:</a:t>
                      </a:r>
                    </a:p>
                    <a:p>
                      <a:pPr algn="just" hangingPunct="0">
                        <a:spcAft>
                          <a:spcPts val="0"/>
                        </a:spcAft>
                        <a:buFontTx/>
                        <a:buNone/>
                      </a:pPr>
                      <a:r>
                        <a:rPr lang="es-ES_tradnl" sz="1600" b="1" dirty="0" smtClean="0">
                          <a:latin typeface="Times New Roman"/>
                          <a:ea typeface="Times New Roman"/>
                          <a:cs typeface="Times New Roman"/>
                        </a:rPr>
                        <a:t> </a:t>
                      </a:r>
                      <a:r>
                        <a:rPr lang="es-ES_tradnl" sz="1600" b="0" dirty="0" smtClean="0">
                          <a:latin typeface="Times New Roman"/>
                          <a:ea typeface="Times New Roman"/>
                          <a:cs typeface="Times New Roman"/>
                        </a:rPr>
                        <a:t>Imperio</a:t>
                      </a:r>
                      <a:r>
                        <a:rPr lang="es-ES_tradnl" sz="1600" b="0" baseline="0" dirty="0" smtClean="0">
                          <a:latin typeface="Times New Roman"/>
                          <a:ea typeface="Times New Roman"/>
                          <a:cs typeface="Times New Roman"/>
                        </a:rPr>
                        <a:t> Alemán, Imperio Austro-Húngaro e Italia</a:t>
                      </a:r>
                      <a:endParaRPr lang="es-ES_tradnl" sz="1600" b="0" dirty="0" smtClean="0">
                        <a:latin typeface="Times New Roman"/>
                        <a:ea typeface="Times New Roman"/>
                        <a:cs typeface="Times New Roman"/>
                      </a:endParaRPr>
                    </a:p>
                    <a:p>
                      <a:pPr algn="just" hangingPunct="0">
                        <a:spcAft>
                          <a:spcPts val="0"/>
                        </a:spcAft>
                        <a:buFontTx/>
                        <a:buNone/>
                      </a:pPr>
                      <a:r>
                        <a:rPr lang="es-ES_tradnl" sz="1600" b="0" dirty="0" smtClean="0">
                          <a:latin typeface="Times New Roman"/>
                          <a:ea typeface="Times New Roman"/>
                          <a:cs typeface="Times New Roman"/>
                        </a:rPr>
                        <a:t> </a:t>
                      </a:r>
                      <a:r>
                        <a:rPr lang="es-ES_tradnl" sz="1600" b="1" dirty="0">
                          <a:latin typeface="Times New Roman"/>
                          <a:ea typeface="Times New Roman"/>
                          <a:cs typeface="Times New Roman"/>
                        </a:rPr>
                        <a:t>Triple </a:t>
                      </a:r>
                      <a:r>
                        <a:rPr lang="es-ES_tradnl" sz="1600" b="1" dirty="0" smtClean="0">
                          <a:latin typeface="Times New Roman"/>
                          <a:ea typeface="Times New Roman"/>
                          <a:cs typeface="Times New Roman"/>
                        </a:rPr>
                        <a:t>Entente:</a:t>
                      </a:r>
                    </a:p>
                    <a:p>
                      <a:pPr algn="just" hangingPunct="0">
                        <a:spcAft>
                          <a:spcPts val="0"/>
                        </a:spcAft>
                        <a:buFontTx/>
                        <a:buNone/>
                      </a:pPr>
                      <a:r>
                        <a:rPr lang="es-ES_tradnl" sz="1600" b="1" dirty="0" smtClean="0">
                          <a:latin typeface="Times New Roman"/>
                          <a:ea typeface="Times New Roman"/>
                          <a:cs typeface="Times New Roman"/>
                        </a:rPr>
                        <a:t>Gran Bretaña,</a:t>
                      </a:r>
                      <a:r>
                        <a:rPr lang="es-ES_tradnl" sz="1600" b="1" baseline="0" dirty="0" smtClean="0">
                          <a:latin typeface="Times New Roman"/>
                          <a:ea typeface="Times New Roman"/>
                          <a:cs typeface="Times New Roman"/>
                        </a:rPr>
                        <a:t> Francia, Rusia</a:t>
                      </a:r>
                      <a:endParaRPr lang="es-ES_tradnl" sz="1600" b="1" dirty="0" smtClean="0">
                        <a:latin typeface="Times New Roman"/>
                        <a:ea typeface="Times New Roman"/>
                        <a:cs typeface="Times New Roman"/>
                      </a:endParaRPr>
                    </a:p>
                    <a:p>
                      <a:pPr algn="just" hangingPunct="0">
                        <a:spcAft>
                          <a:spcPts val="0"/>
                        </a:spcAft>
                        <a:buFontTx/>
                        <a:buNone/>
                      </a:pPr>
                      <a:endParaRPr lang="es-ES_tradnl" sz="1200" b="1" dirty="0">
                        <a:latin typeface="Times New Roman"/>
                        <a:ea typeface="Times New Roman"/>
                        <a:cs typeface="Times New Roman"/>
                      </a:endParaRPr>
                    </a:p>
                    <a:p>
                      <a:pPr algn="just" hangingPunct="0">
                        <a:spcAft>
                          <a:spcPts val="0"/>
                        </a:spcAft>
                        <a:buFontTx/>
                        <a:buChar char="-"/>
                      </a:pPr>
                      <a:r>
                        <a:rPr lang="es-ES_tradnl" sz="1600" b="1" dirty="0" err="1" smtClean="0">
                          <a:latin typeface="Times New Roman"/>
                          <a:ea typeface="Times New Roman"/>
                          <a:cs typeface="Times New Roman"/>
                        </a:rPr>
                        <a:t>Rivalidade</a:t>
                      </a:r>
                      <a:r>
                        <a:rPr lang="es-ES_tradnl" sz="1600" b="1" dirty="0" smtClean="0">
                          <a:latin typeface="Times New Roman"/>
                          <a:ea typeface="Times New Roman"/>
                          <a:cs typeface="Times New Roman"/>
                        </a:rPr>
                        <a:t> </a:t>
                      </a:r>
                      <a:r>
                        <a:rPr lang="es-ES_tradnl" sz="1600" b="1" dirty="0">
                          <a:latin typeface="Times New Roman"/>
                          <a:ea typeface="Times New Roman"/>
                          <a:cs typeface="Times New Roman"/>
                        </a:rPr>
                        <a:t>entre Francia e </a:t>
                      </a:r>
                      <a:r>
                        <a:rPr lang="es-ES_tradnl" sz="1600" b="1" dirty="0" err="1">
                          <a:latin typeface="Times New Roman"/>
                          <a:ea typeface="Times New Roman"/>
                          <a:cs typeface="Times New Roman"/>
                        </a:rPr>
                        <a:t>Alemaña</a:t>
                      </a:r>
                      <a:r>
                        <a:rPr lang="es-ES_tradnl" sz="1600" b="1" dirty="0" smtClean="0">
                          <a:latin typeface="Times New Roman"/>
                          <a:ea typeface="Times New Roman"/>
                          <a:cs typeface="Times New Roman"/>
                        </a:rPr>
                        <a:t>.</a:t>
                      </a:r>
                    </a:p>
                    <a:p>
                      <a:pPr algn="just" hangingPunct="0">
                        <a:spcAft>
                          <a:spcPts val="0"/>
                        </a:spcAft>
                        <a:buFontTx/>
                        <a:buNone/>
                      </a:pPr>
                      <a:r>
                        <a:rPr lang="es-ES_tradnl" sz="1600" b="0" dirty="0" smtClean="0">
                          <a:latin typeface="Times New Roman"/>
                          <a:ea typeface="Times New Roman"/>
                          <a:cs typeface="Times New Roman"/>
                        </a:rPr>
                        <a:t>Marrocos. </a:t>
                      </a:r>
                    </a:p>
                    <a:p>
                      <a:pPr algn="just" hangingPunct="0">
                        <a:spcAft>
                          <a:spcPts val="0"/>
                        </a:spcAft>
                        <a:buFontTx/>
                        <a:buNone/>
                      </a:pPr>
                      <a:endParaRPr lang="es-ES_tradnl" sz="1200" b="1" dirty="0">
                        <a:latin typeface="Times New Roman"/>
                        <a:ea typeface="Times New Roman"/>
                        <a:cs typeface="Times New Roman"/>
                      </a:endParaRPr>
                    </a:p>
                    <a:p>
                      <a:pPr algn="just" hangingPunct="0">
                        <a:spcAft>
                          <a:spcPts val="0"/>
                        </a:spcAft>
                        <a:buFontTx/>
                        <a:buChar char="-"/>
                      </a:pPr>
                      <a:r>
                        <a:rPr lang="es-ES_tradnl" sz="1600" b="1" dirty="0" err="1" smtClean="0">
                          <a:latin typeface="Times New Roman"/>
                          <a:ea typeface="Times New Roman"/>
                          <a:cs typeface="Times New Roman"/>
                        </a:rPr>
                        <a:t>Rivalidade</a:t>
                      </a:r>
                      <a:r>
                        <a:rPr lang="es-ES_tradnl" sz="1600" b="1" dirty="0" smtClean="0">
                          <a:latin typeface="Times New Roman"/>
                          <a:ea typeface="Times New Roman"/>
                          <a:cs typeface="Times New Roman"/>
                        </a:rPr>
                        <a:t> </a:t>
                      </a:r>
                      <a:r>
                        <a:rPr lang="es-ES_tradnl" sz="1600" b="1" dirty="0">
                          <a:latin typeface="Times New Roman"/>
                          <a:ea typeface="Times New Roman"/>
                          <a:cs typeface="Times New Roman"/>
                        </a:rPr>
                        <a:t>entre Imperio Austro-Húngaro e Rusia</a:t>
                      </a:r>
                      <a:r>
                        <a:rPr lang="es-ES_tradnl" sz="1600" b="0" dirty="0">
                          <a:latin typeface="Times New Roman"/>
                          <a:ea typeface="Times New Roman"/>
                          <a:cs typeface="Times New Roman"/>
                        </a:rPr>
                        <a:t> polos </a:t>
                      </a:r>
                      <a:r>
                        <a:rPr lang="es-ES_tradnl" sz="1600" b="0" dirty="0" err="1" smtClean="0">
                          <a:latin typeface="Times New Roman"/>
                          <a:ea typeface="Times New Roman"/>
                          <a:cs typeface="Times New Roman"/>
                        </a:rPr>
                        <a:t>Balcáns</a:t>
                      </a:r>
                      <a:endParaRPr lang="es-ES_tradnl" sz="1600" b="0" dirty="0" smtClean="0">
                        <a:latin typeface="Times New Roman"/>
                        <a:ea typeface="Times New Roman"/>
                        <a:cs typeface="Times New Roman"/>
                      </a:endParaRPr>
                    </a:p>
                    <a:p>
                      <a:pPr algn="just" hangingPunct="0">
                        <a:spcAft>
                          <a:spcPts val="0"/>
                        </a:spcAft>
                        <a:buFontTx/>
                        <a:buNone/>
                      </a:pPr>
                      <a:endParaRPr lang="es-ES_tradnl" sz="1200" b="1" dirty="0">
                        <a:latin typeface="Times New Roman"/>
                        <a:ea typeface="Times New Roman"/>
                        <a:cs typeface="Times New Roman"/>
                      </a:endParaRPr>
                    </a:p>
                    <a:p>
                      <a:pPr algn="just" hangingPunct="0">
                        <a:spcAft>
                          <a:spcPts val="0"/>
                        </a:spcAft>
                      </a:pPr>
                      <a:r>
                        <a:rPr lang="es-ES_tradnl" sz="1600" b="1" dirty="0">
                          <a:latin typeface="Times New Roman"/>
                          <a:ea typeface="Times New Roman"/>
                          <a:cs typeface="Times New Roman"/>
                        </a:rPr>
                        <a:t>- </a:t>
                      </a:r>
                      <a:r>
                        <a:rPr lang="es-ES_tradnl" sz="1600" b="1" dirty="0" err="1">
                          <a:latin typeface="Times New Roman"/>
                          <a:ea typeface="Times New Roman"/>
                          <a:cs typeface="Times New Roman"/>
                        </a:rPr>
                        <a:t>Rivalidade</a:t>
                      </a:r>
                      <a:r>
                        <a:rPr lang="es-ES_tradnl" sz="1600" b="1" dirty="0">
                          <a:latin typeface="Times New Roman"/>
                          <a:ea typeface="Times New Roman"/>
                          <a:cs typeface="Times New Roman"/>
                        </a:rPr>
                        <a:t> colonial entre </a:t>
                      </a:r>
                      <a:r>
                        <a:rPr lang="es-ES_tradnl" sz="1600" b="1" dirty="0" err="1">
                          <a:latin typeface="Times New Roman"/>
                          <a:ea typeface="Times New Roman"/>
                          <a:cs typeface="Times New Roman"/>
                        </a:rPr>
                        <a:t>Alemaña</a:t>
                      </a:r>
                      <a:r>
                        <a:rPr lang="es-ES_tradnl" sz="1600" b="1" dirty="0">
                          <a:latin typeface="Times New Roman"/>
                          <a:ea typeface="Times New Roman"/>
                          <a:cs typeface="Times New Roman"/>
                        </a:rPr>
                        <a:t> e Inglaterra</a:t>
                      </a:r>
                    </a:p>
                    <a:p>
                      <a:pPr algn="just" hangingPunct="0">
                        <a:spcAft>
                          <a:spcPts val="0"/>
                        </a:spcAft>
                      </a:pPr>
                      <a:r>
                        <a:rPr lang="es-ES_tradnl" sz="1600" b="0" dirty="0">
                          <a:latin typeface="Times New Roman"/>
                          <a:ea typeface="Times New Roman"/>
                          <a:cs typeface="Times New Roman"/>
                        </a:rPr>
                        <a:t>   Conflictos en Marrocos</a:t>
                      </a:r>
                      <a:endParaRPr lang="es-ES_tradnl" sz="1600" b="1" dirty="0">
                        <a:latin typeface="Times New Roman"/>
                        <a:ea typeface="Times New Roman"/>
                        <a:cs typeface="Times New Roman"/>
                      </a:endParaRPr>
                    </a:p>
                    <a:p>
                      <a:pPr algn="just" hangingPunct="0">
                        <a:spcAft>
                          <a:spcPts val="0"/>
                        </a:spcAft>
                      </a:pPr>
                      <a:r>
                        <a:rPr lang="es-ES_tradnl" sz="1600" b="0" dirty="0">
                          <a:latin typeface="Times New Roman"/>
                          <a:ea typeface="Times New Roman"/>
                          <a:cs typeface="Times New Roman"/>
                        </a:rPr>
                        <a:t>   Conf.  nos </a:t>
                      </a:r>
                      <a:r>
                        <a:rPr lang="es-ES_tradnl" sz="1600" b="0" dirty="0" err="1">
                          <a:latin typeface="Times New Roman"/>
                          <a:ea typeface="Times New Roman"/>
                          <a:cs typeface="Times New Roman"/>
                        </a:rPr>
                        <a:t>Balcáns</a:t>
                      </a:r>
                      <a:endParaRPr lang="es-ES_tradnl" sz="1600" b="1" dirty="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just" hangingPunct="0">
                        <a:spcAft>
                          <a:spcPts val="0"/>
                        </a:spcAft>
                      </a:pPr>
                      <a:r>
                        <a:rPr lang="es-ES_tradnl" sz="1600" b="1" u="sng" dirty="0" smtClean="0">
                          <a:latin typeface="Times New Roman"/>
                          <a:ea typeface="Times New Roman"/>
                          <a:cs typeface="Times New Roman"/>
                        </a:rPr>
                        <a:t>PLANOS</a:t>
                      </a:r>
                      <a:r>
                        <a:rPr lang="es-ES_tradnl" sz="1600" b="1" u="sng" baseline="0" dirty="0" smtClean="0">
                          <a:latin typeface="Times New Roman"/>
                          <a:ea typeface="Times New Roman"/>
                          <a:cs typeface="Times New Roman"/>
                        </a:rPr>
                        <a:t> DE GUERRA</a:t>
                      </a:r>
                      <a:r>
                        <a:rPr lang="es-ES_tradnl" sz="1600" b="1" u="sng" dirty="0" smtClean="0">
                          <a:latin typeface="Times New Roman"/>
                          <a:ea typeface="Times New Roman"/>
                          <a:cs typeface="Times New Roman"/>
                        </a:rPr>
                        <a:t>: </a:t>
                      </a:r>
                      <a:endParaRPr lang="es-ES_tradnl" sz="1600" b="1" dirty="0">
                        <a:latin typeface="Times New Roman"/>
                        <a:ea typeface="Times New Roman"/>
                        <a:cs typeface="Times New Roman"/>
                      </a:endParaRPr>
                    </a:p>
                    <a:p>
                      <a:pPr algn="just" hangingPunct="0">
                        <a:spcAft>
                          <a:spcPts val="0"/>
                        </a:spcAft>
                      </a:pPr>
                      <a:r>
                        <a:rPr lang="es-ES_tradnl" sz="1600" b="0" dirty="0">
                          <a:latin typeface="Times New Roman"/>
                          <a:ea typeface="Times New Roman"/>
                          <a:cs typeface="Times New Roman"/>
                        </a:rPr>
                        <a:t>Plano </a:t>
                      </a:r>
                      <a:r>
                        <a:rPr lang="es-ES_tradnl" sz="1600" b="0" dirty="0" err="1" smtClean="0">
                          <a:latin typeface="Times New Roman"/>
                          <a:ea typeface="Times New Roman"/>
                          <a:cs typeface="Times New Roman"/>
                        </a:rPr>
                        <a:t>Schlieffen</a:t>
                      </a:r>
                      <a:endParaRPr lang="es-ES_tradnl" sz="1600" b="0" dirty="0" smtClean="0">
                        <a:latin typeface="Times New Roman"/>
                        <a:ea typeface="Times New Roman"/>
                        <a:cs typeface="Times New Roman"/>
                      </a:endParaRPr>
                    </a:p>
                    <a:p>
                      <a:pPr algn="just" hangingPunct="0">
                        <a:spcAft>
                          <a:spcPts val="0"/>
                        </a:spcAft>
                      </a:pPr>
                      <a:r>
                        <a:rPr lang="es-ES_tradnl" sz="1600" b="0" dirty="0" smtClean="0">
                          <a:latin typeface="Times New Roman"/>
                          <a:ea typeface="Times New Roman"/>
                          <a:cs typeface="Times New Roman"/>
                        </a:rPr>
                        <a:t>Plano XVII</a:t>
                      </a:r>
                      <a:r>
                        <a:rPr lang="es-ES_tradnl" sz="1600" b="0" baseline="0" dirty="0" smtClean="0">
                          <a:latin typeface="Times New Roman"/>
                          <a:ea typeface="Times New Roman"/>
                          <a:cs typeface="Times New Roman"/>
                        </a:rPr>
                        <a:t> de Francia.</a:t>
                      </a:r>
                      <a:endParaRPr lang="es-ES_tradnl" sz="1600" b="0" dirty="0" smtClean="0">
                        <a:latin typeface="Times New Roman"/>
                        <a:ea typeface="Times New Roman"/>
                        <a:cs typeface="Times New Roman"/>
                      </a:endParaRPr>
                    </a:p>
                    <a:p>
                      <a:pPr algn="just" hangingPunct="0">
                        <a:spcAft>
                          <a:spcPts val="0"/>
                        </a:spcAft>
                      </a:pPr>
                      <a:endParaRPr lang="es-ES_tradnl" sz="1600" b="0" dirty="0" smtClean="0">
                        <a:latin typeface="Times New Roman"/>
                        <a:ea typeface="Times New Roman"/>
                        <a:cs typeface="Times New Roman"/>
                      </a:endParaRPr>
                    </a:p>
                    <a:p>
                      <a:pPr algn="just" hangingPunct="0">
                        <a:spcAft>
                          <a:spcPts val="0"/>
                        </a:spcAft>
                      </a:pPr>
                      <a:endParaRPr lang="es-ES_tradnl" sz="1600" b="1" dirty="0">
                        <a:latin typeface="Times New Roman"/>
                        <a:ea typeface="Times New Roman"/>
                        <a:cs typeface="Times New Roman"/>
                      </a:endParaRPr>
                    </a:p>
                    <a:p>
                      <a:pPr algn="just" hangingPunct="0">
                        <a:spcAft>
                          <a:spcPts val="0"/>
                        </a:spcAft>
                      </a:pPr>
                      <a:r>
                        <a:rPr lang="es-ES_tradnl" sz="1600" b="0" dirty="0">
                          <a:latin typeface="Times New Roman"/>
                          <a:ea typeface="Times New Roman"/>
                          <a:cs typeface="Times New Roman"/>
                        </a:rPr>
                        <a:t>. </a:t>
                      </a:r>
                      <a:r>
                        <a:rPr lang="es-ES_tradnl" sz="1600" b="1" dirty="0">
                          <a:latin typeface="Times New Roman"/>
                          <a:ea typeface="Times New Roman"/>
                          <a:cs typeface="Times New Roman"/>
                        </a:rPr>
                        <a:t>Incremento dos </a:t>
                      </a:r>
                      <a:r>
                        <a:rPr lang="es-ES_tradnl" sz="1600" b="1" dirty="0" err="1">
                          <a:latin typeface="Times New Roman"/>
                          <a:ea typeface="Times New Roman"/>
                          <a:cs typeface="Times New Roman"/>
                        </a:rPr>
                        <a:t>presupostos</a:t>
                      </a:r>
                      <a:r>
                        <a:rPr lang="es-ES_tradnl" sz="1600" b="1" dirty="0">
                          <a:latin typeface="Times New Roman"/>
                          <a:ea typeface="Times New Roman"/>
                          <a:cs typeface="Times New Roman"/>
                        </a:rPr>
                        <a:t> militares</a:t>
                      </a:r>
                    </a:p>
                    <a:p>
                      <a:pPr algn="just" hangingPunct="0">
                        <a:spcAft>
                          <a:spcPts val="0"/>
                        </a:spcAft>
                      </a:pPr>
                      <a:r>
                        <a:rPr lang="es-ES_tradnl" sz="1600" b="0" dirty="0">
                          <a:latin typeface="Times New Roman"/>
                          <a:ea typeface="Times New Roman"/>
                          <a:cs typeface="Times New Roman"/>
                        </a:rPr>
                        <a:t>. Novas armas:</a:t>
                      </a:r>
                      <a:endParaRPr lang="es-ES_tradnl" sz="1600" b="1" dirty="0">
                        <a:latin typeface="Times New Roman"/>
                        <a:ea typeface="Times New Roman"/>
                        <a:cs typeface="Times New Roman"/>
                      </a:endParaRPr>
                    </a:p>
                    <a:p>
                      <a:pPr algn="just" hangingPunct="0">
                        <a:spcAft>
                          <a:spcPts val="0"/>
                        </a:spcAft>
                      </a:pPr>
                      <a:r>
                        <a:rPr lang="es-ES_tradnl" sz="1600" b="0" dirty="0">
                          <a:latin typeface="Times New Roman"/>
                          <a:ea typeface="Times New Roman"/>
                          <a:cs typeface="Times New Roman"/>
                        </a:rPr>
                        <a:t>- </a:t>
                      </a:r>
                      <a:r>
                        <a:rPr lang="es-ES_tradnl" sz="1600" b="0" dirty="0" err="1">
                          <a:latin typeface="Times New Roman"/>
                          <a:ea typeface="Times New Roman"/>
                          <a:cs typeface="Times New Roman"/>
                        </a:rPr>
                        <a:t>tanques,avións</a:t>
                      </a:r>
                      <a:r>
                        <a:rPr lang="es-ES_tradnl" sz="1600" b="0" dirty="0">
                          <a:latin typeface="Times New Roman"/>
                          <a:ea typeface="Times New Roman"/>
                          <a:cs typeface="Times New Roman"/>
                        </a:rPr>
                        <a:t>,</a:t>
                      </a:r>
                      <a:endParaRPr lang="es-ES_tradnl" sz="1600" b="1" dirty="0">
                        <a:latin typeface="Times New Roman"/>
                        <a:ea typeface="Times New Roman"/>
                        <a:cs typeface="Times New Roman"/>
                      </a:endParaRPr>
                    </a:p>
                    <a:p>
                      <a:pPr algn="just" hangingPunct="0">
                        <a:spcAft>
                          <a:spcPts val="0"/>
                        </a:spcAft>
                        <a:buFontTx/>
                        <a:buChar char="-"/>
                      </a:pPr>
                      <a:r>
                        <a:rPr lang="es-ES_tradnl" sz="1600" b="0" dirty="0" smtClean="0">
                          <a:latin typeface="Times New Roman"/>
                          <a:ea typeface="Times New Roman"/>
                          <a:cs typeface="Times New Roman"/>
                        </a:rPr>
                        <a:t>Submarinos</a:t>
                      </a:r>
                    </a:p>
                    <a:p>
                      <a:pPr algn="just" hangingPunct="0">
                        <a:spcAft>
                          <a:spcPts val="0"/>
                        </a:spcAft>
                        <a:buFontTx/>
                        <a:buNone/>
                      </a:pPr>
                      <a:endParaRPr lang="es-ES_tradnl" sz="1600" b="1" dirty="0">
                        <a:latin typeface="Times New Roman"/>
                        <a:ea typeface="Times New Roman"/>
                        <a:cs typeface="Times New Roman"/>
                      </a:endParaRPr>
                    </a:p>
                    <a:p>
                      <a:pPr algn="just" hangingPunct="0">
                        <a:spcAft>
                          <a:spcPts val="0"/>
                        </a:spcAft>
                      </a:pPr>
                      <a:r>
                        <a:rPr lang="es-ES_tradnl" sz="1600" b="1" dirty="0">
                          <a:latin typeface="Times New Roman"/>
                          <a:ea typeface="Times New Roman"/>
                          <a:cs typeface="Times New Roman"/>
                        </a:rPr>
                        <a:t>. Aumento  do nº de</a:t>
                      </a:r>
                    </a:p>
                    <a:p>
                      <a:pPr algn="just" hangingPunct="0">
                        <a:spcAft>
                          <a:spcPts val="0"/>
                        </a:spcAft>
                      </a:pPr>
                      <a:r>
                        <a:rPr lang="es-ES_tradnl" sz="1600" b="1" dirty="0" smtClean="0">
                          <a:latin typeface="Times New Roman"/>
                          <a:ea typeface="Times New Roman"/>
                          <a:cs typeface="Times New Roman"/>
                        </a:rPr>
                        <a:t>soldados </a:t>
                      </a:r>
                      <a:r>
                        <a:rPr lang="es-ES_tradnl" sz="1600" b="1" dirty="0">
                          <a:latin typeface="Times New Roman"/>
                          <a:ea typeface="Times New Roman"/>
                          <a:cs typeface="Times New Roman"/>
                        </a:rPr>
                        <a:t>do </a:t>
                      </a:r>
                      <a:r>
                        <a:rPr lang="es-ES_tradnl" sz="1600" b="1" dirty="0" err="1" smtClean="0">
                          <a:latin typeface="Times New Roman"/>
                          <a:ea typeface="Times New Roman"/>
                          <a:cs typeface="Times New Roman"/>
                        </a:rPr>
                        <a:t>exército</a:t>
                      </a:r>
                      <a:endParaRPr lang="es-ES_tradnl" sz="1200" b="1" dirty="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bl>
          </a:graphicData>
        </a:graphic>
      </p:graphicFrame>
      <p:sp>
        <p:nvSpPr>
          <p:cNvPr id="15378" name="Rectangle 1"/>
          <p:cNvSpPr>
            <a:spLocks noChangeArrowheads="1"/>
          </p:cNvSpPr>
          <p:nvPr/>
        </p:nvSpPr>
        <p:spPr bwMode="auto">
          <a:xfrm>
            <a:off x="142875" y="-142875"/>
            <a:ext cx="8215313" cy="923925"/>
          </a:xfrm>
          <a:prstGeom prst="rect">
            <a:avLst/>
          </a:prstGeom>
          <a:noFill/>
          <a:ln w="9525">
            <a:noFill/>
            <a:miter lim="800000"/>
            <a:headEnd/>
            <a:tailEnd/>
          </a:ln>
        </p:spPr>
        <p:txBody>
          <a:bodyPr anchor="ctr">
            <a:spAutoFit/>
          </a:bodyPr>
          <a:lstStyle/>
          <a:p>
            <a:r>
              <a:rPr lang="es-ES_tradnl" sz="1200" b="1">
                <a:cs typeface="Times New Roman" pitchFamily="18" charset="0"/>
              </a:rPr>
              <a:t>                                                           </a:t>
            </a:r>
            <a:r>
              <a:rPr lang="es-ES_tradnl" b="1">
                <a:cs typeface="Times New Roman" pitchFamily="18" charset="0"/>
              </a:rPr>
              <a:t>  </a:t>
            </a:r>
          </a:p>
          <a:p>
            <a:r>
              <a:rPr lang="es-ES_tradnl" b="1">
                <a:cs typeface="Times New Roman" pitchFamily="18" charset="0"/>
              </a:rPr>
              <a:t>                              FACTORES OU CAUSAS DA 1ª GUERRA MUNDIAL</a:t>
            </a:r>
            <a:endParaRPr lang="es-ES_tradnl"/>
          </a:p>
          <a:p>
            <a:pPr eaLnBrk="0" hangingPunct="0"/>
            <a:endParaRPr lang="es-ES_tradnl"/>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1 CuadroTexto"/>
          <p:cNvSpPr txBox="1">
            <a:spLocks noChangeArrowheads="1"/>
          </p:cNvSpPr>
          <p:nvPr/>
        </p:nvSpPr>
        <p:spPr bwMode="auto">
          <a:xfrm>
            <a:off x="142875" y="357188"/>
            <a:ext cx="4857750" cy="6186487"/>
          </a:xfrm>
          <a:prstGeom prst="rect">
            <a:avLst/>
          </a:prstGeom>
          <a:noFill/>
          <a:ln w="9525">
            <a:noFill/>
            <a:miter lim="800000"/>
            <a:headEnd/>
            <a:tailEnd/>
          </a:ln>
        </p:spPr>
        <p:txBody>
          <a:bodyPr>
            <a:spAutoFit/>
          </a:bodyPr>
          <a:lstStyle/>
          <a:p>
            <a:pPr algn="just"/>
            <a:r>
              <a:rPr lang="gl-ES">
                <a:latin typeface="Calibri" pitchFamily="34" charset="0"/>
              </a:rPr>
              <a:t>Dentro do Socialismo, aínda que a maioría dos Partidos Socialistas apoiaran ós seus respectivos gobernos por mor da “Unión Sagrada”, unha minoría, como é o caso dos Bolxeviques de Lenin, Rosa Luxemburgo e Liebbnknecht en Alemaña… en distintas conferencias ó longo da guerra manifestarán a súa oposición á participación dos traballadores no conflito bélico:</a:t>
            </a:r>
          </a:p>
          <a:p>
            <a:pPr algn="just"/>
            <a:endParaRPr lang="gl-ES">
              <a:latin typeface="Calibri" pitchFamily="34" charset="0"/>
            </a:endParaRPr>
          </a:p>
          <a:p>
            <a:pPr algn="just"/>
            <a:r>
              <a:rPr lang="gl-ES">
                <a:latin typeface="Calibri" pitchFamily="34" charset="0"/>
              </a:rPr>
              <a:t>   - Conferencia de Zimmerwald (Suiza.1915). Os 40 delegados redactan un manifesto na que critican a colaboración dos Partidos Socialistas na “Unión Sagrada” e defenden a esixencia dunha paz sen anexións, nin indennizacións. Lenin e Zinoviev consideran que se debe aproveitar a situación para levar adiante unha revolución.</a:t>
            </a:r>
          </a:p>
          <a:p>
            <a:pPr algn="just"/>
            <a:endParaRPr lang="gl-ES">
              <a:latin typeface="Calibri" pitchFamily="34" charset="0"/>
            </a:endParaRPr>
          </a:p>
          <a:p>
            <a:pPr algn="just"/>
            <a:r>
              <a:rPr lang="gl-ES">
                <a:latin typeface="Calibri" pitchFamily="34" charset="0"/>
              </a:rPr>
              <a:t>A partir de 1916, tanto en Alemaña como en Gran Bretaña, algúns socialistas votarán en contra dos presupostos de guerra. Ademais a Revolución Rusa e o esgotamento de 1917 incrementarán as voces que esixan un armisticio inmediato.</a:t>
            </a:r>
          </a:p>
        </p:txBody>
      </p:sp>
      <p:pic>
        <p:nvPicPr>
          <p:cNvPr id="43010" name="Picture 2"/>
          <p:cNvPicPr>
            <a:picLocks noChangeAspect="1" noChangeArrowheads="1"/>
          </p:cNvPicPr>
          <p:nvPr/>
        </p:nvPicPr>
        <p:blipFill>
          <a:blip r:embed="rId2"/>
          <a:srcRect/>
          <a:stretch>
            <a:fillRect/>
          </a:stretch>
        </p:blipFill>
        <p:spPr bwMode="auto">
          <a:xfrm>
            <a:off x="5429250" y="0"/>
            <a:ext cx="3000375" cy="3179763"/>
          </a:xfrm>
          <a:prstGeom prst="rect">
            <a:avLst/>
          </a:prstGeom>
          <a:noFill/>
          <a:ln w="9525">
            <a:noFill/>
            <a:miter lim="800000"/>
            <a:headEnd/>
            <a:tailEnd/>
          </a:ln>
        </p:spPr>
      </p:pic>
      <p:pic>
        <p:nvPicPr>
          <p:cNvPr id="43011" name="Picture 3"/>
          <p:cNvPicPr>
            <a:picLocks noChangeAspect="1" noChangeArrowheads="1"/>
          </p:cNvPicPr>
          <p:nvPr/>
        </p:nvPicPr>
        <p:blipFill>
          <a:blip r:embed="rId3"/>
          <a:srcRect/>
          <a:stretch>
            <a:fillRect/>
          </a:stretch>
        </p:blipFill>
        <p:spPr bwMode="auto">
          <a:xfrm>
            <a:off x="5429250" y="3143250"/>
            <a:ext cx="3000375" cy="3524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1 CuadroTexto"/>
          <p:cNvSpPr txBox="1">
            <a:spLocks noChangeArrowheads="1"/>
          </p:cNvSpPr>
          <p:nvPr/>
        </p:nvSpPr>
        <p:spPr bwMode="auto">
          <a:xfrm>
            <a:off x="285720" y="785794"/>
            <a:ext cx="4714877" cy="5632311"/>
          </a:xfrm>
          <a:prstGeom prst="rect">
            <a:avLst/>
          </a:prstGeom>
          <a:noFill/>
          <a:ln w="9525">
            <a:noFill/>
            <a:miter lim="800000"/>
            <a:headEnd/>
            <a:tailEnd/>
          </a:ln>
        </p:spPr>
        <p:txBody>
          <a:bodyPr wrap="square">
            <a:spAutoFit/>
          </a:bodyPr>
          <a:lstStyle/>
          <a:p>
            <a:pPr algn="just"/>
            <a:endParaRPr lang="gl-ES" dirty="0">
              <a:latin typeface="Calibri" pitchFamily="34" charset="0"/>
            </a:endParaRPr>
          </a:p>
          <a:p>
            <a:pPr algn="just"/>
            <a:endParaRPr lang="gl-ES" dirty="0">
              <a:latin typeface="Calibri" pitchFamily="34" charset="0"/>
            </a:endParaRPr>
          </a:p>
          <a:p>
            <a:pPr algn="just"/>
            <a:r>
              <a:rPr lang="gl-ES" dirty="0">
                <a:latin typeface="Calibri" pitchFamily="34" charset="0"/>
              </a:rPr>
              <a:t>En febreiro de 1917 iniciarase a Revolución Rusa, primeiro coa abdicación do Tsar e en Outubro coa toma do poder polos bolxeviques dirixidos por </a:t>
            </a:r>
            <a:r>
              <a:rPr lang="gl-ES" dirty="0" err="1">
                <a:latin typeface="Calibri" pitchFamily="34" charset="0"/>
              </a:rPr>
              <a:t>Lenin</a:t>
            </a:r>
            <a:r>
              <a:rPr lang="gl-ES" dirty="0">
                <a:latin typeface="Calibri" pitchFamily="34" charset="0"/>
              </a:rPr>
              <a:t>. A Revolución suporá o fin da fronte oriental para os alemáns que lles permitirá retirar tropas cara a fronte occidental. A Rusia Soviética e Alemaña firmarán en 1918 a paz de </a:t>
            </a:r>
            <a:r>
              <a:rPr lang="gl-ES" dirty="0" err="1">
                <a:latin typeface="Calibri" pitchFamily="34" charset="0"/>
              </a:rPr>
              <a:t>Brest</a:t>
            </a:r>
            <a:r>
              <a:rPr lang="gl-ES" dirty="0">
                <a:latin typeface="Calibri" pitchFamily="34" charset="0"/>
              </a:rPr>
              <a:t> - </a:t>
            </a:r>
            <a:r>
              <a:rPr lang="gl-ES" dirty="0" err="1">
                <a:latin typeface="Calibri" pitchFamily="34" charset="0"/>
              </a:rPr>
              <a:t>Litovsk</a:t>
            </a:r>
            <a:r>
              <a:rPr lang="gl-ES" dirty="0">
                <a:latin typeface="Calibri" pitchFamily="34" charset="0"/>
              </a:rPr>
              <a:t>.</a:t>
            </a:r>
          </a:p>
          <a:p>
            <a:pPr algn="just"/>
            <a:endParaRPr lang="gl-ES" dirty="0">
              <a:latin typeface="Calibri" pitchFamily="34" charset="0"/>
            </a:endParaRPr>
          </a:p>
          <a:p>
            <a:pPr algn="just"/>
            <a:r>
              <a:rPr lang="gl-ES" dirty="0">
                <a:latin typeface="Calibri" pitchFamily="34" charset="0"/>
              </a:rPr>
              <a:t>O 6 de abril de 1917 Estados Unidos declarará a guerra a Alemaña. Este feito inclinará a balanza a favor da </a:t>
            </a:r>
            <a:r>
              <a:rPr lang="gl-ES" dirty="0" err="1">
                <a:latin typeface="Calibri" pitchFamily="34" charset="0"/>
              </a:rPr>
              <a:t>Entente</a:t>
            </a:r>
            <a:r>
              <a:rPr lang="gl-ES" dirty="0">
                <a:latin typeface="Calibri" pitchFamily="34" charset="0"/>
              </a:rPr>
              <a:t>. Aínda así as súas tropas non poderán ser operativas ata o verán de 1918. Os alemáns intentarán gañar a guerra antes destas datas e prepararán, incorporando as tropas que veñen da fronte oriental, as ofensivas na fronte occidental na primavera de 1918.</a:t>
            </a:r>
          </a:p>
          <a:p>
            <a:endParaRPr lang="gl-ES" dirty="0">
              <a:latin typeface="Calibri" pitchFamily="34" charset="0"/>
            </a:endParaRPr>
          </a:p>
        </p:txBody>
      </p:sp>
      <p:pic>
        <p:nvPicPr>
          <p:cNvPr id="50178" name="Picture 2"/>
          <p:cNvPicPr>
            <a:picLocks noChangeAspect="1" noChangeArrowheads="1"/>
          </p:cNvPicPr>
          <p:nvPr/>
        </p:nvPicPr>
        <p:blipFill>
          <a:blip r:embed="rId2"/>
          <a:srcRect/>
          <a:stretch>
            <a:fillRect/>
          </a:stretch>
        </p:blipFill>
        <p:spPr bwMode="auto">
          <a:xfrm>
            <a:off x="5429256" y="642918"/>
            <a:ext cx="2254274" cy="3000856"/>
          </a:xfrm>
          <a:prstGeom prst="rect">
            <a:avLst/>
          </a:prstGeom>
          <a:noFill/>
          <a:ln w="9525">
            <a:noFill/>
            <a:miter lim="800000"/>
            <a:headEnd/>
            <a:tailEnd/>
          </a:ln>
        </p:spPr>
      </p:pic>
      <p:sp>
        <p:nvSpPr>
          <p:cNvPr id="5" name="4 CuadroTexto"/>
          <p:cNvSpPr txBox="1"/>
          <p:nvPr/>
        </p:nvSpPr>
        <p:spPr>
          <a:xfrm>
            <a:off x="214282" y="0"/>
            <a:ext cx="7853688" cy="646331"/>
          </a:xfrm>
          <a:prstGeom prst="rect">
            <a:avLst/>
          </a:prstGeom>
          <a:solidFill>
            <a:srgbClr val="00B050"/>
          </a:solidFill>
        </p:spPr>
        <p:txBody>
          <a:bodyPr wrap="none" rtlCol="0">
            <a:spAutoFit/>
          </a:bodyPr>
          <a:lstStyle/>
          <a:p>
            <a:r>
              <a:rPr lang="gl-ES" dirty="0" smtClean="0"/>
              <a:t>OS GRANDES SUCESOS DE 1917. A REVOLUCIÓN RUSA. A ENTRADA</a:t>
            </a:r>
          </a:p>
          <a:p>
            <a:r>
              <a:rPr lang="gl-ES" dirty="0" smtClean="0"/>
              <a:t>DOS EE.UU. NA GUERRA.</a:t>
            </a:r>
            <a:endParaRPr lang="gl-ES" dirty="0"/>
          </a:p>
        </p:txBody>
      </p:sp>
      <p:pic>
        <p:nvPicPr>
          <p:cNvPr id="1026" name="Picture 2"/>
          <p:cNvPicPr>
            <a:picLocks noChangeAspect="1" noChangeArrowheads="1"/>
          </p:cNvPicPr>
          <p:nvPr/>
        </p:nvPicPr>
        <p:blipFill>
          <a:blip r:embed="rId3"/>
          <a:srcRect/>
          <a:stretch>
            <a:fillRect/>
          </a:stretch>
        </p:blipFill>
        <p:spPr bwMode="auto">
          <a:xfrm>
            <a:off x="5429256" y="3714752"/>
            <a:ext cx="2348783" cy="300992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0" y="0"/>
          <a:ext cx="9144004" cy="6857999"/>
        </p:xfrm>
        <a:graphic>
          <a:graphicData uri="http://schemas.openxmlformats.org/drawingml/2006/table">
            <a:tbl>
              <a:tblPr/>
              <a:tblGrid>
                <a:gridCol w="2286001"/>
                <a:gridCol w="2286001"/>
                <a:gridCol w="2286001"/>
                <a:gridCol w="2286001"/>
              </a:tblGrid>
              <a:tr h="586780">
                <a:tc gridSpan="4">
                  <a:txBody>
                    <a:bodyPr/>
                    <a:lstStyle/>
                    <a:p>
                      <a:pPr algn="ctr">
                        <a:lnSpc>
                          <a:spcPct val="115000"/>
                        </a:lnSpc>
                        <a:spcAft>
                          <a:spcPts val="0"/>
                        </a:spcAft>
                      </a:pPr>
                      <a:r>
                        <a:rPr lang="es-ES_tradnl" sz="2000" b="1" dirty="0">
                          <a:latin typeface="Times New Roman" pitchFamily="18" charset="0"/>
                          <a:ea typeface="Calibri"/>
                          <a:cs typeface="Times New Roman" pitchFamily="18" charset="0"/>
                        </a:rPr>
                        <a:t>1918.   A  VICTORIA ALIADA</a:t>
                      </a:r>
                      <a:endParaRPr lang="es-ES_tradnl" sz="20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r>
              <a:tr h="1026866">
                <a:tc>
                  <a:txBody>
                    <a:bodyPr/>
                    <a:lstStyle/>
                    <a:p>
                      <a:pPr>
                        <a:lnSpc>
                          <a:spcPct val="115000"/>
                        </a:lnSpc>
                        <a:spcAft>
                          <a:spcPts val="0"/>
                        </a:spcAft>
                      </a:pPr>
                      <a:r>
                        <a:rPr lang="es-ES_tradnl" sz="1800" b="1">
                          <a:latin typeface="Times New Roman" pitchFamily="18" charset="0"/>
                          <a:ea typeface="Calibri"/>
                          <a:cs typeface="Times New Roman" pitchFamily="18" charset="0"/>
                        </a:rPr>
                        <a:t>FRONTE OCCIDENTAL</a:t>
                      </a:r>
                      <a:endParaRPr lang="es-ES_tradnl" sz="180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nSpc>
                          <a:spcPct val="115000"/>
                        </a:lnSpc>
                        <a:spcAft>
                          <a:spcPts val="0"/>
                        </a:spcAft>
                      </a:pPr>
                      <a:r>
                        <a:rPr lang="es-ES_tradnl" sz="1800" b="1" dirty="0">
                          <a:latin typeface="Times New Roman" pitchFamily="18" charset="0"/>
                          <a:ea typeface="Calibri"/>
                          <a:cs typeface="Times New Roman" pitchFamily="18" charset="0"/>
                        </a:rPr>
                        <a:t>FRONTE ORIENTAL</a:t>
                      </a:r>
                      <a:endParaRPr lang="es-ES_tradnl" sz="18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nSpc>
                          <a:spcPct val="115000"/>
                        </a:lnSpc>
                        <a:spcAft>
                          <a:spcPts val="0"/>
                        </a:spcAft>
                      </a:pPr>
                      <a:r>
                        <a:rPr lang="es-ES_tradnl" sz="1800" b="1" dirty="0">
                          <a:latin typeface="Times New Roman" pitchFamily="18" charset="0"/>
                          <a:ea typeface="Calibri"/>
                          <a:cs typeface="Times New Roman" pitchFamily="18" charset="0"/>
                        </a:rPr>
                        <a:t>FR. EXTRAEUROPEO</a:t>
                      </a:r>
                      <a:endParaRPr lang="es-ES_tradnl" sz="18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nSpc>
                          <a:spcPct val="115000"/>
                        </a:lnSpc>
                        <a:spcAft>
                          <a:spcPts val="0"/>
                        </a:spcAft>
                      </a:pPr>
                      <a:r>
                        <a:rPr lang="es-ES_tradnl" sz="1800" b="1" dirty="0">
                          <a:latin typeface="Times New Roman" pitchFamily="18" charset="0"/>
                          <a:ea typeface="Calibri"/>
                          <a:cs typeface="Times New Roman" pitchFamily="18" charset="0"/>
                        </a:rPr>
                        <a:t>FRONTE INTERIOR</a:t>
                      </a:r>
                      <a:endParaRPr lang="es-ES_tradnl" sz="18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5244353">
                <a:tc>
                  <a:txBody>
                    <a:bodyPr/>
                    <a:lstStyle/>
                    <a:p>
                      <a:pPr>
                        <a:lnSpc>
                          <a:spcPct val="115000"/>
                        </a:lnSpc>
                        <a:spcAft>
                          <a:spcPts val="0"/>
                        </a:spcAft>
                      </a:pPr>
                      <a:r>
                        <a:rPr lang="es-ES_tradnl" sz="1600" b="1" dirty="0">
                          <a:latin typeface="Times New Roman" pitchFamily="18" charset="0"/>
                          <a:ea typeface="Calibri"/>
                          <a:cs typeface="Times New Roman" pitchFamily="18" charset="0"/>
                        </a:rPr>
                        <a:t> OFENSIVA XERAL </a:t>
                      </a:r>
                      <a:r>
                        <a:rPr lang="es-ES_tradnl" sz="1600" b="1" dirty="0" smtClean="0">
                          <a:latin typeface="Times New Roman" pitchFamily="18" charset="0"/>
                          <a:ea typeface="Calibri"/>
                          <a:cs typeface="Times New Roman" pitchFamily="18" charset="0"/>
                        </a:rPr>
                        <a:t>ALEMÁ </a:t>
                      </a:r>
                      <a:r>
                        <a:rPr lang="es-ES_tradnl" sz="1600" b="1" dirty="0">
                          <a:latin typeface="Times New Roman" pitchFamily="18" charset="0"/>
                          <a:ea typeface="Calibri"/>
                          <a:cs typeface="Times New Roman" pitchFamily="18" charset="0"/>
                        </a:rPr>
                        <a:t>EN TODA FRANCIA  </a:t>
                      </a:r>
                      <a:endParaRPr lang="es-ES_tradnl" sz="1600" b="1" dirty="0" smtClean="0">
                        <a:latin typeface="Times New Roman" pitchFamily="18" charset="0"/>
                        <a:ea typeface="Calibri"/>
                        <a:cs typeface="Times New Roman" pitchFamily="18" charset="0"/>
                      </a:endParaRPr>
                    </a:p>
                    <a:p>
                      <a:pPr>
                        <a:lnSpc>
                          <a:spcPct val="115000"/>
                        </a:lnSpc>
                        <a:spcAft>
                          <a:spcPts val="0"/>
                        </a:spcAft>
                      </a:pPr>
                      <a:endParaRPr lang="es-ES_tradnl" sz="1600" dirty="0" smtClean="0">
                        <a:latin typeface="Times New Roman" pitchFamily="18" charset="0"/>
                        <a:ea typeface="Calibri"/>
                        <a:cs typeface="Times New Roman" pitchFamily="18" charset="0"/>
                      </a:endParaRPr>
                    </a:p>
                    <a:p>
                      <a:pPr>
                        <a:lnSpc>
                          <a:spcPct val="115000"/>
                        </a:lnSpc>
                        <a:spcAft>
                          <a:spcPts val="0"/>
                        </a:spcAft>
                      </a:pPr>
                      <a:endParaRPr lang="es-ES_tradnl" sz="1600" dirty="0">
                        <a:latin typeface="Times New Roman" pitchFamily="18" charset="0"/>
                        <a:ea typeface="Calibri"/>
                        <a:cs typeface="Times New Roman" pitchFamily="18" charset="0"/>
                      </a:endParaRPr>
                    </a:p>
                    <a:p>
                      <a:pPr>
                        <a:lnSpc>
                          <a:spcPct val="115000"/>
                        </a:lnSpc>
                        <a:spcAft>
                          <a:spcPts val="0"/>
                        </a:spcAft>
                      </a:pPr>
                      <a:r>
                        <a:rPr lang="es-ES_tradnl" sz="1600" b="1" dirty="0">
                          <a:latin typeface="Times New Roman" pitchFamily="18" charset="0"/>
                          <a:ea typeface="Calibri"/>
                          <a:cs typeface="Times New Roman" pitchFamily="18" charset="0"/>
                        </a:rPr>
                        <a:t>CONTRAOFENSIVA ALIADA XA COA AXUDA NORTEAMERICANA</a:t>
                      </a:r>
                      <a:endParaRPr lang="es-ES_tradnl" sz="1600" dirty="0">
                        <a:latin typeface="Times New Roman" pitchFamily="18" charset="0"/>
                        <a:ea typeface="Calibri"/>
                        <a:cs typeface="Times New Roman" pitchFamily="18" charset="0"/>
                      </a:endParaRPr>
                    </a:p>
                    <a:p>
                      <a:pPr>
                        <a:lnSpc>
                          <a:spcPct val="115000"/>
                        </a:lnSpc>
                        <a:spcAft>
                          <a:spcPts val="0"/>
                        </a:spcAft>
                      </a:pPr>
                      <a:r>
                        <a:rPr lang="es-ES_tradnl" sz="1600" b="1" dirty="0">
                          <a:latin typeface="Times New Roman" pitchFamily="18" charset="0"/>
                          <a:ea typeface="Calibri"/>
                          <a:cs typeface="Times New Roman" pitchFamily="18" charset="0"/>
                        </a:rPr>
                        <a:t>EN FRANCIA E </a:t>
                      </a:r>
                      <a:r>
                        <a:rPr lang="es-ES_tradnl" sz="1600" b="1" dirty="0" smtClean="0">
                          <a:latin typeface="Times New Roman" pitchFamily="18" charset="0"/>
                          <a:ea typeface="Calibri"/>
                          <a:cs typeface="Times New Roman" pitchFamily="18" charset="0"/>
                        </a:rPr>
                        <a:t>ITALIA</a:t>
                      </a:r>
                    </a:p>
                    <a:p>
                      <a:pPr>
                        <a:lnSpc>
                          <a:spcPct val="115000"/>
                        </a:lnSpc>
                        <a:spcAft>
                          <a:spcPts val="0"/>
                        </a:spcAft>
                      </a:pPr>
                      <a:endParaRPr lang="es-ES_tradnl" sz="1600" b="1" dirty="0" smtClean="0">
                        <a:latin typeface="Times New Roman" pitchFamily="18" charset="0"/>
                        <a:ea typeface="Calibri"/>
                        <a:cs typeface="Times New Roman" pitchFamily="18" charset="0"/>
                      </a:endParaRPr>
                    </a:p>
                    <a:p>
                      <a:pPr>
                        <a:lnSpc>
                          <a:spcPct val="115000"/>
                        </a:lnSpc>
                        <a:spcAft>
                          <a:spcPts val="0"/>
                        </a:spcAft>
                      </a:pPr>
                      <a:endParaRPr lang="es-ES_tradnl" sz="1600" dirty="0">
                        <a:latin typeface="Times New Roman" pitchFamily="18" charset="0"/>
                        <a:ea typeface="Calibri"/>
                        <a:cs typeface="Times New Roman" pitchFamily="18" charset="0"/>
                      </a:endParaRPr>
                    </a:p>
                    <a:p>
                      <a:pPr>
                        <a:lnSpc>
                          <a:spcPct val="115000"/>
                        </a:lnSpc>
                        <a:spcAft>
                          <a:spcPts val="0"/>
                        </a:spcAft>
                      </a:pPr>
                      <a:r>
                        <a:rPr lang="es-ES_tradnl" sz="1600" b="1" dirty="0">
                          <a:latin typeface="Times New Roman" pitchFamily="18" charset="0"/>
                          <a:ea typeface="Calibri"/>
                          <a:cs typeface="Times New Roman" pitchFamily="18" charset="0"/>
                        </a:rPr>
                        <a:t>RUPTURA DO FRENTE ALEMÁN E RENDICIÓN DOS EXÉRCITOS ALEMÁN</a:t>
                      </a:r>
                      <a:endParaRPr lang="es-ES_tradnl" sz="1600" dirty="0">
                        <a:latin typeface="Times New Roman" pitchFamily="18" charset="0"/>
                        <a:ea typeface="Calibri"/>
                        <a:cs typeface="Times New Roman" pitchFamily="18" charset="0"/>
                      </a:endParaRPr>
                    </a:p>
                    <a:p>
                      <a:pPr>
                        <a:lnSpc>
                          <a:spcPct val="115000"/>
                        </a:lnSpc>
                        <a:spcAft>
                          <a:spcPts val="0"/>
                        </a:spcAft>
                      </a:pPr>
                      <a:r>
                        <a:rPr lang="es-ES_tradnl" sz="1600" b="1" dirty="0">
                          <a:latin typeface="Times New Roman" pitchFamily="18" charset="0"/>
                          <a:ea typeface="Calibri"/>
                          <a:cs typeface="Times New Roman" pitchFamily="18" charset="0"/>
                        </a:rPr>
                        <a:t>E AUSTRIACO</a:t>
                      </a:r>
                      <a:endParaRPr lang="es-ES_tradnl" sz="16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0"/>
                        </a:spcAft>
                      </a:pPr>
                      <a:r>
                        <a:rPr lang="es-ES_tradnl" sz="1600" b="1" dirty="0">
                          <a:latin typeface="Times New Roman" pitchFamily="18" charset="0"/>
                          <a:ea typeface="Calibri"/>
                          <a:cs typeface="Times New Roman" pitchFamily="18" charset="0"/>
                        </a:rPr>
                        <a:t>  PAZ DE BREST-LITOVSK ENTRE RUSIA E OS IMPERIOS CENTRAIS</a:t>
                      </a:r>
                      <a:r>
                        <a:rPr lang="es-ES_tradnl" sz="1600" b="1" dirty="0" smtClean="0">
                          <a:latin typeface="Times New Roman" pitchFamily="18" charset="0"/>
                          <a:ea typeface="Calibri"/>
                          <a:cs typeface="Times New Roman" pitchFamily="18" charset="0"/>
                        </a:rPr>
                        <a:t>.</a:t>
                      </a:r>
                    </a:p>
                    <a:p>
                      <a:pPr>
                        <a:lnSpc>
                          <a:spcPct val="115000"/>
                        </a:lnSpc>
                        <a:spcAft>
                          <a:spcPts val="0"/>
                        </a:spcAft>
                      </a:pPr>
                      <a:endParaRPr lang="es-ES_tradnl" sz="1600" dirty="0">
                        <a:latin typeface="Times New Roman" pitchFamily="18" charset="0"/>
                        <a:ea typeface="Calibri"/>
                        <a:cs typeface="Times New Roman" pitchFamily="18" charset="0"/>
                      </a:endParaRPr>
                    </a:p>
                    <a:p>
                      <a:pPr>
                        <a:lnSpc>
                          <a:spcPct val="115000"/>
                        </a:lnSpc>
                        <a:spcAft>
                          <a:spcPts val="0"/>
                        </a:spcAft>
                      </a:pPr>
                      <a:r>
                        <a:rPr lang="es-ES_tradnl" sz="1600" b="1" dirty="0">
                          <a:latin typeface="Times New Roman" pitchFamily="18" charset="0"/>
                          <a:ea typeface="Calibri"/>
                          <a:cs typeface="Times New Roman" pitchFamily="18" charset="0"/>
                        </a:rPr>
                        <a:t>OS ALIADOS LIBERAN MACEDONIA, SERBIA E OCUPAN </a:t>
                      </a:r>
                      <a:r>
                        <a:rPr lang="es-ES_tradnl" sz="1600" b="1" dirty="0" smtClean="0">
                          <a:latin typeface="Times New Roman" pitchFamily="18" charset="0"/>
                          <a:ea typeface="Calibri"/>
                          <a:cs typeface="Times New Roman" pitchFamily="18" charset="0"/>
                        </a:rPr>
                        <a:t>BULGARIA</a:t>
                      </a:r>
                    </a:p>
                    <a:p>
                      <a:pPr>
                        <a:lnSpc>
                          <a:spcPct val="115000"/>
                        </a:lnSpc>
                        <a:spcAft>
                          <a:spcPts val="0"/>
                        </a:spcAft>
                      </a:pPr>
                      <a:endParaRPr lang="es-ES_tradnl" sz="1600" b="1" dirty="0" smtClean="0">
                        <a:latin typeface="Times New Roman" pitchFamily="18" charset="0"/>
                        <a:ea typeface="Calibri"/>
                        <a:cs typeface="Times New Roman" pitchFamily="18" charset="0"/>
                      </a:endParaRPr>
                    </a:p>
                    <a:p>
                      <a:pPr>
                        <a:lnSpc>
                          <a:spcPct val="115000"/>
                        </a:lnSpc>
                        <a:spcAft>
                          <a:spcPts val="0"/>
                        </a:spcAft>
                      </a:pPr>
                      <a:endParaRPr lang="es-ES_tradnl" sz="1600" dirty="0">
                        <a:latin typeface="Times New Roman" pitchFamily="18" charset="0"/>
                        <a:ea typeface="Calibri"/>
                        <a:cs typeface="Times New Roman" pitchFamily="18" charset="0"/>
                      </a:endParaRPr>
                    </a:p>
                    <a:p>
                      <a:pPr>
                        <a:lnSpc>
                          <a:spcPct val="115000"/>
                        </a:lnSpc>
                        <a:spcAft>
                          <a:spcPts val="0"/>
                        </a:spcAft>
                      </a:pPr>
                      <a:r>
                        <a:rPr lang="es-ES_tradnl" sz="1600" b="1" dirty="0">
                          <a:latin typeface="Times New Roman" pitchFamily="18" charset="0"/>
                          <a:ea typeface="Calibri"/>
                          <a:cs typeface="Times New Roman" pitchFamily="18" charset="0"/>
                        </a:rPr>
                        <a:t>DESINTÉGRASE O IMPERIO AUSTRO-HÚNGARO</a:t>
                      </a:r>
                      <a:endParaRPr lang="es-ES_tradnl" sz="16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0"/>
                        </a:spcAft>
                      </a:pPr>
                      <a:r>
                        <a:rPr lang="es-ES_tradnl" sz="1600" b="1" dirty="0">
                          <a:latin typeface="Times New Roman" pitchFamily="18" charset="0"/>
                          <a:ea typeface="Calibri"/>
                          <a:cs typeface="Times New Roman" pitchFamily="18" charset="0"/>
                        </a:rPr>
                        <a:t> O IMPERIO OTOMANO RÉNDESE.</a:t>
                      </a:r>
                      <a:endParaRPr lang="es-ES_tradnl" sz="16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0"/>
                        </a:spcAft>
                      </a:pPr>
                      <a:r>
                        <a:rPr lang="es-ES_tradnl" sz="1600" b="1" dirty="0">
                          <a:latin typeface="Times New Roman" pitchFamily="18" charset="0"/>
                          <a:ea typeface="Calibri"/>
                          <a:cs typeface="Times New Roman" pitchFamily="18" charset="0"/>
                        </a:rPr>
                        <a:t>SITUACIÓN PRERREVOLUCIONARIA EN </a:t>
                      </a:r>
                      <a:r>
                        <a:rPr lang="es-ES_tradnl" sz="1600" b="1" dirty="0" smtClean="0">
                          <a:latin typeface="Times New Roman" pitchFamily="18" charset="0"/>
                          <a:ea typeface="Calibri"/>
                          <a:cs typeface="Times New Roman" pitchFamily="18" charset="0"/>
                        </a:rPr>
                        <a:t>ALEMAÑA</a:t>
                      </a:r>
                    </a:p>
                    <a:p>
                      <a:pPr>
                        <a:lnSpc>
                          <a:spcPct val="115000"/>
                        </a:lnSpc>
                        <a:spcAft>
                          <a:spcPts val="0"/>
                        </a:spcAft>
                      </a:pPr>
                      <a:endParaRPr lang="es-ES_tradnl" sz="1600" b="1" dirty="0" smtClean="0">
                        <a:latin typeface="Times New Roman" pitchFamily="18" charset="0"/>
                        <a:ea typeface="Calibri"/>
                        <a:cs typeface="Times New Roman" pitchFamily="18" charset="0"/>
                      </a:endParaRPr>
                    </a:p>
                    <a:p>
                      <a:pPr>
                        <a:lnSpc>
                          <a:spcPct val="115000"/>
                        </a:lnSpc>
                        <a:spcAft>
                          <a:spcPts val="0"/>
                        </a:spcAft>
                      </a:pPr>
                      <a:endParaRPr lang="es-ES_tradnl" sz="1600" dirty="0">
                        <a:latin typeface="Times New Roman" pitchFamily="18" charset="0"/>
                        <a:ea typeface="Calibri"/>
                        <a:cs typeface="Times New Roman" pitchFamily="18" charset="0"/>
                      </a:endParaRPr>
                    </a:p>
                    <a:p>
                      <a:pPr>
                        <a:lnSpc>
                          <a:spcPct val="115000"/>
                        </a:lnSpc>
                        <a:spcAft>
                          <a:spcPts val="0"/>
                        </a:spcAft>
                      </a:pPr>
                      <a:r>
                        <a:rPr lang="es-ES_tradnl" sz="1600" b="1" dirty="0">
                          <a:latin typeface="Times New Roman" pitchFamily="18" charset="0"/>
                          <a:ea typeface="Calibri"/>
                          <a:cs typeface="Times New Roman" pitchFamily="18" charset="0"/>
                        </a:rPr>
                        <a:t>FOLGAS E MANIFESTACIÓN CONTRA A GUERRA EN </a:t>
                      </a:r>
                      <a:r>
                        <a:rPr lang="es-ES_tradnl" sz="1600" b="1" dirty="0" smtClean="0">
                          <a:latin typeface="Times New Roman" pitchFamily="18" charset="0"/>
                          <a:ea typeface="Calibri"/>
                          <a:cs typeface="Times New Roman" pitchFamily="18" charset="0"/>
                        </a:rPr>
                        <a:t>AUSTRIA-HUNGRÍA</a:t>
                      </a:r>
                    </a:p>
                    <a:p>
                      <a:pPr>
                        <a:lnSpc>
                          <a:spcPct val="115000"/>
                        </a:lnSpc>
                        <a:spcAft>
                          <a:spcPts val="0"/>
                        </a:spcAft>
                      </a:pPr>
                      <a:endParaRPr lang="es-ES_tradnl" sz="1600" b="1" dirty="0" smtClean="0">
                        <a:latin typeface="Times New Roman" pitchFamily="18" charset="0"/>
                        <a:ea typeface="Calibri"/>
                        <a:cs typeface="Times New Roman" pitchFamily="18" charset="0"/>
                      </a:endParaRPr>
                    </a:p>
                    <a:p>
                      <a:pPr>
                        <a:lnSpc>
                          <a:spcPct val="115000"/>
                        </a:lnSpc>
                        <a:spcAft>
                          <a:spcPts val="0"/>
                        </a:spcAft>
                      </a:pPr>
                      <a:endParaRPr lang="es-ES_tradnl" sz="1600" b="1" dirty="0" smtClean="0">
                        <a:latin typeface="Times New Roman" pitchFamily="18" charset="0"/>
                        <a:ea typeface="Calibri"/>
                        <a:cs typeface="Times New Roman" pitchFamily="18" charset="0"/>
                      </a:endParaRPr>
                    </a:p>
                    <a:p>
                      <a:pPr>
                        <a:lnSpc>
                          <a:spcPct val="115000"/>
                        </a:lnSpc>
                        <a:spcAft>
                          <a:spcPts val="0"/>
                        </a:spcAft>
                      </a:pPr>
                      <a:endParaRPr lang="es-ES_tradnl" sz="1600" dirty="0">
                        <a:latin typeface="Times New Roman" pitchFamily="18" charset="0"/>
                        <a:ea typeface="Calibri"/>
                        <a:cs typeface="Times New Roman" pitchFamily="18" charset="0"/>
                      </a:endParaRPr>
                    </a:p>
                    <a:p>
                      <a:pPr>
                        <a:lnSpc>
                          <a:spcPct val="115000"/>
                        </a:lnSpc>
                        <a:spcAft>
                          <a:spcPts val="0"/>
                        </a:spcAft>
                      </a:pPr>
                      <a:r>
                        <a:rPr lang="es-ES_tradnl" sz="1600" b="1" dirty="0">
                          <a:latin typeface="Times New Roman" pitchFamily="18" charset="0"/>
                          <a:ea typeface="Calibri"/>
                          <a:cs typeface="Times New Roman" pitchFamily="18" charset="0"/>
                        </a:rPr>
                        <a:t>PETICIÓNS DE ARMISTICIO</a:t>
                      </a:r>
                      <a:endParaRPr lang="es-ES_tradnl" sz="16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bl>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1 CuadroTexto"/>
          <p:cNvSpPr txBox="1">
            <a:spLocks noChangeArrowheads="1"/>
          </p:cNvSpPr>
          <p:nvPr/>
        </p:nvSpPr>
        <p:spPr bwMode="auto">
          <a:xfrm>
            <a:off x="0" y="0"/>
            <a:ext cx="4643438" cy="7294563"/>
          </a:xfrm>
          <a:prstGeom prst="rect">
            <a:avLst/>
          </a:prstGeom>
          <a:noFill/>
          <a:ln w="9525">
            <a:noFill/>
            <a:miter lim="800000"/>
            <a:headEnd/>
            <a:tailEnd/>
          </a:ln>
        </p:spPr>
        <p:txBody>
          <a:bodyPr>
            <a:spAutoFit/>
          </a:bodyPr>
          <a:lstStyle/>
          <a:p>
            <a:pPr algn="just"/>
            <a:r>
              <a:rPr lang="gl-ES" b="1" u="sng" dirty="0">
                <a:latin typeface="Calibri" pitchFamily="34" charset="0"/>
              </a:rPr>
              <a:t>1918: A VOLTA Á GUERRA DE MOVEMENTOS E VITORIA ALIADA</a:t>
            </a:r>
            <a:r>
              <a:rPr lang="gl-ES" b="1" dirty="0">
                <a:latin typeface="Calibri" pitchFamily="34" charset="0"/>
              </a:rPr>
              <a:t>.</a:t>
            </a:r>
          </a:p>
          <a:p>
            <a:pPr algn="just"/>
            <a:r>
              <a:rPr lang="gl-ES" dirty="0">
                <a:latin typeface="Calibri" pitchFamily="34" charset="0"/>
              </a:rPr>
              <a:t>A  inexistencia da fronte oriental polo cese de hostilidades dos soviéticos e a presa por tentar rematar a guerra antes de que sexan operativas as tropas de EE.UU. en Europa, fan que os alemáns volvan a recuperar a inicial estratexia de movementos, aproveitando a  chegada das tropas de refresco que proceden da fronte oriental.</a:t>
            </a:r>
          </a:p>
          <a:p>
            <a:pPr algn="just"/>
            <a:r>
              <a:rPr lang="gl-ES" dirty="0">
                <a:latin typeface="Calibri" pitchFamily="34" charset="0"/>
              </a:rPr>
              <a:t>De marzo a xullo de 1918 os alemáns lanzarán 4 ofensivas contra as tropas franco - británicas. Mailos avances das tropas alemás, os franceses e británicos foron quen de repeler estes ataques e evitar a conquista de París.</a:t>
            </a:r>
          </a:p>
          <a:p>
            <a:pPr algn="just"/>
            <a:r>
              <a:rPr lang="gl-ES" dirty="0">
                <a:latin typeface="Calibri" pitchFamily="34" charset="0"/>
              </a:rPr>
              <a:t>A partir de xullo, serán os británicos, franceses e estadounidenses por primeira vez, quen tomen a iniciativa e consigan facer retroceder ó exército alemán. Derrotados os austríacos en Italia , tras perder Palestina e Siria os turcos, derrotados os búlgaros, e tras unha revolución en Berlín que remata coa abdicación de Guillerme II, o novo goberno alemán firma o armisticio, cesando as hostilidades ás 11h do 11 do 11 de 1918.</a:t>
            </a:r>
          </a:p>
          <a:p>
            <a:endParaRPr lang="gl-ES" dirty="0">
              <a:latin typeface="Calibri" pitchFamily="34" charset="0"/>
            </a:endParaRPr>
          </a:p>
        </p:txBody>
      </p:sp>
      <p:pic>
        <p:nvPicPr>
          <p:cNvPr id="53250" name="Picture 2"/>
          <p:cNvPicPr>
            <a:picLocks noChangeAspect="1" noChangeArrowheads="1"/>
          </p:cNvPicPr>
          <p:nvPr/>
        </p:nvPicPr>
        <p:blipFill>
          <a:blip r:embed="rId2"/>
          <a:srcRect/>
          <a:stretch>
            <a:fillRect/>
          </a:stretch>
        </p:blipFill>
        <p:spPr bwMode="auto">
          <a:xfrm>
            <a:off x="4714875" y="2971800"/>
            <a:ext cx="4248150" cy="3886200"/>
          </a:xfrm>
          <a:prstGeom prst="rect">
            <a:avLst/>
          </a:prstGeom>
          <a:noFill/>
          <a:ln w="9525">
            <a:noFill/>
            <a:miter lim="800000"/>
            <a:headEnd/>
            <a:tailEnd/>
          </a:ln>
        </p:spPr>
      </p:pic>
      <p:pic>
        <p:nvPicPr>
          <p:cNvPr id="53251" name="Picture 3"/>
          <p:cNvPicPr>
            <a:picLocks noChangeAspect="1" noChangeArrowheads="1"/>
          </p:cNvPicPr>
          <p:nvPr/>
        </p:nvPicPr>
        <p:blipFill>
          <a:blip r:embed="rId3"/>
          <a:srcRect/>
          <a:stretch>
            <a:fillRect/>
          </a:stretch>
        </p:blipFill>
        <p:spPr bwMode="auto">
          <a:xfrm>
            <a:off x="5286375" y="0"/>
            <a:ext cx="3184525" cy="3070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3 Imagen"/>
          <p:cNvPicPr>
            <a:picLocks noChangeAspect="1" noChangeArrowheads="1"/>
          </p:cNvPicPr>
          <p:nvPr/>
        </p:nvPicPr>
        <p:blipFill>
          <a:blip r:embed="rId2"/>
          <a:srcRect/>
          <a:stretch>
            <a:fillRect/>
          </a:stretch>
        </p:blipFill>
        <p:spPr bwMode="auto">
          <a:xfrm>
            <a:off x="1071563" y="0"/>
            <a:ext cx="72866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4 CuadroTexto"/>
          <p:cNvSpPr txBox="1">
            <a:spLocks noChangeArrowheads="1"/>
          </p:cNvSpPr>
          <p:nvPr/>
        </p:nvSpPr>
        <p:spPr bwMode="auto">
          <a:xfrm>
            <a:off x="0" y="-159306"/>
            <a:ext cx="9144000" cy="7571303"/>
          </a:xfrm>
          <a:prstGeom prst="rect">
            <a:avLst/>
          </a:prstGeom>
          <a:solidFill>
            <a:srgbClr val="55DE42"/>
          </a:solidFill>
          <a:ln w="9525">
            <a:noFill/>
            <a:miter lim="800000"/>
            <a:headEnd/>
            <a:tailEnd/>
          </a:ln>
        </p:spPr>
        <p:txBody>
          <a:bodyPr wrap="square">
            <a:spAutoFit/>
          </a:bodyPr>
          <a:lstStyle/>
          <a:p>
            <a:pPr hangingPunct="0"/>
            <a:endParaRPr lang="gl-ES" b="1" u="sng" dirty="0" smtClean="0">
              <a:latin typeface="Calibri" pitchFamily="34" charset="0"/>
            </a:endParaRPr>
          </a:p>
          <a:p>
            <a:pPr hangingPunct="0"/>
            <a:endParaRPr lang="gl-ES" b="1" u="sng" dirty="0" smtClean="0">
              <a:latin typeface="Calibri" pitchFamily="34" charset="0"/>
            </a:endParaRPr>
          </a:p>
          <a:p>
            <a:pPr hangingPunct="0"/>
            <a:r>
              <a:rPr lang="gl-ES" b="1" u="sng" dirty="0" smtClean="0">
                <a:latin typeface="Calibri" pitchFamily="34" charset="0"/>
              </a:rPr>
              <a:t>OS 14 PUNTOS DE WILSON:</a:t>
            </a:r>
            <a:endParaRPr lang="gl-ES" b="1" dirty="0" smtClean="0">
              <a:latin typeface="Calibri" pitchFamily="34" charset="0"/>
            </a:endParaRPr>
          </a:p>
          <a:p>
            <a:pPr hangingPunct="0"/>
            <a:r>
              <a:rPr lang="gl-ES" dirty="0" smtClean="0">
                <a:latin typeface="Calibri" pitchFamily="34" charset="0"/>
              </a:rPr>
              <a:t>O Presidente dos EE.UU. </a:t>
            </a:r>
            <a:r>
              <a:rPr lang="gl-ES" dirty="0" err="1" smtClean="0">
                <a:latin typeface="Calibri" pitchFamily="34" charset="0"/>
              </a:rPr>
              <a:t>Wilson</a:t>
            </a:r>
            <a:r>
              <a:rPr lang="gl-ES" dirty="0" smtClean="0">
                <a:latin typeface="Calibri" pitchFamily="34" charset="0"/>
              </a:rPr>
              <a:t> propón 14 puntos que establecen unha serie de principios</a:t>
            </a:r>
          </a:p>
          <a:p>
            <a:pPr hangingPunct="0"/>
            <a:r>
              <a:rPr lang="gl-ES" dirty="0" smtClean="0">
                <a:latin typeface="Calibri" pitchFamily="34" charset="0"/>
              </a:rPr>
              <a:t> que se adoptarán trala consecución da Paz. O seu obxectivo é  unha nova concepción nas </a:t>
            </a:r>
          </a:p>
          <a:p>
            <a:pPr hangingPunct="0"/>
            <a:r>
              <a:rPr lang="gl-ES" dirty="0" smtClean="0">
                <a:latin typeface="Calibri" pitchFamily="34" charset="0"/>
              </a:rPr>
              <a:t>relacións entre os estados do mundo:      </a:t>
            </a:r>
            <a:endParaRPr lang="gl-ES" b="1" dirty="0" smtClean="0">
              <a:latin typeface="Calibri" pitchFamily="34" charset="0"/>
            </a:endParaRPr>
          </a:p>
          <a:p>
            <a:pPr hangingPunct="0"/>
            <a:r>
              <a:rPr lang="gl-ES" dirty="0" smtClean="0">
                <a:latin typeface="Calibri" pitchFamily="34" charset="0"/>
              </a:rPr>
              <a:t>             . Debe evitarse a falta de </a:t>
            </a:r>
            <a:r>
              <a:rPr lang="gl-ES" dirty="0" err="1" smtClean="0">
                <a:latin typeface="Calibri" pitchFamily="34" charset="0"/>
              </a:rPr>
              <a:t>trasparencia</a:t>
            </a:r>
            <a:r>
              <a:rPr lang="gl-ES" dirty="0" smtClean="0">
                <a:latin typeface="Calibri" pitchFamily="34" charset="0"/>
              </a:rPr>
              <a:t> e </a:t>
            </a:r>
            <a:r>
              <a:rPr lang="gl-ES" dirty="0" err="1" smtClean="0">
                <a:latin typeface="Calibri" pitchFamily="34" charset="0"/>
              </a:rPr>
              <a:t>secretismo</a:t>
            </a:r>
            <a:r>
              <a:rPr lang="gl-ES" dirty="0" smtClean="0">
                <a:latin typeface="Calibri" pitchFamily="34" charset="0"/>
              </a:rPr>
              <a:t> nos tratados entre países,</a:t>
            </a:r>
            <a:endParaRPr lang="gl-ES" b="1" dirty="0" smtClean="0">
              <a:latin typeface="Calibri" pitchFamily="34" charset="0"/>
            </a:endParaRPr>
          </a:p>
          <a:p>
            <a:pPr hangingPunct="0"/>
            <a:r>
              <a:rPr lang="gl-ES" dirty="0" smtClean="0">
                <a:latin typeface="Calibri" pitchFamily="34" charset="0"/>
              </a:rPr>
              <a:t>             . Propón o nacemento dun novo organismo internacional </a:t>
            </a:r>
            <a:r>
              <a:rPr lang="gl-ES" b="1" dirty="0" smtClean="0">
                <a:latin typeface="Calibri" pitchFamily="34" charset="0"/>
              </a:rPr>
              <a:t>A Sociedade de Nacións, </a:t>
            </a:r>
          </a:p>
          <a:p>
            <a:pPr hangingPunct="0"/>
            <a:r>
              <a:rPr lang="gl-ES" dirty="0" smtClean="0">
                <a:latin typeface="Calibri" pitchFamily="34" charset="0"/>
              </a:rPr>
              <a:t>onde os países</a:t>
            </a:r>
            <a:r>
              <a:rPr lang="gl-ES" b="1" dirty="0" smtClean="0">
                <a:latin typeface="Calibri" pitchFamily="34" charset="0"/>
              </a:rPr>
              <a:t> </a:t>
            </a:r>
            <a:r>
              <a:rPr lang="gl-ES" dirty="0" err="1" smtClean="0">
                <a:latin typeface="Calibri" pitchFamily="34" charset="0"/>
              </a:rPr>
              <a:t>poideran</a:t>
            </a:r>
            <a:r>
              <a:rPr lang="gl-ES" dirty="0" smtClean="0">
                <a:latin typeface="Calibri" pitchFamily="34" charset="0"/>
              </a:rPr>
              <a:t> discutir abertamente os seus problemas e chegar a acordos. </a:t>
            </a:r>
            <a:endParaRPr lang="gl-ES" b="1" dirty="0" smtClean="0">
              <a:latin typeface="Calibri" pitchFamily="34" charset="0"/>
            </a:endParaRPr>
          </a:p>
          <a:p>
            <a:pPr hangingPunct="0"/>
            <a:r>
              <a:rPr lang="gl-ES" dirty="0" err="1" smtClean="0">
                <a:latin typeface="Calibri" pitchFamily="34" charset="0"/>
              </a:rPr>
              <a:t>Wilson</a:t>
            </a:r>
            <a:r>
              <a:rPr lang="gl-ES" dirty="0" smtClean="0">
                <a:latin typeface="Calibri" pitchFamily="34" charset="0"/>
              </a:rPr>
              <a:t> defende ademais:</a:t>
            </a:r>
            <a:endParaRPr lang="gl-ES" b="1" dirty="0" smtClean="0">
              <a:latin typeface="Calibri" pitchFamily="34" charset="0"/>
            </a:endParaRPr>
          </a:p>
          <a:p>
            <a:pPr hangingPunct="0"/>
            <a:r>
              <a:rPr lang="gl-ES" dirty="0" smtClean="0">
                <a:latin typeface="Calibri" pitchFamily="34" charset="0"/>
              </a:rPr>
              <a:t>              .  A expansión das democracias en todo o mundo </a:t>
            </a:r>
            <a:endParaRPr lang="gl-ES" b="1" dirty="0" smtClean="0">
              <a:latin typeface="Calibri" pitchFamily="34" charset="0"/>
            </a:endParaRPr>
          </a:p>
          <a:p>
            <a:pPr hangingPunct="0"/>
            <a:r>
              <a:rPr lang="gl-ES" dirty="0" smtClean="0">
                <a:latin typeface="Calibri" pitchFamily="34" charset="0"/>
              </a:rPr>
              <a:t>              .  O dereito das nacionalidades á súa soberanía </a:t>
            </a:r>
            <a:endParaRPr lang="gl-ES" b="1" dirty="0" smtClean="0">
              <a:latin typeface="Calibri" pitchFamily="34" charset="0"/>
            </a:endParaRPr>
          </a:p>
          <a:p>
            <a:pPr hangingPunct="0"/>
            <a:r>
              <a:rPr lang="gl-ES" dirty="0" smtClean="0">
                <a:latin typeface="Calibri" pitchFamily="34" charset="0"/>
              </a:rPr>
              <a:t>                     ( trala desaparición dos </a:t>
            </a:r>
            <a:r>
              <a:rPr lang="gl-ES" dirty="0" err="1" smtClean="0">
                <a:latin typeface="Calibri" pitchFamily="34" charset="0"/>
              </a:rPr>
              <a:t>imperios-alemán</a:t>
            </a:r>
            <a:r>
              <a:rPr lang="gl-ES" dirty="0" smtClean="0">
                <a:latin typeface="Calibri" pitchFamily="34" charset="0"/>
              </a:rPr>
              <a:t>, austrohúngaro, ruso-) </a:t>
            </a:r>
          </a:p>
          <a:p>
            <a:pPr hangingPunct="0"/>
            <a:endParaRPr lang="es-ES_tradnl" b="1" dirty="0">
              <a:latin typeface="Calibri" pitchFamily="34" charset="0"/>
            </a:endParaRPr>
          </a:p>
          <a:p>
            <a:pPr hangingPunct="0"/>
            <a:endParaRPr lang="es-ES_tradnl" b="1" dirty="0">
              <a:latin typeface="Calibri" pitchFamily="34" charset="0"/>
            </a:endParaRPr>
          </a:p>
          <a:p>
            <a:pPr hangingPunct="0"/>
            <a:endParaRPr lang="es-ES_tradnl" b="1" dirty="0">
              <a:latin typeface="Calibri" pitchFamily="34" charset="0"/>
            </a:endParaRPr>
          </a:p>
          <a:p>
            <a:pPr hangingPunct="0"/>
            <a:endParaRPr lang="es-ES_tradnl" b="1" dirty="0">
              <a:latin typeface="Calibri" pitchFamily="34" charset="0"/>
            </a:endParaRPr>
          </a:p>
          <a:p>
            <a:pPr hangingPunct="0"/>
            <a:endParaRPr lang="es-ES_tradnl" b="1" dirty="0">
              <a:latin typeface="Calibri" pitchFamily="34" charset="0"/>
            </a:endParaRPr>
          </a:p>
          <a:p>
            <a:pPr hangingPunct="0"/>
            <a:endParaRPr lang="es-ES_tradnl" b="1" dirty="0">
              <a:latin typeface="Calibri" pitchFamily="34" charset="0"/>
            </a:endParaRPr>
          </a:p>
          <a:p>
            <a:pPr hangingPunct="0"/>
            <a:endParaRPr lang="es-ES_tradnl" b="1" dirty="0">
              <a:latin typeface="Calibri" pitchFamily="34" charset="0"/>
            </a:endParaRPr>
          </a:p>
          <a:p>
            <a:pPr hangingPunct="0"/>
            <a:endParaRPr lang="es-ES_tradnl" b="1" dirty="0">
              <a:latin typeface="Calibri" pitchFamily="34" charset="0"/>
            </a:endParaRPr>
          </a:p>
          <a:p>
            <a:pPr hangingPunct="0"/>
            <a:endParaRPr lang="es-ES_tradnl" b="1" dirty="0">
              <a:latin typeface="Calibri" pitchFamily="34" charset="0"/>
            </a:endParaRPr>
          </a:p>
          <a:p>
            <a:pPr hangingPunct="0"/>
            <a:endParaRPr lang="es-ES_tradnl" b="1" dirty="0">
              <a:latin typeface="Calibri" pitchFamily="34" charset="0"/>
            </a:endParaRPr>
          </a:p>
          <a:p>
            <a:pPr hangingPunct="0"/>
            <a:endParaRPr lang="es-ES_tradnl" b="1" dirty="0">
              <a:latin typeface="Calibri" pitchFamily="34" charset="0"/>
            </a:endParaRPr>
          </a:p>
          <a:p>
            <a:pPr hangingPunct="0"/>
            <a:endParaRPr lang="es-ES_tradnl" b="1" dirty="0">
              <a:latin typeface="Calibri" pitchFamily="34" charset="0"/>
            </a:endParaRPr>
          </a:p>
          <a:p>
            <a:pPr hangingPunct="0"/>
            <a:endParaRPr lang="es-ES_tradnl" b="1" dirty="0">
              <a:latin typeface="Calibri" pitchFamily="34" charset="0"/>
            </a:endParaRPr>
          </a:p>
          <a:p>
            <a:pPr hangingPunct="0"/>
            <a:endParaRPr lang="es-ES_tradnl" b="1" dirty="0">
              <a:latin typeface="Calibri" pitchFamily="34" charset="0"/>
            </a:endParaRPr>
          </a:p>
        </p:txBody>
      </p:sp>
      <p:sp>
        <p:nvSpPr>
          <p:cNvPr id="5" name="4 CuadroTexto"/>
          <p:cNvSpPr txBox="1"/>
          <p:nvPr/>
        </p:nvSpPr>
        <p:spPr>
          <a:xfrm>
            <a:off x="214282" y="0"/>
            <a:ext cx="3061672" cy="369332"/>
          </a:xfrm>
          <a:prstGeom prst="rect">
            <a:avLst/>
          </a:prstGeom>
          <a:solidFill>
            <a:srgbClr val="00B050"/>
          </a:solidFill>
        </p:spPr>
        <p:txBody>
          <a:bodyPr wrap="none" rtlCol="0">
            <a:spAutoFit/>
          </a:bodyPr>
          <a:lstStyle/>
          <a:p>
            <a:r>
              <a:rPr lang="gl-ES" dirty="0" smtClean="0"/>
              <a:t>PRINCIPIOS  PARA  A  PAZ</a:t>
            </a:r>
            <a:endParaRPr lang="gl-ES" dirty="0"/>
          </a:p>
        </p:txBody>
      </p:sp>
      <p:pic>
        <p:nvPicPr>
          <p:cNvPr id="6" name="Picture 2"/>
          <p:cNvPicPr>
            <a:picLocks noChangeAspect="1" noChangeArrowheads="1"/>
          </p:cNvPicPr>
          <p:nvPr/>
        </p:nvPicPr>
        <p:blipFill>
          <a:blip r:embed="rId2"/>
          <a:srcRect/>
          <a:stretch>
            <a:fillRect/>
          </a:stretch>
        </p:blipFill>
        <p:spPr bwMode="auto">
          <a:xfrm>
            <a:off x="857224" y="3500438"/>
            <a:ext cx="6645275" cy="3717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1 Imagen"/>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0" y="549275"/>
          <a:ext cx="9143999" cy="6309320"/>
        </p:xfrm>
        <a:graphic>
          <a:graphicData uri="http://schemas.openxmlformats.org/drawingml/2006/table">
            <a:tbl>
              <a:tblPr/>
              <a:tblGrid>
                <a:gridCol w="3047647"/>
                <a:gridCol w="3047647"/>
                <a:gridCol w="3048705"/>
              </a:tblGrid>
              <a:tr h="841243">
                <a:tc>
                  <a:txBody>
                    <a:bodyPr/>
                    <a:lstStyle/>
                    <a:p>
                      <a:pPr algn="just" hangingPunct="0">
                        <a:spcAft>
                          <a:spcPts val="0"/>
                        </a:spcAft>
                      </a:pPr>
                      <a:r>
                        <a:rPr lang="gl-ES" sz="2000" b="1" noProof="0" smtClean="0">
                          <a:latin typeface="Times New Roman"/>
                          <a:ea typeface="Times New Roman"/>
                        </a:rPr>
                        <a:t>Relacións libres e trasparentes</a:t>
                      </a:r>
                      <a:endParaRPr lang="gl-ES" sz="2000" b="1" noProof="0">
                        <a:latin typeface="Times New Roman"/>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just" hangingPunct="0">
                        <a:spcAft>
                          <a:spcPts val="0"/>
                        </a:spcAft>
                      </a:pPr>
                      <a:r>
                        <a:rPr lang="gl-ES" sz="2000" b="1" noProof="0" smtClean="0">
                          <a:latin typeface="Times New Roman"/>
                          <a:ea typeface="Times New Roman"/>
                        </a:rPr>
                        <a:t>Principio de nacionalidades</a:t>
                      </a:r>
                      <a:endParaRPr lang="gl-ES" sz="2000" b="1" noProof="0">
                        <a:latin typeface="Times New Roman"/>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just" hangingPunct="0">
                        <a:spcAft>
                          <a:spcPts val="0"/>
                        </a:spcAft>
                      </a:pPr>
                      <a:r>
                        <a:rPr lang="gl-ES" sz="2000" b="1" noProof="0" smtClean="0">
                          <a:latin typeface="Times New Roman"/>
                          <a:ea typeface="Times New Roman"/>
                        </a:rPr>
                        <a:t>Formación da Sociedade de Nacións</a:t>
                      </a:r>
                      <a:endParaRPr lang="gl-ES" sz="2000" b="1" noProof="0">
                        <a:latin typeface="Times New Roman"/>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5468077">
                <a:tc>
                  <a:txBody>
                    <a:bodyPr/>
                    <a:lstStyle/>
                    <a:p>
                      <a:pPr marL="342900" lvl="0" indent="-342900" algn="just" hangingPunct="0">
                        <a:spcAft>
                          <a:spcPts val="0"/>
                        </a:spcAft>
                        <a:buFont typeface="+mj-lt"/>
                        <a:buAutoNum type="arabicPeriod"/>
                      </a:pPr>
                      <a:r>
                        <a:rPr lang="gl-ES" sz="2000" b="0" noProof="0" smtClean="0">
                          <a:latin typeface="Times New Roman"/>
                          <a:ea typeface="Times New Roman"/>
                        </a:rPr>
                        <a:t>       Desarme</a:t>
                      </a:r>
                    </a:p>
                    <a:p>
                      <a:pPr marL="342900" lvl="0" indent="-342900" algn="just" hangingPunct="0">
                        <a:spcAft>
                          <a:spcPts val="0"/>
                        </a:spcAft>
                        <a:buFont typeface="+mj-lt"/>
                        <a:buNone/>
                      </a:pPr>
                      <a:endParaRPr lang="gl-ES" sz="2000" b="1" noProof="0" smtClean="0">
                        <a:latin typeface="Times New Roman"/>
                        <a:ea typeface="Times New Roman"/>
                      </a:endParaRPr>
                    </a:p>
                    <a:p>
                      <a:pPr marL="342900" lvl="0" indent="-342900" algn="just" hangingPunct="0">
                        <a:spcAft>
                          <a:spcPts val="0"/>
                        </a:spcAft>
                        <a:buFont typeface="+mj-lt"/>
                        <a:buNone/>
                      </a:pPr>
                      <a:r>
                        <a:rPr lang="gl-ES" sz="2000" b="0" noProof="0" smtClean="0">
                          <a:latin typeface="Times New Roman"/>
                          <a:ea typeface="Times New Roman"/>
                        </a:rPr>
                        <a:t>2.</a:t>
                      </a:r>
                      <a:r>
                        <a:rPr lang="gl-ES" sz="2000" b="0" baseline="0" noProof="0" smtClean="0">
                          <a:latin typeface="Times New Roman"/>
                          <a:ea typeface="Times New Roman"/>
                        </a:rPr>
                        <a:t> </a:t>
                      </a:r>
                      <a:r>
                        <a:rPr lang="gl-ES" sz="2000" b="0" noProof="0" smtClean="0">
                          <a:latin typeface="Times New Roman"/>
                          <a:ea typeface="Times New Roman"/>
                        </a:rPr>
                        <a:t>Transparencia da Diplomacia (non ós tratados secretos...)</a:t>
                      </a:r>
                    </a:p>
                    <a:p>
                      <a:pPr marL="342900" lvl="0" indent="-342900" algn="just" hangingPunct="0">
                        <a:spcAft>
                          <a:spcPts val="0"/>
                        </a:spcAft>
                        <a:buFont typeface="+mj-lt"/>
                        <a:buNone/>
                      </a:pPr>
                      <a:endParaRPr lang="gl-ES" sz="2000" b="0" noProof="0" smtClean="0">
                        <a:latin typeface="Times New Roman"/>
                        <a:ea typeface="Times New Roman"/>
                      </a:endParaRPr>
                    </a:p>
                    <a:p>
                      <a:pPr marL="342900" lvl="0" indent="-342900" algn="just" hangingPunct="0">
                        <a:spcAft>
                          <a:spcPts val="0"/>
                        </a:spcAft>
                        <a:buFont typeface="+mj-lt"/>
                        <a:buNone/>
                      </a:pPr>
                      <a:r>
                        <a:rPr lang="gl-ES" sz="2000" b="1" noProof="0" smtClean="0">
                          <a:latin typeface="Times New Roman"/>
                          <a:ea typeface="Times New Roman"/>
                        </a:rPr>
                        <a:t>3-</a:t>
                      </a:r>
                      <a:r>
                        <a:rPr lang="gl-ES" sz="2000" b="1" baseline="0" noProof="0" smtClean="0">
                          <a:latin typeface="Times New Roman"/>
                          <a:ea typeface="Times New Roman"/>
                        </a:rPr>
                        <a:t>      </a:t>
                      </a:r>
                      <a:r>
                        <a:rPr lang="gl-ES" sz="2000" b="0" noProof="0" smtClean="0">
                          <a:latin typeface="Times New Roman"/>
                          <a:ea typeface="Times New Roman"/>
                        </a:rPr>
                        <a:t>Liberdade dos mares</a:t>
                      </a:r>
                    </a:p>
                    <a:p>
                      <a:pPr marL="342900" lvl="0" indent="-342900" algn="just" hangingPunct="0">
                        <a:spcAft>
                          <a:spcPts val="0"/>
                        </a:spcAft>
                        <a:buFont typeface="+mj-lt"/>
                        <a:buNone/>
                      </a:pPr>
                      <a:endParaRPr lang="gl-ES" sz="2000" b="1" noProof="0" smtClean="0">
                        <a:latin typeface="Times New Roman"/>
                        <a:ea typeface="Times New Roman"/>
                      </a:endParaRPr>
                    </a:p>
                    <a:p>
                      <a:pPr marL="342900" lvl="0" indent="-342900" algn="just" hangingPunct="0">
                        <a:spcAft>
                          <a:spcPts val="0"/>
                        </a:spcAft>
                        <a:buFont typeface="+mj-lt"/>
                        <a:buNone/>
                      </a:pPr>
                      <a:r>
                        <a:rPr lang="gl-ES" sz="2000" b="0" noProof="0" smtClean="0">
                          <a:latin typeface="Times New Roman"/>
                          <a:ea typeface="Times New Roman"/>
                        </a:rPr>
                        <a:t>4-   </a:t>
                      </a:r>
                      <a:r>
                        <a:rPr lang="gl-ES" sz="2000" b="0" baseline="0" noProof="0" smtClean="0">
                          <a:latin typeface="Times New Roman"/>
                          <a:ea typeface="Times New Roman"/>
                        </a:rPr>
                        <a:t> </a:t>
                      </a:r>
                      <a:r>
                        <a:rPr lang="gl-ES" sz="2000" b="0" noProof="0" smtClean="0">
                          <a:latin typeface="Times New Roman"/>
                          <a:ea typeface="Times New Roman"/>
                        </a:rPr>
                        <a:t>Redución das barreiras aduaneiras</a:t>
                      </a:r>
                      <a:endParaRPr lang="gl-ES" sz="2000" b="1" noProof="0">
                        <a:latin typeface="Times New Roman"/>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DEA36"/>
                    </a:solidFill>
                  </a:tcPr>
                </a:tc>
                <a:tc>
                  <a:txBody>
                    <a:bodyPr/>
                    <a:lstStyle/>
                    <a:p>
                      <a:pPr marL="342900" lvl="0" indent="-342900" algn="just" hangingPunct="0">
                        <a:spcAft>
                          <a:spcPts val="0"/>
                        </a:spcAft>
                        <a:buFont typeface="+mj-lt"/>
                        <a:buAutoNum type="arabicPeriod"/>
                      </a:pPr>
                      <a:r>
                        <a:rPr lang="gl-ES" sz="2000" b="0" noProof="0" smtClean="0">
                          <a:latin typeface="Times New Roman"/>
                          <a:ea typeface="Times New Roman"/>
                        </a:rPr>
                        <a:t>Dereito dos pobos ou nacións a constituírse como Estados:</a:t>
                      </a:r>
                    </a:p>
                    <a:p>
                      <a:pPr marL="342900" lvl="0" indent="-342900" algn="just" hangingPunct="0">
                        <a:spcAft>
                          <a:spcPts val="0"/>
                        </a:spcAft>
                        <a:buFont typeface="+mj-lt"/>
                        <a:buNone/>
                      </a:pPr>
                      <a:endParaRPr lang="gl-ES" sz="2000" b="1" noProof="0" smtClean="0">
                        <a:latin typeface="Times New Roman"/>
                        <a:ea typeface="Times New Roman"/>
                      </a:endParaRPr>
                    </a:p>
                    <a:p>
                      <a:pPr algn="just" hangingPunct="0">
                        <a:spcAft>
                          <a:spcPts val="0"/>
                        </a:spcAft>
                      </a:pPr>
                      <a:r>
                        <a:rPr lang="gl-ES" sz="2000" b="0" noProof="0" smtClean="0">
                          <a:latin typeface="Times New Roman"/>
                          <a:ea typeface="Times New Roman"/>
                        </a:rPr>
                        <a:t>Posibilitaba a aparición de novos estados en Europa:</a:t>
                      </a:r>
                    </a:p>
                    <a:p>
                      <a:pPr algn="just" hangingPunct="0">
                        <a:spcAft>
                          <a:spcPts val="0"/>
                        </a:spcAft>
                      </a:pPr>
                      <a:endParaRPr lang="gl-ES" sz="2000" b="1" noProof="0" smtClean="0">
                        <a:latin typeface="Times New Roman"/>
                        <a:ea typeface="Times New Roman"/>
                      </a:endParaRPr>
                    </a:p>
                    <a:p>
                      <a:pPr algn="just" hangingPunct="0">
                        <a:spcAft>
                          <a:spcPts val="0"/>
                        </a:spcAft>
                      </a:pPr>
                      <a:r>
                        <a:rPr lang="gl-ES" sz="2000" b="0" noProof="0" smtClean="0">
                          <a:latin typeface="Times New Roman"/>
                          <a:ea typeface="Times New Roman"/>
                        </a:rPr>
                        <a:t>-Estado polaco</a:t>
                      </a:r>
                      <a:endParaRPr lang="gl-ES" sz="2000" b="1" noProof="0" smtClean="0">
                        <a:latin typeface="Times New Roman"/>
                        <a:ea typeface="Times New Roman"/>
                      </a:endParaRPr>
                    </a:p>
                    <a:p>
                      <a:pPr algn="just" hangingPunct="0">
                        <a:spcAft>
                          <a:spcPts val="0"/>
                        </a:spcAft>
                      </a:pPr>
                      <a:r>
                        <a:rPr lang="gl-ES" sz="2000" b="0" noProof="0" smtClean="0">
                          <a:latin typeface="Times New Roman"/>
                          <a:ea typeface="Times New Roman"/>
                        </a:rPr>
                        <a:t>-Iugoslavia</a:t>
                      </a:r>
                      <a:endParaRPr lang="gl-ES" sz="2000" b="1" noProof="0" smtClean="0">
                        <a:latin typeface="Times New Roman"/>
                        <a:ea typeface="Times New Roman"/>
                      </a:endParaRPr>
                    </a:p>
                    <a:p>
                      <a:pPr algn="just" hangingPunct="0">
                        <a:spcAft>
                          <a:spcPts val="0"/>
                        </a:spcAft>
                      </a:pPr>
                      <a:r>
                        <a:rPr lang="gl-ES" sz="2000" b="0" noProof="0" smtClean="0">
                          <a:latin typeface="Times New Roman"/>
                          <a:ea typeface="Times New Roman"/>
                        </a:rPr>
                        <a:t>-Hungría</a:t>
                      </a:r>
                      <a:endParaRPr lang="gl-ES" sz="2000" b="1" noProof="0" smtClean="0">
                        <a:latin typeface="Times New Roman"/>
                        <a:ea typeface="Times New Roman"/>
                      </a:endParaRPr>
                    </a:p>
                    <a:p>
                      <a:pPr algn="just" hangingPunct="0">
                        <a:spcAft>
                          <a:spcPts val="0"/>
                        </a:spcAft>
                      </a:pPr>
                      <a:r>
                        <a:rPr lang="gl-ES" sz="2000" b="0" noProof="0" smtClean="0">
                          <a:latin typeface="Times New Roman"/>
                          <a:ea typeface="Times New Roman"/>
                        </a:rPr>
                        <a:t>-Países Bálticos....</a:t>
                      </a:r>
                    </a:p>
                    <a:p>
                      <a:pPr algn="just" hangingPunct="0">
                        <a:spcAft>
                          <a:spcPts val="0"/>
                        </a:spcAft>
                      </a:pPr>
                      <a:endParaRPr lang="gl-ES" sz="2000" b="1" noProof="0" smtClean="0">
                        <a:latin typeface="Times New Roman"/>
                        <a:ea typeface="Times New Roman"/>
                      </a:endParaRPr>
                    </a:p>
                    <a:p>
                      <a:pPr algn="just" hangingPunct="0">
                        <a:spcAft>
                          <a:spcPts val="0"/>
                        </a:spcAft>
                      </a:pPr>
                      <a:r>
                        <a:rPr lang="gl-ES" sz="2000" b="0" noProof="0" smtClean="0">
                          <a:latin typeface="Times New Roman"/>
                          <a:ea typeface="Times New Roman"/>
                        </a:rPr>
                        <a:t>Ademais de plena soberanía de Bélxica e a devolución de Alsacia e Lorena a Francia</a:t>
                      </a:r>
                      <a:endParaRPr lang="gl-ES" sz="2000" b="1" noProof="0">
                        <a:latin typeface="Times New Roman"/>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DEA36"/>
                    </a:solidFill>
                  </a:tcPr>
                </a:tc>
                <a:tc>
                  <a:txBody>
                    <a:bodyPr/>
                    <a:lstStyle/>
                    <a:p>
                      <a:pPr algn="just" hangingPunct="0">
                        <a:spcAft>
                          <a:spcPts val="0"/>
                        </a:spcAft>
                      </a:pPr>
                      <a:r>
                        <a:rPr lang="gl-ES" sz="2000" b="0" noProof="0" dirty="0" smtClean="0">
                          <a:latin typeface="Times New Roman"/>
                          <a:ea typeface="Times New Roman"/>
                        </a:rPr>
                        <a:t>A S.D.N. debe crearse como un organismo para regular as relacións entre os Estados desde o Dereito Internacional</a:t>
                      </a:r>
                    </a:p>
                    <a:p>
                      <a:pPr algn="just" hangingPunct="0">
                        <a:spcAft>
                          <a:spcPts val="0"/>
                        </a:spcAft>
                      </a:pPr>
                      <a:endParaRPr lang="gl-ES" sz="2000" b="1" noProof="0" dirty="0" smtClean="0">
                        <a:latin typeface="Times New Roman"/>
                        <a:ea typeface="Times New Roman"/>
                      </a:endParaRPr>
                    </a:p>
                    <a:p>
                      <a:pPr algn="just" hangingPunct="0">
                        <a:spcAft>
                          <a:spcPts val="0"/>
                        </a:spcAft>
                      </a:pPr>
                      <a:r>
                        <a:rPr lang="gl-ES" sz="2000" b="0" noProof="0" dirty="0" smtClean="0">
                          <a:latin typeface="Times New Roman"/>
                          <a:ea typeface="Times New Roman"/>
                        </a:rPr>
                        <a:t>(Un foro onde debater os problemas entre os países, sen </a:t>
                      </a:r>
                      <a:r>
                        <a:rPr lang="gl-ES" sz="2000" b="0" noProof="0" dirty="0" err="1" smtClean="0">
                          <a:latin typeface="Times New Roman"/>
                          <a:ea typeface="Times New Roman"/>
                        </a:rPr>
                        <a:t>secretismos</a:t>
                      </a:r>
                      <a:r>
                        <a:rPr lang="gl-ES" sz="2000" b="0" noProof="0" dirty="0" smtClean="0">
                          <a:latin typeface="Times New Roman"/>
                          <a:ea typeface="Times New Roman"/>
                        </a:rPr>
                        <a:t> e que permitiría o diálogo entre as nacións evitando así posibles confrontacións). </a:t>
                      </a:r>
                    </a:p>
                    <a:p>
                      <a:pPr algn="just" hangingPunct="0">
                        <a:spcAft>
                          <a:spcPts val="0"/>
                        </a:spcAft>
                      </a:pPr>
                      <a:endParaRPr lang="gl-ES" sz="2000" b="1" noProof="0" dirty="0" smtClean="0">
                        <a:latin typeface="Times New Roman"/>
                        <a:ea typeface="Times New Roman"/>
                      </a:endParaRPr>
                    </a:p>
                    <a:p>
                      <a:pPr algn="just" hangingPunct="0">
                        <a:spcAft>
                          <a:spcPts val="0"/>
                        </a:spcAft>
                      </a:pPr>
                      <a:r>
                        <a:rPr lang="gl-ES" sz="2000" b="0" noProof="0" dirty="0" smtClean="0">
                          <a:latin typeface="Times New Roman"/>
                          <a:ea typeface="Times New Roman"/>
                        </a:rPr>
                        <a:t>É o antecedente da ONU.</a:t>
                      </a:r>
                      <a:endParaRPr lang="gl-ES" sz="2000" b="1" noProof="0" dirty="0">
                        <a:latin typeface="Times New Roman"/>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DEA36"/>
                    </a:solidFill>
                  </a:tcPr>
                </a:tc>
              </a:tr>
            </a:tbl>
          </a:graphicData>
        </a:graphic>
      </p:graphicFrame>
      <p:sp>
        <p:nvSpPr>
          <p:cNvPr id="60431" name="Rectangle 1"/>
          <p:cNvSpPr>
            <a:spLocks noChangeArrowheads="1"/>
          </p:cNvSpPr>
          <p:nvPr/>
        </p:nvSpPr>
        <p:spPr bwMode="auto">
          <a:xfrm>
            <a:off x="0" y="42863"/>
            <a:ext cx="9144000" cy="461962"/>
          </a:xfrm>
          <a:prstGeom prst="rect">
            <a:avLst/>
          </a:prstGeom>
          <a:solidFill>
            <a:srgbClr val="00B0F0"/>
          </a:solidFill>
          <a:ln w="9525">
            <a:noFill/>
            <a:miter lim="800000"/>
            <a:headEnd/>
            <a:tailEnd/>
          </a:ln>
        </p:spPr>
        <p:txBody>
          <a:bodyPr anchor="ctr">
            <a:spAutoFit/>
          </a:bodyPr>
          <a:lstStyle/>
          <a:p>
            <a:pPr algn="ctr"/>
            <a:r>
              <a:rPr lang="es-ES_tradnl" sz="2400" b="1">
                <a:cs typeface="Times New Roman" pitchFamily="18" charset="0"/>
              </a:rPr>
              <a:t>14 PUNTOS DE WILSON</a:t>
            </a:r>
            <a:r>
              <a:rPr lang="es-ES_tradnl" sz="1200" b="1">
                <a:cs typeface="Times New Roman" pitchFamily="18" charset="0"/>
              </a:rPr>
              <a:t>:</a:t>
            </a:r>
            <a:endParaRPr lang="es-ES_tradnl"/>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2 Imagen"/>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3"/>
          <p:cNvPicPr>
            <a:picLocks noChangeAspect="1" noChangeArrowheads="1"/>
          </p:cNvPicPr>
          <p:nvPr/>
        </p:nvPicPr>
        <p:blipFill>
          <a:blip r:embed="rId2"/>
          <a:srcRect/>
          <a:stretch>
            <a:fillRect/>
          </a:stretch>
        </p:blipFill>
        <p:spPr bwMode="auto">
          <a:xfrm>
            <a:off x="0" y="642918"/>
            <a:ext cx="9040813" cy="6215082"/>
          </a:xfrm>
          <a:prstGeom prst="rect">
            <a:avLst/>
          </a:prstGeom>
          <a:noFill/>
          <a:ln w="9525">
            <a:noFill/>
            <a:miter lim="800000"/>
            <a:headEnd/>
            <a:tailEnd/>
          </a:ln>
        </p:spPr>
      </p:pic>
      <p:sp>
        <p:nvSpPr>
          <p:cNvPr id="3" name="2 CuadroTexto"/>
          <p:cNvSpPr txBox="1"/>
          <p:nvPr/>
        </p:nvSpPr>
        <p:spPr>
          <a:xfrm>
            <a:off x="500034" y="142852"/>
            <a:ext cx="2937599" cy="369332"/>
          </a:xfrm>
          <a:prstGeom prst="rect">
            <a:avLst/>
          </a:prstGeom>
          <a:solidFill>
            <a:srgbClr val="00B050"/>
          </a:solidFill>
        </p:spPr>
        <p:txBody>
          <a:bodyPr wrap="none" rtlCol="0">
            <a:spAutoFit/>
          </a:bodyPr>
          <a:lstStyle/>
          <a:p>
            <a:r>
              <a:rPr lang="gl-ES" dirty="0" smtClean="0"/>
              <a:t>OS  TRATADOS   DE  PAZ</a:t>
            </a:r>
            <a:endParaRPr lang="gl-E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p:cNvPicPr>
            <a:picLocks noChangeAspect="1" noChangeArrowheads="1"/>
          </p:cNvPicPr>
          <p:nvPr/>
        </p:nvPicPr>
        <p:blipFill>
          <a:blip r:embed="rId2"/>
          <a:srcRect/>
          <a:stretch>
            <a:fillRect/>
          </a:stretch>
        </p:blipFill>
        <p:spPr bwMode="auto">
          <a:xfrm>
            <a:off x="0" y="0"/>
            <a:ext cx="6462713" cy="5143500"/>
          </a:xfrm>
          <a:prstGeom prst="rect">
            <a:avLst/>
          </a:prstGeom>
          <a:noFill/>
          <a:ln w="9525">
            <a:noFill/>
            <a:miter lim="800000"/>
            <a:headEnd/>
            <a:tailEnd/>
          </a:ln>
        </p:spPr>
      </p:pic>
      <p:sp>
        <p:nvSpPr>
          <p:cNvPr id="16386" name="3 CuadroTexto"/>
          <p:cNvSpPr txBox="1">
            <a:spLocks noChangeArrowheads="1"/>
          </p:cNvSpPr>
          <p:nvPr/>
        </p:nvSpPr>
        <p:spPr bwMode="auto">
          <a:xfrm>
            <a:off x="6688138" y="1196975"/>
            <a:ext cx="2439987" cy="3387725"/>
          </a:xfrm>
          <a:prstGeom prst="rect">
            <a:avLst/>
          </a:prstGeom>
          <a:noFill/>
          <a:ln w="9525">
            <a:noFill/>
            <a:miter lim="800000"/>
            <a:headEnd/>
            <a:tailEnd/>
          </a:ln>
        </p:spPr>
        <p:txBody>
          <a:bodyPr wrap="none">
            <a:spAutoFit/>
          </a:bodyPr>
          <a:lstStyle/>
          <a:p>
            <a:r>
              <a:rPr lang="gl-ES">
                <a:latin typeface="Calibri" pitchFamily="34" charset="0"/>
              </a:rPr>
              <a:t>O Imperio Austro-</a:t>
            </a:r>
          </a:p>
          <a:p>
            <a:r>
              <a:rPr lang="gl-ES">
                <a:latin typeface="Calibri" pitchFamily="34" charset="0"/>
              </a:rPr>
              <a:t>Húngaro reunía a </a:t>
            </a:r>
          </a:p>
          <a:p>
            <a:r>
              <a:rPr lang="gl-ES">
                <a:latin typeface="Calibri" pitchFamily="34" charset="0"/>
              </a:rPr>
              <a:t>diversas nacionalidades.</a:t>
            </a:r>
          </a:p>
          <a:p>
            <a:r>
              <a:rPr lang="gl-ES">
                <a:latin typeface="Calibri" pitchFamily="34" charset="0"/>
              </a:rPr>
              <a:t>A maioría da poboación</a:t>
            </a:r>
          </a:p>
          <a:p>
            <a:r>
              <a:rPr lang="gl-ES">
                <a:latin typeface="Calibri" pitchFamily="34" charset="0"/>
              </a:rPr>
              <a:t>era de orixe eslava:</a:t>
            </a:r>
          </a:p>
          <a:p>
            <a:endParaRPr lang="gl-ES">
              <a:latin typeface="Calibri" pitchFamily="34" charset="0"/>
            </a:endParaRPr>
          </a:p>
          <a:p>
            <a:r>
              <a:rPr lang="gl-ES">
                <a:latin typeface="Calibri" pitchFamily="34" charset="0"/>
              </a:rPr>
              <a:t>  Polacos,</a:t>
            </a:r>
          </a:p>
          <a:p>
            <a:r>
              <a:rPr lang="gl-ES">
                <a:latin typeface="Calibri" pitchFamily="34" charset="0"/>
              </a:rPr>
              <a:t>  Checos,</a:t>
            </a:r>
          </a:p>
          <a:p>
            <a:r>
              <a:rPr lang="gl-ES">
                <a:latin typeface="Calibri" pitchFamily="34" charset="0"/>
              </a:rPr>
              <a:t>  Eslovenos,</a:t>
            </a:r>
          </a:p>
          <a:p>
            <a:r>
              <a:rPr lang="gl-ES">
                <a:latin typeface="Calibri" pitchFamily="34" charset="0"/>
              </a:rPr>
              <a:t>  Croatas,</a:t>
            </a:r>
          </a:p>
          <a:p>
            <a:r>
              <a:rPr lang="gl-ES">
                <a:latin typeface="Calibri" pitchFamily="34" charset="0"/>
              </a:rPr>
              <a:t>  Serbios,</a:t>
            </a:r>
          </a:p>
          <a:p>
            <a:r>
              <a:rPr lang="gl-ES">
                <a:latin typeface="Calibri" pitchFamily="34" charset="0"/>
              </a:rPr>
              <a:t>  Eslovacos.</a:t>
            </a:r>
          </a:p>
        </p:txBody>
      </p:sp>
      <p:sp>
        <p:nvSpPr>
          <p:cNvPr id="16387" name="4 CuadroTexto"/>
          <p:cNvSpPr txBox="1">
            <a:spLocks noChangeArrowheads="1"/>
          </p:cNvSpPr>
          <p:nvPr/>
        </p:nvSpPr>
        <p:spPr bwMode="auto">
          <a:xfrm>
            <a:off x="0" y="5214938"/>
            <a:ext cx="9144000" cy="1754187"/>
          </a:xfrm>
          <a:prstGeom prst="rect">
            <a:avLst/>
          </a:prstGeom>
          <a:noFill/>
          <a:ln w="9525">
            <a:noFill/>
            <a:miter lim="800000"/>
            <a:headEnd/>
            <a:tailEnd/>
          </a:ln>
        </p:spPr>
        <p:txBody>
          <a:bodyPr>
            <a:spAutoFit/>
          </a:bodyPr>
          <a:lstStyle/>
          <a:p>
            <a:pPr algn="just"/>
            <a:r>
              <a:rPr lang="gl-ES">
                <a:latin typeface="Calibri" pitchFamily="34" charset="0"/>
              </a:rPr>
              <a:t>Despois da anexión de Bosnia-Herzegovina por Austria en 1908 agravouse a tensión entre os eslavos do interior, apoiados por Serbia que alentaba un movemento nacionalista iugoslavo.</a:t>
            </a:r>
          </a:p>
          <a:p>
            <a:pPr algn="just"/>
            <a:r>
              <a:rPr lang="gl-ES">
                <a:latin typeface="Calibri" pitchFamily="34" charset="0"/>
              </a:rPr>
              <a:t>Para paliar esta problemática e evitar a posible desintegración, o herdeiro ó Imperio, o Arquiduque Francisco Fernando contemplaba a posibilidade de converter o imperio dual nun triangular no que os eslavos do Sur, constituísen un estado cun estatuto semellante a Austria e Hungría.</a:t>
            </a:r>
          </a:p>
        </p:txBody>
      </p:sp>
      <p:sp>
        <p:nvSpPr>
          <p:cNvPr id="16388" name="Text Box 5"/>
          <p:cNvSpPr txBox="1">
            <a:spLocks noChangeArrowheads="1"/>
          </p:cNvSpPr>
          <p:nvPr/>
        </p:nvSpPr>
        <p:spPr bwMode="auto">
          <a:xfrm>
            <a:off x="6588125" y="188913"/>
            <a:ext cx="2089150" cy="641350"/>
          </a:xfrm>
          <a:prstGeom prst="rect">
            <a:avLst/>
          </a:prstGeom>
          <a:solidFill>
            <a:srgbClr val="008000"/>
          </a:solidFill>
          <a:ln w="9525">
            <a:noFill/>
            <a:miter lim="800000"/>
            <a:headEnd/>
            <a:tailEnd/>
          </a:ln>
        </p:spPr>
        <p:txBody>
          <a:bodyPr wrap="none">
            <a:spAutoFit/>
          </a:bodyPr>
          <a:lstStyle/>
          <a:p>
            <a:r>
              <a:rPr lang="es-ES"/>
              <a:t>A PRESIÓN DOS</a:t>
            </a:r>
          </a:p>
          <a:p>
            <a:r>
              <a:rPr lang="es-ES"/>
              <a:t>NACIONALISMOS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p:cNvPicPr>
            <a:picLocks noChangeAspect="1" noChangeArrowheads="1"/>
          </p:cNvPicPr>
          <p:nvPr/>
        </p:nvPicPr>
        <p:blipFill>
          <a:blip r:embed="rId2"/>
          <a:srcRect/>
          <a:stretch>
            <a:fillRect/>
          </a:stretch>
        </p:blipFill>
        <p:spPr bwMode="auto">
          <a:xfrm>
            <a:off x="0" y="692150"/>
            <a:ext cx="9307513" cy="5373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p:cNvPicPr>
            <a:picLocks noChangeAspect="1" noChangeArrowheads="1"/>
          </p:cNvPicPr>
          <p:nvPr/>
        </p:nvPicPr>
        <p:blipFill>
          <a:blip r:embed="rId2"/>
          <a:srcRect/>
          <a:stretch>
            <a:fillRect/>
          </a:stretch>
        </p:blipFill>
        <p:spPr bwMode="auto">
          <a:xfrm>
            <a:off x="0" y="260350"/>
            <a:ext cx="9158288" cy="6092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1" y="1071546"/>
          <a:ext cx="9143999" cy="6287780"/>
        </p:xfrm>
        <a:graphic>
          <a:graphicData uri="http://schemas.openxmlformats.org/drawingml/2006/table">
            <a:tbl>
              <a:tblPr/>
              <a:tblGrid>
                <a:gridCol w="3047647"/>
                <a:gridCol w="3047647"/>
                <a:gridCol w="3048705"/>
              </a:tblGrid>
              <a:tr h="642942">
                <a:tc>
                  <a:txBody>
                    <a:bodyPr/>
                    <a:lstStyle/>
                    <a:p>
                      <a:pPr algn="just" hangingPunct="0">
                        <a:spcAft>
                          <a:spcPts val="0"/>
                        </a:spcAft>
                      </a:pPr>
                      <a:endParaRPr lang="es-ES" sz="2000" b="1" dirty="0" smtClean="0">
                        <a:latin typeface="Times New Roman"/>
                        <a:ea typeface="Times New Roman"/>
                      </a:endParaRPr>
                    </a:p>
                    <a:p>
                      <a:pPr algn="just" hangingPunct="0">
                        <a:spcAft>
                          <a:spcPts val="0"/>
                        </a:spcAft>
                      </a:pPr>
                      <a:endParaRPr lang="es-ES" sz="2000" b="1" dirty="0" smtClean="0">
                        <a:latin typeface="Times New Roman"/>
                        <a:ea typeface="Times New Roman"/>
                      </a:endParaRPr>
                    </a:p>
                    <a:p>
                      <a:pPr algn="just" hangingPunct="0">
                        <a:spcAft>
                          <a:spcPts val="0"/>
                        </a:spcAft>
                      </a:pPr>
                      <a:r>
                        <a:rPr lang="es-ES" sz="2000" b="1" dirty="0" smtClean="0">
                          <a:latin typeface="Times New Roman"/>
                          <a:ea typeface="Times New Roman"/>
                        </a:rPr>
                        <a:t>7 </a:t>
                      </a:r>
                      <a:r>
                        <a:rPr lang="es-ES" sz="2000" b="1" dirty="0" err="1">
                          <a:latin typeface="Times New Roman"/>
                          <a:ea typeface="Times New Roman"/>
                        </a:rPr>
                        <a:t>Novos</a:t>
                      </a:r>
                      <a:r>
                        <a:rPr lang="es-ES" sz="2000" b="1" dirty="0">
                          <a:latin typeface="Times New Roman"/>
                          <a:ea typeface="Times New Roman"/>
                        </a:rPr>
                        <a:t> países </a:t>
                      </a:r>
                      <a:r>
                        <a:rPr lang="es-ES" sz="2000" b="1" dirty="0" err="1" smtClean="0">
                          <a:latin typeface="Times New Roman"/>
                          <a:ea typeface="Times New Roman"/>
                        </a:rPr>
                        <a:t>independ</a:t>
                      </a:r>
                      <a:r>
                        <a:rPr lang="es-ES" sz="2000" b="1" dirty="0">
                          <a:latin typeface="Times New Roman"/>
                          <a:ea typeface="Times New Roman"/>
                        </a:rPr>
                        <a:t>.</a:t>
                      </a:r>
                      <a:endParaRPr lang="es-ES_tradnl" sz="2000" b="1" dirty="0">
                        <a:latin typeface="Times New Roman"/>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just" hangingPunct="0">
                        <a:spcAft>
                          <a:spcPts val="0"/>
                        </a:spcAft>
                      </a:pPr>
                      <a:endParaRPr lang="es-ES" sz="2000" b="1" dirty="0" smtClean="0">
                        <a:latin typeface="Times New Roman"/>
                        <a:ea typeface="Times New Roman"/>
                      </a:endParaRPr>
                    </a:p>
                    <a:p>
                      <a:pPr algn="just" hangingPunct="0">
                        <a:spcAft>
                          <a:spcPts val="0"/>
                        </a:spcAft>
                      </a:pPr>
                      <a:endParaRPr lang="es-ES" sz="2000" b="1" dirty="0" smtClean="0">
                        <a:latin typeface="Times New Roman"/>
                        <a:ea typeface="Times New Roman"/>
                      </a:endParaRPr>
                    </a:p>
                    <a:p>
                      <a:pPr algn="just" hangingPunct="0">
                        <a:spcAft>
                          <a:spcPts val="0"/>
                        </a:spcAft>
                      </a:pPr>
                      <a:r>
                        <a:rPr lang="es-ES" sz="2000" b="1" dirty="0" smtClean="0">
                          <a:latin typeface="Times New Roman"/>
                          <a:ea typeface="Times New Roman"/>
                        </a:rPr>
                        <a:t>Disolución </a:t>
                      </a:r>
                      <a:r>
                        <a:rPr lang="es-ES" sz="2000" b="1" dirty="0">
                          <a:latin typeface="Times New Roman"/>
                          <a:ea typeface="Times New Roman"/>
                        </a:rPr>
                        <a:t>dos imperios</a:t>
                      </a:r>
                      <a:endParaRPr lang="es-ES_tradnl" sz="2000" b="1" dirty="0">
                        <a:latin typeface="Times New Roman"/>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just" hangingPunct="0">
                        <a:spcAft>
                          <a:spcPts val="0"/>
                        </a:spcAft>
                      </a:pPr>
                      <a:endParaRPr lang="es-ES" sz="2000" b="1" dirty="0" smtClean="0">
                        <a:latin typeface="Times New Roman"/>
                        <a:ea typeface="Times New Roman"/>
                      </a:endParaRPr>
                    </a:p>
                    <a:p>
                      <a:pPr algn="just" hangingPunct="0">
                        <a:spcAft>
                          <a:spcPts val="0"/>
                        </a:spcAft>
                      </a:pPr>
                      <a:endParaRPr lang="es-ES" sz="2000" b="1" dirty="0" smtClean="0">
                        <a:latin typeface="Times New Roman"/>
                        <a:ea typeface="Times New Roman"/>
                      </a:endParaRPr>
                    </a:p>
                    <a:p>
                      <a:pPr algn="just" hangingPunct="0">
                        <a:spcAft>
                          <a:spcPts val="0"/>
                        </a:spcAft>
                      </a:pPr>
                      <a:r>
                        <a:rPr lang="es-ES" sz="2000" b="1" dirty="0" smtClean="0">
                          <a:latin typeface="Times New Roman"/>
                          <a:ea typeface="Times New Roman"/>
                        </a:rPr>
                        <a:t>Ampliación </a:t>
                      </a:r>
                      <a:r>
                        <a:rPr lang="es-ES" sz="2000" b="1" dirty="0">
                          <a:latin typeface="Times New Roman"/>
                          <a:ea typeface="Times New Roman"/>
                        </a:rPr>
                        <a:t>de territorios</a:t>
                      </a:r>
                      <a:endParaRPr lang="es-ES_tradnl" sz="2000" b="1" dirty="0">
                        <a:latin typeface="Times New Roman"/>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5373380">
                <a:tc>
                  <a:txBody>
                    <a:bodyPr/>
                    <a:lstStyle/>
                    <a:p>
                      <a:pPr algn="just" hangingPunct="0">
                        <a:spcAft>
                          <a:spcPts val="0"/>
                        </a:spcAft>
                      </a:pPr>
                      <a:r>
                        <a:rPr lang="es-ES" sz="2000" b="1" dirty="0">
                          <a:latin typeface="Times New Roman"/>
                          <a:ea typeface="Times New Roman"/>
                        </a:rPr>
                        <a:t>-</a:t>
                      </a:r>
                      <a:r>
                        <a:rPr lang="es-ES" sz="2000" b="1" dirty="0" smtClean="0">
                          <a:latin typeface="Times New Roman"/>
                          <a:ea typeface="Times New Roman"/>
                        </a:rPr>
                        <a:t>Finlandia</a:t>
                      </a:r>
                    </a:p>
                    <a:p>
                      <a:pPr algn="just" hangingPunct="0">
                        <a:spcAft>
                          <a:spcPts val="0"/>
                        </a:spcAft>
                      </a:pPr>
                      <a:endParaRPr lang="es-ES_tradnl" sz="2000" b="1" dirty="0">
                        <a:latin typeface="Times New Roman"/>
                        <a:ea typeface="Times New Roman"/>
                      </a:endParaRPr>
                    </a:p>
                    <a:p>
                      <a:pPr algn="just" hangingPunct="0">
                        <a:spcAft>
                          <a:spcPts val="0"/>
                        </a:spcAft>
                      </a:pPr>
                      <a:r>
                        <a:rPr lang="es-ES" sz="2000" b="1" dirty="0">
                          <a:latin typeface="Times New Roman"/>
                          <a:ea typeface="Times New Roman"/>
                        </a:rPr>
                        <a:t>-</a:t>
                      </a:r>
                      <a:r>
                        <a:rPr lang="es-ES" sz="2000" b="1" dirty="0" smtClean="0">
                          <a:latin typeface="Times New Roman"/>
                          <a:ea typeface="Times New Roman"/>
                        </a:rPr>
                        <a:t>Estonia</a:t>
                      </a:r>
                    </a:p>
                    <a:p>
                      <a:pPr algn="just" hangingPunct="0">
                        <a:spcAft>
                          <a:spcPts val="0"/>
                        </a:spcAft>
                      </a:pPr>
                      <a:endParaRPr lang="es-ES_tradnl" sz="2000" b="1" dirty="0">
                        <a:latin typeface="Times New Roman"/>
                        <a:ea typeface="Times New Roman"/>
                      </a:endParaRPr>
                    </a:p>
                    <a:p>
                      <a:pPr algn="just" hangingPunct="0">
                        <a:spcAft>
                          <a:spcPts val="0"/>
                        </a:spcAft>
                      </a:pPr>
                      <a:r>
                        <a:rPr lang="es-ES" sz="2000" b="1" dirty="0">
                          <a:latin typeface="Times New Roman"/>
                          <a:ea typeface="Times New Roman"/>
                        </a:rPr>
                        <a:t>-</a:t>
                      </a:r>
                      <a:r>
                        <a:rPr lang="es-ES" sz="2000" b="1" dirty="0" smtClean="0">
                          <a:latin typeface="Times New Roman"/>
                          <a:ea typeface="Times New Roman"/>
                        </a:rPr>
                        <a:t>Letonia</a:t>
                      </a:r>
                    </a:p>
                    <a:p>
                      <a:pPr algn="just" hangingPunct="0">
                        <a:spcAft>
                          <a:spcPts val="0"/>
                        </a:spcAft>
                      </a:pPr>
                      <a:endParaRPr lang="es-ES_tradnl" sz="2000" b="1" dirty="0">
                        <a:latin typeface="Times New Roman"/>
                        <a:ea typeface="Times New Roman"/>
                      </a:endParaRPr>
                    </a:p>
                    <a:p>
                      <a:pPr algn="just" hangingPunct="0">
                        <a:spcAft>
                          <a:spcPts val="0"/>
                        </a:spcAft>
                      </a:pPr>
                      <a:r>
                        <a:rPr lang="es-ES" sz="2000" b="1" dirty="0">
                          <a:latin typeface="Times New Roman"/>
                          <a:ea typeface="Times New Roman"/>
                        </a:rPr>
                        <a:t>-</a:t>
                      </a:r>
                      <a:r>
                        <a:rPr lang="es-ES" sz="2000" b="1" dirty="0" smtClean="0">
                          <a:latin typeface="Times New Roman"/>
                          <a:ea typeface="Times New Roman"/>
                        </a:rPr>
                        <a:t>Lituania</a:t>
                      </a:r>
                    </a:p>
                    <a:p>
                      <a:pPr algn="just" hangingPunct="0">
                        <a:spcAft>
                          <a:spcPts val="0"/>
                        </a:spcAft>
                      </a:pPr>
                      <a:endParaRPr lang="es-ES_tradnl" sz="2000" b="1" dirty="0">
                        <a:latin typeface="Times New Roman"/>
                        <a:ea typeface="Times New Roman"/>
                      </a:endParaRPr>
                    </a:p>
                    <a:p>
                      <a:pPr algn="just" hangingPunct="0">
                        <a:spcAft>
                          <a:spcPts val="0"/>
                        </a:spcAft>
                      </a:pPr>
                      <a:r>
                        <a:rPr lang="es-ES" sz="2000" b="1" dirty="0">
                          <a:latin typeface="Times New Roman"/>
                          <a:ea typeface="Times New Roman"/>
                        </a:rPr>
                        <a:t>-</a:t>
                      </a:r>
                      <a:r>
                        <a:rPr lang="es-ES" sz="2000" b="1" dirty="0" smtClean="0">
                          <a:latin typeface="Times New Roman"/>
                          <a:ea typeface="Times New Roman"/>
                        </a:rPr>
                        <a:t>Polonia</a:t>
                      </a:r>
                    </a:p>
                    <a:p>
                      <a:pPr algn="just" hangingPunct="0">
                        <a:spcAft>
                          <a:spcPts val="0"/>
                        </a:spcAft>
                      </a:pPr>
                      <a:endParaRPr lang="es-ES_tradnl" sz="2000" b="1" dirty="0">
                        <a:latin typeface="Times New Roman"/>
                        <a:ea typeface="Times New Roman"/>
                      </a:endParaRPr>
                    </a:p>
                    <a:p>
                      <a:pPr algn="just" hangingPunct="0">
                        <a:spcAft>
                          <a:spcPts val="0"/>
                        </a:spcAft>
                      </a:pPr>
                      <a:r>
                        <a:rPr lang="es-ES" sz="2000" b="1" dirty="0">
                          <a:latin typeface="Times New Roman"/>
                          <a:ea typeface="Times New Roman"/>
                        </a:rPr>
                        <a:t>-</a:t>
                      </a:r>
                      <a:r>
                        <a:rPr lang="es-ES" sz="2000" b="1" dirty="0" smtClean="0">
                          <a:latin typeface="Times New Roman"/>
                          <a:ea typeface="Times New Roman"/>
                        </a:rPr>
                        <a:t>Checoslovaquia</a:t>
                      </a:r>
                    </a:p>
                    <a:p>
                      <a:pPr algn="just" hangingPunct="0">
                        <a:spcAft>
                          <a:spcPts val="0"/>
                        </a:spcAft>
                      </a:pPr>
                      <a:endParaRPr lang="es-ES_tradnl" sz="2000" b="1" dirty="0">
                        <a:latin typeface="Times New Roman"/>
                        <a:ea typeface="Times New Roman"/>
                      </a:endParaRPr>
                    </a:p>
                    <a:p>
                      <a:pPr algn="just" hangingPunct="0">
                        <a:spcAft>
                          <a:spcPts val="0"/>
                        </a:spcAft>
                      </a:pPr>
                      <a:r>
                        <a:rPr lang="es-ES" sz="2000" b="1" dirty="0">
                          <a:latin typeface="Times New Roman"/>
                          <a:ea typeface="Times New Roman"/>
                        </a:rPr>
                        <a:t>-</a:t>
                      </a:r>
                      <a:r>
                        <a:rPr lang="es-ES" sz="2000" b="1" dirty="0" err="1">
                          <a:latin typeface="Times New Roman"/>
                          <a:ea typeface="Times New Roman"/>
                        </a:rPr>
                        <a:t>Iugoslavia</a:t>
                      </a:r>
                      <a:endParaRPr lang="es-ES_tradnl" sz="2000" b="1" dirty="0">
                        <a:latin typeface="Times New Roman"/>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EC34"/>
                    </a:solidFill>
                  </a:tcPr>
                </a:tc>
                <a:tc>
                  <a:txBody>
                    <a:bodyPr/>
                    <a:lstStyle/>
                    <a:p>
                      <a:pPr algn="just" hangingPunct="0">
                        <a:spcAft>
                          <a:spcPts val="0"/>
                        </a:spcAft>
                      </a:pPr>
                      <a:r>
                        <a:rPr lang="es-ES" sz="2000" b="1" dirty="0" smtClean="0">
                          <a:latin typeface="Times New Roman"/>
                          <a:ea typeface="Times New Roman"/>
                        </a:rPr>
                        <a:t>-Desaparición</a:t>
                      </a:r>
                      <a:r>
                        <a:rPr lang="es-ES" sz="2000" b="1" baseline="0" dirty="0" smtClean="0">
                          <a:latin typeface="Times New Roman"/>
                          <a:ea typeface="Times New Roman"/>
                        </a:rPr>
                        <a:t> do Imperio Austro-Húngaro e s</a:t>
                      </a:r>
                      <a:r>
                        <a:rPr lang="es-ES" sz="2000" b="1" dirty="0" smtClean="0">
                          <a:latin typeface="Times New Roman"/>
                          <a:ea typeface="Times New Roman"/>
                        </a:rPr>
                        <a:t>eparación </a:t>
                      </a:r>
                      <a:r>
                        <a:rPr lang="es-ES" sz="2000" b="1" dirty="0">
                          <a:latin typeface="Times New Roman"/>
                          <a:ea typeface="Times New Roman"/>
                        </a:rPr>
                        <a:t>de Austria e </a:t>
                      </a:r>
                      <a:endParaRPr lang="es-ES_tradnl" sz="2000" b="1" dirty="0">
                        <a:latin typeface="Times New Roman"/>
                        <a:ea typeface="Times New Roman"/>
                      </a:endParaRPr>
                    </a:p>
                    <a:p>
                      <a:pPr algn="just" hangingPunct="0">
                        <a:spcAft>
                          <a:spcPts val="0"/>
                        </a:spcAft>
                      </a:pPr>
                      <a:r>
                        <a:rPr lang="es-ES" sz="2000" b="1" dirty="0" smtClean="0">
                          <a:latin typeface="Times New Roman"/>
                          <a:ea typeface="Times New Roman"/>
                        </a:rPr>
                        <a:t>Hungría</a:t>
                      </a:r>
                    </a:p>
                    <a:p>
                      <a:pPr algn="just" hangingPunct="0">
                        <a:spcAft>
                          <a:spcPts val="0"/>
                        </a:spcAft>
                      </a:pPr>
                      <a:endParaRPr lang="es-ES_tradnl" sz="2000" b="1" dirty="0">
                        <a:latin typeface="Times New Roman"/>
                        <a:ea typeface="Times New Roman"/>
                      </a:endParaRPr>
                    </a:p>
                    <a:p>
                      <a:pPr algn="just" hangingPunct="0">
                        <a:spcAft>
                          <a:spcPts val="0"/>
                        </a:spcAft>
                      </a:pPr>
                      <a:r>
                        <a:rPr lang="es-ES" sz="2000" b="1" dirty="0">
                          <a:latin typeface="Times New Roman"/>
                          <a:ea typeface="Times New Roman"/>
                        </a:rPr>
                        <a:t>-Desaparición do Imperio ruso: </a:t>
                      </a:r>
                      <a:endParaRPr lang="es-ES" sz="2000" b="1" dirty="0" smtClean="0">
                        <a:latin typeface="Times New Roman"/>
                        <a:ea typeface="Times New Roman"/>
                      </a:endParaRPr>
                    </a:p>
                    <a:p>
                      <a:pPr algn="just" hangingPunct="0">
                        <a:spcAft>
                          <a:spcPts val="0"/>
                        </a:spcAft>
                      </a:pPr>
                      <a:r>
                        <a:rPr lang="es-ES" sz="2000" b="1" dirty="0" smtClean="0">
                          <a:latin typeface="Times New Roman"/>
                          <a:ea typeface="Times New Roman"/>
                        </a:rPr>
                        <a:t>Nace</a:t>
                      </a:r>
                      <a:r>
                        <a:rPr lang="es-ES" sz="2000" b="1" baseline="0" dirty="0" smtClean="0">
                          <a:latin typeface="Times New Roman"/>
                          <a:ea typeface="Times New Roman"/>
                        </a:rPr>
                        <a:t> a </a:t>
                      </a:r>
                      <a:r>
                        <a:rPr lang="es-ES" sz="2000" b="1" dirty="0" smtClean="0">
                          <a:latin typeface="Times New Roman"/>
                          <a:ea typeface="Times New Roman"/>
                        </a:rPr>
                        <a:t>URSS</a:t>
                      </a:r>
                    </a:p>
                    <a:p>
                      <a:pPr algn="just" hangingPunct="0">
                        <a:spcAft>
                          <a:spcPts val="0"/>
                        </a:spcAft>
                      </a:pPr>
                      <a:endParaRPr lang="es-ES_tradnl" sz="2000" b="1" dirty="0">
                        <a:latin typeface="Times New Roman"/>
                        <a:ea typeface="Times New Roman"/>
                      </a:endParaRPr>
                    </a:p>
                    <a:p>
                      <a:pPr algn="just" hangingPunct="0">
                        <a:spcAft>
                          <a:spcPts val="0"/>
                        </a:spcAft>
                      </a:pPr>
                      <a:r>
                        <a:rPr lang="es-ES" sz="2000" b="1" dirty="0">
                          <a:latin typeface="Times New Roman"/>
                          <a:ea typeface="Times New Roman"/>
                        </a:rPr>
                        <a:t>-Desaparición do Imperio alemán</a:t>
                      </a:r>
                      <a:endParaRPr lang="es-ES_tradnl" sz="2000" b="1" dirty="0">
                        <a:latin typeface="Times New Roman"/>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EC34"/>
                    </a:solidFill>
                  </a:tcPr>
                </a:tc>
                <a:tc>
                  <a:txBody>
                    <a:bodyPr/>
                    <a:lstStyle/>
                    <a:p>
                      <a:pPr algn="just" hangingPunct="0">
                        <a:spcAft>
                          <a:spcPts val="0"/>
                        </a:spcAft>
                      </a:pPr>
                      <a:r>
                        <a:rPr lang="es-ES" sz="2000" b="1" dirty="0">
                          <a:latin typeface="Times New Roman"/>
                          <a:ea typeface="Times New Roman"/>
                        </a:rPr>
                        <a:t>-</a:t>
                      </a:r>
                      <a:r>
                        <a:rPr lang="es-ES" sz="2000" b="1" u="sng" dirty="0">
                          <a:latin typeface="Times New Roman"/>
                          <a:ea typeface="Times New Roman"/>
                        </a:rPr>
                        <a:t>Francia</a:t>
                      </a:r>
                      <a:r>
                        <a:rPr lang="es-ES" sz="2000" b="1" dirty="0">
                          <a:latin typeface="Times New Roman"/>
                          <a:ea typeface="Times New Roman"/>
                        </a:rPr>
                        <a:t>: </a:t>
                      </a:r>
                      <a:endParaRPr lang="es-ES" sz="2000" b="1" dirty="0" smtClean="0">
                        <a:latin typeface="Times New Roman"/>
                        <a:ea typeface="Times New Roman"/>
                      </a:endParaRPr>
                    </a:p>
                    <a:p>
                      <a:pPr algn="just" hangingPunct="0">
                        <a:spcAft>
                          <a:spcPts val="0"/>
                        </a:spcAft>
                      </a:pPr>
                      <a:r>
                        <a:rPr lang="es-ES" sz="2000" b="1" dirty="0" smtClean="0">
                          <a:latin typeface="Times New Roman"/>
                          <a:ea typeface="Times New Roman"/>
                        </a:rPr>
                        <a:t>Recupera Alsacia </a:t>
                      </a:r>
                      <a:r>
                        <a:rPr lang="es-ES" sz="2000" b="1" dirty="0">
                          <a:latin typeface="Times New Roman"/>
                          <a:ea typeface="Times New Roman"/>
                        </a:rPr>
                        <a:t>e </a:t>
                      </a:r>
                      <a:r>
                        <a:rPr lang="es-ES" sz="2000" b="1" dirty="0" smtClean="0">
                          <a:latin typeface="Times New Roman"/>
                          <a:ea typeface="Times New Roman"/>
                        </a:rPr>
                        <a:t>Lorena</a:t>
                      </a:r>
                    </a:p>
                    <a:p>
                      <a:pPr algn="just" hangingPunct="0">
                        <a:spcAft>
                          <a:spcPts val="0"/>
                        </a:spcAft>
                      </a:pPr>
                      <a:endParaRPr lang="es-ES" sz="2000" b="1" dirty="0" smtClean="0">
                        <a:latin typeface="Times New Roman"/>
                        <a:ea typeface="Times New Roman"/>
                      </a:endParaRPr>
                    </a:p>
                    <a:p>
                      <a:pPr algn="just" hangingPunct="0">
                        <a:spcAft>
                          <a:spcPts val="0"/>
                        </a:spcAft>
                      </a:pPr>
                      <a:endParaRPr lang="es-ES_tradnl" sz="2000" b="1" dirty="0">
                        <a:latin typeface="Times New Roman"/>
                        <a:ea typeface="Times New Roman"/>
                      </a:endParaRPr>
                    </a:p>
                    <a:p>
                      <a:pPr algn="just" hangingPunct="0">
                        <a:spcAft>
                          <a:spcPts val="0"/>
                        </a:spcAft>
                      </a:pPr>
                      <a:r>
                        <a:rPr lang="es-ES" sz="2000" b="1" u="sng" dirty="0">
                          <a:latin typeface="Times New Roman"/>
                          <a:ea typeface="Times New Roman"/>
                        </a:rPr>
                        <a:t>-Italia</a:t>
                      </a:r>
                      <a:r>
                        <a:rPr lang="es-ES" sz="2000" b="1" dirty="0" smtClean="0">
                          <a:latin typeface="Times New Roman"/>
                          <a:ea typeface="Times New Roman"/>
                        </a:rPr>
                        <a:t>:</a:t>
                      </a:r>
                    </a:p>
                    <a:p>
                      <a:pPr algn="just" hangingPunct="0">
                        <a:spcAft>
                          <a:spcPts val="0"/>
                        </a:spcAft>
                      </a:pPr>
                      <a:r>
                        <a:rPr lang="es-ES" sz="2000" b="1" dirty="0" err="1" smtClean="0">
                          <a:latin typeface="Times New Roman"/>
                          <a:ea typeface="Times New Roman"/>
                        </a:rPr>
                        <a:t>Triestre</a:t>
                      </a:r>
                      <a:r>
                        <a:rPr lang="es-ES" sz="2000" b="1" dirty="0">
                          <a:latin typeface="Times New Roman"/>
                          <a:ea typeface="Times New Roman"/>
                        </a:rPr>
                        <a:t>, </a:t>
                      </a:r>
                      <a:r>
                        <a:rPr lang="es-ES" sz="2000" b="1" dirty="0" err="1">
                          <a:latin typeface="Times New Roman"/>
                          <a:ea typeface="Times New Roman"/>
                        </a:rPr>
                        <a:t>Istria</a:t>
                      </a:r>
                      <a:r>
                        <a:rPr lang="es-ES" sz="2000" b="1" dirty="0">
                          <a:latin typeface="Times New Roman"/>
                          <a:ea typeface="Times New Roman"/>
                        </a:rPr>
                        <a:t>, </a:t>
                      </a:r>
                      <a:r>
                        <a:rPr lang="es-ES" sz="2000" b="1" dirty="0" smtClean="0">
                          <a:latin typeface="Times New Roman"/>
                          <a:ea typeface="Times New Roman"/>
                        </a:rPr>
                        <a:t>Dalmacia.</a:t>
                      </a:r>
                    </a:p>
                    <a:p>
                      <a:pPr algn="just" hangingPunct="0">
                        <a:spcAft>
                          <a:spcPts val="0"/>
                        </a:spcAft>
                      </a:pPr>
                      <a:endParaRPr lang="es-ES" sz="2000" b="1" dirty="0" smtClean="0">
                        <a:latin typeface="Times New Roman"/>
                        <a:ea typeface="Times New Roman"/>
                      </a:endParaRPr>
                    </a:p>
                    <a:p>
                      <a:pPr algn="just" hangingPunct="0">
                        <a:spcAft>
                          <a:spcPts val="0"/>
                        </a:spcAft>
                      </a:pPr>
                      <a:endParaRPr lang="es-ES_tradnl" sz="2000" b="1" dirty="0">
                        <a:latin typeface="Times New Roman"/>
                        <a:ea typeface="Times New Roman"/>
                      </a:endParaRPr>
                    </a:p>
                    <a:p>
                      <a:pPr algn="just" hangingPunct="0">
                        <a:spcAft>
                          <a:spcPts val="0"/>
                        </a:spcAft>
                      </a:pPr>
                      <a:r>
                        <a:rPr lang="es-ES" sz="2000" b="1" dirty="0" err="1" smtClean="0">
                          <a:latin typeface="Times New Roman"/>
                          <a:ea typeface="Times New Roman"/>
                        </a:rPr>
                        <a:t>Romanía</a:t>
                      </a:r>
                      <a:r>
                        <a:rPr lang="es-ES" sz="2000" b="1" dirty="0">
                          <a:latin typeface="Times New Roman"/>
                          <a:ea typeface="Times New Roman"/>
                        </a:rPr>
                        <a:t>, Grecia, Polonia </a:t>
                      </a:r>
                      <a:r>
                        <a:rPr lang="es-ES" sz="2000" b="1" dirty="0" err="1">
                          <a:latin typeface="Times New Roman"/>
                          <a:ea typeface="Times New Roman"/>
                        </a:rPr>
                        <a:t>Iugoslavia</a:t>
                      </a:r>
                      <a:r>
                        <a:rPr lang="es-ES" sz="2000" b="1" dirty="0">
                          <a:latin typeface="Times New Roman"/>
                          <a:ea typeface="Times New Roman"/>
                        </a:rPr>
                        <a:t>, reciben territorios dos perdedores.</a:t>
                      </a:r>
                      <a:endParaRPr lang="es-ES_tradnl" sz="2000" b="1" dirty="0">
                        <a:latin typeface="Times New Roman"/>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EC34"/>
                    </a:solidFill>
                  </a:tcPr>
                </a:tc>
              </a:tr>
            </a:tbl>
          </a:graphicData>
        </a:graphic>
      </p:graphicFrame>
      <p:sp>
        <p:nvSpPr>
          <p:cNvPr id="5" name="4 CuadroTexto"/>
          <p:cNvSpPr txBox="1"/>
          <p:nvPr/>
        </p:nvSpPr>
        <p:spPr>
          <a:xfrm>
            <a:off x="142844" y="0"/>
            <a:ext cx="2198038" cy="369332"/>
          </a:xfrm>
          <a:prstGeom prst="rect">
            <a:avLst/>
          </a:prstGeom>
          <a:solidFill>
            <a:srgbClr val="00B050"/>
          </a:solidFill>
        </p:spPr>
        <p:txBody>
          <a:bodyPr wrap="none" rtlCol="0">
            <a:spAutoFit/>
          </a:bodyPr>
          <a:lstStyle/>
          <a:p>
            <a:r>
              <a:rPr lang="gl-ES" dirty="0" smtClean="0"/>
              <a:t>CONSECUENCIAS</a:t>
            </a:r>
            <a:endParaRPr lang="gl-ES" dirty="0"/>
          </a:p>
        </p:txBody>
      </p:sp>
      <p:sp>
        <p:nvSpPr>
          <p:cNvPr id="6" name="5 CuadroTexto"/>
          <p:cNvSpPr txBox="1"/>
          <p:nvPr/>
        </p:nvSpPr>
        <p:spPr>
          <a:xfrm>
            <a:off x="285720" y="642918"/>
            <a:ext cx="3104311" cy="369332"/>
          </a:xfrm>
          <a:prstGeom prst="rect">
            <a:avLst/>
          </a:prstGeom>
          <a:noFill/>
        </p:spPr>
        <p:txBody>
          <a:bodyPr wrap="none" rtlCol="0">
            <a:spAutoFit/>
          </a:bodyPr>
          <a:lstStyle/>
          <a:p>
            <a:r>
              <a:rPr lang="gl-ES" dirty="0" smtClean="0"/>
              <a:t>1- NOVO MAPA EUROPEO.</a:t>
            </a:r>
            <a:endParaRPr lang="gl-E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3 Imagen"/>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2 Imagen"/>
          <p:cNvPicPr>
            <a:picLocks noChangeAspect="1" noChangeArrowheads="1"/>
          </p:cNvPicPr>
          <p:nvPr/>
        </p:nvPicPr>
        <p:blipFill>
          <a:blip r:embed="rId2"/>
          <a:srcRect/>
          <a:stretch>
            <a:fillRect/>
          </a:stretch>
        </p:blipFill>
        <p:spPr bwMode="auto">
          <a:xfrm>
            <a:off x="0" y="642938"/>
            <a:ext cx="6072188" cy="4857750"/>
          </a:xfrm>
          <a:prstGeom prst="rect">
            <a:avLst/>
          </a:prstGeom>
          <a:noFill/>
          <a:ln w="9525">
            <a:noFill/>
            <a:miter lim="800000"/>
            <a:headEnd/>
            <a:tailEnd/>
          </a:ln>
        </p:spPr>
      </p:pic>
      <p:pic>
        <p:nvPicPr>
          <p:cNvPr id="65538" name="Picture 2"/>
          <p:cNvPicPr>
            <a:picLocks noChangeAspect="1" noChangeArrowheads="1"/>
          </p:cNvPicPr>
          <p:nvPr/>
        </p:nvPicPr>
        <p:blipFill>
          <a:blip r:embed="rId3"/>
          <a:srcRect/>
          <a:stretch>
            <a:fillRect/>
          </a:stretch>
        </p:blipFill>
        <p:spPr bwMode="auto">
          <a:xfrm>
            <a:off x="5991225" y="642938"/>
            <a:ext cx="3152775" cy="4857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179388" y="1000125"/>
          <a:ext cx="8964488" cy="5544616"/>
        </p:xfrm>
        <a:graphic>
          <a:graphicData uri="http://schemas.openxmlformats.org/drawingml/2006/table">
            <a:tbl>
              <a:tblPr/>
              <a:tblGrid>
                <a:gridCol w="2987817"/>
                <a:gridCol w="2987817"/>
                <a:gridCol w="2988854"/>
              </a:tblGrid>
              <a:tr h="652309">
                <a:tc>
                  <a:txBody>
                    <a:bodyPr/>
                    <a:lstStyle/>
                    <a:p>
                      <a:pPr algn="just" hangingPunct="0">
                        <a:spcAft>
                          <a:spcPts val="0"/>
                        </a:spcAft>
                      </a:pPr>
                      <a:r>
                        <a:rPr lang="es-ES" sz="2000" b="1" dirty="0" err="1">
                          <a:latin typeface="Times New Roman"/>
                          <a:ea typeface="Times New Roman"/>
                        </a:rPr>
                        <a:t>Perda</a:t>
                      </a:r>
                      <a:r>
                        <a:rPr lang="es-ES" sz="2000" b="1" dirty="0">
                          <a:latin typeface="Times New Roman"/>
                          <a:ea typeface="Times New Roman"/>
                        </a:rPr>
                        <a:t> de colonias e de territorio en Europa</a:t>
                      </a:r>
                      <a:endParaRPr lang="es-ES_tradnl" sz="2000" b="1" dirty="0">
                        <a:latin typeface="Times New Roman"/>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just" hangingPunct="0">
                        <a:spcAft>
                          <a:spcPts val="0"/>
                        </a:spcAft>
                      </a:pPr>
                      <a:r>
                        <a:rPr lang="es-ES" sz="2000" b="1">
                          <a:latin typeface="Times New Roman"/>
                          <a:ea typeface="Times New Roman"/>
                        </a:rPr>
                        <a:t>Pago de reparacións de guerra</a:t>
                      </a:r>
                      <a:endParaRPr lang="es-ES_tradnl" sz="2000" b="1">
                        <a:latin typeface="Times New Roman"/>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just" hangingPunct="0">
                        <a:spcAft>
                          <a:spcPts val="0"/>
                        </a:spcAft>
                      </a:pPr>
                      <a:r>
                        <a:rPr lang="es-ES" sz="2000" b="1" dirty="0">
                          <a:latin typeface="Times New Roman"/>
                          <a:ea typeface="Times New Roman"/>
                        </a:rPr>
                        <a:t>Intervención en territorio alemán</a:t>
                      </a:r>
                      <a:endParaRPr lang="es-ES_tradnl" sz="2000" b="1" dirty="0">
                        <a:latin typeface="Times New Roman"/>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4892307">
                <a:tc>
                  <a:txBody>
                    <a:bodyPr/>
                    <a:lstStyle/>
                    <a:p>
                      <a:pPr algn="just" hangingPunct="0">
                        <a:spcAft>
                          <a:spcPts val="0"/>
                        </a:spcAft>
                      </a:pPr>
                      <a:r>
                        <a:rPr lang="es-ES" sz="2000" b="0" dirty="0">
                          <a:latin typeface="Times New Roman"/>
                          <a:ea typeface="Times New Roman"/>
                        </a:rPr>
                        <a:t>-</a:t>
                      </a:r>
                      <a:r>
                        <a:rPr lang="es-ES" sz="2000" b="1" dirty="0">
                          <a:latin typeface="Times New Roman"/>
                          <a:ea typeface="Times New Roman"/>
                        </a:rPr>
                        <a:t>As </a:t>
                      </a:r>
                      <a:r>
                        <a:rPr lang="es-ES" sz="2000" b="1" dirty="0" err="1">
                          <a:latin typeface="Times New Roman"/>
                          <a:ea typeface="Times New Roman"/>
                        </a:rPr>
                        <a:t>súas</a:t>
                      </a:r>
                      <a:r>
                        <a:rPr lang="es-ES" sz="2000" b="1" dirty="0">
                          <a:latin typeface="Times New Roman"/>
                          <a:ea typeface="Times New Roman"/>
                        </a:rPr>
                        <a:t> colonias en África: </a:t>
                      </a:r>
                      <a:endParaRPr lang="es-ES_tradnl" sz="2000" b="1" dirty="0">
                        <a:latin typeface="Times New Roman"/>
                        <a:ea typeface="Times New Roman"/>
                      </a:endParaRPr>
                    </a:p>
                    <a:p>
                      <a:pPr algn="just" hangingPunct="0">
                        <a:spcAft>
                          <a:spcPts val="0"/>
                        </a:spcAft>
                      </a:pPr>
                      <a:r>
                        <a:rPr lang="es-ES" sz="2000" b="0" dirty="0" err="1">
                          <a:latin typeface="Times New Roman"/>
                          <a:ea typeface="Times New Roman"/>
                        </a:rPr>
                        <a:t>Convértense</a:t>
                      </a:r>
                      <a:r>
                        <a:rPr lang="es-ES" sz="2000" b="0" dirty="0">
                          <a:latin typeface="Times New Roman"/>
                          <a:ea typeface="Times New Roman"/>
                        </a:rPr>
                        <a:t> en</a:t>
                      </a:r>
                      <a:r>
                        <a:rPr lang="es-ES" sz="2000" b="1" dirty="0">
                          <a:solidFill>
                            <a:srgbClr val="FF0000"/>
                          </a:solidFill>
                          <a:latin typeface="Times New Roman"/>
                          <a:ea typeface="Times New Roman"/>
                        </a:rPr>
                        <a:t> </a:t>
                      </a:r>
                      <a:r>
                        <a:rPr lang="es-ES" sz="2000" b="1" dirty="0" smtClean="0">
                          <a:solidFill>
                            <a:schemeClr val="tx1"/>
                          </a:solidFill>
                          <a:latin typeface="Times New Roman"/>
                          <a:ea typeface="Times New Roman"/>
                        </a:rPr>
                        <a:t>Mandatos</a:t>
                      </a:r>
                      <a:r>
                        <a:rPr lang="es-ES" sz="2000" b="1" dirty="0" smtClean="0">
                          <a:solidFill>
                            <a:srgbClr val="FF0000"/>
                          </a:solidFill>
                          <a:latin typeface="Times New Roman"/>
                          <a:ea typeface="Times New Roman"/>
                        </a:rPr>
                        <a:t> </a:t>
                      </a:r>
                      <a:r>
                        <a:rPr lang="es-ES" sz="2000" b="1" dirty="0">
                          <a:latin typeface="Times New Roman"/>
                          <a:ea typeface="Times New Roman"/>
                        </a:rPr>
                        <a:t>para Francia e Gran Bretaña.</a:t>
                      </a:r>
                      <a:endParaRPr lang="es-ES_tradnl" sz="2000" b="1" dirty="0">
                        <a:latin typeface="Times New Roman"/>
                        <a:ea typeface="Times New Roman"/>
                      </a:endParaRPr>
                    </a:p>
                    <a:p>
                      <a:pPr algn="just" hangingPunct="0">
                        <a:spcAft>
                          <a:spcPts val="0"/>
                        </a:spcAft>
                      </a:pPr>
                      <a:r>
                        <a:rPr lang="es-ES" sz="2000" b="1" dirty="0">
                          <a:latin typeface="Times New Roman"/>
                          <a:ea typeface="Times New Roman"/>
                        </a:rPr>
                        <a:t>-As de Asia: </a:t>
                      </a:r>
                      <a:endParaRPr lang="es-ES_tradnl" sz="2000" b="1" dirty="0">
                        <a:latin typeface="Times New Roman"/>
                        <a:ea typeface="Times New Roman"/>
                      </a:endParaRPr>
                    </a:p>
                    <a:p>
                      <a:pPr algn="just" hangingPunct="0">
                        <a:spcAft>
                          <a:spcPts val="0"/>
                        </a:spcAft>
                      </a:pPr>
                      <a:r>
                        <a:rPr lang="es-ES" sz="2000" b="0" dirty="0">
                          <a:latin typeface="Times New Roman"/>
                          <a:ea typeface="Times New Roman"/>
                        </a:rPr>
                        <a:t>pasan a</a:t>
                      </a:r>
                      <a:r>
                        <a:rPr lang="es-ES" sz="2000" b="1" dirty="0">
                          <a:latin typeface="Times New Roman"/>
                          <a:ea typeface="Times New Roman"/>
                        </a:rPr>
                        <a:t> </a:t>
                      </a:r>
                      <a:r>
                        <a:rPr lang="es-ES" sz="2000" b="1" dirty="0" err="1">
                          <a:latin typeface="Times New Roman"/>
                          <a:ea typeface="Times New Roman"/>
                        </a:rPr>
                        <a:t>Xapón</a:t>
                      </a:r>
                      <a:r>
                        <a:rPr lang="es-ES" sz="2000" b="1" dirty="0">
                          <a:latin typeface="Times New Roman"/>
                          <a:ea typeface="Times New Roman"/>
                        </a:rPr>
                        <a:t>, Nova </a:t>
                      </a:r>
                      <a:r>
                        <a:rPr lang="es-ES" sz="2000" b="1" dirty="0" smtClean="0">
                          <a:latin typeface="Times New Roman"/>
                          <a:ea typeface="Times New Roman"/>
                        </a:rPr>
                        <a:t>Zelanda </a:t>
                      </a:r>
                      <a:r>
                        <a:rPr lang="es-ES" sz="2000" b="1" dirty="0">
                          <a:latin typeface="Times New Roman"/>
                          <a:ea typeface="Times New Roman"/>
                        </a:rPr>
                        <a:t>e Australia</a:t>
                      </a:r>
                      <a:endParaRPr lang="es-ES_tradnl" sz="2000" b="1" dirty="0">
                        <a:latin typeface="Times New Roman"/>
                        <a:ea typeface="Times New Roman"/>
                      </a:endParaRPr>
                    </a:p>
                    <a:p>
                      <a:pPr algn="just" hangingPunct="0">
                        <a:spcAft>
                          <a:spcPts val="0"/>
                        </a:spcAft>
                      </a:pPr>
                      <a:r>
                        <a:rPr lang="es-ES" sz="2000" b="1" dirty="0">
                          <a:latin typeface="Times New Roman"/>
                          <a:ea typeface="Times New Roman"/>
                        </a:rPr>
                        <a:t>-En Europa: </a:t>
                      </a:r>
                      <a:endParaRPr lang="es-ES_tradnl" sz="2000" b="1" dirty="0">
                        <a:latin typeface="Times New Roman"/>
                        <a:ea typeface="Times New Roman"/>
                      </a:endParaRPr>
                    </a:p>
                    <a:p>
                      <a:pPr algn="just" hangingPunct="0">
                        <a:spcAft>
                          <a:spcPts val="0"/>
                        </a:spcAft>
                      </a:pPr>
                      <a:r>
                        <a:rPr lang="es-ES" sz="2000" b="0" dirty="0">
                          <a:latin typeface="Times New Roman"/>
                          <a:ea typeface="Times New Roman"/>
                        </a:rPr>
                        <a:t>cede a Polonia </a:t>
                      </a:r>
                      <a:r>
                        <a:rPr lang="es-ES" sz="2000" b="1" dirty="0">
                          <a:latin typeface="Times New Roman"/>
                          <a:ea typeface="Times New Roman"/>
                        </a:rPr>
                        <a:t>o corredor de </a:t>
                      </a:r>
                      <a:r>
                        <a:rPr lang="es-ES" sz="2000" b="1" dirty="0" err="1">
                          <a:latin typeface="Times New Roman"/>
                          <a:ea typeface="Times New Roman"/>
                        </a:rPr>
                        <a:t>Dantzig</a:t>
                      </a:r>
                      <a:r>
                        <a:rPr lang="es-ES" sz="2000" b="1" dirty="0">
                          <a:latin typeface="Times New Roman"/>
                          <a:ea typeface="Times New Roman"/>
                        </a:rPr>
                        <a:t>.</a:t>
                      </a:r>
                      <a:endParaRPr lang="es-ES_tradnl" sz="2000" b="1" dirty="0">
                        <a:latin typeface="Times New Roman"/>
                        <a:ea typeface="Times New Roman"/>
                      </a:endParaRPr>
                    </a:p>
                    <a:p>
                      <a:pPr algn="just" hangingPunct="0">
                        <a:spcAft>
                          <a:spcPts val="0"/>
                        </a:spcAft>
                      </a:pPr>
                      <a:r>
                        <a:rPr lang="es-ES" sz="2000" b="1" dirty="0" err="1">
                          <a:latin typeface="Times New Roman"/>
                          <a:ea typeface="Times New Roman"/>
                        </a:rPr>
                        <a:t>Eumen</a:t>
                      </a:r>
                      <a:r>
                        <a:rPr lang="es-ES" sz="2000" b="1" dirty="0">
                          <a:latin typeface="Times New Roman"/>
                          <a:ea typeface="Times New Roman"/>
                        </a:rPr>
                        <a:t> e </a:t>
                      </a:r>
                      <a:r>
                        <a:rPr lang="es-ES" sz="2000" b="1" dirty="0" err="1">
                          <a:latin typeface="Times New Roman"/>
                          <a:ea typeface="Times New Roman"/>
                        </a:rPr>
                        <a:t>Malmedy</a:t>
                      </a:r>
                      <a:r>
                        <a:rPr lang="es-ES" sz="2000" b="1" dirty="0">
                          <a:latin typeface="Times New Roman"/>
                          <a:ea typeface="Times New Roman"/>
                        </a:rPr>
                        <a:t> </a:t>
                      </a:r>
                      <a:r>
                        <a:rPr lang="es-ES" sz="2000" b="0" dirty="0">
                          <a:latin typeface="Times New Roman"/>
                          <a:ea typeface="Times New Roman"/>
                        </a:rPr>
                        <a:t>a </a:t>
                      </a:r>
                      <a:r>
                        <a:rPr lang="es-ES" sz="2000" b="0" dirty="0" err="1">
                          <a:latin typeface="Times New Roman"/>
                          <a:ea typeface="Times New Roman"/>
                        </a:rPr>
                        <a:t>Bélxica</a:t>
                      </a:r>
                      <a:endParaRPr lang="es-ES_tradnl" sz="2000" b="1" dirty="0">
                        <a:latin typeface="Times New Roman"/>
                        <a:ea typeface="Times New Roman"/>
                      </a:endParaRPr>
                    </a:p>
                    <a:p>
                      <a:pPr algn="just" hangingPunct="0">
                        <a:spcAft>
                          <a:spcPts val="0"/>
                        </a:spcAft>
                      </a:pPr>
                      <a:r>
                        <a:rPr lang="es-ES" sz="2000" b="1" dirty="0">
                          <a:latin typeface="Times New Roman"/>
                          <a:ea typeface="Times New Roman"/>
                        </a:rPr>
                        <a:t>Alsacia e Lorena </a:t>
                      </a:r>
                      <a:r>
                        <a:rPr lang="es-ES" sz="2000" b="0" dirty="0">
                          <a:latin typeface="Times New Roman"/>
                          <a:ea typeface="Times New Roman"/>
                        </a:rPr>
                        <a:t>a Francia</a:t>
                      </a:r>
                      <a:endParaRPr lang="es-ES_tradnl" sz="2000" b="1" dirty="0">
                        <a:latin typeface="Times New Roman"/>
                        <a:ea typeface="Times New Roman"/>
                      </a:endParaRPr>
                    </a:p>
                    <a:p>
                      <a:pPr algn="just" hangingPunct="0">
                        <a:spcAft>
                          <a:spcPts val="0"/>
                        </a:spcAft>
                      </a:pPr>
                      <a:r>
                        <a:rPr lang="es-ES" sz="2000" b="1" dirty="0" err="1">
                          <a:latin typeface="Times New Roman"/>
                          <a:ea typeface="Times New Roman"/>
                        </a:rPr>
                        <a:t>Sudetes</a:t>
                      </a:r>
                      <a:r>
                        <a:rPr lang="es-ES" sz="2000" b="1" dirty="0">
                          <a:latin typeface="Times New Roman"/>
                          <a:ea typeface="Times New Roman"/>
                        </a:rPr>
                        <a:t> </a:t>
                      </a:r>
                      <a:r>
                        <a:rPr lang="es-ES" sz="2000" b="0" dirty="0">
                          <a:latin typeface="Times New Roman"/>
                          <a:ea typeface="Times New Roman"/>
                        </a:rPr>
                        <a:t>a Checoslovaquia</a:t>
                      </a:r>
                      <a:endParaRPr lang="es-ES_tradnl" sz="2000" b="1" dirty="0">
                        <a:latin typeface="Times New Roman"/>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DE42"/>
                    </a:solidFill>
                  </a:tcPr>
                </a:tc>
                <a:tc>
                  <a:txBody>
                    <a:bodyPr/>
                    <a:lstStyle/>
                    <a:p>
                      <a:pPr algn="just" hangingPunct="0">
                        <a:spcAft>
                          <a:spcPts val="0"/>
                        </a:spcAft>
                      </a:pPr>
                      <a:r>
                        <a:rPr lang="es-ES" sz="2000" b="1" dirty="0">
                          <a:latin typeface="Times New Roman"/>
                          <a:ea typeface="Times New Roman"/>
                        </a:rPr>
                        <a:t>Mediante a cláusula: ”Delito de guerra</a:t>
                      </a:r>
                      <a:endParaRPr lang="es-ES_tradnl" sz="2000" b="1" dirty="0">
                        <a:latin typeface="Times New Roman"/>
                        <a:ea typeface="Times New Roman"/>
                      </a:endParaRPr>
                    </a:p>
                    <a:p>
                      <a:pPr algn="just" hangingPunct="0">
                        <a:spcAft>
                          <a:spcPts val="0"/>
                        </a:spcAft>
                      </a:pPr>
                      <a:r>
                        <a:rPr lang="es-ES" sz="2000" b="1" dirty="0" err="1">
                          <a:latin typeface="Times New Roman"/>
                          <a:ea typeface="Times New Roman"/>
                        </a:rPr>
                        <a:t>Alemaña</a:t>
                      </a:r>
                      <a:r>
                        <a:rPr lang="es-ES" sz="2000" b="1" dirty="0">
                          <a:latin typeface="Times New Roman"/>
                          <a:ea typeface="Times New Roman"/>
                        </a:rPr>
                        <a:t> </a:t>
                      </a:r>
                      <a:r>
                        <a:rPr lang="es-ES" sz="2000" b="1" dirty="0" err="1">
                          <a:latin typeface="Times New Roman"/>
                          <a:ea typeface="Times New Roman"/>
                        </a:rPr>
                        <a:t>comprométese</a:t>
                      </a:r>
                      <a:endParaRPr lang="es-ES_tradnl" sz="2000" b="1" dirty="0">
                        <a:latin typeface="Times New Roman"/>
                        <a:ea typeface="Times New Roman"/>
                      </a:endParaRPr>
                    </a:p>
                    <a:p>
                      <a:pPr algn="just" hangingPunct="0">
                        <a:spcAft>
                          <a:spcPts val="0"/>
                        </a:spcAft>
                      </a:pPr>
                      <a:r>
                        <a:rPr lang="es-ES" sz="2000" b="1" dirty="0">
                          <a:latin typeface="Times New Roman"/>
                          <a:ea typeface="Times New Roman"/>
                        </a:rPr>
                        <a:t>(</a:t>
                      </a:r>
                      <a:r>
                        <a:rPr lang="es-ES" sz="2000" b="1" dirty="0" err="1">
                          <a:latin typeface="Times New Roman"/>
                          <a:ea typeface="Times New Roman"/>
                        </a:rPr>
                        <a:t>pola</a:t>
                      </a:r>
                      <a:r>
                        <a:rPr lang="es-ES" sz="2000" b="1" dirty="0">
                          <a:latin typeface="Times New Roman"/>
                          <a:ea typeface="Times New Roman"/>
                        </a:rPr>
                        <a:t> </a:t>
                      </a:r>
                      <a:r>
                        <a:rPr lang="es-ES" sz="2000" b="1" dirty="0" err="1">
                          <a:latin typeface="Times New Roman"/>
                          <a:ea typeface="Times New Roman"/>
                        </a:rPr>
                        <a:t>forza</a:t>
                      </a:r>
                      <a:r>
                        <a:rPr lang="es-ES" sz="2000" b="1" dirty="0">
                          <a:latin typeface="Times New Roman"/>
                          <a:ea typeface="Times New Roman"/>
                        </a:rPr>
                        <a:t>) </a:t>
                      </a:r>
                      <a:r>
                        <a:rPr lang="es-ES" sz="2000" b="1" dirty="0" smtClean="0">
                          <a:latin typeface="Times New Roman"/>
                          <a:ea typeface="Times New Roman"/>
                        </a:rPr>
                        <a:t>a </a:t>
                      </a:r>
                      <a:r>
                        <a:rPr lang="es-ES" sz="2000" b="1" dirty="0">
                          <a:latin typeface="Times New Roman"/>
                          <a:ea typeface="Times New Roman"/>
                        </a:rPr>
                        <a:t>pagar </a:t>
                      </a:r>
                      <a:r>
                        <a:rPr lang="es-ES" sz="2000" b="1" dirty="0" err="1">
                          <a:latin typeface="Times New Roman"/>
                          <a:ea typeface="Times New Roman"/>
                        </a:rPr>
                        <a:t>reparacións</a:t>
                      </a:r>
                      <a:r>
                        <a:rPr lang="es-ES" sz="2000" b="1" dirty="0">
                          <a:latin typeface="Times New Roman"/>
                          <a:ea typeface="Times New Roman"/>
                        </a:rPr>
                        <a:t> de guerra.</a:t>
                      </a:r>
                      <a:endParaRPr lang="es-ES_tradnl" sz="2000" b="1" dirty="0">
                        <a:latin typeface="Times New Roman"/>
                        <a:ea typeface="Times New Roman"/>
                      </a:endParaRPr>
                    </a:p>
                    <a:p>
                      <a:pPr algn="just" hangingPunct="0">
                        <a:spcAft>
                          <a:spcPts val="0"/>
                        </a:spcAft>
                      </a:pPr>
                      <a:r>
                        <a:rPr lang="es-ES" sz="2000" b="0" dirty="0">
                          <a:latin typeface="Times New Roman"/>
                          <a:ea typeface="Times New Roman"/>
                        </a:rPr>
                        <a:t>En 1921 </a:t>
                      </a:r>
                      <a:r>
                        <a:rPr lang="es-ES" sz="2000" b="0" dirty="0" err="1">
                          <a:latin typeface="Times New Roman"/>
                          <a:ea typeface="Times New Roman"/>
                        </a:rPr>
                        <a:t>cifrouse</a:t>
                      </a:r>
                      <a:r>
                        <a:rPr lang="es-ES" sz="2000" b="0" dirty="0">
                          <a:latin typeface="Times New Roman"/>
                          <a:ea typeface="Times New Roman"/>
                        </a:rPr>
                        <a:t> en 132.000 </a:t>
                      </a:r>
                      <a:r>
                        <a:rPr lang="es-ES" sz="2000" b="0" dirty="0" err="1">
                          <a:latin typeface="Times New Roman"/>
                          <a:ea typeface="Times New Roman"/>
                        </a:rPr>
                        <a:t>millóns</a:t>
                      </a:r>
                      <a:r>
                        <a:rPr lang="es-ES" sz="2000" b="0" dirty="0">
                          <a:latin typeface="Times New Roman"/>
                          <a:ea typeface="Times New Roman"/>
                        </a:rPr>
                        <a:t> de marcos </a:t>
                      </a:r>
                      <a:r>
                        <a:rPr lang="es-ES" sz="2000" b="0" dirty="0" err="1">
                          <a:latin typeface="Times New Roman"/>
                          <a:ea typeface="Times New Roman"/>
                        </a:rPr>
                        <a:t>ouro</a:t>
                      </a:r>
                      <a:r>
                        <a:rPr lang="es-ES" sz="2000" b="0" dirty="0">
                          <a:latin typeface="Times New Roman"/>
                          <a:ea typeface="Times New Roman"/>
                        </a:rPr>
                        <a:t> a pagar en 42 anualidades.</a:t>
                      </a:r>
                      <a:endParaRPr lang="es-ES_tradnl" sz="2000" b="1" dirty="0">
                        <a:latin typeface="Times New Roman"/>
                        <a:ea typeface="Times New Roman"/>
                      </a:endParaRPr>
                    </a:p>
                    <a:p>
                      <a:pPr algn="just" hangingPunct="0">
                        <a:spcAft>
                          <a:spcPts val="0"/>
                        </a:spcAft>
                      </a:pPr>
                      <a:r>
                        <a:rPr lang="es-ES" sz="2000" b="1" dirty="0">
                          <a:latin typeface="Times New Roman"/>
                          <a:ea typeface="Times New Roman"/>
                        </a:rPr>
                        <a:t>Antes os </a:t>
                      </a:r>
                      <a:r>
                        <a:rPr lang="es-ES" sz="2000" b="1" dirty="0" err="1">
                          <a:latin typeface="Times New Roman"/>
                          <a:ea typeface="Times New Roman"/>
                        </a:rPr>
                        <a:t>alemáns</a:t>
                      </a:r>
                      <a:r>
                        <a:rPr lang="es-ES" sz="2000" b="1" dirty="0">
                          <a:latin typeface="Times New Roman"/>
                          <a:ea typeface="Times New Roman"/>
                        </a:rPr>
                        <a:t> </a:t>
                      </a:r>
                      <a:r>
                        <a:rPr lang="es-ES" sz="2000" b="1" dirty="0" err="1">
                          <a:latin typeface="Times New Roman"/>
                          <a:ea typeface="Times New Roman"/>
                        </a:rPr>
                        <a:t>foron</a:t>
                      </a:r>
                      <a:r>
                        <a:rPr lang="es-ES" sz="2000" b="1" dirty="0">
                          <a:latin typeface="Times New Roman"/>
                          <a:ea typeface="Times New Roman"/>
                        </a:rPr>
                        <a:t> </a:t>
                      </a:r>
                      <a:endParaRPr lang="es-ES_tradnl" sz="2000" b="1" dirty="0">
                        <a:latin typeface="Times New Roman"/>
                        <a:ea typeface="Times New Roman"/>
                      </a:endParaRPr>
                    </a:p>
                    <a:p>
                      <a:pPr algn="just" hangingPunct="0">
                        <a:spcAft>
                          <a:spcPts val="0"/>
                        </a:spcAft>
                      </a:pPr>
                      <a:r>
                        <a:rPr lang="es-ES" sz="2000" b="1" dirty="0" err="1">
                          <a:latin typeface="Times New Roman"/>
                          <a:ea typeface="Times New Roman"/>
                        </a:rPr>
                        <a:t>obrigados</a:t>
                      </a:r>
                      <a:r>
                        <a:rPr lang="es-ES" sz="2000" b="1" dirty="0">
                          <a:latin typeface="Times New Roman"/>
                          <a:ea typeface="Times New Roman"/>
                        </a:rPr>
                        <a:t> a entregar</a:t>
                      </a:r>
                      <a:endParaRPr lang="es-ES_tradnl" sz="2000" b="1" dirty="0">
                        <a:latin typeface="Times New Roman"/>
                        <a:ea typeface="Times New Roman"/>
                      </a:endParaRPr>
                    </a:p>
                    <a:p>
                      <a:pPr algn="just" hangingPunct="0">
                        <a:spcAft>
                          <a:spcPts val="0"/>
                        </a:spcAft>
                      </a:pPr>
                      <a:r>
                        <a:rPr lang="es-ES" sz="2000" b="1" dirty="0">
                          <a:latin typeface="Times New Roman"/>
                          <a:ea typeface="Times New Roman"/>
                        </a:rPr>
                        <a:t> navíos mercantes, </a:t>
                      </a:r>
                      <a:r>
                        <a:rPr lang="es-ES" sz="2000" b="1" dirty="0" err="1">
                          <a:latin typeface="Times New Roman"/>
                          <a:ea typeface="Times New Roman"/>
                        </a:rPr>
                        <a:t>gando</a:t>
                      </a:r>
                      <a:r>
                        <a:rPr lang="es-ES" sz="2000" b="1" dirty="0">
                          <a:latin typeface="Times New Roman"/>
                          <a:ea typeface="Times New Roman"/>
                        </a:rPr>
                        <a:t> maquinaria, carbón..</a:t>
                      </a:r>
                      <a:endParaRPr lang="es-ES_tradnl" sz="2000" b="1" dirty="0">
                        <a:latin typeface="Times New Roman"/>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DE42"/>
                    </a:solidFill>
                  </a:tcPr>
                </a:tc>
                <a:tc>
                  <a:txBody>
                    <a:bodyPr/>
                    <a:lstStyle/>
                    <a:p>
                      <a:pPr algn="just" hangingPunct="0">
                        <a:spcAft>
                          <a:spcPts val="0"/>
                        </a:spcAft>
                      </a:pPr>
                      <a:r>
                        <a:rPr lang="es-ES" sz="2000" b="1" dirty="0">
                          <a:latin typeface="Times New Roman"/>
                          <a:ea typeface="Times New Roman"/>
                        </a:rPr>
                        <a:t>A </a:t>
                      </a:r>
                      <a:r>
                        <a:rPr lang="es-ES" sz="2000" b="1" dirty="0" err="1">
                          <a:latin typeface="Times New Roman"/>
                          <a:ea typeface="Times New Roman"/>
                        </a:rPr>
                        <a:t>rexión</a:t>
                      </a:r>
                      <a:r>
                        <a:rPr lang="es-ES" sz="2000" b="1" dirty="0">
                          <a:latin typeface="Times New Roman"/>
                          <a:ea typeface="Times New Roman"/>
                        </a:rPr>
                        <a:t> do Sarre será administrada </a:t>
                      </a:r>
                      <a:r>
                        <a:rPr lang="es-ES" sz="2000" b="1" dirty="0" err="1">
                          <a:latin typeface="Times New Roman"/>
                          <a:ea typeface="Times New Roman"/>
                        </a:rPr>
                        <a:t>pola</a:t>
                      </a:r>
                      <a:r>
                        <a:rPr lang="es-ES" sz="2000" b="1" dirty="0">
                          <a:latin typeface="Times New Roman"/>
                          <a:ea typeface="Times New Roman"/>
                        </a:rPr>
                        <a:t> SDN e o </a:t>
                      </a:r>
                      <a:r>
                        <a:rPr lang="es-ES" sz="2000" b="1" dirty="0" err="1">
                          <a:latin typeface="Times New Roman"/>
                          <a:ea typeface="Times New Roman"/>
                        </a:rPr>
                        <a:t>seu</a:t>
                      </a:r>
                      <a:r>
                        <a:rPr lang="es-ES" sz="2000" b="1" dirty="0">
                          <a:latin typeface="Times New Roman"/>
                          <a:ea typeface="Times New Roman"/>
                        </a:rPr>
                        <a:t> carbón explotado por Francia</a:t>
                      </a:r>
                      <a:endParaRPr lang="es-ES_tradnl" sz="2000" dirty="0">
                        <a:latin typeface="Times New Roman"/>
                        <a:ea typeface="Times New Roman"/>
                      </a:endParaRPr>
                    </a:p>
                    <a:p>
                      <a:pPr algn="just" hangingPunct="0">
                        <a:spcAft>
                          <a:spcPts val="0"/>
                        </a:spcAft>
                      </a:pPr>
                      <a:r>
                        <a:rPr lang="es-ES" sz="2000" b="1" dirty="0">
                          <a:latin typeface="Times New Roman"/>
                          <a:ea typeface="Times New Roman"/>
                        </a:rPr>
                        <a:t>A </a:t>
                      </a:r>
                      <a:r>
                        <a:rPr lang="es-ES" sz="2000" b="1" dirty="0" err="1">
                          <a:latin typeface="Times New Roman"/>
                          <a:ea typeface="Times New Roman"/>
                        </a:rPr>
                        <a:t>marxe</a:t>
                      </a:r>
                      <a:r>
                        <a:rPr lang="es-ES" sz="2000" b="1" dirty="0">
                          <a:latin typeface="Times New Roman"/>
                          <a:ea typeface="Times New Roman"/>
                        </a:rPr>
                        <a:t> </a:t>
                      </a:r>
                      <a:r>
                        <a:rPr lang="es-ES" sz="2000" b="1" dirty="0" err="1">
                          <a:latin typeface="Times New Roman"/>
                          <a:ea typeface="Times New Roman"/>
                        </a:rPr>
                        <a:t>esquerda</a:t>
                      </a:r>
                      <a:r>
                        <a:rPr lang="es-ES" sz="2000" b="1" dirty="0">
                          <a:latin typeface="Times New Roman"/>
                          <a:ea typeface="Times New Roman"/>
                        </a:rPr>
                        <a:t> do Rin:</a:t>
                      </a:r>
                      <a:endParaRPr lang="es-ES_tradnl" sz="2000" b="1" dirty="0">
                        <a:latin typeface="Times New Roman"/>
                        <a:ea typeface="Times New Roman"/>
                      </a:endParaRPr>
                    </a:p>
                    <a:p>
                      <a:pPr algn="just" hangingPunct="0">
                        <a:spcAft>
                          <a:spcPts val="0"/>
                        </a:spcAft>
                      </a:pPr>
                      <a:r>
                        <a:rPr lang="es-ES" sz="2000" b="1" dirty="0">
                          <a:latin typeface="Times New Roman"/>
                          <a:ea typeface="Times New Roman"/>
                        </a:rPr>
                        <a:t>parte ocupada e logo desmilitarizada</a:t>
                      </a:r>
                      <a:endParaRPr lang="es-ES_tradnl" sz="2000" b="1" dirty="0">
                        <a:latin typeface="Times New Roman"/>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DE42"/>
                    </a:solidFill>
                  </a:tcPr>
                </a:tc>
              </a:tr>
            </a:tbl>
          </a:graphicData>
        </a:graphic>
      </p:graphicFrame>
      <p:sp>
        <p:nvSpPr>
          <p:cNvPr id="66575" name="Rectangle 1"/>
          <p:cNvSpPr>
            <a:spLocks noChangeArrowheads="1"/>
          </p:cNvSpPr>
          <p:nvPr/>
        </p:nvSpPr>
        <p:spPr bwMode="auto">
          <a:xfrm>
            <a:off x="0" y="-61913"/>
            <a:ext cx="8964613" cy="6878638"/>
          </a:xfrm>
          <a:prstGeom prst="rect">
            <a:avLst/>
          </a:prstGeom>
          <a:noFill/>
          <a:ln w="9525">
            <a:noFill/>
            <a:miter lim="800000"/>
            <a:headEnd/>
            <a:tailEnd/>
          </a:ln>
        </p:spPr>
        <p:txBody>
          <a:bodyPr anchor="ctr">
            <a:spAutoFit/>
          </a:bodyPr>
          <a:lstStyle/>
          <a:p>
            <a:pPr algn="just">
              <a:tabLst>
                <a:tab pos="457200" algn="l"/>
              </a:tabLst>
            </a:pPr>
            <a:r>
              <a:rPr lang="es-ES" sz="2000" b="1">
                <a:latin typeface="Times New Roman" pitchFamily="18" charset="0"/>
                <a:cs typeface="Times New Roman" pitchFamily="18" charset="0"/>
              </a:rPr>
              <a:t>2-  CONSECUENCIAS  PARA  ALEMAÑA.</a:t>
            </a:r>
            <a:endParaRPr lang="es-ES_tradnl" sz="2000">
              <a:latin typeface="Times New Roman" pitchFamily="18" charset="0"/>
              <a:cs typeface="Times New Roman" pitchFamily="18" charset="0"/>
            </a:endParaRPr>
          </a:p>
          <a:p>
            <a:pPr algn="just" eaLnBrk="0" hangingPunct="0">
              <a:tabLst>
                <a:tab pos="457200" algn="l"/>
              </a:tabLst>
            </a:pPr>
            <a:r>
              <a:rPr lang="es-ES" sz="2000">
                <a:latin typeface="Times New Roman" pitchFamily="18" charset="0"/>
                <a:cs typeface="Times New Roman" pitchFamily="18" charset="0"/>
              </a:rPr>
              <a:t>Alemaña é considerada a gran culpable da guerra, ve reducido o seu exército e tamén:</a:t>
            </a:r>
          </a:p>
          <a:p>
            <a:pPr algn="just" eaLnBrk="0" hangingPunct="0">
              <a:tabLst>
                <a:tab pos="457200" algn="l"/>
              </a:tabLst>
            </a:pPr>
            <a:endParaRPr lang="es-ES_tradnl" sz="900" i="1"/>
          </a:p>
          <a:p>
            <a:pPr algn="just" eaLnBrk="0" hangingPunct="0">
              <a:tabLst>
                <a:tab pos="457200" algn="l"/>
              </a:tabLst>
            </a:pPr>
            <a:endParaRPr lang="es-ES" sz="1200" i="1">
              <a:cs typeface="Times New Roman" pitchFamily="18" charset="0"/>
            </a:endParaRPr>
          </a:p>
          <a:p>
            <a:pPr algn="just" eaLnBrk="0" hangingPunct="0">
              <a:tabLst>
                <a:tab pos="457200" algn="l"/>
              </a:tabLst>
            </a:pPr>
            <a:endParaRPr lang="es-ES" sz="1200" i="1">
              <a:cs typeface="Times New Roman" pitchFamily="18" charset="0"/>
            </a:endParaRPr>
          </a:p>
          <a:p>
            <a:pPr algn="just" eaLnBrk="0" hangingPunct="0">
              <a:tabLst>
                <a:tab pos="457200" algn="l"/>
              </a:tabLst>
            </a:pPr>
            <a:endParaRPr lang="es-ES" sz="1200" i="1">
              <a:cs typeface="Times New Roman" pitchFamily="18" charset="0"/>
            </a:endParaRPr>
          </a:p>
          <a:p>
            <a:pPr algn="just" eaLnBrk="0" hangingPunct="0">
              <a:tabLst>
                <a:tab pos="457200" algn="l"/>
              </a:tabLst>
            </a:pPr>
            <a:endParaRPr lang="es-ES" sz="1200" i="1">
              <a:cs typeface="Times New Roman" pitchFamily="18" charset="0"/>
            </a:endParaRPr>
          </a:p>
          <a:p>
            <a:pPr algn="just" eaLnBrk="0" hangingPunct="0">
              <a:tabLst>
                <a:tab pos="457200" algn="l"/>
              </a:tabLst>
            </a:pPr>
            <a:endParaRPr lang="es-ES" sz="1200" i="1">
              <a:cs typeface="Times New Roman" pitchFamily="18" charset="0"/>
            </a:endParaRPr>
          </a:p>
          <a:p>
            <a:pPr algn="just" eaLnBrk="0" hangingPunct="0">
              <a:tabLst>
                <a:tab pos="457200" algn="l"/>
              </a:tabLst>
            </a:pPr>
            <a:endParaRPr lang="es-ES" sz="1200" i="1">
              <a:cs typeface="Times New Roman" pitchFamily="18" charset="0"/>
            </a:endParaRPr>
          </a:p>
          <a:p>
            <a:pPr algn="just" eaLnBrk="0" hangingPunct="0">
              <a:tabLst>
                <a:tab pos="457200" algn="l"/>
              </a:tabLst>
            </a:pPr>
            <a:endParaRPr lang="es-ES" sz="1200" i="1">
              <a:cs typeface="Times New Roman" pitchFamily="18" charset="0"/>
            </a:endParaRPr>
          </a:p>
          <a:p>
            <a:pPr algn="just" eaLnBrk="0" hangingPunct="0">
              <a:tabLst>
                <a:tab pos="457200" algn="l"/>
              </a:tabLst>
            </a:pPr>
            <a:endParaRPr lang="es-ES" sz="1200" i="1">
              <a:cs typeface="Times New Roman" pitchFamily="18" charset="0"/>
            </a:endParaRPr>
          </a:p>
          <a:p>
            <a:pPr algn="just" eaLnBrk="0" hangingPunct="0">
              <a:tabLst>
                <a:tab pos="457200" algn="l"/>
              </a:tabLst>
            </a:pPr>
            <a:endParaRPr lang="es-ES" sz="1200" i="1">
              <a:cs typeface="Times New Roman" pitchFamily="18" charset="0"/>
            </a:endParaRPr>
          </a:p>
          <a:p>
            <a:pPr algn="just" eaLnBrk="0" hangingPunct="0">
              <a:tabLst>
                <a:tab pos="457200" algn="l"/>
              </a:tabLst>
            </a:pPr>
            <a:endParaRPr lang="es-ES" sz="1200" i="1">
              <a:cs typeface="Times New Roman" pitchFamily="18" charset="0"/>
            </a:endParaRPr>
          </a:p>
          <a:p>
            <a:pPr algn="just" eaLnBrk="0" hangingPunct="0">
              <a:tabLst>
                <a:tab pos="457200" algn="l"/>
              </a:tabLst>
            </a:pPr>
            <a:endParaRPr lang="es-ES" sz="1200" i="1">
              <a:cs typeface="Times New Roman" pitchFamily="18" charset="0"/>
            </a:endParaRPr>
          </a:p>
          <a:p>
            <a:pPr algn="just" eaLnBrk="0" hangingPunct="0">
              <a:tabLst>
                <a:tab pos="457200" algn="l"/>
              </a:tabLst>
            </a:pPr>
            <a:endParaRPr lang="es-ES" sz="1200" i="1">
              <a:cs typeface="Times New Roman" pitchFamily="18" charset="0"/>
            </a:endParaRPr>
          </a:p>
          <a:p>
            <a:pPr algn="just" eaLnBrk="0" hangingPunct="0">
              <a:tabLst>
                <a:tab pos="457200" algn="l"/>
              </a:tabLst>
            </a:pPr>
            <a:endParaRPr lang="es-ES" sz="1200" i="1">
              <a:cs typeface="Times New Roman" pitchFamily="18" charset="0"/>
            </a:endParaRPr>
          </a:p>
          <a:p>
            <a:pPr algn="just" eaLnBrk="0" hangingPunct="0">
              <a:tabLst>
                <a:tab pos="457200" algn="l"/>
              </a:tabLst>
            </a:pPr>
            <a:endParaRPr lang="es-ES" sz="1200" i="1">
              <a:cs typeface="Times New Roman" pitchFamily="18" charset="0"/>
            </a:endParaRPr>
          </a:p>
          <a:p>
            <a:pPr algn="just" eaLnBrk="0" hangingPunct="0">
              <a:tabLst>
                <a:tab pos="457200" algn="l"/>
              </a:tabLst>
            </a:pPr>
            <a:endParaRPr lang="es-ES" sz="1200" i="1">
              <a:cs typeface="Times New Roman" pitchFamily="18" charset="0"/>
            </a:endParaRPr>
          </a:p>
          <a:p>
            <a:pPr algn="just" eaLnBrk="0" hangingPunct="0">
              <a:tabLst>
                <a:tab pos="457200" algn="l"/>
              </a:tabLst>
            </a:pPr>
            <a:endParaRPr lang="es-ES" sz="1200" i="1">
              <a:cs typeface="Times New Roman" pitchFamily="18" charset="0"/>
            </a:endParaRPr>
          </a:p>
          <a:p>
            <a:pPr algn="just" eaLnBrk="0" hangingPunct="0">
              <a:tabLst>
                <a:tab pos="457200" algn="l"/>
              </a:tabLst>
            </a:pPr>
            <a:endParaRPr lang="es-ES" sz="1200" i="1">
              <a:cs typeface="Times New Roman" pitchFamily="18" charset="0"/>
            </a:endParaRPr>
          </a:p>
          <a:p>
            <a:pPr algn="just" eaLnBrk="0" hangingPunct="0">
              <a:tabLst>
                <a:tab pos="457200" algn="l"/>
              </a:tabLst>
            </a:pPr>
            <a:endParaRPr lang="es-ES" sz="1200">
              <a:cs typeface="Times New Roman" pitchFamily="18" charset="0"/>
            </a:endParaRPr>
          </a:p>
          <a:p>
            <a:pPr algn="just" eaLnBrk="0" hangingPunct="0">
              <a:tabLst>
                <a:tab pos="457200" algn="l"/>
              </a:tabLst>
            </a:pPr>
            <a:endParaRPr lang="es-ES" sz="1200">
              <a:cs typeface="Times New Roman" pitchFamily="18" charset="0"/>
            </a:endParaRPr>
          </a:p>
          <a:p>
            <a:pPr algn="just" eaLnBrk="0" hangingPunct="0">
              <a:tabLst>
                <a:tab pos="457200" algn="l"/>
              </a:tabLst>
            </a:pPr>
            <a:endParaRPr lang="es-ES" sz="1200">
              <a:cs typeface="Times New Roman" pitchFamily="18" charset="0"/>
            </a:endParaRPr>
          </a:p>
          <a:p>
            <a:pPr algn="just" eaLnBrk="0" hangingPunct="0">
              <a:tabLst>
                <a:tab pos="457200" algn="l"/>
              </a:tabLst>
            </a:pPr>
            <a:endParaRPr lang="es-ES" sz="1200">
              <a:cs typeface="Times New Roman" pitchFamily="18" charset="0"/>
            </a:endParaRPr>
          </a:p>
          <a:p>
            <a:pPr algn="just" eaLnBrk="0" hangingPunct="0">
              <a:tabLst>
                <a:tab pos="457200" algn="l"/>
              </a:tabLst>
            </a:pPr>
            <a:endParaRPr lang="es-ES" sz="1200">
              <a:cs typeface="Times New Roman" pitchFamily="18" charset="0"/>
            </a:endParaRPr>
          </a:p>
          <a:p>
            <a:pPr algn="just" eaLnBrk="0" hangingPunct="0">
              <a:tabLst>
                <a:tab pos="457200" algn="l"/>
              </a:tabLst>
            </a:pPr>
            <a:endParaRPr lang="es-ES" sz="1200">
              <a:cs typeface="Times New Roman" pitchFamily="18" charset="0"/>
            </a:endParaRPr>
          </a:p>
          <a:p>
            <a:pPr algn="just" eaLnBrk="0" hangingPunct="0">
              <a:tabLst>
                <a:tab pos="457200" algn="l"/>
              </a:tabLst>
            </a:pPr>
            <a:endParaRPr lang="es-ES" sz="1200">
              <a:cs typeface="Times New Roman" pitchFamily="18" charset="0"/>
            </a:endParaRPr>
          </a:p>
          <a:p>
            <a:pPr algn="just" eaLnBrk="0" hangingPunct="0">
              <a:tabLst>
                <a:tab pos="457200" algn="l"/>
              </a:tabLst>
            </a:pPr>
            <a:endParaRPr lang="es-ES" sz="1200">
              <a:cs typeface="Times New Roman" pitchFamily="18" charset="0"/>
            </a:endParaRPr>
          </a:p>
          <a:p>
            <a:pPr algn="just" eaLnBrk="0" hangingPunct="0">
              <a:tabLst>
                <a:tab pos="457200" algn="l"/>
              </a:tabLst>
            </a:pPr>
            <a:endParaRPr lang="es-ES" sz="1200">
              <a:cs typeface="Times New Roman" pitchFamily="18" charset="0"/>
            </a:endParaRPr>
          </a:p>
          <a:p>
            <a:pPr algn="just" eaLnBrk="0" hangingPunct="0">
              <a:tabLst>
                <a:tab pos="457200" algn="l"/>
              </a:tabLst>
            </a:pPr>
            <a:endParaRPr lang="es-ES" sz="1200">
              <a:cs typeface="Times New Roman" pitchFamily="18" charset="0"/>
            </a:endParaRPr>
          </a:p>
          <a:p>
            <a:pPr algn="just" eaLnBrk="0" hangingPunct="0">
              <a:tabLst>
                <a:tab pos="457200" algn="l"/>
              </a:tabLst>
            </a:pPr>
            <a:endParaRPr lang="es-ES" sz="1200">
              <a:cs typeface="Times New Roman" pitchFamily="18" charset="0"/>
            </a:endParaRPr>
          </a:p>
          <a:p>
            <a:pPr algn="just" eaLnBrk="0" hangingPunct="0">
              <a:tabLst>
                <a:tab pos="457200" algn="l"/>
              </a:tabLst>
            </a:pPr>
            <a:endParaRPr lang="es-ES" sz="1200">
              <a:cs typeface="Times New Roman" pitchFamily="18" charset="0"/>
            </a:endParaRPr>
          </a:p>
          <a:p>
            <a:pPr algn="just" eaLnBrk="0" hangingPunct="0">
              <a:tabLst>
                <a:tab pos="457200" algn="l"/>
              </a:tabLst>
            </a:pPr>
            <a:endParaRPr lang="es-ES" sz="1200">
              <a:cs typeface="Times New Roman" pitchFamily="18" charset="0"/>
            </a:endParaRPr>
          </a:p>
          <a:p>
            <a:pPr algn="just" eaLnBrk="0" hangingPunct="0">
              <a:tabLst>
                <a:tab pos="457200" algn="l"/>
              </a:tabLst>
            </a:pPr>
            <a:r>
              <a:rPr lang="es-ES" sz="1600">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2 Imagen"/>
          <p:cNvPicPr>
            <a:picLocks noChangeAspect="1" noChangeArrowheads="1"/>
          </p:cNvPicPr>
          <p:nvPr/>
        </p:nvPicPr>
        <p:blipFill>
          <a:blip r:embed="rId2"/>
          <a:srcRect/>
          <a:stretch>
            <a:fillRect/>
          </a:stretch>
        </p:blipFill>
        <p:spPr bwMode="auto">
          <a:xfrm>
            <a:off x="285750" y="0"/>
            <a:ext cx="5000625" cy="6858000"/>
          </a:xfrm>
          <a:prstGeom prst="rect">
            <a:avLst/>
          </a:prstGeom>
          <a:noFill/>
          <a:ln w="9525">
            <a:noFill/>
            <a:miter lim="800000"/>
            <a:headEnd/>
            <a:tailEnd/>
          </a:ln>
        </p:spPr>
      </p:pic>
      <p:sp>
        <p:nvSpPr>
          <p:cNvPr id="63490" name="3 CuadroTexto"/>
          <p:cNvSpPr txBox="1">
            <a:spLocks noChangeArrowheads="1"/>
          </p:cNvSpPr>
          <p:nvPr/>
        </p:nvSpPr>
        <p:spPr bwMode="auto">
          <a:xfrm>
            <a:off x="5786438" y="428625"/>
            <a:ext cx="2786062" cy="5632450"/>
          </a:xfrm>
          <a:prstGeom prst="rect">
            <a:avLst/>
          </a:prstGeom>
          <a:noFill/>
          <a:ln w="9525">
            <a:noFill/>
            <a:miter lim="800000"/>
            <a:headEnd/>
            <a:tailEnd/>
          </a:ln>
        </p:spPr>
        <p:txBody>
          <a:bodyPr>
            <a:spAutoFit/>
          </a:bodyPr>
          <a:lstStyle/>
          <a:p>
            <a:r>
              <a:rPr lang="es-ES" b="1">
                <a:latin typeface="Calibri" pitchFamily="34" charset="0"/>
              </a:rPr>
              <a:t>AS PERDAS TERRITORIAIS DE ALEMAÑA.</a:t>
            </a:r>
          </a:p>
          <a:p>
            <a:endParaRPr lang="es-ES" b="1">
              <a:latin typeface="Calibri" pitchFamily="34" charset="0"/>
            </a:endParaRPr>
          </a:p>
          <a:p>
            <a:r>
              <a:rPr lang="es-ES">
                <a:latin typeface="Calibri" pitchFamily="34" charset="0"/>
              </a:rPr>
              <a:t>Na súa parte oriental:</a:t>
            </a:r>
          </a:p>
          <a:p>
            <a:endParaRPr lang="es-ES">
              <a:latin typeface="Calibri" pitchFamily="34" charset="0"/>
            </a:endParaRPr>
          </a:p>
          <a:p>
            <a:pPr>
              <a:buFontTx/>
              <a:buChar char="-"/>
            </a:pPr>
            <a:r>
              <a:rPr lang="es-ES">
                <a:latin typeface="Calibri" pitchFamily="34" charset="0"/>
              </a:rPr>
              <a:t> Cede a Polonia o corredor de Dantzig.</a:t>
            </a:r>
          </a:p>
          <a:p>
            <a:pPr>
              <a:buFontTx/>
              <a:buChar char="-"/>
            </a:pPr>
            <a:r>
              <a:rPr lang="es-ES">
                <a:latin typeface="Calibri" pitchFamily="34" charset="0"/>
              </a:rPr>
              <a:t> Cede os Sudetes á recén formada Checoslovaquia</a:t>
            </a:r>
          </a:p>
          <a:p>
            <a:pPr>
              <a:buFontTx/>
              <a:buChar char="-"/>
            </a:pPr>
            <a:endParaRPr lang="es-ES">
              <a:latin typeface="Calibri" pitchFamily="34" charset="0"/>
            </a:endParaRPr>
          </a:p>
          <a:p>
            <a:r>
              <a:rPr lang="es-ES">
                <a:latin typeface="Calibri" pitchFamily="34" charset="0"/>
              </a:rPr>
              <a:t>Na súa fronteira ocidental:</a:t>
            </a:r>
          </a:p>
          <a:p>
            <a:endParaRPr lang="es-ES">
              <a:latin typeface="Calibri" pitchFamily="34" charset="0"/>
            </a:endParaRPr>
          </a:p>
          <a:p>
            <a:r>
              <a:rPr lang="es-ES">
                <a:latin typeface="Calibri" pitchFamily="34" charset="0"/>
              </a:rPr>
              <a:t>- Cede Eumen e Malmedy a Bélxica</a:t>
            </a:r>
          </a:p>
          <a:p>
            <a:pPr>
              <a:buFontTx/>
              <a:buChar char="-"/>
            </a:pPr>
            <a:r>
              <a:rPr lang="es-ES">
                <a:latin typeface="Calibri" pitchFamily="34" charset="0"/>
              </a:rPr>
              <a:t>Cede Alsacia e Lorena a Francia</a:t>
            </a:r>
          </a:p>
          <a:p>
            <a:pPr>
              <a:buFontTx/>
              <a:buChar char="-"/>
            </a:pPr>
            <a:endParaRPr lang="es-ES">
              <a:latin typeface="Calibri" pitchFamily="34" charset="0"/>
            </a:endParaRPr>
          </a:p>
          <a:p>
            <a:r>
              <a:rPr lang="es-ES">
                <a:latin typeface="Calibri" pitchFamily="34" charset="0"/>
              </a:rPr>
              <a:t>No Norte:</a:t>
            </a:r>
          </a:p>
          <a:p>
            <a:pPr>
              <a:buFontTx/>
              <a:buChar char="-"/>
            </a:pPr>
            <a:r>
              <a:rPr lang="es-ES">
                <a:latin typeface="Calibri" pitchFamily="34" charset="0"/>
              </a:rPr>
              <a:t> Por plebiscito, Schleswig pasa a Dinamarca</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3 Imagen"/>
          <p:cNvPicPr>
            <a:picLocks noChangeAspect="1" noChangeArrowheads="1"/>
          </p:cNvPicPr>
          <p:nvPr/>
        </p:nvPicPr>
        <p:blipFill>
          <a:blip r:embed="rId2"/>
          <a:srcRect/>
          <a:stretch>
            <a:fillRect/>
          </a:stretch>
        </p:blipFill>
        <p:spPr bwMode="auto">
          <a:xfrm>
            <a:off x="214313" y="214313"/>
            <a:ext cx="3929062" cy="6500812"/>
          </a:xfrm>
          <a:prstGeom prst="rect">
            <a:avLst/>
          </a:prstGeom>
          <a:noFill/>
          <a:ln w="9525">
            <a:noFill/>
            <a:miter lim="800000"/>
            <a:headEnd/>
            <a:tailEnd/>
          </a:ln>
        </p:spPr>
      </p:pic>
      <p:sp>
        <p:nvSpPr>
          <p:cNvPr id="67586" name="4 CuadroTexto"/>
          <p:cNvSpPr txBox="1">
            <a:spLocks noChangeArrowheads="1"/>
          </p:cNvSpPr>
          <p:nvPr/>
        </p:nvSpPr>
        <p:spPr bwMode="auto">
          <a:xfrm>
            <a:off x="4357688" y="214313"/>
            <a:ext cx="4500562" cy="5632450"/>
          </a:xfrm>
          <a:prstGeom prst="rect">
            <a:avLst/>
          </a:prstGeom>
          <a:noFill/>
          <a:ln w="9525">
            <a:noFill/>
            <a:miter lim="800000"/>
            <a:headEnd/>
            <a:tailEnd/>
          </a:ln>
        </p:spPr>
        <p:txBody>
          <a:bodyPr>
            <a:spAutoFit/>
          </a:bodyPr>
          <a:lstStyle/>
          <a:p>
            <a:pPr algn="just" eaLnBrk="0" hangingPunct="0">
              <a:tabLst>
                <a:tab pos="457200" algn="l"/>
              </a:tabLst>
            </a:pPr>
            <a:r>
              <a:rPr lang="es-ES">
                <a:latin typeface="Times New Roman" pitchFamily="18" charset="0"/>
                <a:cs typeface="Times New Roman" pitchFamily="18" charset="0"/>
              </a:rPr>
              <a:t>O principal problema derivado destas condicións era que Alemaña quedaba imposibilitada para recuperarse economicamente e sufrirá un período de inflación galopante con moitísimos  perxuizos para a poboación.</a:t>
            </a:r>
          </a:p>
          <a:p>
            <a:pPr algn="just" eaLnBrk="0" hangingPunct="0">
              <a:tabLst>
                <a:tab pos="457200" algn="l"/>
              </a:tabLst>
            </a:pPr>
            <a:endParaRPr lang="es-ES">
              <a:latin typeface="Times New Roman" pitchFamily="18" charset="0"/>
              <a:cs typeface="Times New Roman" pitchFamily="18" charset="0"/>
            </a:endParaRPr>
          </a:p>
          <a:p>
            <a:pPr algn="just" eaLnBrk="0" hangingPunct="0">
              <a:tabLst>
                <a:tab pos="457200" algn="l"/>
              </a:tabLst>
            </a:pPr>
            <a:endParaRPr lang="es-ES">
              <a:latin typeface="Times New Roman" pitchFamily="18" charset="0"/>
              <a:cs typeface="Times New Roman" pitchFamily="18" charset="0"/>
            </a:endParaRPr>
          </a:p>
          <a:p>
            <a:pPr algn="just" eaLnBrk="0" hangingPunct="0">
              <a:tabLst>
                <a:tab pos="457200" algn="l"/>
              </a:tabLst>
            </a:pPr>
            <a:endParaRPr lang="es-ES">
              <a:latin typeface="Times New Roman" pitchFamily="18" charset="0"/>
              <a:cs typeface="Times New Roman" pitchFamily="18" charset="0"/>
            </a:endParaRPr>
          </a:p>
          <a:p>
            <a:pPr algn="just" eaLnBrk="0" hangingPunct="0">
              <a:tabLst>
                <a:tab pos="457200" algn="l"/>
              </a:tabLst>
            </a:pPr>
            <a:r>
              <a:rPr lang="es-ES">
                <a:latin typeface="Calibri" pitchFamily="34" charset="0"/>
              </a:rPr>
              <a:t>En outubro de 2010, Alemaña liquidou o pago das débedas contraídas polas reparacións de guerra impostas no Tratado (hai que ter en conta que Hitler negouse a pagalas e que en 1953 se emplazou o pago dos intereses dos bonos a 20 anos despois da súa futura unificación). Alemaña tardou pois case cen anos en pagar as débedas contraídas que ó final se elevaron a uns 337.000 millóns de euros.</a:t>
            </a:r>
          </a:p>
          <a:p>
            <a:pPr algn="just" eaLnBrk="0" hangingPunct="0">
              <a:tabLst>
                <a:tab pos="457200" algn="l"/>
              </a:tabLst>
            </a:pPr>
            <a:endParaRPr lang="es-ES">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4 CuadroTexto"/>
          <p:cNvSpPr txBox="1">
            <a:spLocks noChangeArrowheads="1"/>
          </p:cNvSpPr>
          <p:nvPr/>
        </p:nvSpPr>
        <p:spPr bwMode="auto">
          <a:xfrm>
            <a:off x="179388" y="476250"/>
            <a:ext cx="8964612" cy="5632450"/>
          </a:xfrm>
          <a:prstGeom prst="rect">
            <a:avLst/>
          </a:prstGeom>
          <a:noFill/>
          <a:ln w="9525">
            <a:noFill/>
            <a:miter lim="800000"/>
            <a:headEnd/>
            <a:tailEnd/>
          </a:ln>
        </p:spPr>
        <p:txBody>
          <a:bodyPr>
            <a:spAutoFit/>
          </a:bodyPr>
          <a:lstStyle/>
          <a:p>
            <a:r>
              <a:rPr lang="es-ES_tradnl" b="1">
                <a:latin typeface="Calibri" pitchFamily="34" charset="0"/>
              </a:rPr>
              <a:t>ARTICULOS DEL TRATADO DE VERSALLES</a:t>
            </a:r>
            <a:endParaRPr lang="es-ES_tradnl">
              <a:latin typeface="Calibri" pitchFamily="34" charset="0"/>
            </a:endParaRPr>
          </a:p>
          <a:p>
            <a:r>
              <a:rPr lang="es-ES_tradnl">
                <a:latin typeface="Calibri" pitchFamily="34" charset="0"/>
              </a:rPr>
              <a:t>Artículo 45. En compensación de la destrucción de las minas de carbón del norte de Francia, </a:t>
            </a:r>
          </a:p>
          <a:p>
            <a:r>
              <a:rPr lang="es-ES_tradnl">
                <a:latin typeface="Calibri" pitchFamily="34" charset="0"/>
              </a:rPr>
              <a:t>Alemania cede a Francia la propiedad entera y absoluta de las minas de carbón situadas en el Sarre.</a:t>
            </a:r>
          </a:p>
          <a:p>
            <a:r>
              <a:rPr lang="es-ES_tradnl">
                <a:latin typeface="Calibri" pitchFamily="34" charset="0"/>
              </a:rPr>
              <a:t>Artículo 80. Alemania reconoce y respetará estrictamente la independencia de Austria.</a:t>
            </a:r>
          </a:p>
          <a:p>
            <a:r>
              <a:rPr lang="es-ES_tradnl">
                <a:latin typeface="Calibri" pitchFamily="34" charset="0"/>
              </a:rPr>
              <a:t>Artículo 81. Alemania reconoce la completa independencia del Estado checoeslovaco, y las </a:t>
            </a:r>
          </a:p>
          <a:p>
            <a:r>
              <a:rPr lang="es-ES_tradnl">
                <a:latin typeface="Calibri" pitchFamily="34" charset="0"/>
              </a:rPr>
              <a:t>fronteras de este Estado, tales como serán determinadas por las Potencias aliadas y los Estados  interesados.</a:t>
            </a:r>
          </a:p>
          <a:p>
            <a:r>
              <a:rPr lang="es-ES_tradnl">
                <a:latin typeface="Calibri" pitchFamily="34" charset="0"/>
              </a:rPr>
              <a:t>Artículo 87. Alemania reconoce la completa independencia de Polonia.</a:t>
            </a:r>
          </a:p>
          <a:p>
            <a:r>
              <a:rPr lang="es-ES_tradnl">
                <a:latin typeface="Calibri" pitchFamily="34" charset="0"/>
              </a:rPr>
              <a:t>Artículo 116. Alemania renuncia, en favor de las principales Potencias aliadas y asociadas, a </a:t>
            </a:r>
          </a:p>
          <a:p>
            <a:r>
              <a:rPr lang="es-ES_tradnl">
                <a:latin typeface="Calibri" pitchFamily="34" charset="0"/>
              </a:rPr>
              <a:t>todos sus derechos y títulos sobre sus posesiones de ultramar.</a:t>
            </a:r>
          </a:p>
          <a:p>
            <a:r>
              <a:rPr lang="es-ES_tradnl">
                <a:latin typeface="Calibri" pitchFamily="34" charset="0"/>
              </a:rPr>
              <a:t>Artículo 162. El Gran Estado Mayor alemán y cualesquiera otras formaciones similares serán</a:t>
            </a:r>
          </a:p>
          <a:p>
            <a:r>
              <a:rPr lang="es-ES_tradnl">
                <a:latin typeface="Calibri" pitchFamily="34" charset="0"/>
              </a:rPr>
              <a:t> disueltas y no podrán ser reconstituidas bajo ninguna forma.</a:t>
            </a:r>
          </a:p>
          <a:p>
            <a:r>
              <a:rPr lang="es-ES_tradnl">
                <a:latin typeface="Calibri" pitchFamily="34" charset="0"/>
              </a:rPr>
              <a:t>Artículo 171. Son igualmente prohibidas la fabricación y la importación en Alemania de carros </a:t>
            </a:r>
          </a:p>
          <a:p>
            <a:r>
              <a:rPr lang="es-ES_tradnl">
                <a:latin typeface="Calibri" pitchFamily="34" charset="0"/>
              </a:rPr>
              <a:t>blindados, tanques o cualquier otro ingenio similar que pueda servir a fines bélicos.</a:t>
            </a:r>
          </a:p>
          <a:p>
            <a:r>
              <a:rPr lang="es-ES_tradnl">
                <a:latin typeface="Calibri" pitchFamily="34" charset="0"/>
              </a:rPr>
              <a:t>Artículo 173. Todo servicio militar obligatorio será abolido en Alemania.</a:t>
            </a:r>
          </a:p>
          <a:p>
            <a:r>
              <a:rPr lang="es-ES_tradnl">
                <a:latin typeface="Calibri" pitchFamily="34" charset="0"/>
              </a:rPr>
              <a:t>Artículo 231. Los gobiernos aliados y asociados declaran, y Alemania reconoce, que Alemania </a:t>
            </a:r>
          </a:p>
          <a:p>
            <a:r>
              <a:rPr lang="es-ES_tradnl">
                <a:latin typeface="Calibri" pitchFamily="34" charset="0"/>
              </a:rPr>
              <a:t>y sus aliados son responsables de todas las pérdidas y de todos los daños sufridos por los </a:t>
            </a:r>
          </a:p>
          <a:p>
            <a:r>
              <a:rPr lang="es-ES_tradnl">
                <a:latin typeface="Calibri" pitchFamily="34" charset="0"/>
              </a:rPr>
              <a:t>gobiernos aliados y sus naciones como consecuencia de la guerra, que les ha sido impuesta por la agresión de Alemania y sus aliados.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nvGraphicFramePr>
        <p:xfrm>
          <a:off x="357188" y="4643438"/>
          <a:ext cx="8136908" cy="2088232"/>
        </p:xfrm>
        <a:graphic>
          <a:graphicData uri="http://schemas.openxmlformats.org/drawingml/2006/table">
            <a:tbl>
              <a:tblPr/>
              <a:tblGrid>
                <a:gridCol w="2034227"/>
                <a:gridCol w="2034227"/>
                <a:gridCol w="2034227"/>
                <a:gridCol w="2034227"/>
              </a:tblGrid>
              <a:tr h="2088232">
                <a:tc>
                  <a:txBody>
                    <a:bodyPr/>
                    <a:lstStyle/>
                    <a:p>
                      <a:pPr algn="just" hangingPunct="0">
                        <a:spcAft>
                          <a:spcPts val="0"/>
                        </a:spcAft>
                      </a:pPr>
                      <a:r>
                        <a:rPr lang="es-ES" sz="1800" b="1" u="sng" dirty="0">
                          <a:latin typeface="Times New Roman"/>
                          <a:ea typeface="Times New Roman"/>
                        </a:rPr>
                        <a:t>Fin dos imperios </a:t>
                      </a:r>
                      <a:r>
                        <a:rPr lang="es-ES" sz="1800" b="1" u="sng" dirty="0" smtClean="0">
                          <a:latin typeface="Times New Roman"/>
                          <a:ea typeface="Times New Roman"/>
                        </a:rPr>
                        <a:t>europeos:</a:t>
                      </a:r>
                    </a:p>
                    <a:p>
                      <a:pPr algn="just" hangingPunct="0">
                        <a:spcAft>
                          <a:spcPts val="0"/>
                        </a:spcAft>
                      </a:pPr>
                      <a:r>
                        <a:rPr lang="es-ES" sz="1800" b="1" dirty="0" smtClean="0">
                          <a:latin typeface="Times New Roman"/>
                          <a:ea typeface="Times New Roman"/>
                        </a:rPr>
                        <a:t>Imperio Alemán</a:t>
                      </a:r>
                    </a:p>
                    <a:p>
                      <a:pPr algn="just" hangingPunct="0">
                        <a:spcAft>
                          <a:spcPts val="0"/>
                        </a:spcAft>
                      </a:pPr>
                      <a:r>
                        <a:rPr lang="es-ES" sz="1800" b="1" dirty="0" smtClean="0">
                          <a:latin typeface="Times New Roman"/>
                          <a:ea typeface="Times New Roman"/>
                        </a:rPr>
                        <a:t>Imperio Ruso</a:t>
                      </a:r>
                    </a:p>
                    <a:p>
                      <a:pPr algn="just" hangingPunct="0">
                        <a:spcAft>
                          <a:spcPts val="0"/>
                        </a:spcAft>
                      </a:pPr>
                      <a:r>
                        <a:rPr lang="es-ES" sz="1800" b="1" dirty="0" smtClean="0">
                          <a:latin typeface="Times New Roman"/>
                          <a:ea typeface="Times New Roman"/>
                        </a:rPr>
                        <a:t>Imperio Austro-Húngaro</a:t>
                      </a:r>
                    </a:p>
                    <a:p>
                      <a:pPr algn="just" hangingPunct="0">
                        <a:spcAft>
                          <a:spcPts val="0"/>
                        </a:spcAft>
                      </a:pPr>
                      <a:r>
                        <a:rPr lang="es-ES" sz="1800" b="1" dirty="0" smtClean="0">
                          <a:latin typeface="Times New Roman"/>
                          <a:ea typeface="Times New Roman"/>
                        </a:rPr>
                        <a:t>Imperio</a:t>
                      </a:r>
                      <a:r>
                        <a:rPr lang="es-ES" sz="1800" b="1" baseline="0" dirty="0" smtClean="0">
                          <a:latin typeface="Times New Roman"/>
                          <a:ea typeface="Times New Roman"/>
                        </a:rPr>
                        <a:t> Otomano</a:t>
                      </a:r>
                      <a:endParaRPr lang="es-ES_tradnl" sz="1800" b="1" dirty="0">
                        <a:latin typeface="Times New Roman"/>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EC34"/>
                    </a:solidFill>
                  </a:tcPr>
                </a:tc>
                <a:tc>
                  <a:txBody>
                    <a:bodyPr/>
                    <a:lstStyle/>
                    <a:p>
                      <a:pPr algn="just" hangingPunct="0">
                        <a:spcAft>
                          <a:spcPts val="0"/>
                        </a:spcAft>
                      </a:pPr>
                      <a:r>
                        <a:rPr lang="es-ES" sz="1800" b="1" dirty="0">
                          <a:latin typeface="Times New Roman"/>
                          <a:ea typeface="Times New Roman"/>
                        </a:rPr>
                        <a:t>Extensión de </a:t>
                      </a:r>
                      <a:r>
                        <a:rPr lang="es-ES" sz="1800" b="1" dirty="0" err="1" smtClean="0">
                          <a:latin typeface="Times New Roman"/>
                          <a:ea typeface="Times New Roman"/>
                        </a:rPr>
                        <a:t>réximes</a:t>
                      </a:r>
                      <a:r>
                        <a:rPr lang="es-ES" sz="1800" b="1" dirty="0" smtClean="0">
                          <a:latin typeface="Times New Roman"/>
                          <a:ea typeface="Times New Roman"/>
                        </a:rPr>
                        <a:t> </a:t>
                      </a:r>
                      <a:r>
                        <a:rPr lang="es-ES" sz="1800" b="1" dirty="0">
                          <a:latin typeface="Times New Roman"/>
                          <a:ea typeface="Times New Roman"/>
                        </a:rPr>
                        <a:t>democráticos por Europa,  </a:t>
                      </a:r>
                      <a:endParaRPr lang="es-ES_tradnl" sz="1800" b="1" dirty="0">
                        <a:latin typeface="Times New Roman"/>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DEA36"/>
                    </a:solidFill>
                  </a:tcPr>
                </a:tc>
                <a:tc>
                  <a:txBody>
                    <a:bodyPr/>
                    <a:lstStyle/>
                    <a:p>
                      <a:pPr algn="just" hangingPunct="0">
                        <a:spcAft>
                          <a:spcPts val="0"/>
                        </a:spcAft>
                      </a:pPr>
                      <a:r>
                        <a:rPr lang="es-ES" sz="1800" b="1" dirty="0">
                          <a:latin typeface="Times New Roman"/>
                          <a:ea typeface="Times New Roman"/>
                        </a:rPr>
                        <a:t>Aparece o 1º sistema comunista: a URSS</a:t>
                      </a:r>
                      <a:endParaRPr lang="es-ES_tradnl" sz="1800" b="1" dirty="0">
                        <a:latin typeface="Times New Roman"/>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DEA36"/>
                    </a:solidFill>
                  </a:tcPr>
                </a:tc>
                <a:tc>
                  <a:txBody>
                    <a:bodyPr/>
                    <a:lstStyle/>
                    <a:p>
                      <a:pPr algn="just" hangingPunct="0">
                        <a:spcAft>
                          <a:spcPts val="0"/>
                        </a:spcAft>
                      </a:pPr>
                      <a:r>
                        <a:rPr lang="es-ES" sz="1800" b="1" dirty="0">
                          <a:latin typeface="Times New Roman"/>
                          <a:ea typeface="Times New Roman"/>
                        </a:rPr>
                        <a:t>Aparecen </a:t>
                      </a:r>
                      <a:r>
                        <a:rPr lang="es-ES" sz="1800" b="1" dirty="0" err="1">
                          <a:latin typeface="Times New Roman"/>
                          <a:ea typeface="Times New Roman"/>
                        </a:rPr>
                        <a:t>movementos</a:t>
                      </a:r>
                      <a:r>
                        <a:rPr lang="es-ES" sz="1800" b="1" dirty="0">
                          <a:latin typeface="Times New Roman"/>
                          <a:ea typeface="Times New Roman"/>
                        </a:rPr>
                        <a:t> autoritarios e antidemocráticos:</a:t>
                      </a:r>
                      <a:endParaRPr lang="es-ES_tradnl" sz="1800" b="1" dirty="0">
                        <a:latin typeface="Times New Roman"/>
                        <a:ea typeface="Times New Roman"/>
                      </a:endParaRPr>
                    </a:p>
                    <a:p>
                      <a:pPr algn="just" hangingPunct="0">
                        <a:spcAft>
                          <a:spcPts val="0"/>
                        </a:spcAft>
                      </a:pPr>
                      <a:endParaRPr lang="es-ES" sz="1800" b="1" dirty="0" smtClean="0">
                        <a:latin typeface="Times New Roman"/>
                        <a:ea typeface="Times New Roman"/>
                      </a:endParaRPr>
                    </a:p>
                    <a:p>
                      <a:pPr algn="just" hangingPunct="0">
                        <a:spcAft>
                          <a:spcPts val="0"/>
                        </a:spcAft>
                      </a:pPr>
                      <a:r>
                        <a:rPr lang="es-ES" sz="1800" b="1" dirty="0" smtClean="0">
                          <a:latin typeface="Times New Roman"/>
                          <a:ea typeface="Times New Roman"/>
                        </a:rPr>
                        <a:t>Fascismo </a:t>
                      </a:r>
                      <a:r>
                        <a:rPr lang="es-ES" sz="1800" b="1" dirty="0">
                          <a:latin typeface="Times New Roman"/>
                          <a:ea typeface="Times New Roman"/>
                        </a:rPr>
                        <a:t>e Nazismo</a:t>
                      </a:r>
                      <a:endParaRPr lang="es-ES_tradnl" sz="1800" b="1" dirty="0">
                        <a:latin typeface="Times New Roman"/>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DEA36"/>
                    </a:solidFill>
                  </a:tcPr>
                </a:tc>
              </a:tr>
            </a:tbl>
          </a:graphicData>
        </a:graphic>
      </p:graphicFrame>
      <p:sp>
        <p:nvSpPr>
          <p:cNvPr id="69645" name="Rectangle 1"/>
          <p:cNvSpPr>
            <a:spLocks noChangeArrowheads="1"/>
          </p:cNvSpPr>
          <p:nvPr/>
        </p:nvSpPr>
        <p:spPr bwMode="auto">
          <a:xfrm>
            <a:off x="0" y="-119063"/>
            <a:ext cx="9144000" cy="7448551"/>
          </a:xfrm>
          <a:prstGeom prst="rect">
            <a:avLst/>
          </a:prstGeom>
          <a:noFill/>
          <a:ln w="9525">
            <a:noFill/>
            <a:miter lim="800000"/>
            <a:headEnd/>
            <a:tailEnd/>
          </a:ln>
        </p:spPr>
        <p:txBody>
          <a:bodyPr anchor="ctr">
            <a:spAutoFit/>
          </a:bodyPr>
          <a:lstStyle/>
          <a:p>
            <a:r>
              <a:rPr lang="es-ES" sz="2000" b="1">
                <a:latin typeface="Times New Roman" pitchFamily="18" charset="0"/>
                <a:cs typeface="Times New Roman" pitchFamily="18" charset="0"/>
              </a:rPr>
              <a:t>3-   CONSECUENCIAS   ECONÓMICAS</a:t>
            </a:r>
          </a:p>
          <a:p>
            <a:endParaRPr lang="es-ES" sz="2000" b="1">
              <a:latin typeface="Times New Roman" pitchFamily="18" charset="0"/>
              <a:cs typeface="Times New Roman" pitchFamily="18" charset="0"/>
            </a:endParaRPr>
          </a:p>
          <a:p>
            <a:endParaRPr lang="es-ES" sz="2000" b="1">
              <a:latin typeface="Times New Roman" pitchFamily="18" charset="0"/>
              <a:cs typeface="Times New Roman" pitchFamily="18" charset="0"/>
            </a:endParaRPr>
          </a:p>
          <a:p>
            <a:endParaRPr lang="es-ES" sz="2000" b="1">
              <a:latin typeface="Times New Roman" pitchFamily="18" charset="0"/>
              <a:cs typeface="Times New Roman" pitchFamily="18" charset="0"/>
            </a:endParaRPr>
          </a:p>
          <a:p>
            <a:endParaRPr lang="es-ES" sz="2000" b="1">
              <a:latin typeface="Times New Roman" pitchFamily="18" charset="0"/>
              <a:cs typeface="Times New Roman" pitchFamily="18" charset="0"/>
            </a:endParaRPr>
          </a:p>
          <a:p>
            <a:endParaRPr lang="es-ES" sz="2000" b="1">
              <a:latin typeface="Times New Roman" pitchFamily="18" charset="0"/>
              <a:cs typeface="Times New Roman" pitchFamily="18" charset="0"/>
            </a:endParaRPr>
          </a:p>
          <a:p>
            <a:endParaRPr lang="es-ES" sz="2000" b="1">
              <a:latin typeface="Times New Roman" pitchFamily="18" charset="0"/>
              <a:cs typeface="Times New Roman" pitchFamily="18" charset="0"/>
            </a:endParaRPr>
          </a:p>
          <a:p>
            <a:endParaRPr lang="es-ES_tradnl" sz="2000">
              <a:latin typeface="Times New Roman" pitchFamily="18" charset="0"/>
              <a:cs typeface="Times New Roman" pitchFamily="18" charset="0"/>
            </a:endParaRPr>
          </a:p>
          <a:p>
            <a:endParaRPr lang="es-ES_tradnl" sz="2000">
              <a:latin typeface="Times New Roman" pitchFamily="18" charset="0"/>
              <a:cs typeface="Times New Roman" pitchFamily="18" charset="0"/>
            </a:endParaRPr>
          </a:p>
          <a:p>
            <a:endParaRPr lang="es-ES_tradnl" sz="2000">
              <a:latin typeface="Times New Roman" pitchFamily="18" charset="0"/>
              <a:cs typeface="Times New Roman" pitchFamily="18" charset="0"/>
            </a:endParaRPr>
          </a:p>
          <a:p>
            <a:endParaRPr lang="es-ES_tradnl" sz="2000">
              <a:latin typeface="Times New Roman" pitchFamily="18" charset="0"/>
              <a:cs typeface="Times New Roman" pitchFamily="18" charset="0"/>
            </a:endParaRPr>
          </a:p>
          <a:p>
            <a:pPr eaLnBrk="0" hangingPunct="0"/>
            <a:endParaRPr lang="es-ES" sz="2000" b="1">
              <a:latin typeface="Times New Roman" pitchFamily="18" charset="0"/>
              <a:cs typeface="Times New Roman" pitchFamily="18" charset="0"/>
            </a:endParaRPr>
          </a:p>
          <a:p>
            <a:pPr eaLnBrk="0" hangingPunct="0"/>
            <a:endParaRPr lang="es-ES" sz="2000" b="1">
              <a:latin typeface="Times New Roman" pitchFamily="18" charset="0"/>
              <a:cs typeface="Times New Roman" pitchFamily="18" charset="0"/>
            </a:endParaRPr>
          </a:p>
          <a:p>
            <a:pPr eaLnBrk="0" hangingPunct="0"/>
            <a:endParaRPr lang="es-ES" sz="2000" b="1">
              <a:latin typeface="Times New Roman" pitchFamily="18" charset="0"/>
              <a:cs typeface="Times New Roman" pitchFamily="18" charset="0"/>
            </a:endParaRPr>
          </a:p>
          <a:p>
            <a:pPr eaLnBrk="0" hangingPunct="0"/>
            <a:r>
              <a:rPr lang="es-ES" sz="2000" b="1">
                <a:latin typeface="Times New Roman" pitchFamily="18" charset="0"/>
                <a:cs typeface="Times New Roman" pitchFamily="18" charset="0"/>
              </a:rPr>
              <a:t>4-  CONSECUENCIAS </a:t>
            </a:r>
            <a:r>
              <a:rPr lang="es-ES_tradnl" sz="2000" b="1">
                <a:latin typeface="Times New Roman" pitchFamily="18" charset="0"/>
                <a:cs typeface="Times New Roman" pitchFamily="18" charset="0"/>
              </a:rPr>
              <a:t> </a:t>
            </a:r>
            <a:r>
              <a:rPr lang="es-ES" sz="2000" b="1">
                <a:latin typeface="Times New Roman" pitchFamily="18" charset="0"/>
                <a:cs typeface="Times New Roman" pitchFamily="18" charset="0"/>
              </a:rPr>
              <a:t>POLÍTICAS</a:t>
            </a:r>
          </a:p>
          <a:p>
            <a:pPr eaLnBrk="0" hangingPunct="0"/>
            <a:endParaRPr lang="es-ES_tradnl" sz="2000">
              <a:latin typeface="Times New Roman" pitchFamily="18" charset="0"/>
              <a:cs typeface="Times New Roman" pitchFamily="18" charset="0"/>
            </a:endParaRPr>
          </a:p>
          <a:p>
            <a:pPr eaLnBrk="0" hangingPunct="0"/>
            <a:endParaRPr lang="es-ES" sz="2000" b="1">
              <a:latin typeface="Times New Roman" pitchFamily="18" charset="0"/>
              <a:cs typeface="Times New Roman" pitchFamily="18" charset="0"/>
            </a:endParaRPr>
          </a:p>
          <a:p>
            <a:pPr eaLnBrk="0" hangingPunct="0"/>
            <a:endParaRPr lang="es-ES" sz="2000" b="1">
              <a:latin typeface="Times New Roman" pitchFamily="18" charset="0"/>
              <a:cs typeface="Times New Roman" pitchFamily="18" charset="0"/>
            </a:endParaRPr>
          </a:p>
          <a:p>
            <a:pPr eaLnBrk="0" hangingPunct="0"/>
            <a:endParaRPr lang="es-ES" sz="2000" b="1">
              <a:latin typeface="Times New Roman" pitchFamily="18" charset="0"/>
              <a:cs typeface="Times New Roman" pitchFamily="18" charset="0"/>
            </a:endParaRPr>
          </a:p>
          <a:p>
            <a:pPr eaLnBrk="0" hangingPunct="0"/>
            <a:endParaRPr lang="es-ES" sz="2000" b="1">
              <a:latin typeface="Times New Roman" pitchFamily="18" charset="0"/>
              <a:cs typeface="Times New Roman" pitchFamily="18" charset="0"/>
            </a:endParaRPr>
          </a:p>
          <a:p>
            <a:pPr eaLnBrk="0" hangingPunct="0"/>
            <a:endParaRPr lang="es-ES" sz="2000" b="1">
              <a:latin typeface="Times New Roman" pitchFamily="18" charset="0"/>
              <a:cs typeface="Times New Roman" pitchFamily="18" charset="0"/>
            </a:endParaRPr>
          </a:p>
          <a:p>
            <a:pPr eaLnBrk="0" hangingPunct="0"/>
            <a:endParaRPr lang="es-ES" sz="2000" b="1">
              <a:latin typeface="Times New Roman" pitchFamily="18" charset="0"/>
              <a:cs typeface="Times New Roman" pitchFamily="18" charset="0"/>
            </a:endParaRPr>
          </a:p>
          <a:p>
            <a:pPr eaLnBrk="0" hangingPunct="0"/>
            <a:r>
              <a:rPr lang="es-ES_tradnl" sz="2000" b="1">
                <a:latin typeface="Times New Roman" pitchFamily="18" charset="0"/>
                <a:cs typeface="Times New Roman" pitchFamily="18" charset="0"/>
              </a:rPr>
              <a:t> </a:t>
            </a:r>
            <a:endParaRPr lang="es-ES_tradnl" sz="2000">
              <a:latin typeface="Times New Roman" pitchFamily="18" charset="0"/>
              <a:cs typeface="Times New Roman" pitchFamily="18" charset="0"/>
            </a:endParaRPr>
          </a:p>
          <a:p>
            <a:pPr eaLnBrk="0" hangingPunct="0"/>
            <a:endParaRPr lang="es-ES_tradnl"/>
          </a:p>
        </p:txBody>
      </p:sp>
      <p:graphicFrame>
        <p:nvGraphicFramePr>
          <p:cNvPr id="6" name="5 Tabla"/>
          <p:cNvGraphicFramePr>
            <a:graphicFrameLocks noGrp="1"/>
          </p:cNvGraphicFramePr>
          <p:nvPr/>
        </p:nvGraphicFramePr>
        <p:xfrm>
          <a:off x="142875" y="357188"/>
          <a:ext cx="9001156" cy="3749040"/>
        </p:xfrm>
        <a:graphic>
          <a:graphicData uri="http://schemas.openxmlformats.org/drawingml/2006/table">
            <a:tbl>
              <a:tblPr firstRow="1" bandRow="1">
                <a:tableStyleId>{5C22544A-7EE6-4342-B048-85BDC9FD1C3A}</a:tableStyleId>
              </a:tblPr>
              <a:tblGrid>
                <a:gridCol w="2135867"/>
                <a:gridCol w="4195454"/>
                <a:gridCol w="2669835"/>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800" dirty="0" smtClean="0"/>
                        <a:t>PERDAS DE POBOACIÓN</a:t>
                      </a:r>
                    </a:p>
                    <a:p>
                      <a:endParaRPr lang="gl-E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800" dirty="0" smtClean="0"/>
                        <a:t>PERDAS DE MATERIAL E DE CAPITAL</a:t>
                      </a:r>
                    </a:p>
                    <a:p>
                      <a:endParaRPr lang="gl-E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800" dirty="0" smtClean="0"/>
                        <a:t>INICIO DA HEXEMONÍA MUNDIAL DOS EE.UU.</a:t>
                      </a:r>
                    </a:p>
                    <a:p>
                      <a:endParaRPr lang="gl-ES" dirty="0"/>
                    </a:p>
                  </a:txBody>
                  <a:tcPr/>
                </a:tc>
              </a:tr>
              <a:tr h="370840">
                <a:tc>
                  <a:txBody>
                    <a:bodyPr/>
                    <a:lstStyle/>
                    <a:p>
                      <a:pPr algn="just"/>
                      <a:r>
                        <a:rPr lang="es-ES" sz="1800" dirty="0" smtClean="0"/>
                        <a:t>9 </a:t>
                      </a:r>
                      <a:r>
                        <a:rPr lang="es-ES" sz="1800" dirty="0" err="1" smtClean="0"/>
                        <a:t>millóns</a:t>
                      </a:r>
                      <a:r>
                        <a:rPr lang="es-ES" sz="1800" dirty="0" smtClean="0"/>
                        <a:t> de soldados </a:t>
                      </a:r>
                      <a:r>
                        <a:rPr lang="es-ES" sz="1800" dirty="0" err="1" smtClean="0"/>
                        <a:t>mortos</a:t>
                      </a:r>
                      <a:r>
                        <a:rPr lang="es-ES" sz="1800" dirty="0" smtClean="0"/>
                        <a:t>.</a:t>
                      </a:r>
                    </a:p>
                    <a:p>
                      <a:pPr algn="just"/>
                      <a:r>
                        <a:rPr lang="es-ES" sz="1800" dirty="0" smtClean="0"/>
                        <a:t>5 </a:t>
                      </a:r>
                      <a:r>
                        <a:rPr lang="es-ES" sz="1800" dirty="0" err="1" smtClean="0"/>
                        <a:t>millóns</a:t>
                      </a:r>
                      <a:r>
                        <a:rPr lang="es-ES" sz="1800" dirty="0" smtClean="0"/>
                        <a:t> de </a:t>
                      </a:r>
                      <a:r>
                        <a:rPr lang="es-ES" sz="1800" dirty="0" err="1" smtClean="0"/>
                        <a:t>poboación</a:t>
                      </a:r>
                      <a:r>
                        <a:rPr lang="es-ES" sz="1800" dirty="0" smtClean="0"/>
                        <a:t> civil.</a:t>
                      </a:r>
                    </a:p>
                    <a:p>
                      <a:endParaRPr lang="gl-ES" dirty="0"/>
                    </a:p>
                  </a:txBody>
                  <a:tcPr/>
                </a:tc>
                <a:tc>
                  <a:txBody>
                    <a:bodyPr/>
                    <a:lstStyle/>
                    <a:p>
                      <a:pPr algn="just"/>
                      <a:r>
                        <a:rPr lang="es-ES" sz="1800" dirty="0" smtClean="0"/>
                        <a:t>- </a:t>
                      </a:r>
                      <a:r>
                        <a:rPr lang="es-ES" sz="1800" dirty="0" err="1" smtClean="0"/>
                        <a:t>Destrucións</a:t>
                      </a:r>
                      <a:r>
                        <a:rPr lang="es-ES" sz="1800" dirty="0" smtClean="0"/>
                        <a:t> da guerra.</a:t>
                      </a:r>
                    </a:p>
                    <a:p>
                      <a:pPr algn="just"/>
                      <a:r>
                        <a:rPr lang="es-ES" sz="1800" dirty="0" smtClean="0"/>
                        <a:t>- </a:t>
                      </a:r>
                      <a:r>
                        <a:rPr lang="es-ES" sz="1800" dirty="0" err="1" smtClean="0"/>
                        <a:t>Endebedamento</a:t>
                      </a:r>
                      <a:r>
                        <a:rPr lang="es-ES" sz="1800" dirty="0" smtClean="0"/>
                        <a:t> dos países</a:t>
                      </a:r>
                    </a:p>
                    <a:p>
                      <a:pPr algn="just"/>
                      <a:r>
                        <a:rPr lang="gl-ES" dirty="0" smtClean="0"/>
                        <a:t>- Crise de reconversión das industrias de guerra á paz. A crise durou ata 1924.</a:t>
                      </a:r>
                    </a:p>
                    <a:p>
                      <a:pPr algn="just"/>
                      <a:r>
                        <a:rPr lang="gl-ES" dirty="0" smtClean="0"/>
                        <a:t>Para os gastos da guerra, os estados </a:t>
                      </a:r>
                      <a:r>
                        <a:rPr lang="gl-ES" dirty="0" err="1" smtClean="0"/>
                        <a:t>recurriron</a:t>
                      </a:r>
                      <a:r>
                        <a:rPr lang="gl-ES" baseline="0" dirty="0" smtClean="0"/>
                        <a:t> á débeda pública e os préstamos, fundamentalmente dos EE.UU. Necesitaban as reparacións de guerra de Alemaña para pagar as débedas contraídas.</a:t>
                      </a:r>
                      <a:endParaRPr lang="gl-ES" dirty="0"/>
                    </a:p>
                  </a:txBody>
                  <a:tcPr/>
                </a:tc>
                <a:tc>
                  <a:txBody>
                    <a:bodyPr/>
                    <a:lstStyle/>
                    <a:p>
                      <a:pPr algn="just"/>
                      <a:r>
                        <a:rPr lang="es-ES" sz="1800" dirty="0" smtClean="0"/>
                        <a:t>EE.UU. será o gran </a:t>
                      </a:r>
                      <a:r>
                        <a:rPr lang="es-ES" sz="1800" dirty="0" err="1" smtClean="0"/>
                        <a:t>provedor</a:t>
                      </a:r>
                      <a:r>
                        <a:rPr lang="es-ES" sz="1800" dirty="0" smtClean="0"/>
                        <a:t> de recursos armas e </a:t>
                      </a:r>
                      <a:r>
                        <a:rPr lang="es-ES" sz="1800" dirty="0" err="1" smtClean="0"/>
                        <a:t>capitais</a:t>
                      </a:r>
                      <a:r>
                        <a:rPr lang="es-ES" sz="1800" dirty="0" smtClean="0"/>
                        <a:t>.</a:t>
                      </a:r>
                    </a:p>
                    <a:p>
                      <a:pPr algn="just"/>
                      <a:r>
                        <a:rPr lang="es-ES" sz="1800" dirty="0" err="1" smtClean="0"/>
                        <a:t>Converterase</a:t>
                      </a:r>
                      <a:r>
                        <a:rPr lang="es-ES" sz="1800" dirty="0" smtClean="0"/>
                        <a:t> no centro </a:t>
                      </a:r>
                      <a:r>
                        <a:rPr lang="es-ES" sz="1800" dirty="0" err="1" smtClean="0"/>
                        <a:t>financeiro</a:t>
                      </a:r>
                      <a:r>
                        <a:rPr lang="es-ES" sz="1800" dirty="0" smtClean="0"/>
                        <a:t> e comercial mundial.</a:t>
                      </a:r>
                    </a:p>
                    <a:p>
                      <a:endParaRPr lang="gl-ES" dirty="0"/>
                    </a:p>
                  </a:txBody>
                  <a:tcP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836613"/>
            <a:ext cx="4357688" cy="4525962"/>
          </a:xfrm>
        </p:spPr>
        <p:txBody>
          <a:bodyPr rtlCol="0">
            <a:normAutofit fontScale="92500" lnSpcReduction="10000"/>
          </a:bodyPr>
          <a:lstStyle/>
          <a:p>
            <a:pPr algn="just" eaLnBrk="1" fontAlgn="auto">
              <a:spcAft>
                <a:spcPts val="0"/>
              </a:spcAft>
              <a:buFont typeface="Arial" pitchFamily="34" charset="0"/>
              <a:buNone/>
              <a:defRPr/>
            </a:pPr>
            <a:r>
              <a:rPr lang="es-ES_tradnl" dirty="0" smtClean="0"/>
              <a:t>      </a:t>
            </a:r>
            <a:r>
              <a:rPr lang="es-ES_tradnl" sz="2000" b="1" u="sng" dirty="0" smtClean="0">
                <a:latin typeface="Times New Roman" pitchFamily="18" charset="0"/>
                <a:cs typeface="Times New Roman" pitchFamily="18" charset="0"/>
              </a:rPr>
              <a:t>A WELTPOLITIK:</a:t>
            </a:r>
            <a:endParaRPr lang="es-ES_tradnl" sz="2000" dirty="0" smtClean="0">
              <a:latin typeface="Times New Roman" pitchFamily="18" charset="0"/>
              <a:cs typeface="Times New Roman" pitchFamily="18" charset="0"/>
            </a:endParaRPr>
          </a:p>
          <a:p>
            <a:pPr algn="just" eaLnBrk="1" fontAlgn="auto">
              <a:spcAft>
                <a:spcPts val="0"/>
              </a:spcAft>
              <a:buFont typeface="Arial" pitchFamily="34" charset="0"/>
              <a:buNone/>
              <a:defRPr/>
            </a:pPr>
            <a:r>
              <a:rPr lang="es-ES_tradnl" sz="2000" dirty="0" smtClean="0">
                <a:latin typeface="Times New Roman" pitchFamily="18" charset="0"/>
                <a:cs typeface="Times New Roman" pitchFamily="18" charset="0"/>
              </a:rPr>
              <a:t>      A política exterior  defendida polo emperador </a:t>
            </a:r>
            <a:r>
              <a:rPr lang="es-ES_tradnl" sz="2000" dirty="0" err="1" smtClean="0">
                <a:latin typeface="Times New Roman" pitchFamily="18" charset="0"/>
                <a:cs typeface="Times New Roman" pitchFamily="18" charset="0"/>
              </a:rPr>
              <a:t>Guillerme</a:t>
            </a:r>
            <a:r>
              <a:rPr lang="es-ES_tradnl" sz="2000" dirty="0" smtClean="0">
                <a:latin typeface="Times New Roman" pitchFamily="18" charset="0"/>
                <a:cs typeface="Times New Roman" pitchFamily="18" charset="0"/>
              </a:rPr>
              <a:t> II de </a:t>
            </a:r>
            <a:r>
              <a:rPr lang="es-ES_tradnl" sz="2000" dirty="0" err="1" smtClean="0">
                <a:latin typeface="Times New Roman" pitchFamily="18" charset="0"/>
                <a:cs typeface="Times New Roman" pitchFamily="18" charset="0"/>
              </a:rPr>
              <a:t>Alemaña</a:t>
            </a:r>
            <a:r>
              <a:rPr lang="es-ES_tradnl" sz="2000" dirty="0" smtClean="0">
                <a:latin typeface="Times New Roman" pitchFamily="18" charset="0"/>
                <a:cs typeface="Times New Roman" pitchFamily="18" charset="0"/>
              </a:rPr>
              <a:t>  pon de </a:t>
            </a:r>
            <a:r>
              <a:rPr lang="es-ES_tradnl" sz="2000" dirty="0" err="1" smtClean="0">
                <a:latin typeface="Times New Roman" pitchFamily="18" charset="0"/>
                <a:cs typeface="Times New Roman" pitchFamily="18" charset="0"/>
              </a:rPr>
              <a:t>manifesto</a:t>
            </a:r>
            <a:r>
              <a:rPr lang="es-ES_tradnl" sz="2000" dirty="0" smtClean="0">
                <a:latin typeface="Times New Roman" pitchFamily="18" charset="0"/>
                <a:cs typeface="Times New Roman" pitchFamily="18" charset="0"/>
              </a:rPr>
              <a:t>:</a:t>
            </a:r>
            <a:endParaRPr lang="es-ES_tradnl" sz="2000" b="1" dirty="0" smtClean="0">
              <a:latin typeface="Times New Roman" pitchFamily="18" charset="0"/>
              <a:cs typeface="Times New Roman" pitchFamily="18" charset="0"/>
            </a:endParaRPr>
          </a:p>
          <a:p>
            <a:pPr algn="just" eaLnBrk="1" fontAlgn="auto">
              <a:spcAft>
                <a:spcPts val="0"/>
              </a:spcAft>
              <a:buFont typeface="Arial" pitchFamily="34" charset="0"/>
              <a:buChar char="•"/>
              <a:defRPr/>
            </a:pPr>
            <a:r>
              <a:rPr lang="es-ES_tradnl" sz="2000" dirty="0" smtClean="0">
                <a:latin typeface="Times New Roman" pitchFamily="18" charset="0"/>
                <a:cs typeface="Times New Roman" pitchFamily="18" charset="0"/>
              </a:rPr>
              <a:t>A </a:t>
            </a:r>
            <a:r>
              <a:rPr lang="es-ES_tradnl" sz="2000" dirty="0" err="1" smtClean="0">
                <a:latin typeface="Times New Roman" pitchFamily="18" charset="0"/>
                <a:cs typeface="Times New Roman" pitchFamily="18" charset="0"/>
              </a:rPr>
              <a:t>vontade</a:t>
            </a:r>
            <a:r>
              <a:rPr lang="es-ES_tradnl" sz="2000" dirty="0" smtClean="0">
                <a:latin typeface="Times New Roman" pitchFamily="18" charset="0"/>
                <a:cs typeface="Times New Roman" pitchFamily="18" charset="0"/>
              </a:rPr>
              <a:t> de actuar como 1ª potencia colonial (</a:t>
            </a:r>
            <a:r>
              <a:rPr lang="es-ES_tradnl" sz="2000" dirty="0" err="1" smtClean="0">
                <a:latin typeface="Times New Roman" pitchFamily="18" charset="0"/>
                <a:cs typeface="Times New Roman" pitchFamily="18" charset="0"/>
              </a:rPr>
              <a:t>aínda</a:t>
            </a:r>
            <a:r>
              <a:rPr lang="es-ES_tradnl" sz="2000" dirty="0" smtClean="0">
                <a:latin typeface="Times New Roman" pitchFamily="18" charset="0"/>
                <a:cs typeface="Times New Roman" pitchFamily="18" charset="0"/>
              </a:rPr>
              <a:t> que non o é).</a:t>
            </a:r>
            <a:endParaRPr lang="es-ES_tradnl" sz="2000" b="1" dirty="0" smtClean="0">
              <a:latin typeface="Times New Roman" pitchFamily="18" charset="0"/>
              <a:cs typeface="Times New Roman" pitchFamily="18" charset="0"/>
            </a:endParaRPr>
          </a:p>
          <a:p>
            <a:pPr algn="just" eaLnBrk="1" fontAlgn="auto">
              <a:spcAft>
                <a:spcPts val="0"/>
              </a:spcAft>
              <a:buFont typeface="Arial" pitchFamily="34" charset="0"/>
              <a:buChar char="•"/>
              <a:defRPr/>
            </a:pPr>
            <a:r>
              <a:rPr lang="es-ES_tradnl" sz="2000" dirty="0" err="1" smtClean="0">
                <a:latin typeface="Times New Roman" pitchFamily="18" charset="0"/>
                <a:cs typeface="Times New Roman" pitchFamily="18" charset="0"/>
              </a:rPr>
              <a:t>Amosar</a:t>
            </a:r>
            <a:r>
              <a:rPr lang="es-ES_tradnl" sz="2000" dirty="0" smtClean="0">
                <a:latin typeface="Times New Roman" pitchFamily="18" charset="0"/>
                <a:cs typeface="Times New Roman" pitchFamily="18" charset="0"/>
              </a:rPr>
              <a:t> o </a:t>
            </a:r>
            <a:r>
              <a:rPr lang="es-ES_tradnl" sz="2000" dirty="0" err="1" smtClean="0">
                <a:latin typeface="Times New Roman" pitchFamily="18" charset="0"/>
                <a:cs typeface="Times New Roman" pitchFamily="18" charset="0"/>
              </a:rPr>
              <a:t>seu</a:t>
            </a:r>
            <a:r>
              <a:rPr lang="es-ES_tradnl" sz="2000" dirty="0" smtClean="0">
                <a:latin typeface="Times New Roman" pitchFamily="18" charset="0"/>
                <a:cs typeface="Times New Roman" pitchFamily="18" charset="0"/>
              </a:rPr>
              <a:t> poderío bélico.</a:t>
            </a:r>
            <a:endParaRPr lang="es-ES_tradnl" sz="2000" b="1" dirty="0" smtClean="0">
              <a:latin typeface="Times New Roman" pitchFamily="18" charset="0"/>
              <a:cs typeface="Times New Roman" pitchFamily="18" charset="0"/>
            </a:endParaRPr>
          </a:p>
          <a:p>
            <a:pPr algn="just" eaLnBrk="1" fontAlgn="auto">
              <a:spcAft>
                <a:spcPts val="0"/>
              </a:spcAft>
              <a:buFont typeface="Arial" pitchFamily="34" charset="0"/>
              <a:buChar char="•"/>
              <a:defRPr/>
            </a:pPr>
            <a:r>
              <a:rPr lang="es-ES_tradnl" sz="2000" dirty="0" smtClean="0">
                <a:latin typeface="Times New Roman" pitchFamily="18" charset="0"/>
                <a:cs typeface="Times New Roman" pitchFamily="18" charset="0"/>
              </a:rPr>
              <a:t>Fomentar a adhesión do pobo alemán á política expansionista : </a:t>
            </a:r>
          </a:p>
          <a:p>
            <a:pPr algn="just" eaLnBrk="1" fontAlgn="auto">
              <a:spcAft>
                <a:spcPts val="0"/>
              </a:spcAft>
              <a:buFont typeface="Arial" pitchFamily="34" charset="0"/>
              <a:buNone/>
              <a:defRPr/>
            </a:pPr>
            <a:r>
              <a:rPr lang="es-ES_tradnl" sz="2000" dirty="0" smtClean="0">
                <a:latin typeface="Times New Roman" pitchFamily="18" charset="0"/>
                <a:cs typeface="Times New Roman" pitchFamily="18" charset="0"/>
              </a:rPr>
              <a:t>       </a:t>
            </a:r>
            <a:r>
              <a:rPr lang="es-ES_tradnl" sz="2000" b="1" dirty="0" err="1" smtClean="0">
                <a:latin typeface="Times New Roman" pitchFamily="18" charset="0"/>
                <a:cs typeface="Times New Roman" pitchFamily="18" charset="0"/>
              </a:rPr>
              <a:t>Weltpolitik</a:t>
            </a:r>
            <a:r>
              <a:rPr lang="es-ES_tradnl" sz="2000" b="1" dirty="0" smtClean="0">
                <a:latin typeface="Times New Roman" pitchFamily="18" charset="0"/>
                <a:cs typeface="Times New Roman" pitchFamily="18" charset="0"/>
              </a:rPr>
              <a:t>  (</a:t>
            </a:r>
            <a:r>
              <a:rPr lang="es-ES_tradnl" sz="2000" dirty="0" smtClean="0">
                <a:latin typeface="Times New Roman" pitchFamily="18" charset="0"/>
                <a:cs typeface="Times New Roman" pitchFamily="18" charset="0"/>
              </a:rPr>
              <a:t>Título do libro de </a:t>
            </a:r>
            <a:r>
              <a:rPr lang="es-ES_tradnl" sz="2000" dirty="0" err="1" smtClean="0">
                <a:latin typeface="Times New Roman" pitchFamily="18" charset="0"/>
                <a:cs typeface="Times New Roman" pitchFamily="18" charset="0"/>
              </a:rPr>
              <a:t>Ernest</a:t>
            </a:r>
            <a:r>
              <a:rPr lang="es-ES_tradnl" sz="2000" dirty="0" smtClean="0">
                <a:latin typeface="Times New Roman" pitchFamily="18" charset="0"/>
                <a:cs typeface="Times New Roman" pitchFamily="18" charset="0"/>
              </a:rPr>
              <a:t> </a:t>
            </a:r>
            <a:r>
              <a:rPr lang="es-ES_tradnl" sz="2000" dirty="0" err="1" smtClean="0">
                <a:latin typeface="Times New Roman" pitchFamily="18" charset="0"/>
                <a:cs typeface="Times New Roman" pitchFamily="18" charset="0"/>
              </a:rPr>
              <a:t>Hasse</a:t>
            </a:r>
            <a:r>
              <a:rPr lang="es-ES_tradnl" sz="2000" dirty="0" smtClean="0">
                <a:latin typeface="Times New Roman" pitchFamily="18" charset="0"/>
                <a:cs typeface="Times New Roman" pitchFamily="18" charset="0"/>
              </a:rPr>
              <a:t> de 1905), que defendía a </a:t>
            </a:r>
            <a:r>
              <a:rPr lang="es-ES_tradnl" sz="2000" dirty="0" err="1" smtClean="0">
                <a:latin typeface="Times New Roman" pitchFamily="18" charset="0"/>
                <a:cs typeface="Times New Roman" pitchFamily="18" charset="0"/>
              </a:rPr>
              <a:t>hexemonía</a:t>
            </a:r>
            <a:r>
              <a:rPr lang="es-ES_tradnl" sz="2000" dirty="0" smtClean="0">
                <a:latin typeface="Times New Roman" pitchFamily="18" charset="0"/>
                <a:cs typeface="Times New Roman" pitchFamily="18" charset="0"/>
              </a:rPr>
              <a:t> de </a:t>
            </a:r>
            <a:r>
              <a:rPr lang="es-ES_tradnl" sz="2000" dirty="0" err="1" smtClean="0">
                <a:latin typeface="Times New Roman" pitchFamily="18" charset="0"/>
                <a:cs typeface="Times New Roman" pitchFamily="18" charset="0"/>
              </a:rPr>
              <a:t>Alemaña</a:t>
            </a:r>
            <a:r>
              <a:rPr lang="es-ES_tradnl" sz="2000" dirty="0" smtClean="0">
                <a:latin typeface="Times New Roman" pitchFamily="18" charset="0"/>
                <a:cs typeface="Times New Roman" pitchFamily="18" charset="0"/>
              </a:rPr>
              <a:t> a nivel mundial  </a:t>
            </a:r>
            <a:r>
              <a:rPr lang="es-ES_tradnl" sz="2000" dirty="0" err="1" smtClean="0">
                <a:latin typeface="Times New Roman" pitchFamily="18" charset="0"/>
                <a:cs typeface="Times New Roman" pitchFamily="18" charset="0"/>
              </a:rPr>
              <a:t>pola</a:t>
            </a:r>
            <a:r>
              <a:rPr lang="es-ES_tradnl" sz="2000" dirty="0" smtClean="0">
                <a:latin typeface="Times New Roman" pitchFamily="18" charset="0"/>
                <a:cs typeface="Times New Roman" pitchFamily="18" charset="0"/>
              </a:rPr>
              <a:t> </a:t>
            </a:r>
            <a:r>
              <a:rPr lang="es-ES_tradnl" sz="2000" dirty="0" err="1" smtClean="0">
                <a:latin typeface="Times New Roman" pitchFamily="18" charset="0"/>
                <a:cs typeface="Times New Roman" pitchFamily="18" charset="0"/>
              </a:rPr>
              <a:t>súa</a:t>
            </a:r>
            <a:r>
              <a:rPr lang="es-ES_tradnl" sz="2000" dirty="0" smtClean="0">
                <a:latin typeface="Times New Roman" pitchFamily="18" charset="0"/>
                <a:cs typeface="Times New Roman" pitchFamily="18" charset="0"/>
              </a:rPr>
              <a:t> </a:t>
            </a:r>
            <a:r>
              <a:rPr lang="es-ES_tradnl" sz="2000" dirty="0" err="1" smtClean="0">
                <a:latin typeface="Times New Roman" pitchFamily="18" charset="0"/>
                <a:cs typeface="Times New Roman" pitchFamily="18" charset="0"/>
              </a:rPr>
              <a:t>necesidade</a:t>
            </a:r>
            <a:r>
              <a:rPr lang="es-ES_tradnl" sz="2000" dirty="0" smtClean="0">
                <a:latin typeface="Times New Roman" pitchFamily="18" charset="0"/>
                <a:cs typeface="Times New Roman" pitchFamily="18" charset="0"/>
              </a:rPr>
              <a:t> de </a:t>
            </a:r>
            <a:r>
              <a:rPr lang="es-ES_tradnl" sz="2000" dirty="0" err="1" smtClean="0">
                <a:latin typeface="Times New Roman" pitchFamily="18" charset="0"/>
                <a:cs typeface="Times New Roman" pitchFamily="18" charset="0"/>
              </a:rPr>
              <a:t>espallamento</a:t>
            </a:r>
            <a:r>
              <a:rPr lang="es-ES_tradnl" sz="2000" dirty="0" smtClean="0">
                <a:latin typeface="Times New Roman" pitchFamily="18" charset="0"/>
                <a:cs typeface="Times New Roman" pitchFamily="18" charset="0"/>
              </a:rPr>
              <a:t> territorial.</a:t>
            </a:r>
            <a:endParaRPr lang="es-ES_tradnl" sz="2000" dirty="0">
              <a:latin typeface="Times New Roman" pitchFamily="18" charset="0"/>
              <a:cs typeface="Times New Roman" pitchFamily="18" charset="0"/>
            </a:endParaRPr>
          </a:p>
        </p:txBody>
      </p:sp>
      <p:pic>
        <p:nvPicPr>
          <p:cNvPr id="17410" name="Picture 2" descr="http://www.historiacontemporanea.es/imagenes/fuentesGraf/KaiserenTanger18.jpg"/>
          <p:cNvPicPr>
            <a:picLocks noChangeAspect="1" noChangeArrowheads="1"/>
          </p:cNvPicPr>
          <p:nvPr/>
        </p:nvPicPr>
        <p:blipFill>
          <a:blip r:embed="rId2"/>
          <a:srcRect/>
          <a:stretch>
            <a:fillRect/>
          </a:stretch>
        </p:blipFill>
        <p:spPr bwMode="auto">
          <a:xfrm>
            <a:off x="4357688" y="0"/>
            <a:ext cx="4786312" cy="6786563"/>
          </a:xfrm>
          <a:prstGeom prst="rect">
            <a:avLst/>
          </a:prstGeom>
          <a:noFill/>
          <a:ln w="9525">
            <a:noFill/>
            <a:miter lim="800000"/>
            <a:headEnd/>
            <a:tailEnd/>
          </a:ln>
        </p:spPr>
      </p:pic>
      <p:sp>
        <p:nvSpPr>
          <p:cNvPr id="17411" name="4 CuadroTexto"/>
          <p:cNvSpPr txBox="1">
            <a:spLocks noChangeArrowheads="1"/>
          </p:cNvSpPr>
          <p:nvPr/>
        </p:nvSpPr>
        <p:spPr bwMode="auto">
          <a:xfrm>
            <a:off x="0" y="5084763"/>
            <a:ext cx="4105275" cy="1368425"/>
          </a:xfrm>
          <a:prstGeom prst="rect">
            <a:avLst/>
          </a:prstGeom>
          <a:noFill/>
          <a:ln w="9525">
            <a:noFill/>
            <a:miter lim="800000"/>
            <a:headEnd/>
            <a:tailEnd/>
          </a:ln>
        </p:spPr>
        <p:txBody>
          <a:bodyPr>
            <a:spAutoFit/>
          </a:bodyPr>
          <a:lstStyle/>
          <a:p>
            <a:pPr algn="just"/>
            <a:r>
              <a:rPr lang="es-ES_tradnl" sz="1400">
                <a:latin typeface="Calibri" pitchFamily="34" charset="0"/>
              </a:rPr>
              <a:t>En Marrocos , Alemaña pretende impedir a expansión francesa (1905, defende a independencia do sultán marroquino – e en 1911, envía como proba de forza un acoirazado a Agadir, coa intención de reclamar compensacións territoriais ou concesións mineiras).</a:t>
            </a:r>
            <a:endParaRPr lang="es-ES_tradnl" sz="1400" b="1">
              <a:latin typeface="Calibri" pitchFamily="34" charset="0"/>
            </a:endParaRPr>
          </a:p>
          <a:p>
            <a:pPr algn="just"/>
            <a:r>
              <a:rPr lang="es-ES_tradnl" sz="1400" b="1">
                <a:latin typeface="Calibri" pitchFamily="34" charset="0"/>
              </a:rPr>
              <a:t>Káiser Guillerme II en Tánger. 1905.</a:t>
            </a:r>
            <a:endParaRPr lang="es-ES_tradnl" sz="1400">
              <a:latin typeface="Calibri" pitchFamily="34" charset="0"/>
            </a:endParaRPr>
          </a:p>
        </p:txBody>
      </p:sp>
      <p:sp>
        <p:nvSpPr>
          <p:cNvPr id="17412" name="Text Box 6"/>
          <p:cNvSpPr txBox="1">
            <a:spLocks noChangeArrowheads="1"/>
          </p:cNvSpPr>
          <p:nvPr/>
        </p:nvSpPr>
        <p:spPr bwMode="auto">
          <a:xfrm>
            <a:off x="323850" y="188913"/>
            <a:ext cx="2736850" cy="641350"/>
          </a:xfrm>
          <a:prstGeom prst="rect">
            <a:avLst/>
          </a:prstGeom>
          <a:solidFill>
            <a:srgbClr val="008000"/>
          </a:solidFill>
          <a:ln w="9525">
            <a:noFill/>
            <a:miter lim="800000"/>
            <a:headEnd/>
            <a:tailEnd/>
          </a:ln>
        </p:spPr>
        <p:txBody>
          <a:bodyPr wrap="none">
            <a:spAutoFit/>
          </a:bodyPr>
          <a:lstStyle/>
          <a:p>
            <a:r>
              <a:rPr lang="es-ES"/>
              <a:t>A POLÍTICA AGRESIVA </a:t>
            </a:r>
          </a:p>
          <a:p>
            <a:r>
              <a:rPr lang="es-ES"/>
              <a:t>DE ALEMAÑA</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p:cNvPicPr>
            <a:picLocks noChangeAspect="1" noChangeArrowheads="1"/>
          </p:cNvPicPr>
          <p:nvPr/>
        </p:nvPicPr>
        <p:blipFill>
          <a:blip r:embed="rId2"/>
          <a:srcRect/>
          <a:stretch>
            <a:fillRect/>
          </a:stretch>
        </p:blipFill>
        <p:spPr bwMode="auto">
          <a:xfrm>
            <a:off x="214313" y="0"/>
            <a:ext cx="8421687" cy="5484813"/>
          </a:xfrm>
          <a:prstGeom prst="rect">
            <a:avLst/>
          </a:prstGeom>
          <a:noFill/>
          <a:ln w="9525">
            <a:noFill/>
            <a:miter lim="800000"/>
            <a:headEnd/>
            <a:tailEnd/>
          </a:ln>
        </p:spPr>
      </p:pic>
      <p:sp>
        <p:nvSpPr>
          <p:cNvPr id="70658" name="2 CuadroTexto"/>
          <p:cNvSpPr txBox="1">
            <a:spLocks noChangeArrowheads="1"/>
          </p:cNvSpPr>
          <p:nvPr/>
        </p:nvSpPr>
        <p:spPr bwMode="auto">
          <a:xfrm>
            <a:off x="214313" y="5500688"/>
            <a:ext cx="8929687" cy="1477962"/>
          </a:xfrm>
          <a:prstGeom prst="rect">
            <a:avLst/>
          </a:prstGeom>
          <a:noFill/>
          <a:ln w="9525">
            <a:noFill/>
            <a:miter lim="800000"/>
            <a:headEnd/>
            <a:tailEnd/>
          </a:ln>
        </p:spPr>
        <p:txBody>
          <a:bodyPr>
            <a:spAutoFit/>
          </a:bodyPr>
          <a:lstStyle/>
          <a:p>
            <a:r>
              <a:rPr lang="es-ES">
                <a:latin typeface="Calibri" pitchFamily="34" charset="0"/>
              </a:rPr>
              <a:t>Ós 9 millóns de mortos hai que engadir uns 6 millóns de inválidos de guerra. Como a maior </a:t>
            </a:r>
          </a:p>
          <a:p>
            <a:r>
              <a:rPr lang="es-ES">
                <a:latin typeface="Calibri" pitchFamily="34" charset="0"/>
              </a:rPr>
              <a:t>parte das baixas eran varóns, deu lugar a un fenómeno de superpoboación feminina cun</a:t>
            </a:r>
          </a:p>
          <a:p>
            <a:r>
              <a:rPr lang="es-ES">
                <a:latin typeface="Calibri" pitchFamily="34" charset="0"/>
              </a:rPr>
              <a:t>descenso da natalidade , un envellecemento da poboación e un considerable número de</a:t>
            </a:r>
          </a:p>
          <a:p>
            <a:r>
              <a:rPr lang="es-ES">
                <a:latin typeface="Calibri" pitchFamily="34" charset="0"/>
              </a:rPr>
              <a:t>orfos. </a:t>
            </a:r>
          </a:p>
          <a:p>
            <a:r>
              <a:rPr lang="es-ES">
                <a:latin typeface="Calibri" pitchFamily="34" charset="0"/>
              </a:rPr>
              <a:t> </a:t>
            </a:r>
            <a:endParaRPr lang="gl-ES">
              <a:latin typeface="Calibri"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250825" y="549275"/>
          <a:ext cx="8352928" cy="2808312"/>
        </p:xfrm>
        <a:graphic>
          <a:graphicData uri="http://schemas.openxmlformats.org/drawingml/2006/table">
            <a:tbl>
              <a:tblPr/>
              <a:tblGrid>
                <a:gridCol w="2783987"/>
                <a:gridCol w="2783987"/>
                <a:gridCol w="2784954"/>
              </a:tblGrid>
              <a:tr h="2808312">
                <a:tc>
                  <a:txBody>
                    <a:bodyPr/>
                    <a:lstStyle/>
                    <a:p>
                      <a:pPr algn="just" hangingPunct="0">
                        <a:spcAft>
                          <a:spcPts val="0"/>
                        </a:spcAft>
                      </a:pPr>
                      <a:r>
                        <a:rPr lang="es-ES" sz="1800" b="1" dirty="0">
                          <a:latin typeface="Times New Roman"/>
                          <a:ea typeface="Times New Roman"/>
                        </a:rPr>
                        <a:t>Extensión do </a:t>
                      </a:r>
                      <a:r>
                        <a:rPr lang="es-ES" sz="1800" b="1" dirty="0" err="1">
                          <a:latin typeface="Times New Roman"/>
                          <a:ea typeface="Times New Roman"/>
                        </a:rPr>
                        <a:t>sufraxio</a:t>
                      </a:r>
                      <a:r>
                        <a:rPr lang="es-ES" sz="1800" b="1" dirty="0">
                          <a:latin typeface="Times New Roman"/>
                          <a:ea typeface="Times New Roman"/>
                        </a:rPr>
                        <a:t> </a:t>
                      </a:r>
                      <a:r>
                        <a:rPr lang="es-ES" sz="1800" b="1" dirty="0" err="1">
                          <a:latin typeface="Times New Roman"/>
                          <a:ea typeface="Times New Roman"/>
                        </a:rPr>
                        <a:t>feminino</a:t>
                      </a:r>
                      <a:r>
                        <a:rPr lang="es-ES" sz="1800" b="1" dirty="0">
                          <a:latin typeface="Times New Roman"/>
                          <a:ea typeface="Times New Roman"/>
                        </a:rPr>
                        <a:t> e </a:t>
                      </a:r>
                      <a:r>
                        <a:rPr lang="es-ES" sz="1800" b="1" dirty="0" smtClean="0">
                          <a:latin typeface="Times New Roman"/>
                          <a:ea typeface="Times New Roman"/>
                        </a:rPr>
                        <a:t>cambio do </a:t>
                      </a:r>
                      <a:r>
                        <a:rPr lang="es-ES" sz="1800" b="1" dirty="0">
                          <a:latin typeface="Times New Roman"/>
                          <a:ea typeface="Times New Roman"/>
                        </a:rPr>
                        <a:t>papel da </a:t>
                      </a:r>
                      <a:r>
                        <a:rPr lang="es-ES" sz="1800" b="1" dirty="0" err="1" smtClean="0">
                          <a:latin typeface="Times New Roman"/>
                          <a:ea typeface="Times New Roman"/>
                        </a:rPr>
                        <a:t>muller</a:t>
                      </a:r>
                      <a:r>
                        <a:rPr lang="es-ES" sz="1800" b="1" dirty="0" smtClean="0">
                          <a:latin typeface="Times New Roman"/>
                          <a:ea typeface="Times New Roman"/>
                        </a:rPr>
                        <a:t>, coa incorporación ó </a:t>
                      </a:r>
                      <a:r>
                        <a:rPr lang="es-ES" sz="1800" b="1" dirty="0" err="1" smtClean="0">
                          <a:latin typeface="Times New Roman"/>
                          <a:ea typeface="Times New Roman"/>
                        </a:rPr>
                        <a:t>traballo</a:t>
                      </a:r>
                      <a:r>
                        <a:rPr lang="es-ES" sz="1800" b="1" dirty="0" smtClean="0">
                          <a:latin typeface="Times New Roman"/>
                          <a:ea typeface="Times New Roman"/>
                        </a:rPr>
                        <a:t> e superando</a:t>
                      </a:r>
                      <a:r>
                        <a:rPr lang="es-ES" sz="1800" b="1" baseline="0" dirty="0" smtClean="0">
                          <a:latin typeface="Times New Roman"/>
                          <a:ea typeface="Times New Roman"/>
                        </a:rPr>
                        <a:t> a tutela do home</a:t>
                      </a:r>
                      <a:endParaRPr lang="es-ES_tradnl" sz="1800" b="1" dirty="0">
                        <a:latin typeface="Times New Roman"/>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DE42"/>
                    </a:solidFill>
                  </a:tcPr>
                </a:tc>
                <a:tc>
                  <a:txBody>
                    <a:bodyPr/>
                    <a:lstStyle/>
                    <a:p>
                      <a:pPr algn="just" hangingPunct="0">
                        <a:spcAft>
                          <a:spcPts val="0"/>
                        </a:spcAft>
                      </a:pPr>
                      <a:r>
                        <a:rPr lang="es-ES" sz="1800" b="1">
                          <a:latin typeface="Times New Roman"/>
                          <a:ea typeface="Times New Roman"/>
                        </a:rPr>
                        <a:t>En Europa Oriental:</a:t>
                      </a:r>
                      <a:endParaRPr lang="es-ES_tradnl" sz="1800" b="1">
                        <a:latin typeface="Times New Roman"/>
                        <a:ea typeface="Times New Roman"/>
                      </a:endParaRPr>
                    </a:p>
                    <a:p>
                      <a:pPr algn="just" hangingPunct="0">
                        <a:spcAft>
                          <a:spcPts val="0"/>
                        </a:spcAft>
                      </a:pPr>
                      <a:r>
                        <a:rPr lang="es-ES" sz="1800" b="1">
                          <a:latin typeface="Times New Roman"/>
                          <a:ea typeface="Times New Roman"/>
                        </a:rPr>
                        <a:t>Reformas agrarias:</a:t>
                      </a:r>
                      <a:endParaRPr lang="es-ES_tradnl" sz="1800" b="1">
                        <a:latin typeface="Times New Roman"/>
                        <a:ea typeface="Times New Roman"/>
                      </a:endParaRPr>
                    </a:p>
                    <a:p>
                      <a:pPr algn="just" hangingPunct="0">
                        <a:spcAft>
                          <a:spcPts val="0"/>
                        </a:spcAft>
                      </a:pPr>
                      <a:r>
                        <a:rPr lang="es-ES" sz="1800" b="1">
                          <a:latin typeface="Times New Roman"/>
                          <a:ea typeface="Times New Roman"/>
                        </a:rPr>
                        <a:t>pequenos propietarios</a:t>
                      </a:r>
                      <a:endParaRPr lang="es-ES_tradnl" sz="1800" b="1">
                        <a:latin typeface="Times New Roman"/>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DE42"/>
                    </a:solidFill>
                  </a:tcPr>
                </a:tc>
                <a:tc>
                  <a:txBody>
                    <a:bodyPr/>
                    <a:lstStyle/>
                    <a:p>
                      <a:pPr algn="just" hangingPunct="0">
                        <a:spcAft>
                          <a:spcPts val="0"/>
                        </a:spcAft>
                      </a:pPr>
                      <a:r>
                        <a:rPr lang="es-ES" sz="1800" b="1" dirty="0">
                          <a:latin typeface="Times New Roman"/>
                          <a:ea typeface="Times New Roman"/>
                        </a:rPr>
                        <a:t>A inflación: desfavorece a </a:t>
                      </a:r>
                      <a:r>
                        <a:rPr lang="es-ES" sz="1800" b="1" dirty="0" err="1">
                          <a:latin typeface="Times New Roman"/>
                          <a:ea typeface="Times New Roman"/>
                        </a:rPr>
                        <a:t>obreiros</a:t>
                      </a:r>
                      <a:r>
                        <a:rPr lang="es-ES" sz="1800" b="1" dirty="0">
                          <a:latin typeface="Times New Roman"/>
                          <a:ea typeface="Times New Roman"/>
                        </a:rPr>
                        <a:t>, </a:t>
                      </a:r>
                      <a:r>
                        <a:rPr lang="es-ES" sz="1800" b="1" dirty="0" err="1">
                          <a:latin typeface="Times New Roman"/>
                          <a:ea typeface="Times New Roman"/>
                        </a:rPr>
                        <a:t>pequena</a:t>
                      </a:r>
                      <a:r>
                        <a:rPr lang="es-ES" sz="1800" b="1" dirty="0">
                          <a:latin typeface="Times New Roman"/>
                          <a:ea typeface="Times New Roman"/>
                        </a:rPr>
                        <a:t> e mediana burguesía</a:t>
                      </a:r>
                      <a:r>
                        <a:rPr lang="es-ES" sz="1800" b="1" dirty="0" smtClean="0">
                          <a:latin typeface="Times New Roman"/>
                          <a:ea typeface="Times New Roman"/>
                        </a:rPr>
                        <a:t>.</a:t>
                      </a:r>
                    </a:p>
                    <a:p>
                      <a:pPr algn="just" hangingPunct="0">
                        <a:spcAft>
                          <a:spcPts val="0"/>
                        </a:spcAft>
                      </a:pPr>
                      <a:endParaRPr lang="es-ES" sz="1800" b="1" dirty="0" smtClean="0">
                        <a:latin typeface="Times New Roman"/>
                        <a:ea typeface="Times New Roman"/>
                      </a:endParaRPr>
                    </a:p>
                    <a:p>
                      <a:pPr algn="just" hangingPunct="0">
                        <a:spcAft>
                          <a:spcPts val="0"/>
                        </a:spcAft>
                      </a:pPr>
                      <a:endParaRPr lang="es-ES_tradnl" sz="1800" b="1" dirty="0">
                        <a:latin typeface="Times New Roman"/>
                        <a:ea typeface="Times New Roman"/>
                      </a:endParaRPr>
                    </a:p>
                    <a:p>
                      <a:pPr algn="just" hangingPunct="0">
                        <a:spcAft>
                          <a:spcPts val="0"/>
                        </a:spcAft>
                      </a:pPr>
                      <a:r>
                        <a:rPr lang="es-ES" sz="1800" b="1" dirty="0">
                          <a:latin typeface="Times New Roman"/>
                          <a:ea typeface="Times New Roman"/>
                        </a:rPr>
                        <a:t>Radicalización social: Incremento do Comunismo e do Fascismo en Europa</a:t>
                      </a:r>
                      <a:endParaRPr lang="es-ES_tradnl" sz="1800" b="1" dirty="0">
                        <a:latin typeface="Times New Roman"/>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DE42"/>
                    </a:solidFill>
                  </a:tcPr>
                </a:tc>
              </a:tr>
            </a:tbl>
          </a:graphicData>
        </a:graphic>
      </p:graphicFrame>
      <p:sp>
        <p:nvSpPr>
          <p:cNvPr id="71691" name="Rectangle 1"/>
          <p:cNvSpPr>
            <a:spLocks noChangeArrowheads="1"/>
          </p:cNvSpPr>
          <p:nvPr/>
        </p:nvSpPr>
        <p:spPr bwMode="auto">
          <a:xfrm>
            <a:off x="2603500" y="28575"/>
            <a:ext cx="3937000" cy="400050"/>
          </a:xfrm>
          <a:prstGeom prst="rect">
            <a:avLst/>
          </a:prstGeom>
          <a:noFill/>
          <a:ln w="9525">
            <a:noFill/>
            <a:miter lim="800000"/>
            <a:headEnd/>
            <a:tailEnd/>
          </a:ln>
        </p:spPr>
        <p:txBody>
          <a:bodyPr wrap="none" anchor="ctr">
            <a:spAutoFit/>
          </a:bodyPr>
          <a:lstStyle/>
          <a:p>
            <a:pPr algn="just"/>
            <a:r>
              <a:rPr lang="es-ES" sz="2000" b="1">
                <a:latin typeface="Times New Roman" pitchFamily="18" charset="0"/>
                <a:cs typeface="Times New Roman" pitchFamily="18" charset="0"/>
              </a:rPr>
              <a:t>5-  CONSECUENCIAS  SOCIAIS</a:t>
            </a:r>
            <a:endParaRPr lang="es-ES" sz="2000">
              <a:latin typeface="Times New Roman" pitchFamily="18" charset="0"/>
              <a:cs typeface="Times New Roman" pitchFamily="18" charset="0"/>
            </a:endParaRPr>
          </a:p>
        </p:txBody>
      </p:sp>
      <p:pic>
        <p:nvPicPr>
          <p:cNvPr id="71692" name="Picture 3" descr="http://4.bp.blogspot.com/_Lvl7qtKpwC0/Sr0fZ3KlI5I/AAAAAAAAAIU/UrV7qWDsb7A/s200/nsdap_plakat.jpg"/>
          <p:cNvPicPr>
            <a:picLocks noChangeAspect="1" noChangeArrowheads="1"/>
          </p:cNvPicPr>
          <p:nvPr/>
        </p:nvPicPr>
        <p:blipFill>
          <a:blip r:embed="rId2"/>
          <a:srcRect/>
          <a:stretch>
            <a:fillRect/>
          </a:stretch>
        </p:blipFill>
        <p:spPr bwMode="auto">
          <a:xfrm>
            <a:off x="3419475" y="3429000"/>
            <a:ext cx="2089150" cy="3262313"/>
          </a:xfrm>
          <a:prstGeom prst="rect">
            <a:avLst/>
          </a:prstGeom>
          <a:noFill/>
          <a:ln w="9525">
            <a:noFill/>
            <a:miter lim="800000"/>
            <a:headEnd/>
            <a:tailEnd/>
          </a:ln>
        </p:spPr>
      </p:pic>
      <p:pic>
        <p:nvPicPr>
          <p:cNvPr id="71693" name="Picture 5" descr="http://www.glogster.com/blog-thumbs/3/8/3/17/8031789_2.jpg?u=6af42d4c70431e498e79894a78c178bd"/>
          <p:cNvPicPr>
            <a:picLocks noChangeAspect="1" noChangeArrowheads="1"/>
          </p:cNvPicPr>
          <p:nvPr/>
        </p:nvPicPr>
        <p:blipFill>
          <a:blip r:embed="rId3"/>
          <a:srcRect/>
          <a:stretch>
            <a:fillRect/>
          </a:stretch>
        </p:blipFill>
        <p:spPr bwMode="auto">
          <a:xfrm>
            <a:off x="6156325" y="3573463"/>
            <a:ext cx="2228850" cy="3028950"/>
          </a:xfrm>
          <a:prstGeom prst="rect">
            <a:avLst/>
          </a:prstGeom>
          <a:noFill/>
          <a:ln w="9525">
            <a:noFill/>
            <a:miter lim="800000"/>
            <a:headEnd/>
            <a:tailEnd/>
          </a:ln>
        </p:spPr>
      </p:pic>
      <p:pic>
        <p:nvPicPr>
          <p:cNvPr id="71694" name="Picture 7" descr="http://3.bp.blogspot.com/-jFjbC6CBxwo/TXXtIbl2igI/AAAAAAAAFQ8/5L9Crs2MR5Y/s320/sufragistas%25252001.jpg"/>
          <p:cNvPicPr>
            <a:picLocks noChangeAspect="1" noChangeArrowheads="1"/>
          </p:cNvPicPr>
          <p:nvPr/>
        </p:nvPicPr>
        <p:blipFill>
          <a:blip r:embed="rId4"/>
          <a:srcRect/>
          <a:stretch>
            <a:fillRect/>
          </a:stretch>
        </p:blipFill>
        <p:spPr bwMode="auto">
          <a:xfrm>
            <a:off x="539750" y="3573463"/>
            <a:ext cx="2038350"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1 Imagen"/>
          <p:cNvPicPr>
            <a:picLocks noChangeAspect="1" noChangeArrowheads="1"/>
          </p:cNvPicPr>
          <p:nvPr/>
        </p:nvPicPr>
        <p:blipFill>
          <a:blip r:embed="rId2"/>
          <a:srcRect/>
          <a:stretch>
            <a:fillRect/>
          </a:stretch>
        </p:blipFill>
        <p:spPr bwMode="auto">
          <a:xfrm>
            <a:off x="2214563" y="-171450"/>
            <a:ext cx="4987925" cy="7029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3 CuadroTexto"/>
          <p:cNvSpPr txBox="1">
            <a:spLocks noChangeArrowheads="1"/>
          </p:cNvSpPr>
          <p:nvPr/>
        </p:nvSpPr>
        <p:spPr bwMode="auto">
          <a:xfrm>
            <a:off x="179388" y="3789363"/>
            <a:ext cx="8280400" cy="646112"/>
          </a:xfrm>
          <a:prstGeom prst="rect">
            <a:avLst/>
          </a:prstGeom>
          <a:noFill/>
          <a:ln w="9525">
            <a:noFill/>
            <a:miter lim="800000"/>
            <a:headEnd/>
            <a:tailEnd/>
          </a:ln>
        </p:spPr>
        <p:txBody>
          <a:bodyPr>
            <a:spAutoFit/>
          </a:bodyPr>
          <a:lstStyle/>
          <a:p>
            <a:pPr hangingPunct="0"/>
            <a:r>
              <a:rPr lang="es-ES_tradnl" b="1">
                <a:latin typeface="Calibri" pitchFamily="34" charset="0"/>
              </a:rPr>
              <a:t> </a:t>
            </a:r>
          </a:p>
          <a:p>
            <a:endParaRPr lang="es-ES_tradnl">
              <a:latin typeface="Calibri" pitchFamily="34" charset="0"/>
            </a:endParaRPr>
          </a:p>
        </p:txBody>
      </p:sp>
      <p:sp>
        <p:nvSpPr>
          <p:cNvPr id="18434" name="2 CuadroTexto"/>
          <p:cNvSpPr txBox="1">
            <a:spLocks noChangeArrowheads="1"/>
          </p:cNvSpPr>
          <p:nvPr/>
        </p:nvSpPr>
        <p:spPr bwMode="auto">
          <a:xfrm>
            <a:off x="0" y="692150"/>
            <a:ext cx="4500563" cy="6011863"/>
          </a:xfrm>
          <a:prstGeom prst="rect">
            <a:avLst/>
          </a:prstGeom>
          <a:solidFill>
            <a:srgbClr val="5BEC34"/>
          </a:solidFill>
          <a:ln w="9525">
            <a:noFill/>
            <a:miter lim="800000"/>
            <a:headEnd/>
            <a:tailEnd/>
          </a:ln>
        </p:spPr>
        <p:txBody>
          <a:bodyPr>
            <a:spAutoFit/>
          </a:bodyPr>
          <a:lstStyle/>
          <a:p>
            <a:pPr algn="just" hangingPunct="0"/>
            <a:r>
              <a:rPr lang="es-ES_tradnl" dirty="0">
                <a:latin typeface="Calibri" pitchFamily="34" charset="0"/>
              </a:rPr>
              <a:t> </a:t>
            </a:r>
          </a:p>
          <a:p>
            <a:pPr algn="just" hangingPunct="0"/>
            <a:r>
              <a:rPr lang="es-ES_tradnl" dirty="0">
                <a:latin typeface="Calibri" pitchFamily="34" charset="0"/>
              </a:rPr>
              <a:t> </a:t>
            </a:r>
            <a:r>
              <a:rPr lang="gl-ES" dirty="0" smtClean="0">
                <a:latin typeface="Calibri" pitchFamily="34" charset="0"/>
              </a:rPr>
              <a:t>A intervención alemá en Marrocos, lonxe de illar a Francia,  vai supoñer a formación de 2 bloques opostos :</a:t>
            </a:r>
            <a:endParaRPr lang="gl-ES" b="1" dirty="0" smtClean="0">
              <a:latin typeface="Calibri" pitchFamily="34" charset="0"/>
            </a:endParaRPr>
          </a:p>
          <a:p>
            <a:pPr algn="just" hangingPunct="0"/>
            <a:r>
              <a:rPr lang="gl-ES" dirty="0" smtClean="0">
                <a:latin typeface="Calibri" pitchFamily="34" charset="0"/>
              </a:rPr>
              <a:t> </a:t>
            </a:r>
            <a:endParaRPr lang="gl-ES" b="1" dirty="0" smtClean="0">
              <a:latin typeface="Calibri" pitchFamily="34" charset="0"/>
            </a:endParaRPr>
          </a:p>
          <a:p>
            <a:pPr algn="just" hangingPunct="0"/>
            <a:r>
              <a:rPr lang="gl-ES" b="1" i="1" u="sng" dirty="0" err="1" smtClean="0">
                <a:latin typeface="Calibri" pitchFamily="34" charset="0"/>
              </a:rPr>
              <a:t>Triple</a:t>
            </a:r>
            <a:r>
              <a:rPr lang="gl-ES" b="1" i="1" u="sng" dirty="0" smtClean="0">
                <a:latin typeface="Calibri" pitchFamily="34" charset="0"/>
              </a:rPr>
              <a:t> Alianza</a:t>
            </a:r>
            <a:r>
              <a:rPr lang="gl-ES" dirty="0" smtClean="0">
                <a:latin typeface="Calibri" pitchFamily="34" charset="0"/>
              </a:rPr>
              <a:t>: Alemaña, Imperio </a:t>
            </a:r>
            <a:r>
              <a:rPr lang="gl-ES" dirty="0" err="1" smtClean="0">
                <a:latin typeface="Calibri" pitchFamily="34" charset="0"/>
              </a:rPr>
              <a:t>Austro-Húngaro</a:t>
            </a:r>
            <a:r>
              <a:rPr lang="gl-ES" dirty="0" smtClean="0">
                <a:latin typeface="Calibri" pitchFamily="34" charset="0"/>
              </a:rPr>
              <a:t>, Italia</a:t>
            </a:r>
            <a:endParaRPr lang="gl-ES" b="1" dirty="0" smtClean="0">
              <a:latin typeface="Calibri" pitchFamily="34" charset="0"/>
            </a:endParaRPr>
          </a:p>
          <a:p>
            <a:pPr algn="just" hangingPunct="0"/>
            <a:r>
              <a:rPr lang="gl-ES" dirty="0" smtClean="0">
                <a:latin typeface="Calibri" pitchFamily="34" charset="0"/>
              </a:rPr>
              <a:t> </a:t>
            </a:r>
            <a:endParaRPr lang="gl-ES" b="1" dirty="0" smtClean="0">
              <a:latin typeface="Calibri" pitchFamily="34" charset="0"/>
            </a:endParaRPr>
          </a:p>
          <a:p>
            <a:pPr algn="just" hangingPunct="0"/>
            <a:r>
              <a:rPr lang="gl-ES" b="1" i="1" u="sng" dirty="0" err="1" smtClean="0">
                <a:latin typeface="Calibri" pitchFamily="34" charset="0"/>
              </a:rPr>
              <a:t>Triple</a:t>
            </a:r>
            <a:r>
              <a:rPr lang="gl-ES" b="1" i="1" u="sng" dirty="0" smtClean="0">
                <a:latin typeface="Calibri" pitchFamily="34" charset="0"/>
              </a:rPr>
              <a:t> </a:t>
            </a:r>
            <a:r>
              <a:rPr lang="gl-ES" b="1" i="1" u="sng" dirty="0" err="1" smtClean="0">
                <a:latin typeface="Calibri" pitchFamily="34" charset="0"/>
              </a:rPr>
              <a:t>Entente</a:t>
            </a:r>
            <a:r>
              <a:rPr lang="gl-ES" dirty="0" smtClean="0">
                <a:latin typeface="Calibri" pitchFamily="34" charset="0"/>
              </a:rPr>
              <a:t>: Francia, Rusia, Gran Bretaña.</a:t>
            </a:r>
          </a:p>
          <a:p>
            <a:pPr algn="just" hangingPunct="0"/>
            <a:endParaRPr lang="gl-ES" sz="1000" b="1" dirty="0" smtClean="0">
              <a:latin typeface="Calibri" pitchFamily="34" charset="0"/>
            </a:endParaRPr>
          </a:p>
          <a:p>
            <a:pPr algn="just" hangingPunct="0"/>
            <a:r>
              <a:rPr lang="gl-ES" b="1" dirty="0" smtClean="0">
                <a:latin typeface="Calibri" pitchFamily="34" charset="0"/>
              </a:rPr>
              <a:t>A Tripla </a:t>
            </a:r>
            <a:r>
              <a:rPr lang="gl-ES" b="1" dirty="0" err="1" smtClean="0">
                <a:latin typeface="Calibri" pitchFamily="34" charset="0"/>
              </a:rPr>
              <a:t>Entente</a:t>
            </a:r>
            <a:r>
              <a:rPr lang="gl-ES" b="1" dirty="0" smtClean="0">
                <a:latin typeface="Calibri" pitchFamily="34" charset="0"/>
              </a:rPr>
              <a:t> configúrase como reacción ante esta política agresiva que suporá </a:t>
            </a:r>
            <a:r>
              <a:rPr lang="gl-ES" b="1" smtClean="0">
                <a:latin typeface="Calibri" pitchFamily="34" charset="0"/>
              </a:rPr>
              <a:t>o afastamento </a:t>
            </a:r>
            <a:r>
              <a:rPr lang="gl-ES" b="1" dirty="0" smtClean="0">
                <a:latin typeface="Calibri" pitchFamily="34" charset="0"/>
              </a:rPr>
              <a:t>entre Alemaña e Rusia. </a:t>
            </a:r>
          </a:p>
          <a:p>
            <a:pPr algn="just" hangingPunct="0"/>
            <a:r>
              <a:rPr lang="gl-ES" b="1" dirty="0" smtClean="0">
                <a:latin typeface="Calibri" pitchFamily="34" charset="0"/>
              </a:rPr>
              <a:t>Esta xirará cara a Francia, na procura de capitais necesarios para o seu desenvolvemento e con posterioridade unirase Gran Bretaña ante a rivalidade de Alemaña </a:t>
            </a:r>
            <a:r>
              <a:rPr lang="gl-ES" dirty="0" smtClean="0">
                <a:latin typeface="Calibri" pitchFamily="34" charset="0"/>
              </a:rPr>
              <a:t>(tanto económica como militar – obxectivo alemán de crear unha armada de guerra semellante á británica, que levará a unha desenfreada carreira de armamentos-)</a:t>
            </a:r>
            <a:endParaRPr lang="gl-ES" b="1" dirty="0" smtClean="0">
              <a:latin typeface="Calibri" pitchFamily="34" charset="0"/>
            </a:endParaRPr>
          </a:p>
          <a:p>
            <a:pPr hangingPunct="0"/>
            <a:r>
              <a:rPr lang="gl-ES" dirty="0" smtClean="0">
                <a:latin typeface="Calibri" pitchFamily="34" charset="0"/>
              </a:rPr>
              <a:t> </a:t>
            </a:r>
            <a:r>
              <a:rPr lang="gl-ES" b="1" dirty="0" smtClean="0">
                <a:latin typeface="Calibri" pitchFamily="34" charset="0"/>
              </a:rPr>
              <a:t> </a:t>
            </a:r>
            <a:endParaRPr lang="gl-ES" b="1" dirty="0">
              <a:latin typeface="Calibri" pitchFamily="34" charset="0"/>
            </a:endParaRPr>
          </a:p>
        </p:txBody>
      </p:sp>
      <p:pic>
        <p:nvPicPr>
          <p:cNvPr id="18435" name="Picture 4" descr="http://wapedia.mobi/thumb/7ef4502/es/fixed/395/600/Bundesarchiv_Bild_183-R43302%252C_Kaiser_Wilhelm_II._und_Zar_Nikolaus_II..jpg?format=jpg"/>
          <p:cNvPicPr>
            <a:picLocks noChangeAspect="1" noChangeArrowheads="1"/>
          </p:cNvPicPr>
          <p:nvPr/>
        </p:nvPicPr>
        <p:blipFill>
          <a:blip r:embed="rId2"/>
          <a:srcRect/>
          <a:stretch>
            <a:fillRect/>
          </a:stretch>
        </p:blipFill>
        <p:spPr bwMode="auto">
          <a:xfrm>
            <a:off x="4500563" y="0"/>
            <a:ext cx="4643437" cy="6858000"/>
          </a:xfrm>
          <a:prstGeom prst="rect">
            <a:avLst/>
          </a:prstGeom>
          <a:noFill/>
          <a:ln w="9525">
            <a:noFill/>
            <a:miter lim="800000"/>
            <a:headEnd/>
            <a:tailEnd/>
          </a:ln>
        </p:spPr>
      </p:pic>
      <p:sp>
        <p:nvSpPr>
          <p:cNvPr id="18436" name="Text Box 5"/>
          <p:cNvSpPr txBox="1">
            <a:spLocks noChangeArrowheads="1"/>
          </p:cNvSpPr>
          <p:nvPr/>
        </p:nvSpPr>
        <p:spPr bwMode="auto">
          <a:xfrm>
            <a:off x="158750" y="65088"/>
            <a:ext cx="3130550" cy="641350"/>
          </a:xfrm>
          <a:prstGeom prst="rect">
            <a:avLst/>
          </a:prstGeom>
          <a:solidFill>
            <a:srgbClr val="008000"/>
          </a:solidFill>
          <a:ln w="9525">
            <a:noFill/>
            <a:miter lim="800000"/>
            <a:headEnd/>
            <a:tailEnd/>
          </a:ln>
        </p:spPr>
        <p:txBody>
          <a:bodyPr wrap="none">
            <a:spAutoFit/>
          </a:bodyPr>
          <a:lstStyle/>
          <a:p>
            <a:r>
              <a:rPr lang="es-ES"/>
              <a:t>CREACIÓN DE 2 BLOQUES</a:t>
            </a:r>
          </a:p>
          <a:p>
            <a:r>
              <a:rPr lang="es-ES"/>
              <a:t>ENFRONTADOS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2 Imagen"/>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2 Marcador de contenido"/>
          <p:cNvSpPr>
            <a:spLocks noGrp="1"/>
          </p:cNvSpPr>
          <p:nvPr>
            <p:ph idx="1"/>
          </p:nvPr>
        </p:nvSpPr>
        <p:spPr>
          <a:xfrm>
            <a:off x="179388" y="765175"/>
            <a:ext cx="4321175" cy="4525963"/>
          </a:xfrm>
        </p:spPr>
        <p:txBody>
          <a:bodyPr/>
          <a:lstStyle/>
          <a:p>
            <a:pPr algn="just" eaLnBrk="1">
              <a:buFont typeface="Arial" charset="0"/>
              <a:buNone/>
            </a:pPr>
            <a:r>
              <a:rPr lang="es-ES_tradnl" sz="1800" smtClean="0">
                <a:latin typeface="Times New Roman" pitchFamily="18" charset="0"/>
                <a:cs typeface="Times New Roman" pitchFamily="18" charset="0"/>
              </a:rPr>
              <a:t>Presenta 2 factores fundamentais:</a:t>
            </a:r>
            <a:endParaRPr lang="es-ES_tradnl" sz="1800" b="1" smtClean="0">
              <a:latin typeface="Times New Roman" pitchFamily="18" charset="0"/>
              <a:cs typeface="Times New Roman" pitchFamily="18" charset="0"/>
            </a:endParaRPr>
          </a:p>
          <a:p>
            <a:pPr algn="just" eaLnBrk="1"/>
            <a:r>
              <a:rPr lang="es-ES_tradnl" sz="1800" b="1" u="sng" smtClean="0">
                <a:latin typeface="Times New Roman" pitchFamily="18" charset="0"/>
                <a:cs typeface="Times New Roman" pitchFamily="18" charset="0"/>
              </a:rPr>
              <a:t>A rivalidade entre o</a:t>
            </a:r>
            <a:r>
              <a:rPr lang="es-ES_tradnl" sz="1800" smtClean="0">
                <a:latin typeface="Times New Roman" pitchFamily="18" charset="0"/>
                <a:cs typeface="Times New Roman" pitchFamily="18" charset="0"/>
              </a:rPr>
              <a:t> </a:t>
            </a:r>
            <a:r>
              <a:rPr lang="es-ES_tradnl" sz="1800" b="1" u="sng" smtClean="0">
                <a:latin typeface="Times New Roman" pitchFamily="18" charset="0"/>
                <a:cs typeface="Times New Roman" pitchFamily="18" charset="0"/>
              </a:rPr>
              <a:t>Imperio Austro-Húngaro</a:t>
            </a:r>
            <a:r>
              <a:rPr lang="es-ES_tradnl" sz="1800" smtClean="0">
                <a:latin typeface="Times New Roman" pitchFamily="18" charset="0"/>
                <a:cs typeface="Times New Roman" pitchFamily="18" charset="0"/>
              </a:rPr>
              <a:t> e </a:t>
            </a:r>
            <a:r>
              <a:rPr lang="es-ES_tradnl" sz="1800" b="1" u="sng" smtClean="0">
                <a:latin typeface="Times New Roman" pitchFamily="18" charset="0"/>
                <a:cs typeface="Times New Roman" pitchFamily="18" charset="0"/>
              </a:rPr>
              <a:t>Rusia</a:t>
            </a:r>
            <a:endParaRPr lang="es-ES_tradnl" sz="1800" b="1" smtClean="0">
              <a:latin typeface="Times New Roman" pitchFamily="18" charset="0"/>
              <a:cs typeface="Times New Roman" pitchFamily="18" charset="0"/>
            </a:endParaRPr>
          </a:p>
          <a:p>
            <a:pPr algn="just" eaLnBrk="1"/>
            <a:r>
              <a:rPr lang="es-ES_tradnl" sz="1800" u="sng" smtClean="0">
                <a:latin typeface="Times New Roman" pitchFamily="18" charset="0"/>
                <a:cs typeface="Times New Roman" pitchFamily="18" charset="0"/>
              </a:rPr>
              <a:t>O </a:t>
            </a:r>
            <a:r>
              <a:rPr lang="es-ES_tradnl" sz="1800" b="1" u="sng" smtClean="0">
                <a:latin typeface="Times New Roman" pitchFamily="18" charset="0"/>
                <a:cs typeface="Times New Roman" pitchFamily="18" charset="0"/>
              </a:rPr>
              <a:t>Nacionalismo Serbio.</a:t>
            </a:r>
            <a:endParaRPr lang="es-ES_tradnl" sz="1800" b="1" smtClean="0">
              <a:latin typeface="Times New Roman" pitchFamily="18" charset="0"/>
              <a:cs typeface="Times New Roman" pitchFamily="18" charset="0"/>
            </a:endParaRPr>
          </a:p>
          <a:p>
            <a:pPr algn="just" eaLnBrk="1">
              <a:buFont typeface="Arial" charset="0"/>
              <a:buNone/>
            </a:pPr>
            <a:r>
              <a:rPr lang="es-ES_tradnl" sz="1800" smtClean="0">
                <a:latin typeface="Times New Roman" pitchFamily="18" charset="0"/>
                <a:cs typeface="Times New Roman" pitchFamily="18" charset="0"/>
              </a:rPr>
              <a:t>A zona dos Balcáns era fundamental para Rusia sobre todo para asegurar a súa saída ó Mediterráneo a través dos Estreitos (Dardanelos e Bósforo: controlados polo Imperio Turco) que lle leva desde o s.XIX dunha banda, a continuos enfrontamentos co Imperio Otomano (Guerra de Crimea) e doutra, a apoiar ós movementos nacionalistas, sobre todo o serbio. </a:t>
            </a:r>
          </a:p>
          <a:p>
            <a:pPr algn="just" eaLnBrk="1">
              <a:buFont typeface="Arial" charset="0"/>
              <a:buNone/>
            </a:pPr>
            <a:r>
              <a:rPr lang="es-ES_tradnl" sz="1800" smtClean="0">
                <a:latin typeface="Times New Roman" pitchFamily="18" charset="0"/>
                <a:cs typeface="Times New Roman" pitchFamily="18" charset="0"/>
              </a:rPr>
              <a:t>. O Imperio Austro-Húngaro pretende expansionarse cara ó Sur controlando o territorio dos eslavos. Esta política choca cos intereses de Serbia e de Rusia (que non  consentirá un control da Península Balcánica polos Austriacos).</a:t>
            </a:r>
            <a:endParaRPr lang="es-ES_tradnl" sz="1800" b="1" smtClean="0">
              <a:latin typeface="Times New Roman" pitchFamily="18" charset="0"/>
              <a:cs typeface="Times New Roman" pitchFamily="18" charset="0"/>
            </a:endParaRPr>
          </a:p>
        </p:txBody>
      </p:sp>
      <p:pic>
        <p:nvPicPr>
          <p:cNvPr id="20482" name="Picture 4" descr="http://historia1imagen.files.wordpress.com/2010/05/reparto-de-los-balcanes-primera-guerra-mundial-caricatura.jpg?w=247&amp;h=300"/>
          <p:cNvPicPr>
            <a:picLocks noChangeAspect="1" noChangeArrowheads="1"/>
          </p:cNvPicPr>
          <p:nvPr/>
        </p:nvPicPr>
        <p:blipFill>
          <a:blip r:embed="rId2"/>
          <a:srcRect/>
          <a:stretch>
            <a:fillRect/>
          </a:stretch>
        </p:blipFill>
        <p:spPr bwMode="auto">
          <a:xfrm>
            <a:off x="4645025" y="765175"/>
            <a:ext cx="4498975" cy="5445125"/>
          </a:xfrm>
          <a:prstGeom prst="rect">
            <a:avLst/>
          </a:prstGeom>
          <a:noFill/>
          <a:ln w="9525">
            <a:noFill/>
            <a:miter lim="800000"/>
            <a:headEnd/>
            <a:tailEnd/>
          </a:ln>
        </p:spPr>
      </p:pic>
      <p:sp>
        <p:nvSpPr>
          <p:cNvPr id="20483" name="Text Box 4"/>
          <p:cNvSpPr txBox="1">
            <a:spLocks noChangeArrowheads="1"/>
          </p:cNvSpPr>
          <p:nvPr/>
        </p:nvSpPr>
        <p:spPr bwMode="auto">
          <a:xfrm>
            <a:off x="323850" y="188913"/>
            <a:ext cx="3359150" cy="366712"/>
          </a:xfrm>
          <a:prstGeom prst="rect">
            <a:avLst/>
          </a:prstGeom>
          <a:solidFill>
            <a:srgbClr val="008000"/>
          </a:solidFill>
          <a:ln w="9525">
            <a:noFill/>
            <a:miter lim="800000"/>
            <a:headEnd/>
            <a:tailEnd/>
          </a:ln>
        </p:spPr>
        <p:txBody>
          <a:bodyPr wrap="none">
            <a:spAutoFit/>
          </a:bodyPr>
          <a:lstStyle/>
          <a:p>
            <a:r>
              <a:rPr lang="es-ES"/>
              <a:t>RIVALIDADE  NOS  BALCÁNS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1260</TotalTime>
  <Words>5426</Words>
  <Application>Microsoft Office PowerPoint</Application>
  <PresentationFormat>Presentación en pantalla (4:3)</PresentationFormat>
  <Paragraphs>748</Paragraphs>
  <Slides>62</Slides>
  <Notes>2</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62</vt:i4>
      </vt:variant>
    </vt:vector>
  </HeadingPairs>
  <TitlesOfParts>
    <vt:vector size="66" baseType="lpstr">
      <vt:lpstr>Arial</vt:lpstr>
      <vt:lpstr>Calibri</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Windows uE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WinuE</dc:creator>
  <cp:lastModifiedBy>Windows User</cp:lastModifiedBy>
  <cp:revision>148</cp:revision>
  <dcterms:created xsi:type="dcterms:W3CDTF">2011-06-04T00:07:36Z</dcterms:created>
  <dcterms:modified xsi:type="dcterms:W3CDTF">2017-01-12T20:35:55Z</dcterms:modified>
</cp:coreProperties>
</file>