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58" r:id="rId11"/>
    <p:sldId id="266" r:id="rId12"/>
    <p:sldId id="259" r:id="rId13"/>
    <p:sldId id="260" r:id="rId14"/>
    <p:sldId id="275" r:id="rId15"/>
    <p:sldId id="261" r:id="rId16"/>
    <p:sldId id="262" r:id="rId17"/>
    <p:sldId id="263" r:id="rId18"/>
    <p:sldId id="264" r:id="rId19"/>
    <p:sldId id="265" r:id="rId20"/>
    <p:sldId id="276" r:id="rId2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85C3CB90-161C-4B50-A2CF-B5BD747ADDCB}">
          <p14:sldIdLst>
            <p14:sldId id="257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58"/>
            <p14:sldId id="266"/>
            <p14:sldId id="259"/>
            <p14:sldId id="260"/>
          </p14:sldIdLst>
        </p14:section>
        <p14:section name="Sección sin título" id="{CE58675A-A4FE-4D8C-B6DB-4C1F5770CB0F}">
          <p14:sldIdLst>
            <p14:sldId id="275"/>
            <p14:sldId id="261"/>
            <p14:sldId id="262"/>
            <p14:sldId id="263"/>
            <p14:sldId id="264"/>
            <p14:sldId id="265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2584-AD1F-4122-9351-C648B86584E9}" type="datetimeFigureOut">
              <a:rPr lang="gl-ES" smtClean="0"/>
              <a:t>05/05/2024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C46E-A075-429F-B769-773AFE3FC7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910419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2584-AD1F-4122-9351-C648B86584E9}" type="datetimeFigureOut">
              <a:rPr lang="gl-ES" smtClean="0"/>
              <a:t>05/05/2024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C46E-A075-429F-B769-773AFE3FC7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752079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2584-AD1F-4122-9351-C648B86584E9}" type="datetimeFigureOut">
              <a:rPr lang="gl-ES" smtClean="0"/>
              <a:t>05/05/2024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C46E-A075-429F-B769-773AFE3FC7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39295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2584-AD1F-4122-9351-C648B86584E9}" type="datetimeFigureOut">
              <a:rPr lang="gl-ES" smtClean="0"/>
              <a:t>05/05/2024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C46E-A075-429F-B769-773AFE3FC7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94638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2584-AD1F-4122-9351-C648B86584E9}" type="datetimeFigureOut">
              <a:rPr lang="gl-ES" smtClean="0"/>
              <a:t>05/05/2024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C46E-A075-429F-B769-773AFE3FC7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049038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2584-AD1F-4122-9351-C648B86584E9}" type="datetimeFigureOut">
              <a:rPr lang="gl-ES" smtClean="0"/>
              <a:t>05/05/2024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C46E-A075-429F-B769-773AFE3FC7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40967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2584-AD1F-4122-9351-C648B86584E9}" type="datetimeFigureOut">
              <a:rPr lang="gl-ES" smtClean="0"/>
              <a:t>05/05/2024</a:t>
            </a:fld>
            <a:endParaRPr lang="gl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C46E-A075-429F-B769-773AFE3FC7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845612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2584-AD1F-4122-9351-C648B86584E9}" type="datetimeFigureOut">
              <a:rPr lang="gl-ES" smtClean="0"/>
              <a:t>05/05/2024</a:t>
            </a:fld>
            <a:endParaRPr lang="gl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C46E-A075-429F-B769-773AFE3FC7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82167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2584-AD1F-4122-9351-C648B86584E9}" type="datetimeFigureOut">
              <a:rPr lang="gl-ES" smtClean="0"/>
              <a:t>05/05/2024</a:t>
            </a:fld>
            <a:endParaRPr lang="gl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C46E-A075-429F-B769-773AFE3FC7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067060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2584-AD1F-4122-9351-C648B86584E9}" type="datetimeFigureOut">
              <a:rPr lang="gl-ES" smtClean="0"/>
              <a:t>05/05/2024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C46E-A075-429F-B769-773AFE3FC7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005593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C2584-AD1F-4122-9351-C648B86584E9}" type="datetimeFigureOut">
              <a:rPr lang="gl-ES" smtClean="0"/>
              <a:t>05/05/2024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BC46E-A075-429F-B769-773AFE3FC7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104206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C2584-AD1F-4122-9351-C648B86584E9}" type="datetimeFigureOut">
              <a:rPr lang="gl-ES" smtClean="0"/>
              <a:t>05/05/2024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BC46E-A075-429F-B769-773AFE3FC71F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146820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97280" y="418011"/>
            <a:ext cx="8934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4000" dirty="0" smtClean="0"/>
              <a:t>O CAMIÑO CARA Á 2ª GUERRA MUNDIAL</a:t>
            </a:r>
            <a:endParaRPr lang="gl-ES" sz="4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20" y="1247631"/>
            <a:ext cx="9766914" cy="538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2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ChangeArrowheads="1"/>
          </p:cNvSpPr>
          <p:nvPr/>
        </p:nvSpPr>
        <p:spPr bwMode="auto">
          <a:xfrm>
            <a:off x="0" y="46623"/>
            <a:ext cx="11963399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gl-ES" sz="2000" b="1" dirty="0" smtClean="0">
                <a:ea typeface="Times New Roman" pitchFamily="18" charset="0"/>
                <a:cs typeface="Arial" pitchFamily="34" charset="0"/>
              </a:rPr>
              <a:t>.</a:t>
            </a:r>
            <a:r>
              <a:rPr lang="gl-ES" sz="2000" b="1" u="sng" dirty="0" smtClean="0">
                <a:ea typeface="Times New Roman" pitchFamily="18" charset="0"/>
                <a:cs typeface="Arial" pitchFamily="34" charset="0"/>
              </a:rPr>
              <a:t>ALEMAÑA</a:t>
            </a:r>
            <a:endParaRPr lang="es-ES" sz="2000" dirty="0"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sz="2000" dirty="0">
                <a:ea typeface="Times New Roman" pitchFamily="18" charset="0"/>
                <a:cs typeface="Arial" pitchFamily="34" charset="0"/>
              </a:rPr>
              <a:t>Desde a chegada ó poder de </a:t>
            </a:r>
            <a:r>
              <a:rPr lang="gl-ES" sz="2000" dirty="0" err="1">
                <a:ea typeface="Times New Roman" pitchFamily="18" charset="0"/>
                <a:cs typeface="Arial" pitchFamily="34" charset="0"/>
              </a:rPr>
              <a:t>Hitler</a:t>
            </a:r>
            <a:r>
              <a:rPr lang="gl-ES" sz="2000" dirty="0">
                <a:ea typeface="Times New Roman" pitchFamily="18" charset="0"/>
                <a:cs typeface="Arial" pitchFamily="34" charset="0"/>
              </a:rPr>
              <a:t>, en 1933, a política alemá encamíñase ó </a:t>
            </a:r>
            <a:r>
              <a:rPr lang="gl-ES" sz="2000" dirty="0" err="1">
                <a:ea typeface="Times New Roman" pitchFamily="18" charset="0"/>
                <a:cs typeface="Arial" pitchFamily="34" charset="0"/>
              </a:rPr>
              <a:t>armamentismo</a:t>
            </a:r>
            <a:r>
              <a:rPr lang="gl-ES" sz="2000" dirty="0">
                <a:ea typeface="Times New Roman" pitchFamily="18" charset="0"/>
                <a:cs typeface="Arial" pitchFamily="34" charset="0"/>
              </a:rPr>
              <a:t> e ó inicio dunha política expansionista. </a:t>
            </a:r>
            <a:endParaRPr lang="gl-ES" sz="2000" dirty="0" smtClean="0"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2000" dirty="0"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2000" dirty="0" smtClean="0"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2000" dirty="0"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2000" dirty="0" smtClean="0"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2000" dirty="0"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2000" dirty="0" smtClean="0"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2000" dirty="0"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2000" dirty="0" smtClean="0"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2000" dirty="0"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2000" dirty="0" smtClean="0"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2000" dirty="0"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2000" dirty="0" smtClean="0"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2000" dirty="0"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2000" dirty="0" smtClean="0"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gl-ES" sz="2000" dirty="0">
              <a:ea typeface="Times New Roman" pitchFamily="18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gl-ES" sz="2000" dirty="0" smtClean="0">
                <a:ea typeface="Times New Roman" pitchFamily="18" charset="0"/>
                <a:cs typeface="Arial" pitchFamily="34" charset="0"/>
              </a:rPr>
              <a:t>En </a:t>
            </a:r>
            <a:r>
              <a:rPr lang="gl-ES" sz="2000" dirty="0">
                <a:ea typeface="Times New Roman" pitchFamily="18" charset="0"/>
                <a:cs typeface="Arial" pitchFamily="34" charset="0"/>
              </a:rPr>
              <a:t>outubro de 1933 anuncia a súa retirada da Sociedade de Nacións e inicia o rearmamento (amparándose nunha vella cláusula do Tratado de Versalles na que se consideraba que o desarme de Alemaña sería o limiar do desarme xeral en Europa. Ó non cumprirse tal desarme </a:t>
            </a:r>
            <a:r>
              <a:rPr lang="gl-ES" sz="2000" dirty="0" err="1">
                <a:ea typeface="Times New Roman" pitchFamily="18" charset="0"/>
                <a:cs typeface="Arial" pitchFamily="34" charset="0"/>
              </a:rPr>
              <a:t>Hitler</a:t>
            </a:r>
            <a:r>
              <a:rPr lang="gl-ES" sz="2000" dirty="0">
                <a:ea typeface="Times New Roman" pitchFamily="18" charset="0"/>
                <a:cs typeface="Arial" pitchFamily="34" charset="0"/>
              </a:rPr>
              <a:t> comeza o rearme de Alemaña).</a:t>
            </a:r>
            <a:endParaRPr lang="gl-ES" sz="2000" dirty="0"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4892" y="1231611"/>
            <a:ext cx="5488341" cy="418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4160" y="1118539"/>
            <a:ext cx="3143272" cy="441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2778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20" y="0"/>
            <a:ext cx="5715585" cy="3714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5934" y="3214686"/>
            <a:ext cx="4819660" cy="335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4035" y="3792202"/>
            <a:ext cx="3314705" cy="306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/>
          <p:cNvSpPr txBox="1"/>
          <p:nvPr/>
        </p:nvSpPr>
        <p:spPr>
          <a:xfrm>
            <a:off x="7525305" y="1140822"/>
            <a:ext cx="37272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es-ES" dirty="0" smtClean="0"/>
              <a:t> Para aliviar o paro e levar </a:t>
            </a:r>
            <a:r>
              <a:rPr lang="es-ES" dirty="0" err="1" smtClean="0"/>
              <a:t>adiante</a:t>
            </a:r>
            <a:r>
              <a:rPr lang="es-ES" dirty="0" smtClean="0"/>
              <a:t> a </a:t>
            </a:r>
            <a:r>
              <a:rPr lang="es-ES" dirty="0" err="1" smtClean="0"/>
              <a:t>súa</a:t>
            </a:r>
            <a:r>
              <a:rPr lang="es-ES" dirty="0" smtClean="0"/>
              <a:t> política de expansión: </a:t>
            </a:r>
            <a:r>
              <a:rPr lang="es-ES" dirty="0" err="1" smtClean="0"/>
              <a:t>Introduciu</a:t>
            </a:r>
            <a:r>
              <a:rPr lang="es-ES" dirty="0" smtClean="0"/>
              <a:t> o </a:t>
            </a:r>
            <a:r>
              <a:rPr lang="es-ES" dirty="0" err="1" smtClean="0"/>
              <a:t>servizo</a:t>
            </a:r>
            <a:r>
              <a:rPr lang="es-ES" dirty="0" smtClean="0"/>
              <a:t> militar </a:t>
            </a:r>
            <a:r>
              <a:rPr lang="es-ES" dirty="0" err="1" smtClean="0"/>
              <a:t>obrigatorio</a:t>
            </a:r>
            <a:r>
              <a:rPr lang="es-ES" dirty="0" smtClean="0"/>
              <a:t> (en 1936 </a:t>
            </a:r>
            <a:r>
              <a:rPr lang="es-ES" dirty="0" err="1" smtClean="0"/>
              <a:t>pásase</a:t>
            </a:r>
            <a:r>
              <a:rPr lang="es-ES" dirty="0" smtClean="0"/>
              <a:t> dos 100.000 soldados que permitía o Tratado de Versalles a 1.500.000 soldados).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156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09006" y="285729"/>
            <a:ext cx="11460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dirty="0"/>
              <a:t>A expansión do </a:t>
            </a:r>
            <a:r>
              <a:rPr lang="es-ES" sz="2000" dirty="0" err="1"/>
              <a:t>réxime</a:t>
            </a:r>
            <a:r>
              <a:rPr lang="es-ES" sz="2000" dirty="0"/>
              <a:t> nazi </a:t>
            </a:r>
            <a:r>
              <a:rPr lang="es-ES" sz="2000" dirty="0" err="1"/>
              <a:t>aséntase</a:t>
            </a:r>
            <a:r>
              <a:rPr lang="es-ES" sz="2000" dirty="0"/>
              <a:t> no </a:t>
            </a:r>
            <a:r>
              <a:rPr lang="es-ES" sz="2000" dirty="0" err="1"/>
              <a:t>seu</a:t>
            </a:r>
            <a:r>
              <a:rPr lang="es-ES" sz="2000" dirty="0"/>
              <a:t> </a:t>
            </a:r>
            <a:r>
              <a:rPr lang="es-ES" sz="2000" dirty="0" err="1"/>
              <a:t>obxectivo</a:t>
            </a:r>
            <a:r>
              <a:rPr lang="es-ES" sz="2000" dirty="0"/>
              <a:t> de reunir dentro de </a:t>
            </a:r>
            <a:r>
              <a:rPr lang="es-ES" sz="2000" dirty="0" err="1"/>
              <a:t>Alemaña</a:t>
            </a:r>
            <a:r>
              <a:rPr lang="es-ES" sz="2000" dirty="0"/>
              <a:t> as minorías da </a:t>
            </a:r>
            <a:r>
              <a:rPr lang="es-ES" sz="2000" dirty="0" err="1"/>
              <a:t>mesma</a:t>
            </a:r>
            <a:r>
              <a:rPr lang="es-ES" sz="2000" dirty="0"/>
              <a:t> </a:t>
            </a:r>
            <a:r>
              <a:rPr lang="es-ES" sz="2000" dirty="0" err="1"/>
              <a:t>lingua</a:t>
            </a:r>
            <a:r>
              <a:rPr lang="es-ES" sz="2000" dirty="0"/>
              <a:t> e raza </a:t>
            </a:r>
            <a:r>
              <a:rPr lang="es-ES" sz="2000" dirty="0" err="1"/>
              <a:t>xermánica</a:t>
            </a:r>
            <a:r>
              <a:rPr lang="es-ES" sz="2000" dirty="0"/>
              <a:t> diseminadas por Austria, Checoslovaquia, Polonia... A </a:t>
            </a:r>
            <a:r>
              <a:rPr lang="es-ES" sz="2000" dirty="0" err="1"/>
              <a:t>doutrina</a:t>
            </a:r>
            <a:r>
              <a:rPr lang="es-ES" sz="2000" dirty="0"/>
              <a:t> na que se </a:t>
            </a:r>
            <a:r>
              <a:rPr lang="es-ES" sz="2000" dirty="0" err="1"/>
              <a:t>baseaba</a:t>
            </a:r>
            <a:r>
              <a:rPr lang="es-ES" sz="2000" dirty="0"/>
              <a:t> Hitler era a do </a:t>
            </a:r>
            <a:r>
              <a:rPr lang="es-ES" sz="2000" b="1" i="1" dirty="0"/>
              <a:t>“</a:t>
            </a:r>
            <a:r>
              <a:rPr lang="es-ES" sz="2000" b="1" i="1" dirty="0" err="1" smtClean="0"/>
              <a:t>Lebensraum</a:t>
            </a:r>
            <a:r>
              <a:rPr lang="es-ES" sz="2000" b="1" i="1" dirty="0"/>
              <a:t>”</a:t>
            </a:r>
            <a:r>
              <a:rPr lang="es-ES" sz="2000" dirty="0"/>
              <a:t> </a:t>
            </a:r>
            <a:r>
              <a:rPr lang="es-ES" sz="2000" dirty="0" err="1"/>
              <a:t>ou</a:t>
            </a:r>
            <a:r>
              <a:rPr lang="es-ES" sz="2000" dirty="0"/>
              <a:t> </a:t>
            </a:r>
            <a:r>
              <a:rPr lang="es-ES" sz="2000" dirty="0" err="1"/>
              <a:t>espazo</a:t>
            </a:r>
            <a:r>
              <a:rPr lang="es-ES" sz="2000" dirty="0"/>
              <a:t> vital, </a:t>
            </a:r>
            <a:r>
              <a:rPr lang="es-ES" sz="2000" dirty="0" err="1"/>
              <a:t>espazo</a:t>
            </a:r>
            <a:r>
              <a:rPr lang="es-ES" sz="2000" dirty="0"/>
              <a:t> ó que a raza </a:t>
            </a:r>
            <a:r>
              <a:rPr lang="es-ES" sz="2000" dirty="0" err="1"/>
              <a:t>xermana</a:t>
            </a:r>
            <a:r>
              <a:rPr lang="es-ES" sz="2000" dirty="0"/>
              <a:t> tiña, segundo eles, pleno </a:t>
            </a:r>
            <a:r>
              <a:rPr lang="es-ES" sz="2000" dirty="0" err="1"/>
              <a:t>dereito</a:t>
            </a:r>
            <a:r>
              <a:rPr lang="es-ES" sz="2000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1506" y="1301392"/>
            <a:ext cx="7175339" cy="554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020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2662" y="1"/>
            <a:ext cx="7500990" cy="681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462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2425" y="561975"/>
            <a:ext cx="418147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000" dirty="0" smtClean="0"/>
              <a:t>En 1934, os nazis fixeron un primeiro intento de anexionarse Austria co asasinato do Chanceler  </a:t>
            </a:r>
            <a:r>
              <a:rPr lang="gl-ES" sz="2000" dirty="0" err="1" smtClean="0"/>
              <a:t>austriaco</a:t>
            </a:r>
            <a:r>
              <a:rPr lang="gl-ES" sz="2000" dirty="0" smtClean="0"/>
              <a:t> </a:t>
            </a:r>
            <a:r>
              <a:rPr lang="gl-ES" sz="2000" dirty="0" err="1" smtClean="0"/>
              <a:t>Dollfuss</a:t>
            </a:r>
            <a:r>
              <a:rPr lang="gl-ES" sz="2000" dirty="0" smtClean="0"/>
              <a:t> por un grupo nazi </a:t>
            </a:r>
            <a:r>
              <a:rPr lang="gl-ES" sz="2000" dirty="0" err="1" smtClean="0"/>
              <a:t>austriaco</a:t>
            </a:r>
            <a:r>
              <a:rPr lang="gl-ES" sz="2000" dirty="0" smtClean="0"/>
              <a:t>. </a:t>
            </a:r>
            <a:r>
              <a:rPr lang="gl-ES" sz="2000" dirty="0" err="1" smtClean="0"/>
              <a:t>Mussolini</a:t>
            </a:r>
            <a:r>
              <a:rPr lang="gl-ES" sz="2000" dirty="0" smtClean="0"/>
              <a:t>, nese momento contrario á anexión de Austria por Alemaña, mobilizou tropas cara á fronteira entre Austria e Italia. </a:t>
            </a:r>
          </a:p>
          <a:p>
            <a:pPr algn="just"/>
            <a:endParaRPr lang="gl-ES" sz="2000" dirty="0"/>
          </a:p>
          <a:p>
            <a:pPr algn="just"/>
            <a:r>
              <a:rPr lang="gl-ES" sz="2000" dirty="0" smtClean="0"/>
              <a:t>2 anos, máis tarde en 1936 </a:t>
            </a:r>
            <a:r>
              <a:rPr lang="gl-ES" sz="2000" dirty="0" err="1" smtClean="0"/>
              <a:t>Hitler</a:t>
            </a:r>
            <a:r>
              <a:rPr lang="gl-ES" sz="2000" dirty="0" smtClean="0"/>
              <a:t> e </a:t>
            </a:r>
            <a:r>
              <a:rPr lang="gl-ES" sz="2000" dirty="0" err="1" smtClean="0"/>
              <a:t>Mussolini</a:t>
            </a:r>
            <a:r>
              <a:rPr lang="gl-ES" sz="2000" dirty="0" smtClean="0"/>
              <a:t> asinan o </a:t>
            </a:r>
            <a:r>
              <a:rPr lang="gl-ES" sz="2000" b="1" dirty="0" smtClean="0"/>
              <a:t>Pacto do Eixo Roma e Berlín,</a:t>
            </a:r>
            <a:r>
              <a:rPr lang="gl-ES" sz="2000" dirty="0" smtClean="0"/>
              <a:t> por mor do illamento de Italia imposto pola Sociedade de Nacións trala invasión de </a:t>
            </a:r>
            <a:r>
              <a:rPr lang="gl-ES" sz="2000" dirty="0" smtClean="0"/>
              <a:t>Abisinia, </a:t>
            </a:r>
            <a:r>
              <a:rPr lang="gl-ES" sz="2000" dirty="0" smtClean="0"/>
              <a:t>e a colaboración de ambos co bando franquista na Guerra Civil de España. Este achegamento abrirá as portas á anexión de Austria por Alemaña, que se producirá de forma pacífica en 1938.</a:t>
            </a:r>
            <a:endParaRPr lang="gl-E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196" y="1"/>
            <a:ext cx="3543654" cy="285286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021" y="2852867"/>
            <a:ext cx="5068007" cy="379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19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86909" y="217829"/>
            <a:ext cx="10782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b="1" dirty="0"/>
              <a:t>1-.</a:t>
            </a:r>
            <a:r>
              <a:rPr lang="es-ES" sz="2000" dirty="0"/>
              <a:t>O </a:t>
            </a:r>
            <a:r>
              <a:rPr lang="es-ES" sz="2000" dirty="0" err="1"/>
              <a:t>seu</a:t>
            </a:r>
            <a:r>
              <a:rPr lang="es-ES" sz="2000" dirty="0"/>
              <a:t> </a:t>
            </a:r>
            <a:r>
              <a:rPr lang="es-ES" sz="2000" dirty="0" err="1"/>
              <a:t>primeiro</a:t>
            </a:r>
            <a:r>
              <a:rPr lang="es-ES" sz="2000" dirty="0"/>
              <a:t> </a:t>
            </a:r>
            <a:r>
              <a:rPr lang="es-ES" sz="2000" dirty="0" err="1"/>
              <a:t>obxectivo</a:t>
            </a:r>
            <a:r>
              <a:rPr lang="es-ES" sz="2000" dirty="0"/>
              <a:t> será o </a:t>
            </a:r>
            <a:r>
              <a:rPr lang="es-ES" sz="2000" b="1" i="1" u="sng" dirty="0" err="1"/>
              <a:t>Anschluss</a:t>
            </a:r>
            <a:r>
              <a:rPr lang="es-ES" sz="2000" b="1" i="1" u="sng" dirty="0"/>
              <a:t> (reunificación de </a:t>
            </a:r>
            <a:r>
              <a:rPr lang="es-ES" sz="2000" b="1" i="1" u="sng" dirty="0" err="1"/>
              <a:t>Alemaña</a:t>
            </a:r>
            <a:r>
              <a:rPr lang="es-ES" sz="2000" b="1" i="1" u="sng" dirty="0"/>
              <a:t> e Austria) </a:t>
            </a:r>
            <a:r>
              <a:rPr lang="es-ES" sz="2000" dirty="0" smtClean="0"/>
              <a:t> </a:t>
            </a:r>
            <a:endParaRPr lang="es-ES" sz="2000" dirty="0"/>
          </a:p>
          <a:p>
            <a:pPr algn="just" hangingPunct="0"/>
            <a:endParaRPr lang="es-ES" sz="2000" dirty="0" smtClean="0"/>
          </a:p>
          <a:p>
            <a:pPr algn="just" hangingPunct="0"/>
            <a:r>
              <a:rPr lang="es-ES" sz="2000" dirty="0" smtClean="0"/>
              <a:t>E</a:t>
            </a:r>
            <a:r>
              <a:rPr lang="es-ES" sz="2000" dirty="0" smtClean="0"/>
              <a:t>n </a:t>
            </a:r>
            <a:r>
              <a:rPr lang="es-ES" sz="2000" dirty="0"/>
              <a:t>Marzo de 1938 as tropas </a:t>
            </a:r>
            <a:r>
              <a:rPr lang="es-ES" sz="2000" dirty="0" err="1"/>
              <a:t>alemás</a:t>
            </a:r>
            <a:r>
              <a:rPr lang="es-ES" sz="2000" dirty="0"/>
              <a:t> entran en Austria, </a:t>
            </a:r>
            <a:r>
              <a:rPr lang="es-ES" sz="2000" dirty="0" err="1"/>
              <a:t>conseguíndose</a:t>
            </a:r>
            <a:r>
              <a:rPr lang="es-ES" sz="2000" dirty="0"/>
              <a:t> posteriormente a reunificación mediante plebiscito do pobo austríaco.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21" y="2074107"/>
            <a:ext cx="6369088" cy="478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7634" y="2407480"/>
            <a:ext cx="5577113" cy="3688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2459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619811"/>
            <a:ext cx="33623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2-.O </a:t>
            </a:r>
            <a:r>
              <a:rPr lang="es-ES" sz="2000" b="1" dirty="0" err="1"/>
              <a:t>seguinte</a:t>
            </a:r>
            <a:r>
              <a:rPr lang="es-ES" sz="2000" b="1" dirty="0"/>
              <a:t> paso dado por Hitler </a:t>
            </a:r>
            <a:r>
              <a:rPr lang="es-ES" sz="2000" b="1" dirty="0" err="1"/>
              <a:t>foi</a:t>
            </a:r>
            <a:r>
              <a:rPr lang="es-ES" sz="2000" b="1" dirty="0"/>
              <a:t> a </a:t>
            </a:r>
            <a:r>
              <a:rPr lang="es-ES" sz="2000" b="1" i="1" u="sng" dirty="0"/>
              <a:t>reclamación dos </a:t>
            </a:r>
            <a:r>
              <a:rPr lang="es-ES" sz="2000" b="1" i="1" u="sng" dirty="0" err="1"/>
              <a:t>Sudetes</a:t>
            </a:r>
            <a:r>
              <a:rPr lang="es-ES" sz="2000" b="1" dirty="0"/>
              <a:t>. </a:t>
            </a:r>
            <a:endParaRPr lang="es-ES" sz="2000" b="1" dirty="0" smtClean="0"/>
          </a:p>
          <a:p>
            <a:pPr algn="just"/>
            <a:endParaRPr lang="es-ES" sz="2000" b="1" dirty="0"/>
          </a:p>
          <a:p>
            <a:pPr algn="just"/>
            <a:r>
              <a:rPr lang="es-ES" sz="2000" dirty="0" smtClean="0"/>
              <a:t>Esta </a:t>
            </a:r>
            <a:r>
              <a:rPr lang="es-ES" sz="2000" dirty="0" err="1"/>
              <a:t>rexión</a:t>
            </a:r>
            <a:r>
              <a:rPr lang="es-ES" sz="2000" dirty="0"/>
              <a:t> checa, limítrofe con </a:t>
            </a:r>
            <a:r>
              <a:rPr lang="es-ES" sz="2000" dirty="0" err="1"/>
              <a:t>Alemaña</a:t>
            </a:r>
            <a:r>
              <a:rPr lang="es-ES" sz="2000" dirty="0"/>
              <a:t> albergaba </a:t>
            </a:r>
            <a:r>
              <a:rPr lang="es-ES" sz="2000" dirty="0" err="1"/>
              <a:t>unha</a:t>
            </a:r>
            <a:r>
              <a:rPr lang="es-ES" sz="2000" dirty="0"/>
              <a:t> </a:t>
            </a:r>
            <a:r>
              <a:rPr lang="es-ES" sz="2000" dirty="0" err="1" smtClean="0"/>
              <a:t>poboación</a:t>
            </a:r>
            <a:r>
              <a:rPr lang="es-ES" sz="2000" dirty="0" smtClean="0"/>
              <a:t> </a:t>
            </a:r>
            <a:r>
              <a:rPr lang="es-ES" sz="2000" dirty="0"/>
              <a:t>de 3.200.000 habitantes de fala </a:t>
            </a:r>
            <a:r>
              <a:rPr lang="es-ES" sz="2000" dirty="0" err="1"/>
              <a:t>alemá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 </a:t>
            </a:r>
            <a:r>
              <a:rPr lang="es-ES" sz="2000" dirty="0"/>
              <a:t>Hitler </a:t>
            </a:r>
            <a:r>
              <a:rPr lang="es-ES" sz="2000" dirty="0" err="1"/>
              <a:t>animou</a:t>
            </a:r>
            <a:r>
              <a:rPr lang="es-ES" sz="2000" dirty="0"/>
              <a:t> o </a:t>
            </a:r>
            <a:r>
              <a:rPr lang="es-ES" sz="2000" dirty="0" err="1"/>
              <a:t>desenvolvemento</a:t>
            </a:r>
            <a:r>
              <a:rPr lang="es-ES" sz="2000" dirty="0"/>
              <a:t> </a:t>
            </a:r>
            <a:r>
              <a:rPr lang="es-ES" sz="2000" dirty="0" err="1"/>
              <a:t>dun</a:t>
            </a:r>
            <a:r>
              <a:rPr lang="es-ES" sz="2000" dirty="0"/>
              <a:t> partido </a:t>
            </a:r>
            <a:r>
              <a:rPr lang="es-ES" sz="2000" dirty="0" smtClean="0"/>
              <a:t>nazi </a:t>
            </a:r>
            <a:r>
              <a:rPr lang="es-ES" sz="2000" dirty="0"/>
              <a:t>que </a:t>
            </a:r>
            <a:r>
              <a:rPr lang="es-ES" sz="2000" dirty="0" err="1"/>
              <a:t>reclamou</a:t>
            </a:r>
            <a:r>
              <a:rPr lang="es-ES" sz="2000" dirty="0"/>
              <a:t> a total autonomía dos </a:t>
            </a:r>
            <a:r>
              <a:rPr lang="es-ES" sz="2000" dirty="0" err="1"/>
              <a:t>Sudetes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 </a:t>
            </a:r>
            <a:r>
              <a:rPr lang="es-ES" sz="2000" dirty="0"/>
              <a:t>En 1938 Hitler </a:t>
            </a:r>
            <a:r>
              <a:rPr lang="es-ES" sz="2000" dirty="0" err="1"/>
              <a:t>reclamou</a:t>
            </a:r>
            <a:r>
              <a:rPr lang="es-ES" sz="2000" dirty="0"/>
              <a:t> esta zona </a:t>
            </a:r>
            <a:r>
              <a:rPr lang="es-ES" sz="2000" dirty="0" err="1"/>
              <a:t>producíndose</a:t>
            </a:r>
            <a:r>
              <a:rPr lang="es-ES" sz="2000" dirty="0"/>
              <a:t> un momento de alta tensión en Europa</a:t>
            </a:r>
            <a:r>
              <a:rPr lang="es-ES" sz="2000" b="1" dirty="0"/>
              <a:t>. </a:t>
            </a:r>
            <a:endParaRPr lang="gl-E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5180" y="290158"/>
            <a:ext cx="8457502" cy="59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5807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590644" y="0"/>
            <a:ext cx="835824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b="1" dirty="0" smtClean="0"/>
              <a:t>ACORDOS DE </a:t>
            </a:r>
            <a:r>
              <a:rPr lang="es-ES" sz="2000" b="1" dirty="0" smtClean="0"/>
              <a:t>MUNICH</a:t>
            </a:r>
            <a:endParaRPr lang="es-ES" sz="2000" b="1" dirty="0" smtClean="0"/>
          </a:p>
          <a:p>
            <a:pPr algn="just" hangingPunct="0"/>
            <a:r>
              <a:rPr lang="es-ES" sz="2000" dirty="0" smtClean="0"/>
              <a:t>Por </a:t>
            </a:r>
            <a:r>
              <a:rPr lang="es-ES" sz="2000" dirty="0"/>
              <a:t>mediación de Mussolini, as grandes potencias </a:t>
            </a:r>
            <a:r>
              <a:rPr lang="es-ES" sz="2000" dirty="0" err="1"/>
              <a:t>reuníronse</a:t>
            </a:r>
            <a:r>
              <a:rPr lang="es-ES" sz="2000" dirty="0"/>
              <a:t> en </a:t>
            </a:r>
            <a:r>
              <a:rPr lang="es-ES" sz="2000" dirty="0" err="1"/>
              <a:t>Munich</a:t>
            </a:r>
            <a:r>
              <a:rPr lang="es-ES" sz="2000" dirty="0"/>
              <a:t>, </a:t>
            </a:r>
            <a:r>
              <a:rPr lang="es-ES" sz="2000" dirty="0" err="1"/>
              <a:t>sen</a:t>
            </a:r>
            <a:r>
              <a:rPr lang="es-ES" sz="2000" dirty="0"/>
              <a:t> a </a:t>
            </a:r>
            <a:r>
              <a:rPr lang="es-ES" sz="2000" dirty="0" err="1"/>
              <a:t>presenza</a:t>
            </a:r>
            <a:r>
              <a:rPr lang="es-ES" sz="2000" dirty="0"/>
              <a:t> de Checoslovaquia. </a:t>
            </a:r>
            <a:r>
              <a:rPr lang="es-ES" sz="2000" dirty="0" err="1"/>
              <a:t>Na</a:t>
            </a:r>
            <a:r>
              <a:rPr lang="es-ES" sz="2000" dirty="0"/>
              <a:t> Conferencia de </a:t>
            </a:r>
            <a:r>
              <a:rPr lang="es-ES" sz="2000" dirty="0" err="1"/>
              <a:t>Munich</a:t>
            </a:r>
            <a:r>
              <a:rPr lang="es-ES" sz="2000" dirty="0"/>
              <a:t> </a:t>
            </a:r>
            <a:r>
              <a:rPr lang="es-ES" sz="2000" dirty="0" err="1"/>
              <a:t>púxose</a:t>
            </a:r>
            <a:r>
              <a:rPr lang="es-ES" sz="2000" dirty="0"/>
              <a:t> de </a:t>
            </a:r>
            <a:r>
              <a:rPr lang="es-ES" sz="2000" dirty="0" err="1"/>
              <a:t>manifesto</a:t>
            </a:r>
            <a:r>
              <a:rPr lang="es-ES" sz="2000" dirty="0"/>
              <a:t> a </a:t>
            </a:r>
            <a:r>
              <a:rPr lang="es-ES" sz="2000" dirty="0" err="1"/>
              <a:t>debilidade</a:t>
            </a:r>
            <a:r>
              <a:rPr lang="es-ES" sz="2000" dirty="0"/>
              <a:t> das </a:t>
            </a:r>
            <a:r>
              <a:rPr lang="es-ES" sz="2000" dirty="0" err="1"/>
              <a:t>nacións</a:t>
            </a:r>
            <a:r>
              <a:rPr lang="es-ES" sz="2000" dirty="0"/>
              <a:t> democráticas (Francia e Inglaterra), que </a:t>
            </a:r>
            <a:r>
              <a:rPr lang="es-ES" sz="2000" dirty="0" err="1"/>
              <a:t>co</a:t>
            </a:r>
            <a:r>
              <a:rPr lang="es-ES" sz="2000" dirty="0"/>
              <a:t> galo de evitar </a:t>
            </a:r>
            <a:r>
              <a:rPr lang="es-ES" sz="2000" dirty="0" err="1"/>
              <a:t>unha</a:t>
            </a:r>
            <a:r>
              <a:rPr lang="es-ES" sz="2000" dirty="0"/>
              <a:t> nova guerra, </a:t>
            </a:r>
            <a:r>
              <a:rPr lang="es-ES" sz="2000" dirty="0" err="1"/>
              <a:t>cederon</a:t>
            </a:r>
            <a:r>
              <a:rPr lang="es-ES" sz="2000" dirty="0"/>
              <a:t> </a:t>
            </a:r>
            <a:r>
              <a:rPr lang="es-ES" sz="2000" dirty="0" err="1"/>
              <a:t>ás</a:t>
            </a:r>
            <a:r>
              <a:rPr lang="es-ES" sz="2000" dirty="0"/>
              <a:t> </a:t>
            </a:r>
            <a:r>
              <a:rPr lang="es-ES" sz="2000" dirty="0" err="1"/>
              <a:t>pretensións</a:t>
            </a:r>
            <a:r>
              <a:rPr lang="es-ES" sz="2000" dirty="0"/>
              <a:t> de Hitler en Checoslovaquia, abandonando a esta nación á </a:t>
            </a:r>
            <a:r>
              <a:rPr lang="es-ES" sz="2000" dirty="0" err="1"/>
              <a:t>súa</a:t>
            </a:r>
            <a:r>
              <a:rPr lang="es-ES" sz="2000" dirty="0"/>
              <a:t> </a:t>
            </a:r>
            <a:r>
              <a:rPr lang="es-ES" sz="2000" dirty="0" err="1"/>
              <a:t>sorte</a:t>
            </a:r>
            <a:r>
              <a:rPr lang="es-ES" sz="2000" dirty="0"/>
              <a:t>. </a:t>
            </a:r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r>
              <a:rPr lang="es-ES" sz="2000" dirty="0"/>
              <a:t>En 1938 </a:t>
            </a:r>
            <a:r>
              <a:rPr lang="es-ES" sz="2000" dirty="0" err="1"/>
              <a:t>anexionouse</a:t>
            </a:r>
            <a:r>
              <a:rPr lang="es-ES" sz="2000" dirty="0"/>
              <a:t> os </a:t>
            </a:r>
            <a:r>
              <a:rPr lang="es-ES" sz="2000" dirty="0" err="1"/>
              <a:t>Sudetes</a:t>
            </a:r>
            <a:r>
              <a:rPr lang="es-ES" sz="2000" dirty="0"/>
              <a:t>, pero non contento con </a:t>
            </a:r>
            <a:r>
              <a:rPr lang="es-ES" sz="2000" dirty="0" err="1"/>
              <a:t>isto</a:t>
            </a:r>
            <a:r>
              <a:rPr lang="es-ES" sz="2000" dirty="0"/>
              <a:t> en 1939 </a:t>
            </a:r>
            <a:r>
              <a:rPr lang="es-ES" sz="2000" dirty="0" err="1"/>
              <a:t>invadiu</a:t>
            </a:r>
            <a:r>
              <a:rPr lang="es-ES" sz="2000" dirty="0"/>
              <a:t> todo o territorio checoslovaco (tras </a:t>
            </a:r>
            <a:r>
              <a:rPr lang="es-ES" sz="2000" dirty="0" err="1"/>
              <a:t>obrigar</a:t>
            </a:r>
            <a:r>
              <a:rPr lang="es-ES" sz="2000" dirty="0"/>
              <a:t> ó </a:t>
            </a:r>
            <a:r>
              <a:rPr lang="es-ES" sz="2000" dirty="0" err="1"/>
              <a:t>seu</a:t>
            </a:r>
            <a:r>
              <a:rPr lang="es-ES" sz="2000" dirty="0"/>
              <a:t> </a:t>
            </a:r>
            <a:r>
              <a:rPr lang="es-ES" sz="2000" dirty="0" err="1"/>
              <a:t>goberno</a:t>
            </a:r>
            <a:r>
              <a:rPr lang="es-ES" sz="2000" dirty="0"/>
              <a:t>, </a:t>
            </a:r>
            <a:r>
              <a:rPr lang="es-ES" sz="2000" dirty="0" err="1"/>
              <a:t>ameazándoo</a:t>
            </a:r>
            <a:r>
              <a:rPr lang="es-ES" sz="2000" dirty="0"/>
              <a:t> coa guerra, a pedir a intervención das tropas </a:t>
            </a:r>
            <a:r>
              <a:rPr lang="es-ES" sz="2000" dirty="0" err="1"/>
              <a:t>xermanas</a:t>
            </a:r>
            <a:r>
              <a:rPr lang="es-ES" sz="2000" dirty="0" smtClean="0"/>
              <a:t>)</a:t>
            </a:r>
            <a:r>
              <a:rPr lang="es-ES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19" y="1873399"/>
            <a:ext cx="4868615" cy="378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7334" y="1873399"/>
            <a:ext cx="4068368" cy="3788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1405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330" y="1804746"/>
            <a:ext cx="9605789" cy="493895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81075" y="247650"/>
            <a:ext cx="10801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000" b="1" dirty="0" smtClean="0"/>
              <a:t>DESMEMBRAMENTO DE CHECOSLOVAQUIA</a:t>
            </a:r>
          </a:p>
          <a:p>
            <a:pPr algn="just"/>
            <a:r>
              <a:rPr lang="gl-ES" sz="2000" dirty="0" smtClean="0"/>
              <a:t>Trala anexión dos </a:t>
            </a:r>
            <a:r>
              <a:rPr lang="gl-ES" sz="2000" dirty="0" err="1" smtClean="0"/>
              <a:t>Sudetes</a:t>
            </a:r>
            <a:r>
              <a:rPr lang="gl-ES" sz="2000" dirty="0" smtClean="0"/>
              <a:t> en 1938, un ano despois, en 1939, </a:t>
            </a:r>
            <a:r>
              <a:rPr lang="gl-ES" sz="2000" dirty="0" err="1" smtClean="0"/>
              <a:t>Hitler</a:t>
            </a:r>
            <a:r>
              <a:rPr lang="gl-ES" sz="2000" dirty="0" smtClean="0"/>
              <a:t> invadirá toda </a:t>
            </a:r>
            <a:r>
              <a:rPr lang="gl-ES" sz="2000" dirty="0" err="1" smtClean="0"/>
              <a:t>Checoslovaquia</a:t>
            </a:r>
            <a:r>
              <a:rPr lang="gl-ES" sz="2000" dirty="0" smtClean="0"/>
              <a:t>. </a:t>
            </a:r>
            <a:r>
              <a:rPr lang="gl-ES" sz="2000" dirty="0" smtClean="0"/>
              <a:t>En Eslovaquia formarase un goberno próximo a </a:t>
            </a:r>
            <a:r>
              <a:rPr lang="gl-ES" sz="2000" dirty="0" err="1" smtClean="0"/>
              <a:t>Hitler</a:t>
            </a:r>
            <a:r>
              <a:rPr lang="gl-ES" sz="2000" dirty="0" smtClean="0"/>
              <a:t>, </a:t>
            </a:r>
            <a:r>
              <a:rPr lang="gl-ES" sz="2000" dirty="0" err="1" smtClean="0"/>
              <a:t>mentras</a:t>
            </a:r>
            <a:r>
              <a:rPr lang="gl-ES" sz="2000" dirty="0" smtClean="0"/>
              <a:t> que Chequia será incorporada a Alemaña, dividida en 2 Protectorados: Bohemia e </a:t>
            </a:r>
            <a:r>
              <a:rPr lang="gl-ES" sz="2000" dirty="0" err="1" smtClean="0"/>
              <a:t>Moravia</a:t>
            </a:r>
            <a:endParaRPr lang="gl-ES" sz="2000" dirty="0"/>
          </a:p>
        </p:txBody>
      </p:sp>
    </p:spTree>
    <p:extLst>
      <p:ext uri="{BB962C8B-B14F-4D97-AF65-F5344CB8AC3E}">
        <p14:creationId xmlns:p14="http://schemas.microsoft.com/office/powerpoint/2010/main" val="366053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12192000" cy="11295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b="1" dirty="0"/>
              <a:t>3-. </a:t>
            </a:r>
            <a:r>
              <a:rPr lang="es-ES" sz="2000" dirty="0"/>
              <a:t>Ante a </a:t>
            </a:r>
            <a:r>
              <a:rPr lang="es-ES" sz="2000" dirty="0" err="1"/>
              <a:t>debilidade</a:t>
            </a:r>
            <a:r>
              <a:rPr lang="es-ES" sz="2000" dirty="0"/>
              <a:t> de Francia e Inglaterra, Hitler </a:t>
            </a:r>
            <a:r>
              <a:rPr lang="es-ES" sz="2000" dirty="0" err="1"/>
              <a:t>encamiñouse</a:t>
            </a:r>
            <a:r>
              <a:rPr lang="es-ES" sz="2000" dirty="0"/>
              <a:t> ó </a:t>
            </a:r>
            <a:r>
              <a:rPr lang="es-ES" sz="2000" dirty="0" err="1"/>
              <a:t>seu</a:t>
            </a:r>
            <a:r>
              <a:rPr lang="es-ES" sz="2000" dirty="0"/>
              <a:t> 3ª </a:t>
            </a:r>
            <a:r>
              <a:rPr lang="es-ES" sz="2000" dirty="0" err="1"/>
              <a:t>Obxectivo</a:t>
            </a:r>
            <a:r>
              <a:rPr lang="es-ES" sz="2000" dirty="0"/>
              <a:t>, </a:t>
            </a:r>
            <a:r>
              <a:rPr lang="es-ES" sz="2000" b="1" i="1" u="sng" dirty="0"/>
              <a:t>a agresión a Polonia</a:t>
            </a:r>
            <a:r>
              <a:rPr lang="es-ES" sz="2000" dirty="0" smtClean="0"/>
              <a:t>.</a:t>
            </a:r>
          </a:p>
          <a:p>
            <a:pPr algn="just" hangingPunct="0"/>
            <a:r>
              <a:rPr lang="es-ES" sz="2000" dirty="0" smtClean="0"/>
              <a:t>Para </a:t>
            </a:r>
            <a:r>
              <a:rPr lang="es-ES" sz="2000" dirty="0" err="1"/>
              <a:t>preparala</a:t>
            </a:r>
            <a:r>
              <a:rPr lang="es-ES" sz="2000" dirty="0"/>
              <a:t> </a:t>
            </a:r>
            <a:r>
              <a:rPr lang="es-ES" sz="2000" dirty="0" err="1" smtClean="0"/>
              <a:t>asinou</a:t>
            </a:r>
            <a:r>
              <a:rPr lang="es-ES" sz="2000" dirty="0" smtClean="0"/>
              <a:t> en 1939 </a:t>
            </a:r>
            <a:r>
              <a:rPr lang="es-ES" sz="2000" dirty="0"/>
              <a:t>un pacto con Italia (O Pacto de </a:t>
            </a:r>
            <a:r>
              <a:rPr lang="es-ES" sz="2000" dirty="0" err="1"/>
              <a:t>aceiro</a:t>
            </a:r>
            <a:r>
              <a:rPr lang="es-ES" sz="2000" dirty="0"/>
              <a:t>) e </a:t>
            </a:r>
            <a:r>
              <a:rPr lang="es-ES" sz="2000" dirty="0" err="1"/>
              <a:t>outro</a:t>
            </a:r>
            <a:r>
              <a:rPr lang="es-ES" sz="2000" dirty="0"/>
              <a:t> con Rusia (pacto </a:t>
            </a:r>
            <a:r>
              <a:rPr lang="es-ES" sz="2000" dirty="0" err="1"/>
              <a:t>xermano</a:t>
            </a:r>
            <a:r>
              <a:rPr lang="es-ES" sz="2000" dirty="0"/>
              <a:t>-soviético</a:t>
            </a:r>
            <a:r>
              <a:rPr lang="es-ES" sz="2000" dirty="0" smtClean="0"/>
              <a:t>). </a:t>
            </a:r>
          </a:p>
          <a:p>
            <a:pPr algn="just" hangingPunct="0"/>
            <a:endParaRPr lang="es-ES" sz="2000" dirty="0"/>
          </a:p>
          <a:p>
            <a:pPr algn="just" hangingPunct="0"/>
            <a:endParaRPr lang="es-ES" sz="2000" dirty="0" smtClean="0"/>
          </a:p>
          <a:p>
            <a:pPr algn="just" hangingPunct="0"/>
            <a:endParaRPr lang="es-ES" sz="2000" dirty="0"/>
          </a:p>
          <a:p>
            <a:pPr algn="just" hangingPunct="0"/>
            <a:endParaRPr lang="es-ES" sz="2000" dirty="0" smtClean="0"/>
          </a:p>
          <a:p>
            <a:pPr algn="just" hangingPunct="0"/>
            <a:endParaRPr lang="es-ES" sz="2000" dirty="0"/>
          </a:p>
          <a:p>
            <a:pPr algn="just" hangingPunct="0"/>
            <a:endParaRPr lang="es-ES" sz="2000" dirty="0" smtClean="0"/>
          </a:p>
          <a:p>
            <a:pPr algn="just" hangingPunct="0"/>
            <a:endParaRPr lang="es-ES" sz="2000" dirty="0"/>
          </a:p>
          <a:p>
            <a:pPr algn="just" hangingPunct="0"/>
            <a:endParaRPr lang="es-ES" sz="2000" dirty="0" smtClean="0"/>
          </a:p>
          <a:p>
            <a:pPr algn="just" hangingPunct="0"/>
            <a:endParaRPr lang="es-ES" sz="2000" dirty="0"/>
          </a:p>
          <a:p>
            <a:pPr algn="just" hangingPunct="0"/>
            <a:endParaRPr lang="es-ES" sz="2000" dirty="0" smtClean="0"/>
          </a:p>
          <a:p>
            <a:pPr algn="just" hangingPunct="0"/>
            <a:endParaRPr lang="es-ES" sz="2000" dirty="0"/>
          </a:p>
          <a:p>
            <a:pPr algn="just" hangingPunct="0"/>
            <a:endParaRPr lang="es-ES" sz="2000" dirty="0" smtClean="0"/>
          </a:p>
          <a:p>
            <a:pPr algn="just" hangingPunct="0"/>
            <a:endParaRPr lang="es-ES" sz="2000" dirty="0" smtClean="0"/>
          </a:p>
          <a:p>
            <a:pPr algn="just" hangingPunct="0"/>
            <a:endParaRPr lang="es-ES" sz="2000" dirty="0"/>
          </a:p>
          <a:p>
            <a:pPr algn="just" hangingPunct="0"/>
            <a:endParaRPr lang="es-ES" sz="2000" dirty="0"/>
          </a:p>
          <a:p>
            <a:pPr algn="just" hangingPunct="0"/>
            <a:r>
              <a:rPr lang="es-ES" sz="2000" dirty="0" smtClean="0"/>
              <a:t>Este </a:t>
            </a:r>
            <a:r>
              <a:rPr lang="es-ES" sz="2000" b="1" dirty="0" smtClean="0"/>
              <a:t>Pacto </a:t>
            </a:r>
            <a:r>
              <a:rPr lang="es-ES" sz="2000" b="1" dirty="0" err="1" smtClean="0"/>
              <a:t>xermano</a:t>
            </a:r>
            <a:r>
              <a:rPr lang="es-ES" sz="2000" b="1" dirty="0" smtClean="0"/>
              <a:t>-soviético, Molotov-</a:t>
            </a:r>
            <a:r>
              <a:rPr lang="es-ES" sz="2000" b="1" dirty="0" err="1" smtClean="0"/>
              <a:t>Ribbentrop</a:t>
            </a:r>
            <a:r>
              <a:rPr lang="es-ES" sz="2000" b="1" dirty="0" smtClean="0"/>
              <a:t>, </a:t>
            </a:r>
            <a:r>
              <a:rPr lang="es-ES" sz="2000" dirty="0" smtClean="0"/>
              <a:t>entre 2 declarados </a:t>
            </a:r>
            <a:r>
              <a:rPr lang="es-ES" sz="2000" dirty="0" err="1" smtClean="0"/>
              <a:t>inimigos</a:t>
            </a:r>
            <a:r>
              <a:rPr lang="es-ES" sz="2000" dirty="0" smtClean="0"/>
              <a:t> </a:t>
            </a:r>
            <a:r>
              <a:rPr lang="es-ES" sz="2000" dirty="0" err="1" smtClean="0"/>
              <a:t>ideolóxicos</a:t>
            </a:r>
            <a:r>
              <a:rPr lang="es-ES" sz="2000" dirty="0" smtClean="0"/>
              <a:t> e políticos, </a:t>
            </a:r>
            <a:r>
              <a:rPr lang="es-ES" sz="2000" dirty="0" err="1" smtClean="0"/>
              <a:t>dáse</a:t>
            </a:r>
            <a:r>
              <a:rPr lang="es-ES" sz="2000" dirty="0" smtClean="0"/>
              <a:t> </a:t>
            </a:r>
            <a:r>
              <a:rPr lang="es-ES" sz="2000" dirty="0" err="1" smtClean="0"/>
              <a:t>co</a:t>
            </a:r>
            <a:r>
              <a:rPr lang="es-ES" sz="2000" dirty="0" smtClean="0"/>
              <a:t> </a:t>
            </a:r>
            <a:r>
              <a:rPr lang="es-ES" sz="2000" dirty="0" err="1" smtClean="0"/>
              <a:t>obxectivo</a:t>
            </a:r>
            <a:r>
              <a:rPr lang="es-ES" sz="2000" dirty="0" smtClean="0"/>
              <a:t> de </a:t>
            </a:r>
            <a:r>
              <a:rPr lang="es-ES" sz="2000" dirty="0" err="1" smtClean="0"/>
              <a:t>Alemaña</a:t>
            </a:r>
            <a:r>
              <a:rPr lang="es-ES" sz="2000" dirty="0" smtClean="0"/>
              <a:t> de poder atacar Polonia </a:t>
            </a:r>
            <a:r>
              <a:rPr lang="es-ES" sz="2000" dirty="0" err="1" smtClean="0"/>
              <a:t>sen</a:t>
            </a:r>
            <a:r>
              <a:rPr lang="es-ES" sz="2000" dirty="0" smtClean="0"/>
              <a:t> preocuparse </a:t>
            </a:r>
            <a:r>
              <a:rPr lang="es-ES" sz="2000" dirty="0" err="1" smtClean="0"/>
              <a:t>pola</a:t>
            </a:r>
            <a:r>
              <a:rPr lang="es-ES" sz="2000" dirty="0" smtClean="0"/>
              <a:t> </a:t>
            </a:r>
            <a:r>
              <a:rPr lang="es-ES" sz="2000" dirty="0" err="1" smtClean="0"/>
              <a:t>súa</a:t>
            </a:r>
            <a:r>
              <a:rPr lang="es-ES" sz="2000" dirty="0" smtClean="0"/>
              <a:t> </a:t>
            </a:r>
            <a:r>
              <a:rPr lang="es-ES" sz="2000" dirty="0" err="1" smtClean="0"/>
              <a:t>fronteira</a:t>
            </a:r>
            <a:r>
              <a:rPr lang="es-ES" sz="2000" dirty="0" smtClean="0"/>
              <a:t> oriental e, por parte da URSS de Stalin, coa esperanza de que o próximo </a:t>
            </a:r>
            <a:r>
              <a:rPr lang="es-ES" sz="2000" dirty="0" err="1" smtClean="0"/>
              <a:t>conflito</a:t>
            </a:r>
            <a:r>
              <a:rPr lang="es-ES" sz="2000" dirty="0" smtClean="0"/>
              <a:t> implicara á </a:t>
            </a:r>
            <a:r>
              <a:rPr lang="es-ES" sz="2000" dirty="0" err="1" smtClean="0"/>
              <a:t>Alemaña</a:t>
            </a:r>
            <a:r>
              <a:rPr lang="es-ES" sz="2000" dirty="0" smtClean="0"/>
              <a:t> nazi coas potencias </a:t>
            </a:r>
            <a:r>
              <a:rPr lang="es-ES" sz="2000" dirty="0" err="1" smtClean="0"/>
              <a:t>occidentais</a:t>
            </a:r>
            <a:r>
              <a:rPr lang="es-ES" sz="2000" dirty="0" smtClean="0"/>
              <a:t>, </a:t>
            </a:r>
            <a:r>
              <a:rPr lang="es-ES" sz="2000" dirty="0" err="1" smtClean="0"/>
              <a:t>lonxe</a:t>
            </a:r>
            <a:r>
              <a:rPr lang="es-ES" sz="2000" dirty="0" smtClean="0"/>
              <a:t> da </a:t>
            </a:r>
            <a:r>
              <a:rPr lang="es-ES" sz="2000" dirty="0" err="1" smtClean="0"/>
              <a:t>súa</a:t>
            </a:r>
            <a:r>
              <a:rPr lang="es-ES" sz="2000" dirty="0" smtClean="0"/>
              <a:t> </a:t>
            </a:r>
            <a:r>
              <a:rPr lang="es-ES" sz="2000" dirty="0" err="1" smtClean="0"/>
              <a:t>fronteira</a:t>
            </a:r>
            <a:r>
              <a:rPr lang="es-ES" sz="2000" dirty="0" smtClean="0"/>
              <a:t>. Stalin e Hitler </a:t>
            </a:r>
            <a:r>
              <a:rPr lang="es-ES" sz="2000" dirty="0" err="1" smtClean="0"/>
              <a:t>repartíanse</a:t>
            </a:r>
            <a:r>
              <a:rPr lang="es-ES" sz="2000" dirty="0"/>
              <a:t> </a:t>
            </a:r>
            <a:r>
              <a:rPr lang="es-ES" sz="2000" dirty="0" smtClean="0"/>
              <a:t>Polonia, </a:t>
            </a:r>
            <a:r>
              <a:rPr lang="es-ES" sz="2000" dirty="0" err="1" smtClean="0"/>
              <a:t>dábanse</a:t>
            </a:r>
            <a:r>
              <a:rPr lang="es-ES" sz="2000" dirty="0" smtClean="0"/>
              <a:t> garantías de </a:t>
            </a:r>
            <a:r>
              <a:rPr lang="es-ES" sz="2000" dirty="0" err="1" smtClean="0"/>
              <a:t>seguridade</a:t>
            </a:r>
            <a:r>
              <a:rPr lang="es-ES" sz="2000" dirty="0" smtClean="0"/>
              <a:t> e </a:t>
            </a:r>
            <a:r>
              <a:rPr lang="es-ES" sz="2000" dirty="0" err="1" smtClean="0"/>
              <a:t>Alemaña</a:t>
            </a:r>
            <a:r>
              <a:rPr lang="es-ES" sz="2000" dirty="0" smtClean="0"/>
              <a:t> </a:t>
            </a:r>
            <a:r>
              <a:rPr lang="es-ES" sz="2000" dirty="0" err="1" smtClean="0"/>
              <a:t>recoñecía</a:t>
            </a:r>
            <a:r>
              <a:rPr lang="es-ES" sz="2000" dirty="0" smtClean="0"/>
              <a:t> </a:t>
            </a:r>
            <a:r>
              <a:rPr lang="es-ES" sz="2000" dirty="0" smtClean="0"/>
              <a:t>a influencia soviética sobre as repúblicas do Mar </a:t>
            </a:r>
            <a:r>
              <a:rPr lang="es-ES" sz="2000" dirty="0" smtClean="0"/>
              <a:t>Báltico.</a:t>
            </a:r>
            <a:endParaRPr lang="es-ES" sz="2000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  <a:p>
            <a:pPr algn="just" hangingPunct="0"/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099" y="695302"/>
            <a:ext cx="3566075" cy="4499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8174" y="695302"/>
            <a:ext cx="5991225" cy="4508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8800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84533" y="228056"/>
            <a:ext cx="109930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000" b="1" dirty="0" smtClean="0"/>
              <a:t>AS POTENCIAS DO EIXO:</a:t>
            </a:r>
          </a:p>
          <a:p>
            <a:pPr algn="just"/>
            <a:r>
              <a:rPr lang="gl-ES" sz="2000" dirty="0" smtClean="0"/>
              <a:t>Alemaña, Italia e Xapón van ser as 3 potencias que apoien a intervención militar como instrumento para acadar os seus obxectivos de expansión exterior, na procura dun “espazo vital” que lles permita garantir o seu potencial económico, ó mesmo tempo que incrementar o seu poder e influencia co control de amplos territorios, someténdoos ós seus intereses.</a:t>
            </a:r>
            <a:endParaRPr lang="gl-E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345" y="2324100"/>
            <a:ext cx="3406251" cy="362521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373" y="2324101"/>
            <a:ext cx="4226972" cy="369488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24101"/>
            <a:ext cx="4493828" cy="369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2424" y="163046"/>
            <a:ext cx="113252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hangingPunct="0"/>
            <a:r>
              <a:rPr lang="es-ES" sz="2000" dirty="0" smtClean="0"/>
              <a:t>Hitler reclamaba o corredor de Danzig, concedido a Polonia polo Tratado de Versalles. </a:t>
            </a:r>
            <a:r>
              <a:rPr lang="es-ES" sz="2000" dirty="0" err="1" smtClean="0"/>
              <a:t>Despois</a:t>
            </a:r>
            <a:r>
              <a:rPr lang="es-ES" sz="2000" dirty="0" smtClean="0"/>
              <a:t> de que Hitler </a:t>
            </a:r>
            <a:r>
              <a:rPr lang="es-ES" sz="2000" dirty="0" err="1" smtClean="0"/>
              <a:t>incumprira</a:t>
            </a:r>
            <a:r>
              <a:rPr lang="es-ES" sz="2000" dirty="0" smtClean="0"/>
              <a:t> a </a:t>
            </a:r>
            <a:r>
              <a:rPr lang="es-ES" sz="2000" dirty="0" err="1" smtClean="0"/>
              <a:t>súa</a:t>
            </a:r>
            <a:r>
              <a:rPr lang="es-ES" sz="2000" dirty="0" smtClean="0"/>
              <a:t> palabra dada en </a:t>
            </a:r>
            <a:r>
              <a:rPr lang="es-ES" sz="2000" dirty="0" err="1" smtClean="0"/>
              <a:t>Munich</a:t>
            </a:r>
            <a:r>
              <a:rPr lang="es-ES" sz="2000" dirty="0" smtClean="0"/>
              <a:t>, de que coa anexión dos </a:t>
            </a:r>
            <a:r>
              <a:rPr lang="es-ES" sz="2000" dirty="0" err="1" smtClean="0"/>
              <a:t>Sudetes</a:t>
            </a:r>
            <a:r>
              <a:rPr lang="es-ES" sz="2000" dirty="0" smtClean="0"/>
              <a:t> remataban as </a:t>
            </a:r>
            <a:r>
              <a:rPr lang="es-ES" sz="2000" dirty="0" err="1" smtClean="0"/>
              <a:t>súas</a:t>
            </a:r>
            <a:r>
              <a:rPr lang="es-ES" sz="2000" dirty="0" smtClean="0"/>
              <a:t> </a:t>
            </a:r>
            <a:r>
              <a:rPr lang="es-ES" sz="2000" dirty="0" err="1" smtClean="0"/>
              <a:t>pretensións</a:t>
            </a:r>
            <a:r>
              <a:rPr lang="es-ES" sz="2000" dirty="0" smtClean="0"/>
              <a:t> </a:t>
            </a:r>
            <a:r>
              <a:rPr lang="es-ES" sz="2000" dirty="0" err="1" smtClean="0"/>
              <a:t>territoriais</a:t>
            </a:r>
            <a:r>
              <a:rPr lang="es-ES" sz="2000" dirty="0" smtClean="0"/>
              <a:t>, </a:t>
            </a:r>
            <a:r>
              <a:rPr lang="es-ES" sz="2000" dirty="0"/>
              <a:t>tanto Francia como Inglaterra </a:t>
            </a:r>
            <a:r>
              <a:rPr lang="es-ES" sz="2000" dirty="0" err="1"/>
              <a:t>amosaron</a:t>
            </a:r>
            <a:r>
              <a:rPr lang="es-ES" sz="2000" dirty="0"/>
              <a:t> a </a:t>
            </a:r>
            <a:r>
              <a:rPr lang="es-ES" sz="2000" dirty="0" err="1"/>
              <a:t>súa</a:t>
            </a:r>
            <a:r>
              <a:rPr lang="es-ES" sz="2000" dirty="0"/>
              <a:t> intención de entrar en guerra no caso de agresión </a:t>
            </a:r>
            <a:r>
              <a:rPr lang="es-ES" sz="2000" dirty="0" err="1" smtClean="0"/>
              <a:t>alemá</a:t>
            </a:r>
            <a:r>
              <a:rPr lang="es-ES" sz="2000" dirty="0" smtClean="0"/>
              <a:t> sobre Polonia. </a:t>
            </a:r>
            <a:r>
              <a:rPr lang="es-ES" sz="2000" dirty="0"/>
              <a:t>Esta </a:t>
            </a:r>
            <a:r>
              <a:rPr lang="es-ES" sz="2000" dirty="0" err="1"/>
              <a:t>produciuse</a:t>
            </a:r>
            <a:r>
              <a:rPr lang="es-ES" sz="2000" dirty="0"/>
              <a:t> o 1 de </a:t>
            </a:r>
            <a:r>
              <a:rPr lang="es-ES" sz="2000" dirty="0" err="1"/>
              <a:t>setembro</a:t>
            </a:r>
            <a:r>
              <a:rPr lang="es-ES" sz="2000" dirty="0"/>
              <a:t> de 1939. </a:t>
            </a:r>
            <a:r>
              <a:rPr lang="es-ES" sz="2000" dirty="0" err="1" smtClean="0"/>
              <a:t>Comezaba</a:t>
            </a:r>
            <a:r>
              <a:rPr lang="es-ES" sz="2000" dirty="0" smtClean="0"/>
              <a:t> </a:t>
            </a:r>
            <a:r>
              <a:rPr lang="es-ES" sz="2000" dirty="0"/>
              <a:t>así a 2ª Guerra Mundial.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86" y="1809750"/>
            <a:ext cx="6087325" cy="50482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288" y="4327553"/>
            <a:ext cx="4700589" cy="25304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288" y="1409700"/>
            <a:ext cx="4283395" cy="307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83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6423" y="1936207"/>
            <a:ext cx="41452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000" b="1" u="sng" dirty="0" smtClean="0"/>
              <a:t>ALEMAÑA: </a:t>
            </a:r>
          </a:p>
          <a:p>
            <a:pPr algn="just"/>
            <a:r>
              <a:rPr lang="gl-ES" sz="2000" b="1" dirty="0" err="1" smtClean="0"/>
              <a:t>Lebensraum</a:t>
            </a:r>
            <a:r>
              <a:rPr lang="gl-ES" sz="2000" b="1" dirty="0" smtClean="0"/>
              <a:t>: </a:t>
            </a:r>
            <a:r>
              <a:rPr lang="gl-ES" sz="2000" dirty="0" smtClean="0"/>
              <a:t>“espazo vital”. </a:t>
            </a:r>
          </a:p>
          <a:p>
            <a:pPr algn="just"/>
            <a:endParaRPr lang="gl-ES" sz="2000" dirty="0"/>
          </a:p>
          <a:p>
            <a:pPr algn="just"/>
            <a:r>
              <a:rPr lang="gl-ES" sz="2000" dirty="0" smtClean="0"/>
              <a:t>Política exterior asumida e defendida por </a:t>
            </a:r>
            <a:r>
              <a:rPr lang="gl-ES" sz="2000" dirty="0" err="1" smtClean="0"/>
              <a:t>Hitler</a:t>
            </a:r>
            <a:r>
              <a:rPr lang="gl-ES" sz="2000" dirty="0" smtClean="0"/>
              <a:t>. </a:t>
            </a:r>
          </a:p>
          <a:p>
            <a:pPr algn="just"/>
            <a:endParaRPr lang="gl-ES" sz="2000" dirty="0" smtClean="0"/>
          </a:p>
          <a:p>
            <a:pPr algn="just"/>
            <a:r>
              <a:rPr lang="gl-ES" sz="2000" dirty="0" smtClean="0"/>
              <a:t>Alemaña para o seu desenvolvemento e supervivencia necesita a expansión cara ós países do Este, onde atopar as terras e recursos necesarios.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556" y="873761"/>
            <a:ext cx="6605820" cy="557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1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785257"/>
            <a:ext cx="4876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b="1" u="sng" dirty="0"/>
              <a:t>ITALIA:</a:t>
            </a:r>
          </a:p>
          <a:p>
            <a:pPr algn="just"/>
            <a:endParaRPr lang="es-ES" sz="2000" dirty="0" smtClean="0"/>
          </a:p>
          <a:p>
            <a:pPr algn="just"/>
            <a:r>
              <a:rPr lang="es-ES" sz="2000" dirty="0" smtClean="0"/>
              <a:t>A </a:t>
            </a:r>
            <a:r>
              <a:rPr lang="es-ES" sz="2000" dirty="0"/>
              <a:t>política exterior de Mussolini tiña como </a:t>
            </a:r>
            <a:r>
              <a:rPr lang="es-ES" sz="2000" dirty="0" err="1"/>
              <a:t>obxectivos</a:t>
            </a:r>
            <a:r>
              <a:rPr lang="es-ES" sz="2000" dirty="0"/>
              <a:t>: fortalecer o </a:t>
            </a:r>
            <a:r>
              <a:rPr lang="es-ES" sz="2000" dirty="0" err="1"/>
              <a:t>prestixio</a:t>
            </a:r>
            <a:r>
              <a:rPr lang="es-ES" sz="2000" dirty="0"/>
              <a:t> do </a:t>
            </a:r>
            <a:r>
              <a:rPr lang="es-ES" sz="2000" dirty="0" err="1" smtClean="0"/>
              <a:t>réxime</a:t>
            </a:r>
            <a:r>
              <a:rPr lang="es-ES" sz="2000" dirty="0" smtClean="0"/>
              <a:t> fascista  </a:t>
            </a:r>
            <a:r>
              <a:rPr lang="es-ES" sz="2000" dirty="0"/>
              <a:t>e incrementar a influencia italiana no ámbito internacional.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err="1" smtClean="0"/>
              <a:t>Apartir</a:t>
            </a:r>
            <a:r>
              <a:rPr lang="es-ES" sz="2000" dirty="0" smtClean="0"/>
              <a:t> </a:t>
            </a:r>
            <a:r>
              <a:rPr lang="es-ES" sz="2000" dirty="0"/>
              <a:t>de 1932 </a:t>
            </a:r>
            <a:r>
              <a:rPr lang="es-ES" sz="2000" dirty="0" err="1"/>
              <a:t>centrouse</a:t>
            </a:r>
            <a:r>
              <a:rPr lang="es-ES" sz="2000" dirty="0"/>
              <a:t> en incrementar a política colonial e a </a:t>
            </a:r>
            <a:r>
              <a:rPr lang="es-ES" sz="2000" dirty="0" err="1"/>
              <a:t>súa</a:t>
            </a:r>
            <a:r>
              <a:rPr lang="es-ES" sz="2000" dirty="0"/>
              <a:t> arela de controlar o Mediterráneo, a </a:t>
            </a:r>
            <a:r>
              <a:rPr lang="es-ES" sz="2000" dirty="0" err="1"/>
              <a:t>semellanza</a:t>
            </a:r>
            <a:r>
              <a:rPr lang="es-ES" sz="2000" dirty="0"/>
              <a:t> do </a:t>
            </a:r>
            <a:r>
              <a:rPr lang="es-ES" sz="2000" dirty="0" err="1"/>
              <a:t>antigo</a:t>
            </a:r>
            <a:r>
              <a:rPr lang="es-ES" sz="2000" dirty="0"/>
              <a:t> Imperio Romano.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103" y="669686"/>
            <a:ext cx="6071739" cy="53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2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96091" y="478971"/>
            <a:ext cx="472004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u="sng" dirty="0" err="1" smtClean="0"/>
              <a:t>Xapón</a:t>
            </a:r>
            <a:r>
              <a:rPr lang="es-ES" sz="2000" b="1" u="sng" dirty="0" smtClean="0"/>
              <a:t>:</a:t>
            </a:r>
          </a:p>
          <a:p>
            <a:pPr algn="just"/>
            <a:endParaRPr lang="es-ES" sz="2000" b="1" u="sng" dirty="0" smtClean="0"/>
          </a:p>
          <a:p>
            <a:pPr algn="just"/>
            <a:r>
              <a:rPr lang="es-ES" sz="2000" dirty="0" smtClean="0"/>
              <a:t>Durante os anos 30 </a:t>
            </a:r>
            <a:r>
              <a:rPr lang="es-ES" sz="2000" dirty="0" err="1" smtClean="0"/>
              <a:t>vai</a:t>
            </a:r>
            <a:r>
              <a:rPr lang="es-ES" sz="2000" dirty="0" smtClean="0"/>
              <a:t> triunfar o </a:t>
            </a:r>
            <a:r>
              <a:rPr lang="es-ES" sz="2000" dirty="0"/>
              <a:t>militarismo en </a:t>
            </a:r>
            <a:r>
              <a:rPr lang="es-ES" sz="2000" dirty="0" err="1"/>
              <a:t>Xapón</a:t>
            </a:r>
            <a:r>
              <a:rPr lang="es-ES" sz="2000" dirty="0"/>
              <a:t> e </a:t>
            </a:r>
            <a:r>
              <a:rPr lang="es-ES" sz="2000" dirty="0" smtClean="0"/>
              <a:t>o </a:t>
            </a:r>
            <a:r>
              <a:rPr lang="es-ES" sz="2000" dirty="0" err="1" smtClean="0"/>
              <a:t>obxectivo</a:t>
            </a:r>
            <a:r>
              <a:rPr lang="es-ES" sz="2000" dirty="0" smtClean="0"/>
              <a:t> da política exterior de expansión </a:t>
            </a:r>
            <a:r>
              <a:rPr lang="es-ES" sz="2000" dirty="0"/>
              <a:t>por Asia na procura de “</a:t>
            </a:r>
            <a:r>
              <a:rPr lang="es-ES" sz="2000" dirty="0" err="1"/>
              <a:t>espazo</a:t>
            </a:r>
            <a:r>
              <a:rPr lang="es-ES" sz="2000" dirty="0"/>
              <a:t> vital” para </a:t>
            </a:r>
            <a:r>
              <a:rPr lang="es-ES" sz="2000" dirty="0" err="1"/>
              <a:t>obter</a:t>
            </a:r>
            <a:r>
              <a:rPr lang="es-ES" sz="2000" dirty="0"/>
              <a:t> os recursos dos que carece o </a:t>
            </a:r>
            <a:r>
              <a:rPr lang="es-ES" sz="2000" dirty="0" err="1"/>
              <a:t>arquipélago</a:t>
            </a:r>
            <a:r>
              <a:rPr lang="es-ES" sz="2000" dirty="0"/>
              <a:t> </a:t>
            </a:r>
            <a:r>
              <a:rPr lang="es-ES" sz="2000" dirty="0" err="1"/>
              <a:t>xaponés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Entre os militares </a:t>
            </a:r>
            <a:r>
              <a:rPr lang="es-ES" sz="2000" dirty="0" err="1" smtClean="0"/>
              <a:t>espallarase</a:t>
            </a:r>
            <a:r>
              <a:rPr lang="es-ES" sz="2000" dirty="0" smtClean="0"/>
              <a:t> a idea de que debe ser o </a:t>
            </a:r>
            <a:r>
              <a:rPr lang="es-ES" sz="2000" dirty="0" err="1" smtClean="0"/>
              <a:t>exército</a:t>
            </a:r>
            <a:r>
              <a:rPr lang="es-ES" sz="2000" dirty="0" smtClean="0"/>
              <a:t> o que concentre, </a:t>
            </a:r>
            <a:r>
              <a:rPr lang="es-ES" sz="2000" dirty="0" err="1" smtClean="0"/>
              <a:t>xunto</a:t>
            </a:r>
            <a:r>
              <a:rPr lang="es-ES" sz="2000" dirty="0" smtClean="0"/>
              <a:t> </a:t>
            </a:r>
            <a:r>
              <a:rPr lang="es-ES" sz="2000" dirty="0" err="1" smtClean="0"/>
              <a:t>ó</a:t>
            </a:r>
            <a:r>
              <a:rPr lang="es-ES" sz="2000" dirty="0" smtClean="0"/>
              <a:t> emperador, o poder absoluto. Tal é o caso da facción “</a:t>
            </a:r>
            <a:r>
              <a:rPr lang="es-ES" sz="2000" dirty="0" err="1" smtClean="0"/>
              <a:t>camiño</a:t>
            </a:r>
            <a:r>
              <a:rPr lang="es-ES" sz="2000" dirty="0" smtClean="0"/>
              <a:t> imperial” que </a:t>
            </a:r>
            <a:r>
              <a:rPr lang="es-ES" sz="2000" dirty="0" err="1" smtClean="0"/>
              <a:t>xorde</a:t>
            </a:r>
            <a:r>
              <a:rPr lang="es-ES" sz="2000" dirty="0" smtClean="0"/>
              <a:t> a partir da </a:t>
            </a:r>
            <a:r>
              <a:rPr lang="es-ES" sz="2000" dirty="0" err="1" smtClean="0"/>
              <a:t>crise</a:t>
            </a:r>
            <a:r>
              <a:rPr lang="es-ES" sz="2000" dirty="0" smtClean="0"/>
              <a:t> de 1929.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Para </a:t>
            </a:r>
            <a:r>
              <a:rPr lang="es-ES" sz="2000" dirty="0"/>
              <a:t>levar </a:t>
            </a:r>
            <a:r>
              <a:rPr lang="es-ES" sz="2000" dirty="0" err="1"/>
              <a:t>adiante</a:t>
            </a:r>
            <a:r>
              <a:rPr lang="es-ES" sz="2000" dirty="0"/>
              <a:t> </a:t>
            </a:r>
            <a:r>
              <a:rPr lang="es-ES" sz="2000" dirty="0" smtClean="0"/>
              <a:t>as futuras </a:t>
            </a:r>
            <a:r>
              <a:rPr lang="es-ES" sz="2000" dirty="0" err="1" smtClean="0"/>
              <a:t>ocupacións</a:t>
            </a:r>
            <a:r>
              <a:rPr lang="es-ES" sz="2000" dirty="0" smtClean="0"/>
              <a:t>, </a:t>
            </a:r>
            <a:r>
              <a:rPr lang="es-ES" sz="2000" dirty="0" err="1" smtClean="0"/>
              <a:t>Xapón</a:t>
            </a:r>
            <a:r>
              <a:rPr lang="es-ES" sz="2000" dirty="0" smtClean="0"/>
              <a:t> acabará </a:t>
            </a:r>
            <a:r>
              <a:rPr lang="es-ES" sz="2000" dirty="0" err="1"/>
              <a:t>construíndo</a:t>
            </a:r>
            <a:r>
              <a:rPr lang="es-ES" sz="2000" dirty="0"/>
              <a:t> </a:t>
            </a:r>
            <a:r>
              <a:rPr lang="es-ES" sz="2000" dirty="0" err="1"/>
              <a:t>unha</a:t>
            </a:r>
            <a:r>
              <a:rPr lang="es-ES" sz="2000" dirty="0"/>
              <a:t> grande Flota de guerra, tras </a:t>
            </a:r>
            <a:r>
              <a:rPr lang="es-ES" sz="2000" dirty="0" err="1"/>
              <a:t>afastarse</a:t>
            </a:r>
            <a:r>
              <a:rPr lang="es-ES" sz="2000" dirty="0"/>
              <a:t> en 1934 dos </a:t>
            </a:r>
            <a:r>
              <a:rPr lang="es-ES" sz="2000" dirty="0" err="1"/>
              <a:t>Acordos</a:t>
            </a:r>
            <a:r>
              <a:rPr lang="es-ES" sz="2000" dirty="0"/>
              <a:t> de Washington que limitaban o número de buques de guerra </a:t>
            </a:r>
            <a:r>
              <a:rPr lang="es-ES" sz="2000" dirty="0" err="1"/>
              <a:t>xaponeses</a:t>
            </a:r>
            <a:r>
              <a:rPr lang="es-ES" sz="2000" dirty="0"/>
              <a:t>.</a:t>
            </a:r>
            <a:endParaRPr lang="gl-E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331" y="-1"/>
            <a:ext cx="5957492" cy="686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4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5428" y="409303"/>
            <a:ext cx="108350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b="1" u="sng" dirty="0" smtClean="0"/>
              <a:t>EXPANSIÓN XAPONESA:</a:t>
            </a:r>
          </a:p>
          <a:p>
            <a:pPr algn="just"/>
            <a:r>
              <a:rPr lang="gl-ES" b="1" dirty="0" smtClean="0"/>
              <a:t>1- </a:t>
            </a:r>
            <a:r>
              <a:rPr lang="gl-ES" b="1" dirty="0" err="1" smtClean="0"/>
              <a:t>Manchuria</a:t>
            </a:r>
            <a:endParaRPr lang="gl-ES" b="1" dirty="0" smtClean="0"/>
          </a:p>
          <a:p>
            <a:pPr algn="just"/>
            <a:r>
              <a:rPr lang="gl-ES" dirty="0" smtClean="0"/>
              <a:t>Territorio máis próximo á Península de Corea, cunha importante posición estratéxica e unha grande riqueza en materias primas (carbón, ferro...), era considerada polo xaponeses, un “espazo vital”. En 1931, tropas xaponesas invaden </a:t>
            </a:r>
            <a:r>
              <a:rPr lang="gl-ES" dirty="0" err="1" smtClean="0"/>
              <a:t>Manchuria</a:t>
            </a:r>
            <a:r>
              <a:rPr lang="gl-ES" dirty="0" smtClean="0"/>
              <a:t> e en 1932 constitúen o Estado-satélite de Xapón, </a:t>
            </a:r>
            <a:r>
              <a:rPr lang="gl-ES" dirty="0" err="1" smtClean="0"/>
              <a:t>Manchukuo</a:t>
            </a:r>
            <a:r>
              <a:rPr lang="gl-ES" dirty="0" smtClean="0"/>
              <a:t>, onde colocan como monarca ó antigo emperador chinés Pu </a:t>
            </a:r>
            <a:r>
              <a:rPr lang="gl-ES" dirty="0" err="1" smtClean="0"/>
              <a:t>Yi</a:t>
            </a:r>
            <a:r>
              <a:rPr lang="gl-ES" dirty="0" smtClean="0"/>
              <a:t>. </a:t>
            </a:r>
            <a:endParaRPr lang="gl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696" y="2163629"/>
            <a:ext cx="5532806" cy="441069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36" y="2163629"/>
            <a:ext cx="5449060" cy="44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1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04800" y="87086"/>
            <a:ext cx="430203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000" b="1" u="sng" dirty="0" smtClean="0"/>
              <a:t>Expansión Xaponesa:</a:t>
            </a:r>
          </a:p>
          <a:p>
            <a:pPr algn="just"/>
            <a:r>
              <a:rPr lang="gl-ES" sz="2000" b="1" dirty="0" smtClean="0"/>
              <a:t>2- 2ª Guerra Chino-Xaponesa. 1937-1945.</a:t>
            </a:r>
          </a:p>
          <a:p>
            <a:pPr algn="just"/>
            <a:r>
              <a:rPr lang="gl-ES" sz="2000" dirty="0" smtClean="0"/>
              <a:t>En 1937, tralo incidente entre tropas chinas e xaponesas na ponte Marco Polo ás aforas de </a:t>
            </a:r>
            <a:r>
              <a:rPr lang="gl-ES" sz="2000" dirty="0" err="1" smtClean="0"/>
              <a:t>Pekín</a:t>
            </a:r>
            <a:r>
              <a:rPr lang="gl-ES" sz="2000" dirty="0" smtClean="0"/>
              <a:t>, vaise iniciar a 2ª Guerra entre China e Xapón, que para algúns historiadores representa o inicio da 2ª Guerra Mundial. </a:t>
            </a:r>
          </a:p>
          <a:p>
            <a:pPr algn="just"/>
            <a:endParaRPr lang="gl-ES" sz="2000" dirty="0" smtClean="0"/>
          </a:p>
          <a:p>
            <a:pPr algn="just"/>
            <a:r>
              <a:rPr lang="gl-ES" sz="2000" dirty="0" smtClean="0"/>
              <a:t>O interese de Xapón era protexer os seus intereses en </a:t>
            </a:r>
            <a:r>
              <a:rPr lang="gl-ES" sz="2000" dirty="0" err="1" smtClean="0"/>
              <a:t>Manchukuo</a:t>
            </a:r>
            <a:r>
              <a:rPr lang="gl-ES" sz="2000" dirty="0" smtClean="0"/>
              <a:t> e espallarse polas rexións máis ricas de China, impoñéndose ó goberno chinés de </a:t>
            </a:r>
            <a:r>
              <a:rPr lang="gl-ES" sz="2000" dirty="0" err="1" smtClean="0"/>
              <a:t>Nankin</a:t>
            </a:r>
            <a:r>
              <a:rPr lang="gl-ES" sz="2000" dirty="0" smtClean="0"/>
              <a:t>.</a:t>
            </a:r>
          </a:p>
          <a:p>
            <a:pPr algn="just"/>
            <a:endParaRPr lang="gl-ES" sz="2000" dirty="0" smtClean="0"/>
          </a:p>
          <a:p>
            <a:pPr algn="just"/>
            <a:r>
              <a:rPr lang="gl-ES" sz="2000" dirty="0" smtClean="0"/>
              <a:t> A toma da capital de China, </a:t>
            </a:r>
            <a:r>
              <a:rPr lang="gl-ES" sz="2000" dirty="0" err="1" smtClean="0"/>
              <a:t>Nankín</a:t>
            </a:r>
            <a:r>
              <a:rPr lang="gl-ES" sz="2000" dirty="0" smtClean="0"/>
              <a:t> non supuxo a rendición do goberno Chinés, que coa axuda da URSS e EE.UU continuará a guerra ata o fin da II Guerra Mundial</a:t>
            </a:r>
            <a:endParaRPr lang="gl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588" y="104986"/>
            <a:ext cx="6364124" cy="35815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588" y="3783479"/>
            <a:ext cx="4582164" cy="289600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3309" y="3703544"/>
            <a:ext cx="2901721" cy="305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04503" y="0"/>
            <a:ext cx="5747658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Expansión de Italia:</a:t>
            </a:r>
          </a:p>
          <a:p>
            <a:pPr algn="just"/>
            <a:r>
              <a:rPr lang="gl-E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Mediterráneo</a:t>
            </a:r>
          </a:p>
          <a:p>
            <a:pPr algn="just"/>
            <a:r>
              <a:rPr lang="gl-ES" sz="2000" dirty="0" smtClean="0"/>
              <a:t>Os intereses italianos centrábanse na construción dun imperio colonial no Mediterráneo, A Grande Italia ou a Italia Imperial, coa expansión a partir de Libia e o control de Albania; e a expansión por África, ó redor da Eritrea e Somalia italianas.</a:t>
            </a:r>
          </a:p>
          <a:p>
            <a:pPr algn="just"/>
            <a:endParaRPr lang="gl-ES" sz="800" dirty="0" smtClean="0"/>
          </a:p>
          <a:p>
            <a:pPr algn="just"/>
            <a:r>
              <a:rPr lang="gl-ES" sz="2000" dirty="0" smtClean="0"/>
              <a:t>A presencia en </a:t>
            </a:r>
            <a:r>
              <a:rPr lang="gl-ES" sz="2000" b="1" dirty="0" smtClean="0"/>
              <a:t>Libia</a:t>
            </a:r>
            <a:r>
              <a:rPr lang="gl-ES" sz="2000" dirty="0" smtClean="0"/>
              <a:t> acentúase coa chegada de </a:t>
            </a:r>
            <a:r>
              <a:rPr lang="gl-ES" sz="2000" dirty="0" err="1" smtClean="0"/>
              <a:t>Mussolini</a:t>
            </a:r>
            <a:r>
              <a:rPr lang="gl-ES" sz="2000" dirty="0" smtClean="0"/>
              <a:t>, que en 1931 remata coa resistencia dos Beduínos. En 1934 únense as colonias italianas de </a:t>
            </a:r>
            <a:r>
              <a:rPr lang="gl-ES" sz="2000" dirty="0" err="1" smtClean="0"/>
              <a:t>Tripolitania</a:t>
            </a:r>
            <a:r>
              <a:rPr lang="gl-ES" sz="2000" dirty="0" smtClean="0"/>
              <a:t> e </a:t>
            </a:r>
            <a:r>
              <a:rPr lang="gl-ES" sz="2000" dirty="0" err="1" smtClean="0"/>
              <a:t>Cirenaica</a:t>
            </a:r>
            <a:r>
              <a:rPr lang="gl-ES" sz="2000" dirty="0" smtClean="0"/>
              <a:t>, creándose a Libia italiana co principal obxectivo de instalar a poboación italiana do Sur e de </a:t>
            </a:r>
            <a:r>
              <a:rPr lang="gl-ES" sz="2000" dirty="0" err="1" smtClean="0"/>
              <a:t>Sicilia</a:t>
            </a:r>
            <a:r>
              <a:rPr lang="gl-ES" sz="2000" dirty="0" smtClean="0"/>
              <a:t> (120.000 italianos en Libia en 1940).</a:t>
            </a:r>
          </a:p>
          <a:p>
            <a:pPr algn="just"/>
            <a:endParaRPr lang="gl-ES" sz="800" dirty="0" smtClean="0"/>
          </a:p>
          <a:p>
            <a:pPr algn="just"/>
            <a:r>
              <a:rPr lang="gl-ES" sz="2000" dirty="0" smtClean="0"/>
              <a:t>Desde 1925 </a:t>
            </a:r>
            <a:r>
              <a:rPr lang="gl-ES" sz="2000" b="1" dirty="0" smtClean="0"/>
              <a:t>Albania </a:t>
            </a:r>
            <a:r>
              <a:rPr lang="gl-ES" sz="2000" dirty="0" smtClean="0"/>
              <a:t>convértese nunha especie de protectorado de Italia, a quen se lle concede a explotación dos recursos minerais albaneses. </a:t>
            </a:r>
            <a:r>
              <a:rPr lang="gl-ES" sz="2000" dirty="0"/>
              <a:t>Ó</a:t>
            </a:r>
            <a:r>
              <a:rPr lang="gl-ES" sz="2000" dirty="0" smtClean="0"/>
              <a:t> mesmo tempo espállase o control económico italiano sobre o país e poténciase a colaboración militar. En 1939. </a:t>
            </a:r>
            <a:r>
              <a:rPr lang="gl-ES" sz="2000" dirty="0" err="1" smtClean="0"/>
              <a:t>Mussolini</a:t>
            </a:r>
            <a:r>
              <a:rPr lang="gl-ES" sz="2000" dirty="0" smtClean="0"/>
              <a:t> invadirá Albania, incorporándoa como parte do Imperio. Os obxectivos eran controlar a entrada no Mar Adriático e acceder ós Balcáns.</a:t>
            </a:r>
          </a:p>
          <a:p>
            <a:endParaRPr lang="gl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462" y="549780"/>
            <a:ext cx="5558594" cy="600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6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2549" y="156754"/>
            <a:ext cx="43107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gl-ES" sz="2000" b="1" dirty="0" smtClean="0"/>
              <a:t>EXPANSIÓN DE ITALIA:</a:t>
            </a:r>
          </a:p>
          <a:p>
            <a:pPr algn="just"/>
            <a:r>
              <a:rPr lang="gl-ES" sz="2000" b="1" dirty="0" smtClean="0"/>
              <a:t>2- Conquista de </a:t>
            </a:r>
            <a:r>
              <a:rPr lang="gl-ES" sz="2000" b="1" dirty="0" smtClean="0"/>
              <a:t>Etiopía</a:t>
            </a:r>
            <a:r>
              <a:rPr lang="gl-ES" sz="2000" b="1" dirty="0" smtClean="0"/>
              <a:t>:</a:t>
            </a:r>
            <a:endParaRPr lang="gl-ES" sz="2000" b="1" dirty="0" smtClean="0"/>
          </a:p>
          <a:p>
            <a:pPr algn="just"/>
            <a:r>
              <a:rPr lang="gl-ES" sz="2000" dirty="0" smtClean="0"/>
              <a:t>Situada entre as colonias italianas de Eritrea e Somalia, </a:t>
            </a:r>
            <a:r>
              <a:rPr lang="gl-ES" sz="2000" dirty="0" smtClean="0"/>
              <a:t>Etiopí</a:t>
            </a:r>
            <a:r>
              <a:rPr lang="gl-ES" sz="2000" dirty="0" smtClean="0"/>
              <a:t>a</a:t>
            </a:r>
            <a:r>
              <a:rPr lang="gl-ES" sz="2000" dirty="0" smtClean="0"/>
              <a:t>, xunto con Liberia, era un dos 2 únicos países independentes </a:t>
            </a:r>
            <a:r>
              <a:rPr lang="gl-ES" sz="2000" dirty="0" smtClean="0"/>
              <a:t>no continente de </a:t>
            </a:r>
            <a:r>
              <a:rPr lang="gl-ES" sz="2000" dirty="0" smtClean="0"/>
              <a:t>África</a:t>
            </a:r>
            <a:r>
              <a:rPr lang="gl-ES" sz="2000" dirty="0" smtClean="0"/>
              <a:t>. </a:t>
            </a:r>
          </a:p>
          <a:p>
            <a:pPr algn="just"/>
            <a:r>
              <a:rPr lang="gl-ES" sz="2000" dirty="0" smtClean="0"/>
              <a:t>O 1º intento de conquistar Etiopía por Italia fracasara estrepitosamente coa derrota italiana en </a:t>
            </a:r>
            <a:r>
              <a:rPr lang="gl-ES" sz="2000" dirty="0" err="1" smtClean="0"/>
              <a:t>Adua</a:t>
            </a:r>
            <a:r>
              <a:rPr lang="gl-ES" sz="2000" dirty="0" smtClean="0"/>
              <a:t> en 1896.</a:t>
            </a:r>
          </a:p>
          <a:p>
            <a:pPr algn="just"/>
            <a:r>
              <a:rPr lang="gl-ES" sz="2000" dirty="0" smtClean="0"/>
              <a:t>En 1935 Italia invadiu </a:t>
            </a:r>
            <a:r>
              <a:rPr lang="gl-ES" sz="2000" dirty="0" smtClean="0"/>
              <a:t>Etiopí</a:t>
            </a:r>
            <a:r>
              <a:rPr lang="gl-ES" sz="2000" dirty="0" smtClean="0"/>
              <a:t>a</a:t>
            </a:r>
            <a:r>
              <a:rPr lang="gl-ES" sz="2000" dirty="0" smtClean="0"/>
              <a:t>, aproveitando a súa superioridade militar. Fracasados os intentos do Emperador </a:t>
            </a:r>
            <a:r>
              <a:rPr lang="gl-ES" sz="2000" dirty="0" err="1" smtClean="0"/>
              <a:t>Haile</a:t>
            </a:r>
            <a:r>
              <a:rPr lang="gl-ES" sz="2000" dirty="0" smtClean="0"/>
              <a:t> </a:t>
            </a:r>
            <a:r>
              <a:rPr lang="gl-ES" sz="2000" dirty="0" err="1" smtClean="0"/>
              <a:t>Selasssie</a:t>
            </a:r>
            <a:r>
              <a:rPr lang="gl-ES" sz="2000" dirty="0" smtClean="0"/>
              <a:t> por recibir axuda da Sociedade de Nacións, os exércitos italianos conquistaron doadamente todo o territorio. </a:t>
            </a:r>
            <a:endParaRPr lang="gl-ES" sz="2000" dirty="0" smtClean="0"/>
          </a:p>
          <a:p>
            <a:pPr algn="just"/>
            <a:r>
              <a:rPr lang="gl-ES" sz="2000" dirty="0" smtClean="0"/>
              <a:t>En </a:t>
            </a:r>
            <a:r>
              <a:rPr lang="gl-ES" sz="2000" dirty="0" smtClean="0"/>
              <a:t>1936, Vítor Manuel III foi declarado Emperador de Etiopía.</a:t>
            </a:r>
            <a:endParaRPr lang="gl-ES" sz="2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793" y="306131"/>
            <a:ext cx="3000480" cy="301411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556" y="3573276"/>
            <a:ext cx="4009008" cy="22130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7605" y="3573276"/>
            <a:ext cx="3429479" cy="22130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933" y="696686"/>
            <a:ext cx="4542067" cy="223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2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1482</Words>
  <Application>Microsoft Office PowerPoint</Application>
  <PresentationFormat>Panorámica</PresentationFormat>
  <Paragraphs>129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34</cp:revision>
  <dcterms:created xsi:type="dcterms:W3CDTF">2024-05-04T18:39:52Z</dcterms:created>
  <dcterms:modified xsi:type="dcterms:W3CDTF">2024-05-05T20:01:22Z</dcterms:modified>
</cp:coreProperties>
</file>