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2" r:id="rId17"/>
    <p:sldId id="274" r:id="rId18"/>
    <p:sldId id="275" r:id="rId19"/>
    <p:sldId id="276" r:id="rId20"/>
    <p:sldId id="277" r:id="rId21"/>
    <p:sldId id="278" r:id="rId22"/>
    <p:sldId id="279" r:id="rId23"/>
    <p:sldId id="286" r:id="rId24"/>
    <p:sldId id="280" r:id="rId25"/>
    <p:sldId id="284" r:id="rId26"/>
    <p:sldId id="281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3721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2176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4726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0778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6033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675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732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06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3737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3468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0709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91EA-6D97-4C48-86BA-42C19E0021D9}" type="datetimeFigureOut">
              <a:rPr lang="gl-ES" smtClean="0"/>
              <a:t>31/07/2023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08D0F-6AF7-4225-8EE7-99AD77AD54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173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2457" y="60632"/>
            <a:ext cx="5004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/>
          <p:cNvSpPr txBox="1"/>
          <p:nvPr/>
        </p:nvSpPr>
        <p:spPr>
          <a:xfrm>
            <a:off x="78378" y="60632"/>
            <a:ext cx="62038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ES_tradnl" sz="2400" b="1" dirty="0" smtClean="0"/>
              <a:t>A CRISE DA MONARQUÍA ABSOLUTA. </a:t>
            </a:r>
          </a:p>
          <a:p>
            <a:pPr marL="342900" indent="-342900"/>
            <a:endParaRPr lang="es-ES_tradnl" sz="800" b="1" dirty="0" smtClean="0"/>
          </a:p>
          <a:p>
            <a:pPr marL="342900" indent="-342900"/>
            <a:r>
              <a:rPr lang="es-ES_tradnl" sz="2400" b="1" dirty="0" smtClean="0"/>
              <a:t>    </a:t>
            </a:r>
            <a:r>
              <a:rPr lang="es-ES_tradnl" sz="2400" b="1" u="sng" dirty="0" smtClean="0"/>
              <a:t>REINADO DE CARLOS IV </a:t>
            </a:r>
          </a:p>
          <a:p>
            <a:pPr marL="342900" indent="-342900" algn="ctr"/>
            <a:r>
              <a:rPr lang="es-ES_tradnl" sz="2400" b="1" u="sng" dirty="0" smtClean="0"/>
              <a:t>(1788-1814)</a:t>
            </a:r>
          </a:p>
          <a:p>
            <a:pPr marL="342900" indent="-342900"/>
            <a:endParaRPr lang="es-ES_tradnl" sz="2400" b="1" dirty="0" smtClean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O FIN DAS POLÍTICAS REFORMISTAS</a:t>
            </a:r>
          </a:p>
          <a:p>
            <a:pPr marL="342900" indent="-342900">
              <a:buFontTx/>
              <a:buChar char="-"/>
            </a:pPr>
            <a:endParaRPr lang="es-ES_tradnl" sz="2400" b="1" dirty="0" smtClean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A POLÍTICA EXTERIOR DE SUBMISIÓN A FRANCIA</a:t>
            </a:r>
          </a:p>
          <a:p>
            <a:pPr marL="342900" indent="-342900"/>
            <a:endParaRPr lang="es-ES_tradnl" sz="2400" b="1" dirty="0" smtClean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A CRISE ECONÓMICA E SOCIAL</a:t>
            </a:r>
          </a:p>
          <a:p>
            <a:pPr marL="342900" indent="-342900">
              <a:buFontTx/>
              <a:buChar char="-"/>
            </a:pPr>
            <a:endParaRPr lang="es-ES_tradnl" sz="2400" b="1" dirty="0" smtClean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OS CONFLITOS ENTRE A FAMILIA REAL:</a:t>
            </a:r>
          </a:p>
          <a:p>
            <a:r>
              <a:rPr lang="es-ES_tradnl" sz="2400" b="1" dirty="0"/>
              <a:t> </a:t>
            </a:r>
            <a:r>
              <a:rPr lang="es-ES_tradnl" sz="2400" b="1" dirty="0" smtClean="0"/>
              <a:t>     </a:t>
            </a:r>
            <a:r>
              <a:rPr lang="es-ES_tradnl" sz="2400" b="1" dirty="0" err="1" smtClean="0"/>
              <a:t>Conxura</a:t>
            </a:r>
            <a:r>
              <a:rPr lang="es-ES_tradnl" sz="2400" b="1" dirty="0" smtClean="0"/>
              <a:t> Escorial. Motín de Aranjuez </a:t>
            </a:r>
          </a:p>
          <a:p>
            <a:endParaRPr lang="es-ES_tradnl" sz="2400" b="1" dirty="0" smtClean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ABDICACIÓN DE CARLOS IV E ABDICACIÓNS DE BAIONA</a:t>
            </a:r>
          </a:p>
          <a:p>
            <a:pPr marL="342900" indent="-342900">
              <a:buFontTx/>
              <a:buChar char="-"/>
            </a:pPr>
            <a:endParaRPr lang="es-ES_tradnl" sz="2400" b="1" dirty="0"/>
          </a:p>
          <a:p>
            <a:pPr marL="342900" indent="-342900">
              <a:buFontTx/>
              <a:buChar char="-"/>
            </a:pPr>
            <a:r>
              <a:rPr lang="es-ES_tradnl" sz="2400" b="1" dirty="0" smtClean="0"/>
              <a:t>REPERCUSIÓNS DA OCUPACIÓN FRANCESA</a:t>
            </a:r>
          </a:p>
        </p:txBody>
      </p:sp>
    </p:spTree>
    <p:extLst>
      <p:ext uri="{BB962C8B-B14F-4D97-AF65-F5344CB8AC3E}">
        <p14:creationId xmlns:p14="http://schemas.microsoft.com/office/powerpoint/2010/main" val="26815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17693"/>
            <a:ext cx="63750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A insuficiencia </a:t>
            </a:r>
            <a:r>
              <a:rPr lang="es-ES" sz="2400" dirty="0" err="1"/>
              <a:t>destas</a:t>
            </a:r>
            <a:r>
              <a:rPr lang="es-ES" sz="2400" dirty="0"/>
              <a:t> medidas e </a:t>
            </a:r>
            <a:r>
              <a:rPr lang="es-ES" sz="2400" dirty="0" smtClean="0"/>
              <a:t>o </a:t>
            </a:r>
            <a:r>
              <a:rPr lang="es-ES" sz="2400" dirty="0" err="1"/>
              <a:t>agravamento</a:t>
            </a:r>
            <a:r>
              <a:rPr lang="es-ES" sz="2400" dirty="0"/>
              <a:t> da </a:t>
            </a:r>
            <a:r>
              <a:rPr lang="es-ES" sz="2400" dirty="0" err="1"/>
              <a:t>crise</a:t>
            </a:r>
            <a:r>
              <a:rPr lang="es-ES" sz="2400" dirty="0"/>
              <a:t> </a:t>
            </a:r>
            <a:r>
              <a:rPr lang="es-ES" sz="2400" dirty="0" smtClean="0"/>
              <a:t>económica leva a: </a:t>
            </a:r>
          </a:p>
          <a:p>
            <a:pPr algn="just"/>
            <a:r>
              <a:rPr lang="es-ES" sz="2400" b="1" dirty="0" smtClean="0"/>
              <a:t>       A </a:t>
            </a:r>
            <a:r>
              <a:rPr lang="es-ES" sz="2400" b="1" dirty="0"/>
              <a:t>desamortización dos </a:t>
            </a:r>
            <a:r>
              <a:rPr lang="es-ES" sz="2400" b="1" dirty="0" err="1"/>
              <a:t>establecementos</a:t>
            </a:r>
            <a:r>
              <a:rPr lang="es-ES" sz="2400" b="1" dirty="0"/>
              <a:t> </a:t>
            </a:r>
            <a:endParaRPr lang="es-ES" sz="2400" b="1" dirty="0" smtClean="0"/>
          </a:p>
          <a:p>
            <a:pPr lvl="0" algn="just"/>
            <a:r>
              <a:rPr lang="es-ES" sz="2400" b="1" dirty="0" smtClean="0"/>
              <a:t>       de </a:t>
            </a:r>
            <a:r>
              <a:rPr lang="es-ES" sz="2400" b="1" dirty="0"/>
              <a:t>beneficencia pública</a:t>
            </a:r>
            <a:r>
              <a:rPr lang="es-ES" sz="2400" dirty="0"/>
              <a:t> </a:t>
            </a:r>
            <a:r>
              <a:rPr lang="es-ES" sz="2400" b="1" dirty="0"/>
              <a:t>d</a:t>
            </a:r>
            <a:r>
              <a:rPr lang="es-ES" sz="2400" b="1" dirty="0" smtClean="0"/>
              <a:t>a </a:t>
            </a:r>
            <a:r>
              <a:rPr lang="es-ES" sz="2400" b="1" dirty="0" err="1" smtClean="0"/>
              <a:t>Igrexa</a:t>
            </a:r>
            <a:r>
              <a:rPr lang="es-ES" sz="2400" b="1" dirty="0" smtClean="0"/>
              <a:t>.</a:t>
            </a:r>
          </a:p>
          <a:p>
            <a:pPr lvl="0" algn="just"/>
            <a:r>
              <a:rPr lang="es-ES" sz="2400" dirty="0" smtClean="0"/>
              <a:t>1805 </a:t>
            </a:r>
            <a:r>
              <a:rPr lang="es-ES" sz="2400" dirty="0"/>
              <a:t>o Papa </a:t>
            </a:r>
            <a:r>
              <a:rPr lang="es-ES" sz="2400" dirty="0" smtClean="0"/>
              <a:t> autoriza </a:t>
            </a:r>
            <a:r>
              <a:rPr lang="es-ES" sz="2400" dirty="0"/>
              <a:t>a </a:t>
            </a:r>
            <a:r>
              <a:rPr lang="es-ES" sz="2400" dirty="0" smtClean="0"/>
              <a:t>desamortización. </a:t>
            </a:r>
            <a:r>
              <a:rPr lang="es-ES" sz="2400" b="1" u="sng" dirty="0" smtClean="0"/>
              <a:t>Valoración</a:t>
            </a:r>
            <a:r>
              <a:rPr lang="es-ES" sz="2400" b="1" u="sng" dirty="0"/>
              <a:t>:  </a:t>
            </a:r>
            <a:endParaRPr lang="es-ES" sz="2400" b="1" u="sng" dirty="0" smtClean="0"/>
          </a:p>
          <a:p>
            <a:pPr lvl="0" algn="just"/>
            <a:r>
              <a:rPr lang="es-ES" sz="2400" dirty="0" smtClean="0"/>
              <a:t>- A </a:t>
            </a:r>
            <a:r>
              <a:rPr lang="es-ES" sz="2400" dirty="0"/>
              <a:t>desamortización afectaba a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b="1" dirty="0" err="1"/>
              <a:t>pequena</a:t>
            </a:r>
            <a:r>
              <a:rPr lang="es-ES" sz="2400" b="1" dirty="0"/>
              <a:t> parte dos </a:t>
            </a:r>
            <a:r>
              <a:rPr lang="es-ES" sz="2400" b="1" dirty="0" err="1"/>
              <a:t>bens</a:t>
            </a:r>
            <a:r>
              <a:rPr lang="es-ES" sz="2400" b="1" dirty="0"/>
              <a:t> </a:t>
            </a:r>
            <a:r>
              <a:rPr lang="es-ES" sz="2400" b="1" dirty="0" smtClean="0"/>
              <a:t>da </a:t>
            </a:r>
            <a:r>
              <a:rPr lang="es-ES" sz="2400" b="1" dirty="0" err="1" smtClean="0"/>
              <a:t>igrexa</a:t>
            </a:r>
            <a:r>
              <a:rPr lang="es-ES" sz="2400" b="1" dirty="0" smtClean="0"/>
              <a:t> </a:t>
            </a:r>
          </a:p>
          <a:p>
            <a:pPr lvl="0" algn="just"/>
            <a:r>
              <a:rPr lang="es-ES" sz="2400" dirty="0" smtClean="0"/>
              <a:t>- Non </a:t>
            </a:r>
            <a:r>
              <a:rPr lang="es-ES" sz="2400" dirty="0" err="1"/>
              <a:t>conseguiu</a:t>
            </a:r>
            <a:r>
              <a:rPr lang="es-ES" sz="2400" dirty="0"/>
              <a:t> </a:t>
            </a:r>
            <a:r>
              <a:rPr lang="es-ES" sz="2400" dirty="0" smtClean="0"/>
              <a:t>o </a:t>
            </a:r>
            <a:r>
              <a:rPr lang="es-ES" sz="2400" dirty="0"/>
              <a:t>acceso á </a:t>
            </a:r>
            <a:r>
              <a:rPr lang="es-ES" sz="2400" dirty="0" err="1"/>
              <a:t>propiedade</a:t>
            </a:r>
            <a:r>
              <a:rPr lang="es-ES" sz="2400" dirty="0"/>
              <a:t> </a:t>
            </a:r>
            <a:r>
              <a:rPr lang="es-ES" sz="2400" dirty="0" smtClean="0"/>
              <a:t>de </a:t>
            </a:r>
            <a:r>
              <a:rPr lang="es-ES" sz="2400" dirty="0" err="1"/>
              <a:t>pequenos</a:t>
            </a:r>
            <a:r>
              <a:rPr lang="es-ES" sz="2400" dirty="0"/>
              <a:t> </a:t>
            </a:r>
            <a:r>
              <a:rPr lang="es-ES" sz="2400" dirty="0" smtClean="0"/>
              <a:t>propietarios. </a:t>
            </a:r>
          </a:p>
          <a:p>
            <a:pPr lvl="0" algn="just"/>
            <a:r>
              <a:rPr lang="es-ES" sz="2400" dirty="0" smtClean="0"/>
              <a:t>- </a:t>
            </a:r>
            <a:r>
              <a:rPr lang="es-ES" sz="2400" b="1" dirty="0" smtClean="0"/>
              <a:t>Os </a:t>
            </a:r>
            <a:r>
              <a:rPr lang="es-ES" sz="2400" b="1" dirty="0"/>
              <a:t>grandes </a:t>
            </a:r>
            <a:r>
              <a:rPr lang="es-ES" sz="2400" b="1" dirty="0" smtClean="0"/>
              <a:t>propietarios incrementaron </a:t>
            </a:r>
            <a:r>
              <a:rPr lang="es-ES" sz="2400" b="1" dirty="0"/>
              <a:t>as </a:t>
            </a:r>
            <a:r>
              <a:rPr lang="es-ES" sz="2400" b="1" dirty="0" err="1"/>
              <a:t>súas</a:t>
            </a:r>
            <a:r>
              <a:rPr lang="es-ES" sz="2400" b="1" dirty="0"/>
              <a:t> propiedades </a:t>
            </a:r>
            <a:r>
              <a:rPr lang="es-ES" sz="2400" dirty="0"/>
              <a:t>e </a:t>
            </a:r>
            <a:r>
              <a:rPr lang="es-ES" sz="2400" dirty="0" err="1" smtClean="0"/>
              <a:t>favorecéronse</a:t>
            </a:r>
            <a:r>
              <a:rPr lang="es-ES" sz="2400" dirty="0" smtClean="0"/>
              <a:t> </a:t>
            </a:r>
            <a:r>
              <a:rPr lang="es-ES" sz="2400" dirty="0"/>
              <a:t>polo pago con vales depreciados do </a:t>
            </a:r>
            <a:r>
              <a:rPr lang="es-ES" sz="2400" dirty="0" err="1"/>
              <a:t>goberno</a:t>
            </a:r>
            <a:r>
              <a:rPr lang="es-ES" sz="2400" dirty="0"/>
              <a:t>. </a:t>
            </a:r>
            <a:endParaRPr lang="es-ES" sz="2400" dirty="0" smtClean="0"/>
          </a:p>
          <a:p>
            <a:pPr lvl="0" algn="just"/>
            <a:r>
              <a:rPr lang="es-ES" sz="2400" dirty="0" smtClean="0"/>
              <a:t>- As </a:t>
            </a:r>
            <a:r>
              <a:rPr lang="es-ES" sz="2400" dirty="0"/>
              <a:t>ventas </a:t>
            </a:r>
            <a:r>
              <a:rPr lang="es-ES" sz="2400" b="1" dirty="0"/>
              <a:t>non </a:t>
            </a:r>
            <a:r>
              <a:rPr lang="es-ES" sz="2400" b="1" dirty="0" err="1"/>
              <a:t>conseguiron</a:t>
            </a:r>
            <a:r>
              <a:rPr lang="es-ES" sz="2400" b="1" dirty="0"/>
              <a:t> solucionar os problemas de </a:t>
            </a:r>
            <a:r>
              <a:rPr lang="es-ES" sz="2400" b="1" dirty="0" err="1"/>
              <a:t>Facenda</a:t>
            </a:r>
            <a:r>
              <a:rPr lang="es-ES" sz="2400" dirty="0"/>
              <a:t>, </a:t>
            </a:r>
            <a:endParaRPr lang="es-ES" sz="2400" dirty="0" smtClean="0"/>
          </a:p>
          <a:p>
            <a:pPr algn="just"/>
            <a:r>
              <a:rPr lang="es-ES" sz="2400" dirty="0" smtClean="0"/>
              <a:t>- Algún </a:t>
            </a:r>
            <a:r>
              <a:rPr lang="es-ES" sz="2400" dirty="0"/>
              <a:t>historiador </a:t>
            </a:r>
            <a:r>
              <a:rPr lang="es-ES" sz="2400" dirty="0" smtClean="0"/>
              <a:t>destaca: </a:t>
            </a:r>
            <a:r>
              <a:rPr lang="es-ES" sz="2400" b="1" dirty="0" smtClean="0"/>
              <a:t>1ª  </a:t>
            </a:r>
            <a:r>
              <a:rPr lang="es-ES" sz="2400" b="1" dirty="0"/>
              <a:t>vez que </a:t>
            </a:r>
            <a:r>
              <a:rPr lang="es-ES" sz="2400" dirty="0"/>
              <a:t>se  </a:t>
            </a:r>
            <a:r>
              <a:rPr lang="es-ES" sz="2400" dirty="0" err="1" smtClean="0"/>
              <a:t>acometeu</a:t>
            </a:r>
            <a:r>
              <a:rPr lang="es-ES" sz="2400" dirty="0" smtClean="0"/>
              <a:t> un </a:t>
            </a:r>
            <a:r>
              <a:rPr lang="es-ES" sz="2400" dirty="0"/>
              <a:t>proceso de </a:t>
            </a:r>
            <a:r>
              <a:rPr lang="es-ES" sz="2400" b="1" dirty="0"/>
              <a:t>venta de </a:t>
            </a:r>
            <a:r>
              <a:rPr lang="es-ES" sz="2400" b="1" dirty="0" err="1"/>
              <a:t>bens</a:t>
            </a:r>
            <a:r>
              <a:rPr lang="es-ES" sz="2400" b="1" dirty="0"/>
              <a:t> </a:t>
            </a:r>
            <a:r>
              <a:rPr lang="es-ES" sz="2400" dirty="0"/>
              <a:t>que, durante </a:t>
            </a:r>
            <a:r>
              <a:rPr lang="es-ES" sz="2400" dirty="0" err="1"/>
              <a:t>séculos</a:t>
            </a:r>
            <a:r>
              <a:rPr lang="es-ES" sz="2400" dirty="0"/>
              <a:t>, </a:t>
            </a:r>
            <a:r>
              <a:rPr lang="es-ES" sz="2400" dirty="0" err="1" smtClean="0"/>
              <a:t>permaneceran</a:t>
            </a:r>
            <a:r>
              <a:rPr lang="es-ES" sz="2400" dirty="0" smtClean="0"/>
              <a:t> </a:t>
            </a:r>
            <a:r>
              <a:rPr lang="es-ES" sz="2400" b="1" dirty="0"/>
              <a:t>en </a:t>
            </a:r>
            <a:r>
              <a:rPr lang="es-ES" sz="2400" b="1" dirty="0" err="1"/>
              <a:t>mans</a:t>
            </a:r>
            <a:r>
              <a:rPr lang="es-ES" sz="2400" b="1" dirty="0"/>
              <a:t> </a:t>
            </a:r>
            <a:r>
              <a:rPr lang="es-ES" sz="2400" b="1" dirty="0" err="1"/>
              <a:t>mortas</a:t>
            </a:r>
            <a:r>
              <a:rPr lang="es-ES" sz="2400" dirty="0"/>
              <a:t>.  </a:t>
            </a:r>
          </a:p>
        </p:txBody>
      </p:sp>
      <p:pic>
        <p:nvPicPr>
          <p:cNvPr id="7170" name="Picture 2" descr="La desamortización de Godoy en Valencia (1799-1807) | Alfons e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14" y="0"/>
            <a:ext cx="4249000" cy="6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9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9093" y="399245"/>
            <a:ext cx="51901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400" dirty="0" smtClean="0"/>
              <a:t>O endebedamento do Estado provoca unha </a:t>
            </a:r>
            <a:r>
              <a:rPr lang="gl-ES" sz="2400" b="1" dirty="0" smtClean="0"/>
              <a:t>maior presión fiscal:</a:t>
            </a:r>
          </a:p>
          <a:p>
            <a:pPr algn="just"/>
            <a:r>
              <a:rPr lang="gl-ES" sz="2400" b="1" dirty="0"/>
              <a:t> </a:t>
            </a:r>
            <a:r>
              <a:rPr lang="gl-ES" sz="2400" b="1" dirty="0" smtClean="0"/>
              <a:t>           Suba de impostos</a:t>
            </a:r>
          </a:p>
          <a:p>
            <a:pPr algn="just"/>
            <a:endParaRPr lang="gl-ES" sz="2400" dirty="0" smtClean="0"/>
          </a:p>
          <a:p>
            <a:pPr algn="just"/>
            <a:r>
              <a:rPr lang="gl-ES" sz="2400" dirty="0" smtClean="0"/>
              <a:t>Propágase un</a:t>
            </a:r>
            <a:r>
              <a:rPr lang="gl-ES" sz="2400" b="1" u="sng" dirty="0"/>
              <a:t> grande malestar social </a:t>
            </a:r>
            <a:r>
              <a:rPr lang="gl-ES" sz="2400" b="1" u="sng" dirty="0" smtClean="0"/>
              <a:t>por:</a:t>
            </a:r>
            <a:endParaRPr lang="gl-ES" sz="2400" dirty="0" smtClean="0"/>
          </a:p>
          <a:p>
            <a:pPr algn="just"/>
            <a:r>
              <a:rPr lang="gl-ES" sz="2400" dirty="0" smtClean="0"/>
              <a:t>- O incremento de impostos</a:t>
            </a:r>
          </a:p>
          <a:p>
            <a:pPr algn="just"/>
            <a:r>
              <a:rPr lang="gl-ES" sz="2400" dirty="0" smtClean="0"/>
              <a:t>- As malas colleitas</a:t>
            </a:r>
          </a:p>
          <a:p>
            <a:pPr algn="just"/>
            <a:r>
              <a:rPr lang="gl-ES" sz="2400" dirty="0" smtClean="0"/>
              <a:t>- A suba do prezo dos alimentos </a:t>
            </a:r>
          </a:p>
          <a:p>
            <a:pPr algn="just"/>
            <a:r>
              <a:rPr lang="gl-ES" sz="2400" dirty="0" smtClean="0"/>
              <a:t>- A baixa dos salarios </a:t>
            </a:r>
          </a:p>
          <a:p>
            <a:pPr algn="just"/>
            <a:endParaRPr lang="gl-ES" sz="2400" dirty="0" smtClean="0"/>
          </a:p>
          <a:p>
            <a:pPr algn="just"/>
            <a:r>
              <a:rPr lang="gl-ES" sz="2400" dirty="0" smtClean="0"/>
              <a:t>Este malestar social ven acompañado por frecuentes </a:t>
            </a:r>
          </a:p>
          <a:p>
            <a:pPr algn="just"/>
            <a:endParaRPr lang="gl-ES" sz="2400" dirty="0" smtClean="0"/>
          </a:p>
          <a:p>
            <a:pPr marL="342900" indent="-342900" algn="just">
              <a:buFontTx/>
              <a:buChar char="-"/>
            </a:pPr>
            <a:r>
              <a:rPr lang="gl-ES" sz="2400" dirty="0" smtClean="0"/>
              <a:t> </a:t>
            </a:r>
            <a:r>
              <a:rPr lang="gl-ES" sz="2400" b="1" dirty="0" smtClean="0"/>
              <a:t>motíns de subsistencias e</a:t>
            </a:r>
          </a:p>
          <a:p>
            <a:pPr marL="342900" indent="-342900">
              <a:buFontTx/>
              <a:buChar char="-"/>
            </a:pPr>
            <a:r>
              <a:rPr lang="gl-ES" sz="2400" b="1" dirty="0" smtClean="0"/>
              <a:t> motíns </a:t>
            </a:r>
            <a:r>
              <a:rPr lang="gl-ES" sz="2400" b="1" dirty="0" err="1" smtClean="0"/>
              <a:t>antifiscais</a:t>
            </a:r>
            <a:r>
              <a:rPr lang="gl-ES" sz="2400" dirty="0" smtClean="0"/>
              <a:t>.</a:t>
            </a:r>
            <a:endParaRPr lang="gl-E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3" y="0"/>
            <a:ext cx="529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6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8789" y="0"/>
            <a:ext cx="661974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u="sng" dirty="0"/>
              <a:t>- </a:t>
            </a:r>
            <a:r>
              <a:rPr lang="es-ES" sz="2400" b="1" u="sng" dirty="0" smtClean="0"/>
              <a:t>POLÍTICA EXTERIOR: SUBMISIÓN </a:t>
            </a:r>
            <a:r>
              <a:rPr lang="es-ES" sz="2400" b="1" u="sng" dirty="0"/>
              <a:t>A FRANCIA </a:t>
            </a:r>
            <a:endParaRPr lang="es-ES" sz="2400" dirty="0"/>
          </a:p>
          <a:p>
            <a:pPr algn="just"/>
            <a:r>
              <a:rPr lang="es-ES" sz="2400" dirty="0"/>
              <a:t>A política exterior de Godoy </a:t>
            </a:r>
            <a:r>
              <a:rPr lang="es-ES" sz="2400" dirty="0" err="1"/>
              <a:t>iníciase</a:t>
            </a:r>
            <a:r>
              <a:rPr lang="es-ES" sz="2400" dirty="0"/>
              <a:t> coa guerra contra Francia, </a:t>
            </a:r>
            <a:r>
              <a:rPr lang="es-ES" sz="2400" b="1" dirty="0"/>
              <a:t>a Guerra da Convención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r>
              <a:rPr lang="es-ES" sz="2400" dirty="0" smtClean="0"/>
              <a:t>Ante a </a:t>
            </a:r>
            <a:r>
              <a:rPr lang="es-ES" sz="2400" dirty="0" err="1"/>
              <a:t>debilidade</a:t>
            </a:r>
            <a:r>
              <a:rPr lang="es-ES" sz="2400" dirty="0"/>
              <a:t> do </a:t>
            </a:r>
            <a:r>
              <a:rPr lang="es-ES" sz="2400" dirty="0" err="1"/>
              <a:t>exército</a:t>
            </a:r>
            <a:r>
              <a:rPr lang="es-ES" sz="2400" dirty="0"/>
              <a:t> español, Godoy </a:t>
            </a:r>
            <a:r>
              <a:rPr lang="es-ES" sz="2400" dirty="0" smtClean="0"/>
              <a:t>firma </a:t>
            </a:r>
            <a:r>
              <a:rPr lang="es-ES" sz="2400" dirty="0"/>
              <a:t>con Francia a </a:t>
            </a:r>
            <a:r>
              <a:rPr lang="es-ES" sz="2400" b="1" dirty="0"/>
              <a:t>Paz de Basilea </a:t>
            </a:r>
            <a:r>
              <a:rPr lang="es-ES" sz="2400" b="1" dirty="0" smtClean="0"/>
              <a:t>en </a:t>
            </a:r>
            <a:r>
              <a:rPr lang="es-ES" sz="2400" dirty="0" smtClean="0"/>
              <a:t>1795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partir </a:t>
            </a:r>
            <a:r>
              <a:rPr lang="es-ES" sz="2400" dirty="0" err="1"/>
              <a:t>desta</a:t>
            </a:r>
            <a:r>
              <a:rPr lang="es-ES" sz="2400" dirty="0"/>
              <a:t> data a política exterior </a:t>
            </a:r>
            <a:r>
              <a:rPr lang="es-ES" sz="2400" dirty="0" smtClean="0"/>
              <a:t>española </a:t>
            </a:r>
            <a:r>
              <a:rPr lang="es-ES" sz="2400" dirty="0" err="1" smtClean="0"/>
              <a:t>volve</a:t>
            </a:r>
            <a:r>
              <a:rPr lang="es-ES" sz="2400" dirty="0" smtClean="0"/>
              <a:t> </a:t>
            </a:r>
            <a:r>
              <a:rPr lang="es-ES" sz="2400" dirty="0"/>
              <a:t>á tradicional alianza con Francia e </a:t>
            </a:r>
            <a:r>
              <a:rPr lang="es-ES" sz="2400" dirty="0" smtClean="0"/>
              <a:t> </a:t>
            </a:r>
            <a:r>
              <a:rPr lang="es-ES" sz="2400" dirty="0"/>
              <a:t>o </a:t>
            </a:r>
            <a:r>
              <a:rPr lang="es-ES" sz="2400" dirty="0" err="1"/>
              <a:t>enfrontamento</a:t>
            </a:r>
            <a:r>
              <a:rPr lang="es-ES" sz="2400" dirty="0"/>
              <a:t> con Gran Bretaña.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smtClean="0"/>
              <a:t>Este </a:t>
            </a:r>
            <a:r>
              <a:rPr lang="es-ES" sz="2400" dirty="0"/>
              <a:t>cambio supón </a:t>
            </a:r>
            <a:endParaRPr lang="es-ES" sz="2400" dirty="0" smtClean="0"/>
          </a:p>
          <a:p>
            <a:pPr algn="just"/>
            <a:r>
              <a:rPr lang="es-ES" sz="2400" b="1" dirty="0" smtClean="0"/>
              <a:t>         A </a:t>
            </a:r>
            <a:r>
              <a:rPr lang="es-ES" sz="2400" b="1" dirty="0" err="1" smtClean="0"/>
              <a:t>submisión</a:t>
            </a:r>
            <a:r>
              <a:rPr lang="es-ES" sz="2400" b="1" dirty="0" smtClean="0"/>
              <a:t> </a:t>
            </a:r>
            <a:r>
              <a:rPr lang="es-ES" sz="2400" b="1" dirty="0"/>
              <a:t>absoluta </a:t>
            </a:r>
            <a:r>
              <a:rPr lang="es-ES" sz="2400" b="1" dirty="0" smtClean="0"/>
              <a:t> </a:t>
            </a:r>
            <a:r>
              <a:rPr lang="es-ES" sz="2400" b="1" dirty="0"/>
              <a:t>a Francia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r>
              <a:rPr lang="es-ES" sz="2400" b="1" dirty="0" smtClean="0"/>
              <a:t>España</a:t>
            </a:r>
            <a:r>
              <a:rPr lang="es-ES" sz="2400" dirty="0" smtClean="0"/>
              <a:t> </a:t>
            </a:r>
            <a:r>
              <a:rPr lang="es-ES" sz="2400" dirty="0" err="1"/>
              <a:t>vaise</a:t>
            </a:r>
            <a:r>
              <a:rPr lang="es-ES" sz="2400" dirty="0"/>
              <a:t> </a:t>
            </a:r>
            <a:r>
              <a:rPr lang="es-ES" sz="2400" dirty="0" err="1"/>
              <a:t>convertendo</a:t>
            </a:r>
            <a:r>
              <a:rPr lang="es-ES" sz="2400" dirty="0"/>
              <a:t>, </a:t>
            </a:r>
            <a:r>
              <a:rPr lang="es-ES" sz="2400" dirty="0" smtClean="0"/>
              <a:t>non </a:t>
            </a:r>
            <a:r>
              <a:rPr lang="es-ES" sz="2400" dirty="0" err="1" smtClean="0"/>
              <a:t>nunha</a:t>
            </a:r>
            <a:r>
              <a:rPr lang="es-ES" sz="2400" dirty="0" smtClean="0"/>
              <a:t> </a:t>
            </a:r>
            <a:r>
              <a:rPr lang="es-ES" sz="2400" dirty="0" err="1" smtClean="0"/>
              <a:t>aliada,senón</a:t>
            </a:r>
            <a:r>
              <a:rPr lang="es-ES" sz="2400" dirty="0" smtClean="0"/>
              <a:t> </a:t>
            </a:r>
            <a:r>
              <a:rPr lang="es-ES" sz="2400" dirty="0" err="1" smtClean="0"/>
              <a:t>nunha</a:t>
            </a:r>
            <a:r>
              <a:rPr lang="es-ES" sz="2400" dirty="0" smtClean="0"/>
              <a:t>  </a:t>
            </a:r>
            <a:r>
              <a:rPr lang="es-ES" sz="2400" dirty="0"/>
              <a:t>simple </a:t>
            </a:r>
            <a:r>
              <a:rPr lang="es-ES" sz="2400" dirty="0" err="1"/>
              <a:t>peza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servizo</a:t>
            </a:r>
            <a:r>
              <a:rPr lang="es-ES" sz="2400" dirty="0"/>
              <a:t> dos intereses franceses e en particular dos de Napoleón.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Segundo </a:t>
            </a:r>
            <a:r>
              <a:rPr lang="es-ES" sz="2400" dirty="0"/>
              <a:t>palabras da </a:t>
            </a:r>
            <a:r>
              <a:rPr lang="es-ES" sz="2400" dirty="0" err="1"/>
              <a:t>raíña</a:t>
            </a:r>
            <a:r>
              <a:rPr lang="es-ES" sz="2400" dirty="0"/>
              <a:t> de Nápoles, cuñada de Carlos IV </a:t>
            </a:r>
            <a:endParaRPr lang="es-ES" sz="2400" dirty="0" smtClean="0"/>
          </a:p>
          <a:p>
            <a:pPr algn="just"/>
            <a:r>
              <a:rPr lang="es-ES" sz="2400" dirty="0" smtClean="0"/>
              <a:t> “ os </a:t>
            </a:r>
            <a:r>
              <a:rPr lang="es-ES" sz="2400" dirty="0" err="1"/>
              <a:t>españois</a:t>
            </a:r>
            <a:r>
              <a:rPr lang="es-ES" sz="2400" dirty="0"/>
              <a:t> son totalmente adictos dos </a:t>
            </a:r>
            <a:endParaRPr lang="es-ES" sz="2400" dirty="0" smtClean="0"/>
          </a:p>
          <a:p>
            <a:pPr algn="just"/>
            <a:r>
              <a:rPr lang="es-ES" sz="2400" dirty="0"/>
              <a:t> </a:t>
            </a:r>
            <a:r>
              <a:rPr lang="es-ES" sz="2400" dirty="0" smtClean="0"/>
              <a:t>franceses</a:t>
            </a:r>
            <a:r>
              <a:rPr lang="es-ES" sz="2400" dirty="0"/>
              <a:t>, de </a:t>
            </a:r>
            <a:r>
              <a:rPr lang="es-ES" sz="2400" dirty="0" err="1"/>
              <a:t>quen</a:t>
            </a:r>
            <a:r>
              <a:rPr lang="es-ES" sz="2400" dirty="0"/>
              <a:t> se </a:t>
            </a:r>
            <a:r>
              <a:rPr lang="es-ES" sz="2400" dirty="0" err="1"/>
              <a:t>converteron</a:t>
            </a:r>
            <a:r>
              <a:rPr lang="es-ES" sz="2400" dirty="0"/>
              <a:t> en </a:t>
            </a:r>
            <a:r>
              <a:rPr lang="es-ES" sz="2400" dirty="0" err="1"/>
              <a:t>escravos</a:t>
            </a:r>
            <a:r>
              <a:rPr lang="es-ES" sz="2400" dirty="0"/>
              <a:t>”. </a:t>
            </a:r>
          </a:p>
        </p:txBody>
      </p:sp>
      <p:pic>
        <p:nvPicPr>
          <p:cNvPr id="1030" name="Picture 6" descr="Jacques-Louis David - The Emperor Napoleon in His Study at the Tuileries - Google Art 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08" y="-1"/>
            <a:ext cx="4120210" cy="68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455" y="103032"/>
            <a:ext cx="62333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/>
              <a:t>Nun</a:t>
            </a:r>
            <a:r>
              <a:rPr lang="es-ES" sz="2400" dirty="0"/>
              <a:t> principio o </a:t>
            </a:r>
            <a:r>
              <a:rPr lang="es-ES" sz="2400" b="1" dirty="0"/>
              <a:t>interese principal de Napoleón </a:t>
            </a:r>
            <a:r>
              <a:rPr lang="es-ES" sz="2400" dirty="0" smtClean="0"/>
              <a:t>residía en: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A</a:t>
            </a:r>
            <a:r>
              <a:rPr lang="es-ES" sz="2400" dirty="0" smtClean="0"/>
              <a:t> </a:t>
            </a:r>
            <a:r>
              <a:rPr lang="es-ES" sz="2400" dirty="0"/>
              <a:t>colaboración da flota española para a </a:t>
            </a:r>
            <a:r>
              <a:rPr lang="es-ES" sz="2400" b="1" dirty="0"/>
              <a:t>conquista de Gran </a:t>
            </a:r>
            <a:r>
              <a:rPr lang="es-ES" sz="2400" b="1" dirty="0" smtClean="0"/>
              <a:t>Bretaña</a:t>
            </a:r>
          </a:p>
          <a:p>
            <a:pPr marL="342900" indent="-342900" algn="just">
              <a:buFontTx/>
              <a:buChar char="-"/>
            </a:pPr>
            <a:r>
              <a:rPr lang="es-ES" sz="2400" dirty="0" err="1"/>
              <a:t>O</a:t>
            </a:r>
            <a:r>
              <a:rPr lang="es-ES" sz="2400" dirty="0" err="1" smtClean="0"/>
              <a:t>bter</a:t>
            </a:r>
            <a:r>
              <a:rPr lang="es-ES" sz="2400" dirty="0" smtClean="0"/>
              <a:t> </a:t>
            </a:r>
            <a:r>
              <a:rPr lang="es-ES" sz="2400" b="1" dirty="0" err="1"/>
              <a:t>vantaxes</a:t>
            </a:r>
            <a:r>
              <a:rPr lang="es-ES" sz="2400" b="1" dirty="0"/>
              <a:t> </a:t>
            </a:r>
            <a:r>
              <a:rPr lang="es-ES" sz="2400" b="1" dirty="0" err="1"/>
              <a:t>comerciais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América española 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C</a:t>
            </a:r>
            <a:r>
              <a:rPr lang="es-ES" sz="2400" dirty="0" smtClean="0"/>
              <a:t>ontar </a:t>
            </a:r>
            <a:r>
              <a:rPr lang="es-ES" sz="2400" dirty="0"/>
              <a:t>coa </a:t>
            </a:r>
            <a:r>
              <a:rPr lang="es-ES" sz="2400" b="1" dirty="0" err="1"/>
              <a:t>axuda</a:t>
            </a:r>
            <a:r>
              <a:rPr lang="es-ES" sz="2400" b="1" dirty="0"/>
              <a:t> española para impedir </a:t>
            </a:r>
            <a:r>
              <a:rPr lang="es-ES" sz="2400" b="1" dirty="0" smtClean="0"/>
              <a:t>o comercio entre </a:t>
            </a:r>
            <a:r>
              <a:rPr lang="es-ES" sz="2400" b="1" dirty="0"/>
              <a:t>Portugal e Gran Bretaña</a:t>
            </a:r>
            <a:r>
              <a:rPr lang="es-ES" sz="2400" dirty="0"/>
              <a:t>. </a:t>
            </a:r>
            <a:endParaRPr lang="es-ES" sz="2400" dirty="0" smtClean="0"/>
          </a:p>
          <a:p>
            <a:endParaRPr lang="es-ES" sz="800" dirty="0" smtClean="0"/>
          </a:p>
          <a:p>
            <a:endParaRPr lang="es-ES" sz="800" dirty="0" smtClean="0"/>
          </a:p>
          <a:p>
            <a:endParaRPr lang="es-ES" sz="2400" dirty="0" smtClean="0"/>
          </a:p>
          <a:p>
            <a:r>
              <a:rPr lang="es-ES" sz="2400" dirty="0" err="1" smtClean="0"/>
              <a:t>Aínda</a:t>
            </a:r>
            <a:r>
              <a:rPr lang="es-ES" sz="2400" dirty="0" smtClean="0"/>
              <a:t> que </a:t>
            </a:r>
            <a:r>
              <a:rPr lang="es-ES" sz="2400" dirty="0"/>
              <a:t>en 1801, </a:t>
            </a:r>
            <a:r>
              <a:rPr lang="es-ES" sz="2400" dirty="0" err="1"/>
              <a:t>na</a:t>
            </a:r>
            <a:r>
              <a:rPr lang="es-ES" sz="2400" dirty="0"/>
              <a:t> </a:t>
            </a:r>
            <a:r>
              <a:rPr lang="es-ES" sz="2400" b="1" dirty="0"/>
              <a:t>Guerra das </a:t>
            </a:r>
            <a:r>
              <a:rPr lang="es-ES" sz="2400" b="1" dirty="0" err="1"/>
              <a:t>Laranxas</a:t>
            </a:r>
            <a:r>
              <a:rPr lang="es-ES" sz="2400" b="1" dirty="0"/>
              <a:t>, </a:t>
            </a:r>
            <a:r>
              <a:rPr lang="es-ES" sz="2400" dirty="0"/>
              <a:t>Godoy </a:t>
            </a:r>
            <a:r>
              <a:rPr lang="es-ES" sz="2400" dirty="0" err="1"/>
              <a:t>sae</a:t>
            </a:r>
            <a:r>
              <a:rPr lang="es-ES" sz="2400" dirty="0"/>
              <a:t> triunfador no </a:t>
            </a:r>
            <a:r>
              <a:rPr lang="es-ES" sz="2400" dirty="0" err="1"/>
              <a:t>enfrontamento</a:t>
            </a:r>
            <a:r>
              <a:rPr lang="es-ES" sz="2400" dirty="0"/>
              <a:t> con Portugal (será </a:t>
            </a:r>
            <a:r>
              <a:rPr lang="es-ES" sz="2400" dirty="0" err="1"/>
              <a:t>recoñecido</a:t>
            </a:r>
            <a:r>
              <a:rPr lang="es-ES" sz="2400" dirty="0"/>
              <a:t> como Príncipe da Paz) </a:t>
            </a:r>
            <a:r>
              <a:rPr lang="es-ES" sz="2400" dirty="0" smtClean="0"/>
              <a:t>e</a:t>
            </a:r>
            <a:r>
              <a:rPr lang="es-ES" sz="2400" dirty="0"/>
              <a:t> </a:t>
            </a:r>
            <a:r>
              <a:rPr lang="es-ES" sz="2400" dirty="0" smtClean="0"/>
              <a:t>o </a:t>
            </a:r>
            <a:r>
              <a:rPr lang="es-ES" sz="2400" b="1" dirty="0"/>
              <a:t>Tratado de </a:t>
            </a:r>
            <a:r>
              <a:rPr lang="es-ES" sz="2400" b="1" dirty="0" err="1"/>
              <a:t>Badaxoz</a:t>
            </a:r>
            <a:r>
              <a:rPr lang="es-ES" sz="2400" dirty="0"/>
              <a:t> contemplaba o peche dos </a:t>
            </a:r>
            <a:r>
              <a:rPr lang="es-ES" sz="2400" dirty="0" err="1"/>
              <a:t>portos</a:t>
            </a:r>
            <a:r>
              <a:rPr lang="es-ES" sz="2400" dirty="0"/>
              <a:t> lusos </a:t>
            </a:r>
            <a:r>
              <a:rPr lang="es-ES" sz="2400" dirty="0" err="1"/>
              <a:t>ós</a:t>
            </a:r>
            <a:r>
              <a:rPr lang="es-ES" sz="2400" dirty="0"/>
              <a:t> barcos británicos, </a:t>
            </a:r>
            <a:endParaRPr lang="es-ES" sz="2400" dirty="0" smtClean="0"/>
          </a:p>
          <a:p>
            <a:r>
              <a:rPr lang="es-ES" sz="2400" b="1" dirty="0" smtClean="0"/>
              <a:t>Napoleón </a:t>
            </a:r>
            <a:r>
              <a:rPr lang="es-ES" sz="2400" b="1" dirty="0"/>
              <a:t>non conseguirá o </a:t>
            </a:r>
            <a:r>
              <a:rPr lang="es-ES" sz="2400" b="1" dirty="0" err="1"/>
              <a:t>sometemento</a:t>
            </a:r>
            <a:r>
              <a:rPr lang="es-ES" sz="2400" b="1" dirty="0"/>
              <a:t> de Portugal á política francesa.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075" y="379193"/>
            <a:ext cx="5218226" cy="59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7686" y="373022"/>
            <a:ext cx="499700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A derrota naval de Trafalgar, que </a:t>
            </a:r>
            <a:r>
              <a:rPr lang="es-ES" sz="2400" b="1" dirty="0"/>
              <a:t>imposibilita a conquista de Inglaterra por Napoleón</a:t>
            </a:r>
            <a:r>
              <a:rPr lang="es-ES" sz="2400" dirty="0"/>
              <a:t>, </a:t>
            </a:r>
            <a:r>
              <a:rPr lang="es-ES" sz="2400" dirty="0" err="1"/>
              <a:t>forza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Emperador (desde 1804) a </a:t>
            </a:r>
            <a:r>
              <a:rPr lang="es-ES" sz="2400" b="1" dirty="0"/>
              <a:t>cambiar de política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mesmo</a:t>
            </a:r>
            <a:r>
              <a:rPr lang="es-ES" sz="2400" dirty="0"/>
              <a:t> tempo que introduce </a:t>
            </a:r>
            <a:r>
              <a:rPr lang="es-ES" sz="2400" b="1" dirty="0" err="1"/>
              <a:t>novos</a:t>
            </a:r>
            <a:r>
              <a:rPr lang="es-ES" sz="2400" b="1" dirty="0"/>
              <a:t> </a:t>
            </a:r>
            <a:r>
              <a:rPr lang="es-ES" sz="2400" b="1" dirty="0" err="1"/>
              <a:t>obxectivos</a:t>
            </a:r>
            <a:r>
              <a:rPr lang="es-ES" sz="2400" dirty="0"/>
              <a:t> </a:t>
            </a:r>
            <a:r>
              <a:rPr lang="es-ES" sz="2400" dirty="0" err="1"/>
              <a:t>na</a:t>
            </a:r>
            <a:r>
              <a:rPr lang="es-ES" sz="2400" dirty="0"/>
              <a:t> </a:t>
            </a:r>
            <a:r>
              <a:rPr lang="es-ES" sz="2400" dirty="0" err="1"/>
              <a:t>súa</a:t>
            </a:r>
            <a:r>
              <a:rPr lang="es-ES" sz="2400" dirty="0"/>
              <a:t> política exterior.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b="1" u="sng" dirty="0" smtClean="0"/>
              <a:t>NOVA POLÍTICA DE NAPOLEÓN:</a:t>
            </a:r>
            <a:endParaRPr lang="es-ES" sz="2400" b="1" u="sng" dirty="0"/>
          </a:p>
          <a:p>
            <a:pPr marL="342900" indent="-342900" algn="just">
              <a:buFontTx/>
              <a:buChar char="-"/>
            </a:pPr>
            <a:r>
              <a:rPr lang="es-ES" sz="2400" dirty="0" err="1" smtClean="0"/>
              <a:t>Substitúe</a:t>
            </a:r>
            <a:r>
              <a:rPr lang="es-ES" sz="2400" dirty="0" smtClean="0"/>
              <a:t> </a:t>
            </a:r>
            <a:r>
              <a:rPr lang="es-ES" sz="2400" dirty="0"/>
              <a:t>a conquista polo </a:t>
            </a:r>
            <a:r>
              <a:rPr lang="es-ES" sz="2400" dirty="0" smtClean="0"/>
              <a:t>  </a:t>
            </a:r>
          </a:p>
          <a:p>
            <a:pPr algn="just"/>
            <a:r>
              <a:rPr lang="es-ES" sz="2400" b="1" dirty="0" smtClean="0"/>
              <a:t>     Bloqueo </a:t>
            </a:r>
            <a:r>
              <a:rPr lang="es-ES" sz="2400" b="1" dirty="0"/>
              <a:t>continental de Inglaterra. </a:t>
            </a:r>
            <a:endParaRPr lang="es-ES" sz="2400" b="1" dirty="0" smtClean="0"/>
          </a:p>
          <a:p>
            <a:pPr algn="just"/>
            <a:endParaRPr lang="es-ES" sz="2400" b="1" dirty="0"/>
          </a:p>
          <a:p>
            <a:pPr algn="just"/>
            <a:r>
              <a:rPr lang="es-ES" sz="2400" b="1" dirty="0" smtClean="0"/>
              <a:t>Napoleón </a:t>
            </a:r>
            <a:r>
              <a:rPr lang="es-ES" sz="2400" b="1" dirty="0"/>
              <a:t>pretende </a:t>
            </a:r>
            <a:r>
              <a:rPr lang="es-ES" sz="2400" b="1" dirty="0" err="1"/>
              <a:t>sometela</a:t>
            </a:r>
            <a:r>
              <a:rPr lang="es-ES" sz="2400" b="1" dirty="0"/>
              <a:t> </a:t>
            </a:r>
            <a:r>
              <a:rPr lang="es-ES" sz="2400" b="1" dirty="0" err="1"/>
              <a:t>economicamente</a:t>
            </a:r>
            <a:r>
              <a:rPr lang="es-ES" sz="2400" b="1" dirty="0"/>
              <a:t> </a:t>
            </a:r>
            <a:r>
              <a:rPr lang="es-ES" sz="2400" b="1" dirty="0" err="1"/>
              <a:t>impedindo</a:t>
            </a:r>
            <a:r>
              <a:rPr lang="es-ES" sz="2400" b="1" dirty="0"/>
              <a:t> a comercialización dos </a:t>
            </a:r>
            <a:r>
              <a:rPr lang="es-ES" sz="2400" b="1" dirty="0" err="1"/>
              <a:t>produtos</a:t>
            </a:r>
            <a:r>
              <a:rPr lang="es-ES" sz="2400" b="1" dirty="0"/>
              <a:t> británicos en Europa, </a:t>
            </a:r>
            <a:r>
              <a:rPr lang="es-ES" sz="2400" b="1" dirty="0" err="1"/>
              <a:t>impoñendo</a:t>
            </a:r>
            <a:r>
              <a:rPr lang="es-ES" sz="2400" b="1" dirty="0"/>
              <a:t> un bloqueo comercial desde Portugal a Rusia</a:t>
            </a:r>
            <a:r>
              <a:rPr lang="es-ES" sz="2400" dirty="0"/>
              <a:t> </a:t>
            </a:r>
            <a:endParaRPr lang="gl-ES" sz="2400" dirty="0"/>
          </a:p>
        </p:txBody>
      </p:sp>
      <p:pic>
        <p:nvPicPr>
          <p:cNvPr id="3074" name="Picture 2" descr="Trafalgar&quot;, de Benito Pérez Galdos (reseña) | Ebooks, novelas d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20" y="-1"/>
            <a:ext cx="4615062" cy="69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37882"/>
            <a:ext cx="48295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 smtClean="0"/>
              <a:t>NOVOS OBXECTIVOS DE NAPOLEÓN:</a:t>
            </a:r>
          </a:p>
          <a:p>
            <a:endParaRPr lang="es-ES" sz="2400" b="1" u="sng" dirty="0"/>
          </a:p>
          <a:p>
            <a:pPr marL="342900" indent="-342900">
              <a:buFontTx/>
              <a:buChar char="-"/>
            </a:pPr>
            <a:r>
              <a:rPr lang="es-ES" sz="2400" b="1" dirty="0" smtClean="0"/>
              <a:t>Creación de </a:t>
            </a:r>
            <a:r>
              <a:rPr lang="es-ES" sz="2400" b="1" u="sng" dirty="0"/>
              <a:t>E</a:t>
            </a:r>
            <a:r>
              <a:rPr lang="es-ES" sz="2400" b="1" u="sng" dirty="0" smtClean="0"/>
              <a:t>stados </a:t>
            </a:r>
            <a:r>
              <a:rPr lang="es-ES" sz="2400" b="1" u="sng" dirty="0"/>
              <a:t>aliados </a:t>
            </a:r>
            <a:r>
              <a:rPr lang="es-ES" sz="2400" b="1" u="sng" dirty="0" smtClean="0"/>
              <a:t>a Francia gobernados </a:t>
            </a:r>
            <a:r>
              <a:rPr lang="es-ES" sz="2400" b="1" u="sng" dirty="0"/>
              <a:t>polos </a:t>
            </a:r>
            <a:r>
              <a:rPr lang="es-ES" sz="2400" b="1" u="sng" dirty="0" err="1"/>
              <a:t>seus</a:t>
            </a:r>
            <a:r>
              <a:rPr lang="es-ES" sz="2400" b="1" u="sng" dirty="0"/>
              <a:t> familiares e </a:t>
            </a:r>
            <a:r>
              <a:rPr lang="es-ES" sz="2400" b="1" u="sng" dirty="0" err="1"/>
              <a:t>achegados</a:t>
            </a:r>
            <a:r>
              <a:rPr lang="es-ES" sz="2400" u="sng" dirty="0"/>
              <a:t> </a:t>
            </a:r>
            <a:endParaRPr lang="es-ES" sz="2400" u="sng" dirty="0" smtClean="0"/>
          </a:p>
          <a:p>
            <a:endParaRPr lang="es-ES" sz="2400" dirty="0" smtClean="0"/>
          </a:p>
          <a:p>
            <a:r>
              <a:rPr lang="es-ES" sz="2400" dirty="0" err="1" smtClean="0"/>
              <a:t>Desaloxa</a:t>
            </a:r>
            <a:r>
              <a:rPr lang="es-ES" sz="2400" dirty="0" smtClean="0"/>
              <a:t> </a:t>
            </a:r>
            <a:r>
              <a:rPr lang="es-ES" sz="2400" dirty="0"/>
              <a:t>á familia Borbón de Etruria e Nápoles </a:t>
            </a:r>
            <a:r>
              <a:rPr lang="es-ES" sz="2400" dirty="0" err="1"/>
              <a:t>onde</a:t>
            </a:r>
            <a:r>
              <a:rPr lang="es-ES" sz="2400" dirty="0"/>
              <a:t> </a:t>
            </a:r>
            <a:r>
              <a:rPr lang="es-ES" sz="2400" dirty="0" err="1"/>
              <a:t>vai</a:t>
            </a:r>
            <a:r>
              <a:rPr lang="es-ES" sz="2400" dirty="0"/>
              <a:t> </a:t>
            </a:r>
            <a:r>
              <a:rPr lang="es-ES" sz="2400" dirty="0" err="1"/>
              <a:t>impor</a:t>
            </a:r>
            <a:r>
              <a:rPr lang="es-ES" sz="2400" dirty="0"/>
              <a:t> como </a:t>
            </a:r>
            <a:r>
              <a:rPr lang="es-ES" sz="2400" dirty="0" err="1"/>
              <a:t>rei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 smtClean="0"/>
              <a:t>irmán</a:t>
            </a:r>
            <a:r>
              <a:rPr lang="es-ES" sz="2400" dirty="0" smtClean="0"/>
              <a:t> </a:t>
            </a:r>
            <a:r>
              <a:rPr lang="es-ES" sz="2400" dirty="0" err="1" smtClean="0"/>
              <a:t>Xosé</a:t>
            </a:r>
            <a:r>
              <a:rPr lang="es-ES" sz="2400" dirty="0" smtClean="0"/>
              <a:t>.</a:t>
            </a:r>
          </a:p>
          <a:p>
            <a:r>
              <a:rPr lang="es-ES" sz="2400" dirty="0" smtClean="0"/>
              <a:t>Pretenderá </a:t>
            </a:r>
            <a:r>
              <a:rPr lang="es-ES" sz="2400" dirty="0" err="1" smtClean="0"/>
              <a:t>facer</a:t>
            </a:r>
            <a:r>
              <a:rPr lang="es-ES" sz="2400" dirty="0" smtClean="0"/>
              <a:t> o </a:t>
            </a:r>
            <a:r>
              <a:rPr lang="es-ES" sz="2400" dirty="0" err="1" smtClean="0"/>
              <a:t>mesmo</a:t>
            </a:r>
            <a:r>
              <a:rPr lang="es-ES" sz="2400" dirty="0" smtClean="0"/>
              <a:t> en España</a:t>
            </a:r>
          </a:p>
          <a:p>
            <a:endParaRPr lang="es-ES" sz="2400" dirty="0"/>
          </a:p>
          <a:p>
            <a:pPr marL="342900" indent="-342900">
              <a:buFontTx/>
              <a:buChar char="-"/>
            </a:pPr>
            <a:r>
              <a:rPr lang="es-ES" sz="2400" u="sng" dirty="0" smtClean="0"/>
              <a:t>Napoleón pretende </a:t>
            </a:r>
            <a:r>
              <a:rPr lang="es-ES" sz="2400" b="1" u="sng" dirty="0" err="1"/>
              <a:t>e</a:t>
            </a:r>
            <a:r>
              <a:rPr lang="es-ES" sz="2400" b="1" u="sng" dirty="0" err="1" smtClean="0"/>
              <a:t>stender</a:t>
            </a:r>
            <a:r>
              <a:rPr lang="es-ES" sz="2400" b="1" u="sng" dirty="0" smtClean="0"/>
              <a:t> as </a:t>
            </a:r>
            <a:r>
              <a:rPr lang="es-ES" sz="2400" b="1" u="sng" dirty="0" err="1" smtClean="0"/>
              <a:t>fronteiras</a:t>
            </a:r>
            <a:r>
              <a:rPr lang="es-ES" sz="2400" b="1" u="sng" dirty="0" smtClean="0"/>
              <a:t> </a:t>
            </a:r>
            <a:r>
              <a:rPr lang="es-ES" sz="2400" b="1" u="sng" dirty="0"/>
              <a:t>de </a:t>
            </a:r>
            <a:r>
              <a:rPr lang="es-ES" sz="2400" b="1" u="sng" dirty="0" smtClean="0"/>
              <a:t>Francia</a:t>
            </a:r>
            <a:endParaRPr lang="es-ES" sz="2400" u="sng" dirty="0"/>
          </a:p>
          <a:p>
            <a:endParaRPr lang="es-ES" sz="2400" dirty="0" smtClean="0"/>
          </a:p>
          <a:p>
            <a:r>
              <a:rPr lang="es-ES" sz="2400" dirty="0" smtClean="0"/>
              <a:t>Busca incorporar os </a:t>
            </a:r>
            <a:r>
              <a:rPr lang="es-ES" sz="2400" dirty="0"/>
              <a:t>territorios </a:t>
            </a:r>
            <a:r>
              <a:rPr lang="es-ES" sz="2400" dirty="0" err="1"/>
              <a:t>españois</a:t>
            </a:r>
            <a:r>
              <a:rPr lang="es-ES" sz="2400" dirty="0"/>
              <a:t> </a:t>
            </a:r>
            <a:r>
              <a:rPr lang="es-ES" sz="2400" b="1" dirty="0" err="1"/>
              <a:t>ó</a:t>
            </a:r>
            <a:r>
              <a:rPr lang="es-ES" sz="2400" b="1" dirty="0"/>
              <a:t> norte do Río Ebro</a:t>
            </a:r>
            <a:r>
              <a:rPr lang="es-ES" sz="2400" dirty="0"/>
              <a:t>.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67" y="437882"/>
            <a:ext cx="7370704" cy="57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0456" y="0"/>
            <a:ext cx="649095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Napoleón </a:t>
            </a:r>
            <a:r>
              <a:rPr lang="es-ES" sz="2400" dirty="0" err="1"/>
              <a:t>forza</a:t>
            </a:r>
            <a:r>
              <a:rPr lang="es-ES" sz="2400" dirty="0"/>
              <a:t> a Godoy </a:t>
            </a:r>
            <a:r>
              <a:rPr lang="es-ES" sz="2400" dirty="0" smtClean="0"/>
              <a:t>á </a:t>
            </a:r>
            <a:r>
              <a:rPr lang="es-ES" sz="2400" dirty="0"/>
              <a:t>firma do </a:t>
            </a:r>
            <a:endParaRPr lang="es-ES" sz="2400" dirty="0" smtClean="0"/>
          </a:p>
          <a:p>
            <a:endParaRPr lang="es-ES" sz="800" dirty="0" smtClean="0"/>
          </a:p>
          <a:p>
            <a:r>
              <a:rPr lang="es-ES" sz="2400" b="1" u="sng" dirty="0" smtClean="0"/>
              <a:t>Tratado </a:t>
            </a:r>
            <a:r>
              <a:rPr lang="es-ES" sz="2400" b="1" u="sng" dirty="0"/>
              <a:t>secreto de </a:t>
            </a:r>
            <a:r>
              <a:rPr lang="es-ES" sz="2400" b="1" u="sng" dirty="0" err="1"/>
              <a:t>Fontainebleau</a:t>
            </a:r>
            <a:r>
              <a:rPr lang="es-ES" sz="2400" b="1" u="sng" dirty="0"/>
              <a:t> de 1807</a:t>
            </a:r>
            <a:r>
              <a:rPr lang="es-ES" sz="2400" u="sng" dirty="0"/>
              <a:t>.</a:t>
            </a:r>
          </a:p>
          <a:p>
            <a:r>
              <a:rPr lang="es-ES" sz="2400" dirty="0"/>
              <a:t>O Tratado supón un convenio entre Francia e España para repartir </a:t>
            </a:r>
            <a:r>
              <a:rPr lang="es-ES" sz="2400" b="1" dirty="0"/>
              <a:t>Portugal en 3 </a:t>
            </a:r>
            <a:r>
              <a:rPr lang="es-ES" sz="2400" b="1" dirty="0" smtClean="0"/>
              <a:t>partes</a:t>
            </a:r>
          </a:p>
          <a:p>
            <a:pPr marL="342900" indent="-342900">
              <a:buFontTx/>
              <a:buChar char="-"/>
            </a:pPr>
            <a:r>
              <a:rPr lang="es-ES" sz="2400" dirty="0" smtClean="0"/>
              <a:t>O </a:t>
            </a:r>
            <a:r>
              <a:rPr lang="es-ES" sz="2400" dirty="0"/>
              <a:t>Norte que pasaría a ser dominio do </a:t>
            </a:r>
            <a:r>
              <a:rPr lang="es-ES" sz="2400" dirty="0" err="1"/>
              <a:t>antigo</a:t>
            </a:r>
            <a:r>
              <a:rPr lang="es-ES" sz="2400" dirty="0"/>
              <a:t> </a:t>
            </a:r>
            <a:r>
              <a:rPr lang="es-ES" sz="2400" dirty="0" err="1"/>
              <a:t>rei</a:t>
            </a:r>
            <a:r>
              <a:rPr lang="es-ES" sz="2400" dirty="0"/>
              <a:t> de Etruria. </a:t>
            </a:r>
            <a:endParaRPr lang="es-ES" sz="2400" dirty="0" smtClean="0"/>
          </a:p>
          <a:p>
            <a:pPr marL="342900" indent="-342900">
              <a:buFontTx/>
              <a:buChar char="-"/>
            </a:pPr>
            <a:r>
              <a:rPr lang="es-ES" sz="2400" b="1" dirty="0" smtClean="0"/>
              <a:t>O </a:t>
            </a:r>
            <a:r>
              <a:rPr lang="es-ES" sz="2400" b="1" dirty="0"/>
              <a:t>Sur, Algarve e Alentej</a:t>
            </a:r>
            <a:r>
              <a:rPr lang="es-ES" sz="2400" dirty="0"/>
              <a:t>o, que pasarían a </a:t>
            </a:r>
            <a:r>
              <a:rPr lang="es-ES" sz="2400" b="1" dirty="0" err="1"/>
              <a:t>pertencer</a:t>
            </a:r>
            <a:r>
              <a:rPr lang="es-ES" sz="2400" b="1" dirty="0"/>
              <a:t> a Godoy</a:t>
            </a:r>
            <a:r>
              <a:rPr lang="es-ES" sz="2400" dirty="0"/>
              <a:t> </a:t>
            </a:r>
            <a:endParaRPr lang="es-ES" sz="2400" dirty="0" smtClean="0"/>
          </a:p>
          <a:p>
            <a:pPr marL="342900" indent="-342900">
              <a:buFontTx/>
              <a:buChar char="-"/>
            </a:pPr>
            <a:r>
              <a:rPr lang="es-ES" sz="2400" dirty="0"/>
              <a:t>O</a:t>
            </a:r>
            <a:r>
              <a:rPr lang="es-ES" sz="2400" dirty="0" smtClean="0"/>
              <a:t> </a:t>
            </a:r>
            <a:r>
              <a:rPr lang="es-ES" sz="2400" dirty="0"/>
              <a:t>Centro permanecería </a:t>
            </a:r>
            <a:r>
              <a:rPr lang="es-ES" sz="2400" dirty="0" err="1"/>
              <a:t>baixo</a:t>
            </a:r>
            <a:r>
              <a:rPr lang="es-ES" sz="2400" dirty="0"/>
              <a:t> a </a:t>
            </a:r>
            <a:r>
              <a:rPr lang="es-ES" sz="2400" dirty="0" err="1"/>
              <a:t>coroa</a:t>
            </a:r>
            <a:r>
              <a:rPr lang="es-ES" sz="2400" dirty="0"/>
              <a:t> portuguesa, mediatizada por </a:t>
            </a:r>
            <a:r>
              <a:rPr lang="es-ES" sz="2400" dirty="0" smtClean="0"/>
              <a:t>España. </a:t>
            </a:r>
          </a:p>
          <a:p>
            <a:r>
              <a:rPr lang="es-ES" sz="2400" dirty="0" err="1" smtClean="0"/>
              <a:t>Ademais</a:t>
            </a:r>
            <a:r>
              <a:rPr lang="es-ES" sz="2400" dirty="0" smtClean="0"/>
              <a:t> </a:t>
            </a:r>
            <a:r>
              <a:rPr lang="es-ES" sz="2400" dirty="0" err="1" smtClean="0"/>
              <a:t>permitíase</a:t>
            </a:r>
            <a:r>
              <a:rPr lang="es-ES" sz="2400" dirty="0" smtClean="0"/>
              <a:t> </a:t>
            </a:r>
            <a:r>
              <a:rPr lang="es-ES" sz="2400" dirty="0" err="1" smtClean="0"/>
              <a:t>ás</a:t>
            </a:r>
            <a:r>
              <a:rPr lang="es-ES" sz="2400" dirty="0" smtClean="0"/>
              <a:t> </a:t>
            </a:r>
            <a:r>
              <a:rPr lang="es-ES" sz="2400" b="1" dirty="0" smtClean="0"/>
              <a:t>tropas </a:t>
            </a:r>
            <a:r>
              <a:rPr lang="es-ES" sz="2400" b="1" dirty="0"/>
              <a:t>francesas </a:t>
            </a:r>
            <a:r>
              <a:rPr lang="es-ES" sz="2400" b="1" dirty="0" smtClean="0"/>
              <a:t>entrar </a:t>
            </a:r>
            <a:r>
              <a:rPr lang="es-ES" sz="2400" b="1" dirty="0"/>
              <a:t>en España para </a:t>
            </a:r>
            <a:r>
              <a:rPr lang="es-ES" sz="2400" b="1" dirty="0" err="1"/>
              <a:t>dirixirse</a:t>
            </a:r>
            <a:r>
              <a:rPr lang="es-ES" sz="2400" b="1" dirty="0"/>
              <a:t> a Lisboa</a:t>
            </a:r>
            <a:r>
              <a:rPr lang="es-ES" sz="2400" dirty="0"/>
              <a:t>. </a:t>
            </a:r>
            <a:endParaRPr lang="es-ES" sz="2400" dirty="0" smtClean="0"/>
          </a:p>
          <a:p>
            <a:endParaRPr lang="es-ES" sz="800" dirty="0"/>
          </a:p>
          <a:p>
            <a:r>
              <a:rPr lang="es-ES" sz="2400" dirty="0"/>
              <a:t>A </a:t>
            </a:r>
            <a:r>
              <a:rPr lang="es-ES" sz="2400" dirty="0" err="1"/>
              <a:t>realidade</a:t>
            </a:r>
            <a:r>
              <a:rPr lang="es-ES" sz="2400" dirty="0"/>
              <a:t> é que Napoleón non ten intención de </a:t>
            </a:r>
            <a:r>
              <a:rPr lang="es-ES" sz="2400" dirty="0" err="1"/>
              <a:t>cumprir</a:t>
            </a:r>
            <a:r>
              <a:rPr lang="es-ES" sz="2400" dirty="0"/>
              <a:t> coas </a:t>
            </a:r>
            <a:r>
              <a:rPr lang="es-ES" sz="2400" dirty="0" err="1"/>
              <a:t>condicións</a:t>
            </a:r>
            <a:r>
              <a:rPr lang="es-ES" sz="2400" dirty="0"/>
              <a:t> do Tratado e, en secreto, </a:t>
            </a:r>
            <a:r>
              <a:rPr lang="es-ES" sz="2400" b="1" dirty="0" err="1"/>
              <a:t>manobrará</a:t>
            </a:r>
            <a:r>
              <a:rPr lang="es-ES" sz="2400" b="1" dirty="0"/>
              <a:t> para o </a:t>
            </a:r>
            <a:r>
              <a:rPr lang="es-ES" sz="2400" b="1" dirty="0" err="1"/>
              <a:t>destronamento</a:t>
            </a:r>
            <a:r>
              <a:rPr lang="es-ES" sz="2400" b="1" dirty="0"/>
              <a:t> da familia </a:t>
            </a:r>
            <a:r>
              <a:rPr lang="es-ES" sz="2400" b="1" dirty="0" smtClean="0"/>
              <a:t>real</a:t>
            </a:r>
            <a:endParaRPr lang="es-ES" sz="2400" dirty="0"/>
          </a:p>
          <a:p>
            <a:r>
              <a:rPr lang="es-ES" sz="2400" b="1" dirty="0" smtClean="0"/>
              <a:t>española </a:t>
            </a:r>
          </a:p>
          <a:p>
            <a:r>
              <a:rPr lang="es-ES" sz="2400" dirty="0" err="1" smtClean="0"/>
              <a:t>Atopará</a:t>
            </a:r>
            <a:r>
              <a:rPr lang="es-ES" sz="2400" dirty="0" smtClean="0"/>
              <a:t> o pretexto </a:t>
            </a:r>
            <a:r>
              <a:rPr lang="es-ES" sz="2400" dirty="0" err="1" smtClean="0"/>
              <a:t>nas</a:t>
            </a:r>
            <a:r>
              <a:rPr lang="es-ES" sz="2400" dirty="0" smtClean="0"/>
              <a:t> </a:t>
            </a:r>
            <a:r>
              <a:rPr lang="es-ES" sz="2400" dirty="0"/>
              <a:t>disputas entre a propia familia de Carlos IV.</a:t>
            </a:r>
          </a:p>
        </p:txBody>
      </p:sp>
      <p:pic>
        <p:nvPicPr>
          <p:cNvPr id="4100" name="Picture 4" descr="Tratado de Fontainebleau (1807) - Wikipedia, la enciclopedia lib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04" y="-1"/>
            <a:ext cx="3964973" cy="69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5909" y="0"/>
            <a:ext cx="61818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DISPUTAS NA FAMILIA REAL ESPAÑOLA.</a:t>
            </a:r>
          </a:p>
          <a:p>
            <a:pPr algn="just"/>
            <a:r>
              <a:rPr lang="es-ES" sz="2400" b="1" u="sng" dirty="0" smtClean="0"/>
              <a:t>AS </a:t>
            </a:r>
            <a:r>
              <a:rPr lang="es-ES" sz="2400" b="1" u="sng" dirty="0"/>
              <a:t>ABDICACIÓNS DE BAIONA</a:t>
            </a:r>
            <a:endParaRPr lang="es-ES" sz="2400" dirty="0"/>
          </a:p>
          <a:p>
            <a:pPr algn="just"/>
            <a:r>
              <a:rPr lang="es-ES" sz="2400" dirty="0"/>
              <a:t>A </a:t>
            </a:r>
            <a:r>
              <a:rPr lang="es-ES" sz="2400" dirty="0" err="1"/>
              <a:t>finais</a:t>
            </a:r>
            <a:r>
              <a:rPr lang="es-ES" sz="2400" dirty="0"/>
              <a:t> do reinado de Carlos IV </a:t>
            </a:r>
            <a:r>
              <a:rPr lang="es-ES" sz="2400" dirty="0" err="1"/>
              <a:t>quedou</a:t>
            </a:r>
            <a:r>
              <a:rPr lang="es-ES" sz="2400" dirty="0"/>
              <a:t> patente a </a:t>
            </a:r>
            <a:r>
              <a:rPr lang="es-ES" sz="2400" b="1" dirty="0"/>
              <a:t>división existente entre a familia real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r>
              <a:rPr lang="es-ES" sz="2400" dirty="0" smtClean="0"/>
              <a:t>Á </a:t>
            </a:r>
            <a:r>
              <a:rPr lang="es-ES" sz="2400" b="1" u="sng" dirty="0"/>
              <a:t>“</a:t>
            </a:r>
            <a:r>
              <a:rPr lang="es-ES" sz="2400" b="1" u="sng" dirty="0" err="1"/>
              <a:t>trinidade</a:t>
            </a:r>
            <a:r>
              <a:rPr lang="es-ES" sz="2400" b="1" u="sng" dirty="0"/>
              <a:t>” </a:t>
            </a:r>
            <a:r>
              <a:rPr lang="es-ES" sz="2400" dirty="0"/>
              <a:t>formada polos Reis e Godoy, </a:t>
            </a:r>
            <a:r>
              <a:rPr lang="es-ES" sz="2400" dirty="0" err="1"/>
              <a:t>oponse</a:t>
            </a:r>
            <a:r>
              <a:rPr lang="es-ES" sz="2400" dirty="0"/>
              <a:t> o </a:t>
            </a:r>
            <a:endParaRPr lang="es-ES" sz="2400" dirty="0" smtClean="0"/>
          </a:p>
          <a:p>
            <a:pPr algn="just"/>
            <a:r>
              <a:rPr lang="es-ES" sz="2400" b="1" u="sng" dirty="0" smtClean="0"/>
              <a:t>" </a:t>
            </a:r>
            <a:r>
              <a:rPr lang="es-ES" sz="2400" b="1" u="sng" dirty="0"/>
              <a:t>partido fernandino </a:t>
            </a:r>
            <a:r>
              <a:rPr lang="es-ES" sz="2400" b="1" u="sng" dirty="0" smtClean="0"/>
              <a:t>“ </a:t>
            </a:r>
            <a:r>
              <a:rPr lang="es-ES" sz="2400" dirty="0" smtClean="0"/>
              <a:t>formado </a:t>
            </a:r>
            <a:r>
              <a:rPr lang="es-ES" sz="2400" dirty="0"/>
              <a:t>por un grupo de </a:t>
            </a:r>
            <a:r>
              <a:rPr lang="es-ES" sz="2400" b="1" dirty="0"/>
              <a:t>aristócratas e militares</a:t>
            </a:r>
            <a:r>
              <a:rPr lang="es-ES" sz="2400" dirty="0"/>
              <a:t>, partidarios de Aranda e contrarios a Godoy, que van </a:t>
            </a:r>
            <a:r>
              <a:rPr lang="es-ES" sz="2400" dirty="0" err="1"/>
              <a:t>apoiar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príncipe </a:t>
            </a:r>
            <a:r>
              <a:rPr lang="es-ES" sz="2400" dirty="0" err="1"/>
              <a:t>herdeiro</a:t>
            </a:r>
            <a:r>
              <a:rPr lang="es-ES" sz="2400" dirty="0"/>
              <a:t>, o futuro Fernando </a:t>
            </a:r>
            <a:r>
              <a:rPr lang="es-ES" sz="2400" dirty="0" smtClean="0"/>
              <a:t>VII.</a:t>
            </a:r>
            <a:endParaRPr lang="es-ES" sz="2400" dirty="0"/>
          </a:p>
          <a:p>
            <a:pPr algn="just"/>
            <a:r>
              <a:rPr lang="es-ES" sz="2400" b="1" dirty="0"/>
              <a:t>O príncipe </a:t>
            </a:r>
            <a:r>
              <a:rPr lang="es-ES" sz="2400" b="1" dirty="0" err="1"/>
              <a:t>herdeiro</a:t>
            </a:r>
            <a:r>
              <a:rPr lang="es-ES" sz="2400" b="1" dirty="0"/>
              <a:t> </a:t>
            </a:r>
            <a:r>
              <a:rPr lang="es-ES" sz="2400" b="1" dirty="0" err="1"/>
              <a:t>séntese</a:t>
            </a:r>
            <a:r>
              <a:rPr lang="es-ES" sz="2400" b="1" dirty="0"/>
              <a:t> </a:t>
            </a:r>
            <a:r>
              <a:rPr lang="es-ES" sz="2400" b="1" dirty="0" err="1"/>
              <a:t>desprazado</a:t>
            </a:r>
            <a:r>
              <a:rPr lang="es-ES" sz="2400" b="1" dirty="0"/>
              <a:t> </a:t>
            </a:r>
            <a:r>
              <a:rPr lang="es-ES" sz="2400" dirty="0" err="1"/>
              <a:t>na</a:t>
            </a:r>
            <a:r>
              <a:rPr lang="es-ES" sz="2400" dirty="0"/>
              <a:t> corte </a:t>
            </a:r>
            <a:r>
              <a:rPr lang="es-ES" sz="2400" dirty="0" err="1"/>
              <a:t>pola</a:t>
            </a:r>
            <a:r>
              <a:rPr lang="es-ES" sz="2400" dirty="0"/>
              <a:t> ascendencia que ten Godoy sobre os </a:t>
            </a:r>
            <a:r>
              <a:rPr lang="es-ES" sz="2400" dirty="0" err="1"/>
              <a:t>seus</a:t>
            </a:r>
            <a:r>
              <a:rPr lang="es-ES" sz="2400" dirty="0"/>
              <a:t> </a:t>
            </a:r>
            <a:r>
              <a:rPr lang="es-ES" sz="2400" dirty="0" err="1"/>
              <a:t>pais</a:t>
            </a:r>
            <a:r>
              <a:rPr lang="es-ES" sz="2400" dirty="0"/>
              <a:t> e </a:t>
            </a:r>
            <a:r>
              <a:rPr lang="es-ES" sz="2400" dirty="0" err="1"/>
              <a:t>pola</a:t>
            </a:r>
            <a:r>
              <a:rPr lang="es-ES" sz="2400" dirty="0"/>
              <a:t> </a:t>
            </a:r>
            <a:r>
              <a:rPr lang="es-ES" sz="2400" dirty="0" err="1"/>
              <a:t>crenza</a:t>
            </a:r>
            <a:r>
              <a:rPr lang="es-ES" sz="2400" dirty="0"/>
              <a:t> de que </a:t>
            </a:r>
            <a:r>
              <a:rPr lang="es-ES" sz="2400" b="1" dirty="0"/>
              <a:t>corre </a:t>
            </a:r>
            <a:r>
              <a:rPr lang="es-ES" sz="2400" b="1" dirty="0" err="1"/>
              <a:t>perigo</a:t>
            </a:r>
            <a:r>
              <a:rPr lang="es-ES" sz="2400" b="1" dirty="0"/>
              <a:t> a </a:t>
            </a:r>
            <a:r>
              <a:rPr lang="es-ES" sz="2400" b="1" dirty="0" err="1"/>
              <a:t>súa</a:t>
            </a:r>
            <a:r>
              <a:rPr lang="es-ES" sz="2400" b="1" dirty="0"/>
              <a:t> </a:t>
            </a:r>
            <a:r>
              <a:rPr lang="es-ES" sz="2400" b="1" dirty="0" smtClean="0"/>
              <a:t>sucesión</a:t>
            </a:r>
            <a:r>
              <a:rPr lang="es-ES" sz="2400" dirty="0" smtClean="0"/>
              <a:t>, dados </a:t>
            </a:r>
            <a:r>
              <a:rPr lang="es-ES" sz="2400" dirty="0"/>
              <a:t>os </a:t>
            </a:r>
            <a:r>
              <a:rPr lang="es-ES" sz="2400" dirty="0" err="1"/>
              <a:t>seus</a:t>
            </a:r>
            <a:r>
              <a:rPr lang="es-ES" sz="2400" dirty="0"/>
              <a:t> </a:t>
            </a:r>
            <a:r>
              <a:rPr lang="es-ES" sz="2400" dirty="0" err="1"/>
              <a:t>desacordos</a:t>
            </a:r>
            <a:r>
              <a:rPr lang="es-ES" sz="2400" dirty="0"/>
              <a:t>, </a:t>
            </a:r>
            <a:r>
              <a:rPr lang="es-ES" sz="2400" dirty="0" smtClean="0"/>
              <a:t>e teme que o sucesor </a:t>
            </a:r>
            <a:r>
              <a:rPr lang="es-ES" sz="2400" dirty="0" err="1" smtClean="0"/>
              <a:t>ó</a:t>
            </a:r>
            <a:r>
              <a:rPr lang="es-ES" sz="2400" dirty="0"/>
              <a:t> </a:t>
            </a:r>
            <a:r>
              <a:rPr lang="es-ES" sz="2400" dirty="0" smtClean="0"/>
              <a:t>trono </a:t>
            </a:r>
            <a:r>
              <a:rPr lang="es-ES" sz="2400" dirty="0" err="1" smtClean="0"/>
              <a:t>sexa</a:t>
            </a:r>
            <a:r>
              <a:rPr lang="es-ES" sz="2400" dirty="0" smtClean="0"/>
              <a:t> </a:t>
            </a:r>
            <a:r>
              <a:rPr lang="es-ES" sz="2400" dirty="0"/>
              <a:t>un dos </a:t>
            </a:r>
            <a:r>
              <a:rPr lang="es-ES" sz="2400" dirty="0" err="1"/>
              <a:t>seus</a:t>
            </a:r>
            <a:r>
              <a:rPr lang="es-ES" sz="2400" dirty="0"/>
              <a:t> </a:t>
            </a:r>
            <a:r>
              <a:rPr lang="es-ES" sz="2400" dirty="0" err="1" smtClean="0"/>
              <a:t>irmáns</a:t>
            </a:r>
            <a:r>
              <a:rPr lang="es-ES" sz="2400" dirty="0"/>
              <a:t>.</a:t>
            </a:r>
            <a:endParaRPr lang="es-ES" sz="2400" dirty="0" smtClean="0"/>
          </a:p>
          <a:p>
            <a:pPr algn="just"/>
            <a:r>
              <a:rPr lang="es-ES" sz="2400" b="1" u="sng" dirty="0" err="1"/>
              <a:t>P</a:t>
            </a:r>
            <a:r>
              <a:rPr lang="es-ES" sz="2400" b="1" u="sng" dirty="0" err="1" smtClean="0"/>
              <a:t>rincipais</a:t>
            </a:r>
            <a:r>
              <a:rPr lang="es-ES" sz="2400" b="1" u="sng" dirty="0" smtClean="0"/>
              <a:t> </a:t>
            </a:r>
            <a:r>
              <a:rPr lang="es-ES" sz="2400" b="1" u="sng" dirty="0" err="1"/>
              <a:t>membros</a:t>
            </a:r>
            <a:r>
              <a:rPr lang="es-ES" sz="2400" b="1" u="sng" dirty="0"/>
              <a:t> do partido </a:t>
            </a:r>
            <a:r>
              <a:rPr lang="es-ES" sz="2400" b="1" u="sng" dirty="0" smtClean="0"/>
              <a:t>fernandino</a:t>
            </a:r>
            <a:r>
              <a:rPr lang="es-ES" sz="2400" dirty="0" smtClean="0"/>
              <a:t>: Duques </a:t>
            </a:r>
            <a:r>
              <a:rPr lang="es-ES" sz="2400" dirty="0"/>
              <a:t>de San Carlos e do Infantado e o preceptor do príncipe, Juan de </a:t>
            </a:r>
            <a:r>
              <a:rPr lang="es-ES" sz="2400" dirty="0" err="1"/>
              <a:t>Escoiquiz</a:t>
            </a:r>
            <a:r>
              <a:rPr lang="es-ES" sz="2400" dirty="0"/>
              <a:t>.</a:t>
            </a:r>
          </a:p>
        </p:txBody>
      </p:sp>
      <p:pic>
        <p:nvPicPr>
          <p:cNvPr id="4098" name="Picture 2" descr="Reinado de Carlos IV y Guerra de Independencia timeli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8" y="1084153"/>
            <a:ext cx="56924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1667" y="-12879"/>
            <a:ext cx="599552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/>
              <a:t>INTENTOS FRUSTRADOS DE AFASTAMENTO DE NAPOLEÓN POR GODOY E DE ACHEGAMENTO POLO PARTIDO FERNANDINO</a:t>
            </a:r>
            <a:endParaRPr lang="es-ES" sz="2400" b="1" dirty="0"/>
          </a:p>
          <a:p>
            <a:pPr algn="just"/>
            <a:endParaRPr lang="es-ES" sz="1200" dirty="0" smtClean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partir de 1806, Godoy, consciente das </a:t>
            </a:r>
            <a:r>
              <a:rPr lang="es-ES" sz="2400" dirty="0" err="1"/>
              <a:t>verdadeiras</a:t>
            </a:r>
            <a:r>
              <a:rPr lang="es-ES" sz="2400" dirty="0"/>
              <a:t> </a:t>
            </a:r>
            <a:r>
              <a:rPr lang="es-ES" sz="2400" dirty="0" err="1"/>
              <a:t>intencións</a:t>
            </a:r>
            <a:r>
              <a:rPr lang="es-ES" sz="2400" dirty="0"/>
              <a:t> de Napoleón, trata de desmarcarse da </a:t>
            </a:r>
            <a:r>
              <a:rPr lang="es-ES" sz="2400" dirty="0" err="1"/>
              <a:t>súa</a:t>
            </a:r>
            <a:r>
              <a:rPr lang="es-ES" sz="2400" dirty="0"/>
              <a:t> política, </a:t>
            </a:r>
            <a:r>
              <a:rPr lang="es-ES" sz="2400" dirty="0" err="1"/>
              <a:t>aínda</a:t>
            </a:r>
            <a:r>
              <a:rPr lang="es-ES" sz="2400" dirty="0"/>
              <a:t> que non </a:t>
            </a:r>
            <a:r>
              <a:rPr lang="es-ES" sz="2400" dirty="0" err="1"/>
              <a:t>vai</a:t>
            </a:r>
            <a:r>
              <a:rPr lang="es-ES" sz="2400" dirty="0"/>
              <a:t> contar con ningún </a:t>
            </a:r>
            <a:r>
              <a:rPr lang="es-ES" sz="2400" dirty="0" err="1"/>
              <a:t>apoio</a:t>
            </a:r>
            <a:r>
              <a:rPr lang="es-ES" sz="2400" dirty="0"/>
              <a:t> exterior.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smtClean="0"/>
              <a:t>Esta </a:t>
            </a:r>
            <a:r>
              <a:rPr lang="es-ES" sz="2400" dirty="0" err="1"/>
              <a:t>actitude</a:t>
            </a:r>
            <a:r>
              <a:rPr lang="es-ES" sz="2400" dirty="0"/>
              <a:t> ten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dirty="0" err="1"/>
              <a:t>dobre</a:t>
            </a:r>
            <a:r>
              <a:rPr lang="es-ES" sz="2400" dirty="0"/>
              <a:t> </a:t>
            </a:r>
            <a:r>
              <a:rPr lang="es-ES" sz="2400" dirty="0" smtClean="0"/>
              <a:t>consecuencia:</a:t>
            </a:r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Godoy </a:t>
            </a:r>
            <a:r>
              <a:rPr lang="es-ES" sz="2400" dirty="0" err="1"/>
              <a:t>xa</a:t>
            </a:r>
            <a:r>
              <a:rPr lang="es-ES" sz="2400" dirty="0"/>
              <a:t> non </a:t>
            </a:r>
            <a:r>
              <a:rPr lang="es-ES" sz="2400" dirty="0" err="1"/>
              <a:t>empeza</a:t>
            </a:r>
            <a:r>
              <a:rPr lang="es-ES" sz="2400" dirty="0"/>
              <a:t> a contar </a:t>
            </a:r>
            <a:r>
              <a:rPr lang="es-ES" sz="2400" dirty="0" err="1"/>
              <a:t>co</a:t>
            </a:r>
            <a:r>
              <a:rPr lang="es-ES" sz="2400" dirty="0"/>
              <a:t> beneplácito de Napoleón 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O</a:t>
            </a:r>
            <a:r>
              <a:rPr lang="es-ES" sz="2400" dirty="0" smtClean="0"/>
              <a:t> </a:t>
            </a:r>
            <a:r>
              <a:rPr lang="es-ES" sz="2400" dirty="0"/>
              <a:t>partido fernandino pretende </a:t>
            </a:r>
            <a:r>
              <a:rPr lang="es-ES" sz="2400" dirty="0" err="1" smtClean="0"/>
              <a:t>achegarse</a:t>
            </a:r>
            <a:r>
              <a:rPr lang="es-ES" sz="2400" dirty="0" smtClean="0"/>
              <a:t> a Napoleón. Cando </a:t>
            </a:r>
            <a:r>
              <a:rPr lang="es-ES" sz="2400" dirty="0" err="1" smtClean="0"/>
              <a:t>morre</a:t>
            </a:r>
            <a:r>
              <a:rPr lang="es-ES" sz="2400" dirty="0" smtClean="0"/>
              <a:t> a esposa de Fernando VII, este solicita de Napoleón, </a:t>
            </a:r>
            <a:r>
              <a:rPr lang="es-ES" sz="2400" dirty="0" err="1" smtClean="0"/>
              <a:t>sen</a:t>
            </a:r>
            <a:r>
              <a:rPr lang="es-ES" sz="2400" dirty="0" smtClean="0"/>
              <a:t> </a:t>
            </a:r>
            <a:r>
              <a:rPr lang="es-ES" sz="2400" dirty="0" err="1" smtClean="0"/>
              <a:t>coñecemento</a:t>
            </a:r>
            <a:r>
              <a:rPr lang="es-ES" sz="2400" dirty="0" smtClean="0"/>
              <a:t> dos </a:t>
            </a:r>
            <a:r>
              <a:rPr lang="es-ES" sz="2400" dirty="0" err="1" smtClean="0"/>
              <a:t>seus</a:t>
            </a:r>
            <a:r>
              <a:rPr lang="es-ES" sz="2400" dirty="0" smtClean="0"/>
              <a:t> país, o matrimonio </a:t>
            </a:r>
            <a:r>
              <a:rPr lang="es-ES" sz="2400" dirty="0" err="1" smtClean="0"/>
              <a:t>cunha</a:t>
            </a:r>
            <a:r>
              <a:rPr lang="es-ES" sz="2400" dirty="0" smtClean="0"/>
              <a:t> princesa da familia imperial de Francia (petición que non </a:t>
            </a:r>
            <a:r>
              <a:rPr lang="es-ES" sz="2400" dirty="0" err="1" smtClean="0"/>
              <a:t>foi</a:t>
            </a:r>
            <a:r>
              <a:rPr lang="es-ES" sz="2400" dirty="0" smtClean="0"/>
              <a:t> tomada en consideración por Napoleón)</a:t>
            </a:r>
            <a:endParaRPr lang="gl-ES" sz="2400" dirty="0"/>
          </a:p>
        </p:txBody>
      </p:sp>
      <p:pic>
        <p:nvPicPr>
          <p:cNvPr id="5122" name="Picture 2" descr="LA TRAICIÓN DEL REY - GIL SOTO JOSÉ LUIS - Sinopsis del libr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02" y="0"/>
            <a:ext cx="4802791" cy="686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1668" y="0"/>
            <a:ext cx="55507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mesmo</a:t>
            </a:r>
            <a:r>
              <a:rPr lang="es-ES" sz="2400" dirty="0"/>
              <a:t> tempo, o partido fernandino </a:t>
            </a:r>
            <a:r>
              <a:rPr lang="es-ES" sz="2400" dirty="0" err="1"/>
              <a:t>empezou</a:t>
            </a:r>
            <a:r>
              <a:rPr lang="es-ES" sz="2400" dirty="0"/>
              <a:t>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b="1" dirty="0"/>
              <a:t>campaña de </a:t>
            </a:r>
            <a:r>
              <a:rPr lang="es-ES" sz="2400" b="1" dirty="0" err="1"/>
              <a:t>desprestixio</a:t>
            </a:r>
            <a:r>
              <a:rPr lang="es-ES" sz="2400" b="1" dirty="0"/>
              <a:t> da </a:t>
            </a:r>
            <a:r>
              <a:rPr lang="es-ES" sz="2400" b="1" dirty="0" err="1"/>
              <a:t>raíña</a:t>
            </a:r>
            <a:r>
              <a:rPr lang="es-ES" sz="2400" b="1" dirty="0"/>
              <a:t> e de Godoy </a:t>
            </a:r>
            <a:r>
              <a:rPr lang="es-ES" sz="2400" dirty="0" smtClean="0"/>
              <a:t>e </a:t>
            </a:r>
            <a:r>
              <a:rPr lang="es-ES" sz="2400" b="1" dirty="0" smtClean="0"/>
              <a:t>toma </a:t>
            </a:r>
            <a:r>
              <a:rPr lang="es-ES" sz="2400" b="1" dirty="0" err="1"/>
              <a:t>decisións</a:t>
            </a:r>
            <a:r>
              <a:rPr lang="es-ES" sz="2400" b="1" dirty="0"/>
              <a:t>, en secreto, para o futuro </a:t>
            </a:r>
            <a:r>
              <a:rPr lang="es-ES" sz="2400" dirty="0"/>
              <a:t>(como o </a:t>
            </a:r>
            <a:r>
              <a:rPr lang="es-ES" sz="2400" dirty="0" err="1"/>
              <a:t>nomeamento</a:t>
            </a:r>
            <a:r>
              <a:rPr lang="es-ES" sz="2400" dirty="0"/>
              <a:t> do Duque do Infantado como capitán </a:t>
            </a:r>
            <a:r>
              <a:rPr lang="es-ES" sz="2400" dirty="0" err="1"/>
              <a:t>xeral</a:t>
            </a:r>
            <a:r>
              <a:rPr lang="es-ES" sz="2400" dirty="0"/>
              <a:t> </a:t>
            </a:r>
            <a:r>
              <a:rPr lang="es-ES" sz="2400" b="1" dirty="0" err="1" smtClean="0"/>
              <a:t>trala</a:t>
            </a:r>
            <a:r>
              <a:rPr lang="es-ES" sz="2400" b="1" dirty="0" smtClean="0"/>
              <a:t>, presunta, </a:t>
            </a:r>
            <a:r>
              <a:rPr lang="es-ES" sz="2400" b="1" dirty="0" err="1"/>
              <a:t>morte</a:t>
            </a:r>
            <a:r>
              <a:rPr lang="es-ES" sz="2400" b="1" dirty="0"/>
              <a:t> de Carlos IV). </a:t>
            </a:r>
            <a:endParaRPr lang="es-ES" sz="2400" b="1" dirty="0" smtClean="0"/>
          </a:p>
          <a:p>
            <a:pPr algn="just"/>
            <a:r>
              <a:rPr lang="es-ES" sz="2400" dirty="0" err="1" smtClean="0"/>
              <a:t>Descubertas</a:t>
            </a:r>
            <a:r>
              <a:rPr lang="es-ES" sz="2400" dirty="0" smtClean="0"/>
              <a:t> </a:t>
            </a:r>
            <a:r>
              <a:rPr lang="es-ES" sz="2400" dirty="0"/>
              <a:t>estas </a:t>
            </a:r>
            <a:r>
              <a:rPr lang="es-ES" sz="2400" dirty="0" smtClean="0"/>
              <a:t>manobras</a:t>
            </a:r>
            <a:r>
              <a:rPr lang="es-ES" sz="2400" b="1" dirty="0" smtClean="0"/>
              <a:t>, </a:t>
            </a:r>
            <a:r>
              <a:rPr lang="es-ES" sz="2400" dirty="0" smtClean="0"/>
              <a:t>Carlos </a:t>
            </a:r>
            <a:r>
              <a:rPr lang="es-ES" sz="2400" dirty="0"/>
              <a:t>IV </a:t>
            </a:r>
            <a:r>
              <a:rPr lang="es-ES" sz="2400" dirty="0" err="1"/>
              <a:t>nun</a:t>
            </a:r>
            <a:r>
              <a:rPr lang="es-ES" sz="2400" dirty="0"/>
              <a:t> </a:t>
            </a:r>
            <a:r>
              <a:rPr lang="es-ES" sz="2400" dirty="0" err="1"/>
              <a:t>manifesto</a:t>
            </a:r>
            <a:r>
              <a:rPr lang="es-ES" sz="2400" dirty="0"/>
              <a:t> </a:t>
            </a:r>
            <a:r>
              <a:rPr lang="es-ES" sz="2400" dirty="0" err="1"/>
              <a:t>denunciou</a:t>
            </a:r>
            <a:r>
              <a:rPr lang="es-ES" sz="2400" dirty="0"/>
              <a:t> o complot do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/>
              <a:t>fillo</a:t>
            </a:r>
            <a:r>
              <a:rPr lang="es-ES" sz="2400" dirty="0"/>
              <a:t> </a:t>
            </a:r>
            <a:endParaRPr lang="es-ES" sz="2400" dirty="0" smtClean="0"/>
          </a:p>
          <a:p>
            <a:pPr algn="just"/>
            <a:r>
              <a:rPr lang="es-ES" sz="2400" u="sng" dirty="0" smtClean="0"/>
              <a:t>                     </a:t>
            </a:r>
            <a:r>
              <a:rPr lang="es-ES" sz="2400" b="1" u="sng" dirty="0" err="1" smtClean="0"/>
              <a:t>Conxura</a:t>
            </a:r>
            <a:r>
              <a:rPr lang="es-ES" sz="2400" b="1" u="sng" dirty="0" smtClean="0"/>
              <a:t> do Escorial</a:t>
            </a:r>
            <a:endParaRPr lang="es-ES" sz="2400" b="1" u="sng" dirty="0"/>
          </a:p>
          <a:p>
            <a:pPr algn="just"/>
            <a:r>
              <a:rPr lang="es-ES" sz="2400" dirty="0" smtClean="0"/>
              <a:t>e </a:t>
            </a:r>
            <a:r>
              <a:rPr lang="es-ES" sz="2400" dirty="0"/>
              <a:t>este </a:t>
            </a:r>
            <a:r>
              <a:rPr lang="es-ES" sz="2400" dirty="0" err="1"/>
              <a:t>foi</a:t>
            </a:r>
            <a:r>
              <a:rPr lang="es-ES" sz="2400" dirty="0"/>
              <a:t> </a:t>
            </a:r>
            <a:r>
              <a:rPr lang="es-ES" sz="2400" dirty="0" err="1"/>
              <a:t>obrigado</a:t>
            </a:r>
            <a:r>
              <a:rPr lang="es-ES" sz="2400" dirty="0"/>
              <a:t> a </a:t>
            </a:r>
            <a:r>
              <a:rPr lang="es-ES" sz="2400" dirty="0" err="1"/>
              <a:t>admitilo</a:t>
            </a:r>
            <a:r>
              <a:rPr lang="es-ES" sz="2400" dirty="0"/>
              <a:t> e denunciar </a:t>
            </a:r>
            <a:r>
              <a:rPr lang="es-ES" sz="2400" dirty="0" err="1"/>
              <a:t>ós</a:t>
            </a:r>
            <a:r>
              <a:rPr lang="es-ES" sz="2400" dirty="0"/>
              <a:t> culpables. </a:t>
            </a:r>
            <a:endParaRPr lang="es-ES" sz="2400" dirty="0" smtClean="0"/>
          </a:p>
          <a:p>
            <a:pPr algn="just"/>
            <a:r>
              <a:rPr lang="es-ES" sz="2400" dirty="0" smtClean="0"/>
              <a:t>Os </a:t>
            </a:r>
            <a:r>
              <a:rPr lang="es-ES" sz="2400" b="1" dirty="0" err="1"/>
              <a:t>membros</a:t>
            </a:r>
            <a:r>
              <a:rPr lang="es-ES" sz="2400" b="1" dirty="0"/>
              <a:t> do partido fernandino </a:t>
            </a:r>
            <a:r>
              <a:rPr lang="es-ES" sz="2400" dirty="0" err="1"/>
              <a:t>foron</a:t>
            </a:r>
            <a:r>
              <a:rPr lang="es-ES" sz="2400" dirty="0"/>
              <a:t> </a:t>
            </a:r>
            <a:r>
              <a:rPr lang="es-ES" sz="2400" dirty="0" err="1"/>
              <a:t>xulgados</a:t>
            </a:r>
            <a:r>
              <a:rPr lang="es-ES" sz="2400" dirty="0"/>
              <a:t>, pero </a:t>
            </a:r>
            <a:r>
              <a:rPr lang="es-ES" sz="2400" b="1" dirty="0"/>
              <a:t>declarados inocentes polo </a:t>
            </a:r>
            <a:r>
              <a:rPr lang="es-ES" sz="2400" b="1" dirty="0" err="1"/>
              <a:t>Consello</a:t>
            </a:r>
            <a:r>
              <a:rPr lang="es-ES" sz="2400" b="1" dirty="0"/>
              <a:t> de </a:t>
            </a:r>
            <a:r>
              <a:rPr lang="es-ES" sz="2400" b="1" dirty="0" err="1"/>
              <a:t>Castela</a:t>
            </a:r>
            <a:r>
              <a:rPr lang="es-ES" sz="2400" dirty="0"/>
              <a:t>, polo que quedaba  en evidencia os </a:t>
            </a:r>
            <a:r>
              <a:rPr lang="es-ES" sz="2400" dirty="0" err="1"/>
              <a:t>apoios</a:t>
            </a:r>
            <a:r>
              <a:rPr lang="es-ES" sz="2400" dirty="0"/>
              <a:t> con que </a:t>
            </a:r>
            <a:r>
              <a:rPr lang="es-ES" sz="2400" dirty="0" smtClean="0"/>
              <a:t>contaba o partido fernandino </a:t>
            </a:r>
            <a:r>
              <a:rPr lang="es-ES" sz="2400" dirty="0"/>
              <a:t>e o </a:t>
            </a:r>
            <a:r>
              <a:rPr lang="es-ES" sz="2400" b="1" dirty="0"/>
              <a:t>deterioro da figura de Godoy.</a:t>
            </a:r>
            <a:endParaRPr lang="gl-ES" sz="2400" b="1" dirty="0"/>
          </a:p>
        </p:txBody>
      </p:sp>
      <p:pic>
        <p:nvPicPr>
          <p:cNvPr id="3074" name="Picture 2" descr="El proceso de El Esc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58" y="870578"/>
            <a:ext cx="6244912" cy="46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634452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 CRISE DA MONARQUÍA ABSOLUTA</a:t>
            </a:r>
            <a:endParaRPr lang="es-ES" sz="2400" dirty="0"/>
          </a:p>
          <a:p>
            <a:pPr lvl="0" algn="just"/>
            <a:endParaRPr lang="es-ES" sz="800" dirty="0" smtClean="0"/>
          </a:p>
          <a:p>
            <a:pPr lvl="0" algn="just"/>
            <a:r>
              <a:rPr lang="es-ES" sz="2400" u="sng" dirty="0" smtClean="0"/>
              <a:t>1- </a:t>
            </a:r>
            <a:r>
              <a:rPr lang="es-ES" sz="2400" b="1" u="sng" dirty="0" smtClean="0"/>
              <a:t>O</a:t>
            </a:r>
            <a:r>
              <a:rPr lang="es-ES" sz="2400" u="sng" dirty="0" smtClean="0"/>
              <a:t> </a:t>
            </a:r>
            <a:r>
              <a:rPr lang="es-ES" sz="2400" b="1" u="sng" dirty="0" smtClean="0"/>
              <a:t>FIN DAS POLÍTICAS REFORMISTAS</a:t>
            </a:r>
            <a:r>
              <a:rPr lang="es-ES" sz="2400" u="sng" dirty="0" smtClean="0"/>
              <a:t> </a:t>
            </a:r>
          </a:p>
          <a:p>
            <a:pPr lvl="0" algn="just"/>
            <a:r>
              <a:rPr lang="es-ES" sz="2400" dirty="0" smtClean="0"/>
              <a:t>Temor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espallamento</a:t>
            </a:r>
            <a:r>
              <a:rPr lang="es-ES" sz="2400" dirty="0"/>
              <a:t> das ideas revolucionarias. Cordón sanitario de Floridablanca e o </a:t>
            </a:r>
            <a:r>
              <a:rPr lang="es-ES" sz="2400" dirty="0" err="1"/>
              <a:t>Goberno</a:t>
            </a:r>
            <a:r>
              <a:rPr lang="es-ES" sz="2400" dirty="0"/>
              <a:t> de Godoy.</a:t>
            </a:r>
          </a:p>
          <a:p>
            <a:pPr lvl="0" algn="just"/>
            <a:endParaRPr lang="es-ES" sz="800" dirty="0" smtClean="0"/>
          </a:p>
          <a:p>
            <a:pPr lvl="0" algn="just"/>
            <a:r>
              <a:rPr lang="es-ES" sz="2400" u="sng" dirty="0" smtClean="0"/>
              <a:t>2- </a:t>
            </a:r>
            <a:r>
              <a:rPr lang="es-ES" sz="2400" b="1" u="sng" dirty="0" smtClean="0"/>
              <a:t>A CRISE ECONÓMICA XENERALIZADA</a:t>
            </a:r>
            <a:endParaRPr lang="es-ES" sz="2400" u="sng" dirty="0" smtClean="0"/>
          </a:p>
          <a:p>
            <a:pPr lvl="0" algn="just"/>
            <a:r>
              <a:rPr lang="es-ES" sz="2400" dirty="0" smtClean="0"/>
              <a:t>A </a:t>
            </a:r>
            <a:r>
              <a:rPr lang="es-ES" sz="2400" dirty="0" err="1"/>
              <a:t>crise</a:t>
            </a:r>
            <a:r>
              <a:rPr lang="es-ES" sz="2400" dirty="0"/>
              <a:t> do comercio con América e o intento de paliar a </a:t>
            </a:r>
            <a:r>
              <a:rPr lang="es-ES" sz="2400" dirty="0" err="1"/>
              <a:t>crise</a:t>
            </a:r>
            <a:r>
              <a:rPr lang="es-ES" sz="2400" dirty="0"/>
              <a:t> coa Desamortización de Godoy</a:t>
            </a:r>
          </a:p>
          <a:p>
            <a:pPr lvl="0" algn="just"/>
            <a:endParaRPr lang="es-ES" sz="800" dirty="0" smtClean="0"/>
          </a:p>
          <a:p>
            <a:pPr lvl="0" algn="just"/>
            <a:r>
              <a:rPr lang="es-ES" sz="2400" u="sng" dirty="0" smtClean="0"/>
              <a:t>3- </a:t>
            </a:r>
            <a:r>
              <a:rPr lang="es-ES" sz="2400" b="1" u="sng" dirty="0" smtClean="0"/>
              <a:t>TOTAL SUBMISIÓN Á POLÍTICA EXTERIOR DE FRANCIA</a:t>
            </a:r>
            <a:endParaRPr lang="es-ES" sz="800" b="1" dirty="0"/>
          </a:p>
          <a:p>
            <a:pPr lvl="0" algn="just"/>
            <a:endParaRPr lang="es-ES" sz="800" u="sng" dirty="0" smtClean="0"/>
          </a:p>
          <a:p>
            <a:pPr lvl="0" algn="just"/>
            <a:r>
              <a:rPr lang="es-ES" sz="2400" b="1" u="sng" dirty="0" smtClean="0"/>
              <a:t>4- LOITA ENTRE MEMBROS DA FAMILIA REAL</a:t>
            </a:r>
            <a:r>
              <a:rPr lang="es-ES" sz="2400" u="sng" dirty="0" smtClean="0"/>
              <a:t>. </a:t>
            </a:r>
          </a:p>
          <a:p>
            <a:pPr lvl="0" algn="just"/>
            <a:r>
              <a:rPr lang="es-ES" sz="2400" dirty="0"/>
              <a:t>O</a:t>
            </a:r>
            <a:r>
              <a:rPr lang="es-ES" sz="2400" dirty="0" smtClean="0"/>
              <a:t>posición </a:t>
            </a:r>
            <a:r>
              <a:rPr lang="es-ES" sz="2400" dirty="0"/>
              <a:t>do “Partido fernandino</a:t>
            </a:r>
            <a:r>
              <a:rPr lang="es-ES" sz="2400" dirty="0" smtClean="0"/>
              <a:t>”, </a:t>
            </a:r>
            <a:r>
              <a:rPr lang="es-ES" sz="2400" dirty="0"/>
              <a:t>do príncipe de Asturias, Fernando VII , contra a </a:t>
            </a:r>
            <a:r>
              <a:rPr lang="es-ES" sz="2400" dirty="0" err="1"/>
              <a:t>triloxía</a:t>
            </a:r>
            <a:r>
              <a:rPr lang="es-ES" sz="2400" dirty="0"/>
              <a:t> formada polos Reis e Godoy. </a:t>
            </a:r>
            <a:r>
              <a:rPr lang="es-ES" sz="2400" dirty="0" err="1" smtClean="0"/>
              <a:t>Conxura</a:t>
            </a:r>
            <a:r>
              <a:rPr lang="es-ES" sz="2400" dirty="0" smtClean="0"/>
              <a:t> do Escorial-</a:t>
            </a:r>
          </a:p>
          <a:p>
            <a:pPr lvl="0" algn="just"/>
            <a:r>
              <a:rPr lang="es-ES" sz="2400" dirty="0" smtClean="0"/>
              <a:t>Rematará </a:t>
            </a:r>
            <a:r>
              <a:rPr lang="es-ES" sz="2400" dirty="0" err="1" smtClean="0"/>
              <a:t>co</a:t>
            </a:r>
            <a:r>
              <a:rPr lang="es-ES" sz="2400" dirty="0" smtClean="0"/>
              <a:t> Motín de Aranjuez e as </a:t>
            </a:r>
          </a:p>
          <a:p>
            <a:pPr lvl="0" algn="just"/>
            <a:r>
              <a:rPr lang="es-ES" sz="2400" dirty="0" smtClean="0"/>
              <a:t>5- </a:t>
            </a:r>
            <a:r>
              <a:rPr lang="es-ES" sz="2400" b="1" u="sng" dirty="0" smtClean="0"/>
              <a:t>ABDICACIÓNS DE CARLOS IV</a:t>
            </a:r>
            <a:r>
              <a:rPr lang="es-ES" sz="2400" u="sng" dirty="0"/>
              <a:t> </a:t>
            </a:r>
            <a:r>
              <a:rPr lang="es-ES" sz="2400" dirty="0" smtClean="0"/>
              <a:t>e </a:t>
            </a:r>
            <a:r>
              <a:rPr lang="es-ES" sz="2400" dirty="0"/>
              <a:t>a intervención de Napoleón: </a:t>
            </a:r>
            <a:r>
              <a:rPr lang="es-ES" sz="2400" b="1" u="sng" dirty="0" smtClean="0"/>
              <a:t>ABDICACIÓNS DE BAIONA</a:t>
            </a:r>
            <a:r>
              <a:rPr lang="es-ES" sz="2400" u="sng" dirty="0" smtClean="0"/>
              <a:t>.</a:t>
            </a:r>
            <a:endParaRPr lang="es-ES" sz="2400" u="sng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60" y="925416"/>
            <a:ext cx="5838940" cy="437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141667"/>
            <a:ext cx="593124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A principios de 1808 Napoleón</a:t>
            </a:r>
            <a:r>
              <a:rPr lang="es-ES" sz="2400" dirty="0"/>
              <a:t>, </a:t>
            </a:r>
            <a:r>
              <a:rPr lang="es-ES" sz="2400" dirty="0" err="1"/>
              <a:t>mentres</a:t>
            </a:r>
            <a:r>
              <a:rPr lang="es-ES" sz="2400" dirty="0"/>
              <a:t> negociaba a cesión da </a:t>
            </a:r>
            <a:r>
              <a:rPr lang="es-ES" sz="2400" dirty="0" err="1"/>
              <a:t>ribeira</a:t>
            </a:r>
            <a:r>
              <a:rPr lang="es-ES" sz="2400" dirty="0"/>
              <a:t> </a:t>
            </a:r>
            <a:r>
              <a:rPr lang="es-ES" sz="2400" dirty="0" err="1"/>
              <a:t>esquerda</a:t>
            </a:r>
            <a:r>
              <a:rPr lang="es-ES" sz="2400" dirty="0"/>
              <a:t> do Ebro, </a:t>
            </a:r>
            <a:r>
              <a:rPr lang="es-ES" sz="2400" b="1" dirty="0"/>
              <a:t>preparaba o </a:t>
            </a:r>
            <a:r>
              <a:rPr lang="es-ES" sz="2400" b="1" dirty="0" err="1"/>
              <a:t>destronamento</a:t>
            </a:r>
            <a:r>
              <a:rPr lang="es-ES" sz="2400" b="1" dirty="0"/>
              <a:t> dos </a:t>
            </a:r>
            <a:r>
              <a:rPr lang="es-ES" sz="2400" b="1" dirty="0" err="1"/>
              <a:t>Borbóns</a:t>
            </a:r>
            <a:r>
              <a:rPr lang="es-ES" sz="2400" b="1" dirty="0"/>
              <a:t>. </a:t>
            </a:r>
            <a:endParaRPr lang="es-ES" sz="2400" b="1" dirty="0" smtClean="0"/>
          </a:p>
          <a:p>
            <a:pPr algn="just"/>
            <a:r>
              <a:rPr lang="es-ES" sz="2400" b="1" dirty="0" smtClean="0"/>
              <a:t>As </a:t>
            </a:r>
            <a:r>
              <a:rPr lang="es-ES" sz="2400" b="1" dirty="0"/>
              <a:t>tropas francesas, </a:t>
            </a:r>
            <a:r>
              <a:rPr lang="es-ES" sz="2400" dirty="0"/>
              <a:t>que </a:t>
            </a:r>
            <a:r>
              <a:rPr lang="es-ES" sz="2400" dirty="0" err="1"/>
              <a:t>nun</a:t>
            </a:r>
            <a:r>
              <a:rPr lang="es-ES" sz="2400" dirty="0"/>
              <a:t> principio deberían so atravesar a Península, </a:t>
            </a:r>
            <a:r>
              <a:rPr lang="es-ES" sz="2400" b="1" dirty="0"/>
              <a:t>van ocupando as </a:t>
            </a:r>
            <a:r>
              <a:rPr lang="es-ES" sz="2400" b="1" dirty="0" err="1"/>
              <a:t>prazas</a:t>
            </a:r>
            <a:r>
              <a:rPr lang="es-ES" sz="2400" b="1" dirty="0"/>
              <a:t> </a:t>
            </a:r>
            <a:r>
              <a:rPr lang="es-ES" sz="2400" b="1" dirty="0" err="1"/>
              <a:t>máis</a:t>
            </a:r>
            <a:r>
              <a:rPr lang="es-ES" sz="2400" b="1" dirty="0"/>
              <a:t> importantes </a:t>
            </a:r>
            <a:r>
              <a:rPr lang="es-ES" sz="2400" b="1" dirty="0" err="1"/>
              <a:t>ó</a:t>
            </a:r>
            <a:r>
              <a:rPr lang="es-ES" sz="2400" b="1" dirty="0"/>
              <a:t> norte do Ebro</a:t>
            </a:r>
            <a:r>
              <a:rPr lang="es-ES" sz="2400" dirty="0"/>
              <a:t>, Barcelona e Pamplona, próximas á </a:t>
            </a:r>
            <a:r>
              <a:rPr lang="es-ES" sz="2400" dirty="0" err="1"/>
              <a:t>fronteira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Godoy</a:t>
            </a:r>
            <a:r>
              <a:rPr lang="es-ES" sz="2400" dirty="0"/>
              <a:t>, consciente disto, convence á </a:t>
            </a:r>
            <a:r>
              <a:rPr lang="es-ES" sz="2400" b="1" dirty="0"/>
              <a:t>familia real para abandonar Madrid,  </a:t>
            </a:r>
            <a:r>
              <a:rPr lang="es-ES" sz="2400" dirty="0"/>
              <a:t>para trasladarse </a:t>
            </a:r>
            <a:r>
              <a:rPr lang="es-ES" sz="2400" dirty="0" err="1"/>
              <a:t>ó</a:t>
            </a:r>
            <a:r>
              <a:rPr lang="es-ES" sz="2400" dirty="0"/>
              <a:t> Sur e, se é preciso, </a:t>
            </a:r>
            <a:r>
              <a:rPr lang="es-ES" sz="2400" dirty="0" err="1"/>
              <a:t>ás</a:t>
            </a:r>
            <a:r>
              <a:rPr lang="es-ES" sz="2400" dirty="0"/>
              <a:t> Indias.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Esta </a:t>
            </a:r>
            <a:r>
              <a:rPr lang="es-ES" sz="2400" dirty="0"/>
              <a:t>decisión </a:t>
            </a:r>
            <a:r>
              <a:rPr lang="es-ES" sz="2400" dirty="0" err="1"/>
              <a:t>contou</a:t>
            </a:r>
            <a:r>
              <a:rPr lang="es-ES" sz="2400" dirty="0"/>
              <a:t> coa oposición do </a:t>
            </a:r>
            <a:r>
              <a:rPr lang="es-ES" sz="2400" dirty="0" err="1"/>
              <a:t>goberno</a:t>
            </a:r>
            <a:r>
              <a:rPr lang="es-ES" sz="2400" dirty="0"/>
              <a:t>, do </a:t>
            </a:r>
            <a:r>
              <a:rPr lang="es-ES" sz="2400" dirty="0" err="1"/>
              <a:t>Consello</a:t>
            </a:r>
            <a:r>
              <a:rPr lang="es-ES" sz="2400" dirty="0"/>
              <a:t> de </a:t>
            </a:r>
            <a:r>
              <a:rPr lang="es-ES" sz="2400" dirty="0" err="1"/>
              <a:t>Castela</a:t>
            </a:r>
            <a:r>
              <a:rPr lang="es-ES" sz="2400" dirty="0"/>
              <a:t> e do partido fernandino (que </a:t>
            </a:r>
            <a:r>
              <a:rPr lang="es-ES" sz="2400" dirty="0" err="1"/>
              <a:t>espallou</a:t>
            </a:r>
            <a:r>
              <a:rPr lang="es-ES" sz="2400" dirty="0"/>
              <a:t> o rumor de que Godoy quería secuestrar á familia real).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76" y="882921"/>
            <a:ext cx="480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57577"/>
            <a:ext cx="520306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 O 17 de marzo de 1808 o partido fernandino, coa colaboración do </a:t>
            </a:r>
            <a:r>
              <a:rPr lang="es-ES" sz="2400" dirty="0" err="1"/>
              <a:t>exército</a:t>
            </a:r>
            <a:r>
              <a:rPr lang="es-ES" sz="2400" dirty="0"/>
              <a:t> e </a:t>
            </a:r>
            <a:r>
              <a:rPr lang="es-ES" sz="2400" dirty="0" err="1"/>
              <a:t>dunha</a:t>
            </a:r>
            <a:r>
              <a:rPr lang="es-ES" sz="2400" dirty="0"/>
              <a:t> grande masa popular, lidera </a:t>
            </a:r>
            <a:endParaRPr lang="es-ES" sz="2400" dirty="0" smtClean="0"/>
          </a:p>
          <a:p>
            <a:pPr algn="just"/>
            <a:r>
              <a:rPr lang="es-ES" sz="2400" b="1" u="sng" dirty="0" smtClean="0"/>
              <a:t>             un </a:t>
            </a:r>
            <a:r>
              <a:rPr lang="es-ES" sz="2400" b="1" u="sng" dirty="0"/>
              <a:t>motín en </a:t>
            </a:r>
            <a:r>
              <a:rPr lang="es-ES" sz="2400" b="1" u="sng" dirty="0" err="1"/>
              <a:t>Aranxuez</a:t>
            </a:r>
            <a:r>
              <a:rPr lang="es-ES" sz="2400" u="sng" dirty="0"/>
              <a:t> </a:t>
            </a:r>
            <a:endParaRPr lang="es-ES" sz="2400" u="sng" dirty="0" smtClean="0"/>
          </a:p>
          <a:p>
            <a:pPr algn="just"/>
            <a:r>
              <a:rPr lang="es-ES" sz="2400" dirty="0" smtClean="0"/>
              <a:t>contra </a:t>
            </a:r>
            <a:r>
              <a:rPr lang="es-ES" sz="2400" dirty="0"/>
              <a:t>Godoy, que acaba </a:t>
            </a:r>
            <a:r>
              <a:rPr lang="es-ES" sz="2400" dirty="0" err="1" smtClean="0"/>
              <a:t>sendo</a:t>
            </a:r>
            <a:r>
              <a:rPr lang="es-ES" sz="2400" dirty="0" smtClean="0"/>
              <a:t> </a:t>
            </a:r>
            <a:r>
              <a:rPr lang="es-ES" sz="2400" dirty="0" err="1" smtClean="0"/>
              <a:t>detido</a:t>
            </a:r>
            <a:r>
              <a:rPr lang="es-ES" sz="2400" dirty="0" smtClean="0"/>
              <a:t>. </a:t>
            </a:r>
          </a:p>
          <a:p>
            <a:pPr algn="just"/>
            <a:endParaRPr lang="es-ES" sz="1200" dirty="0" smtClean="0"/>
          </a:p>
          <a:p>
            <a:pPr algn="just"/>
            <a:r>
              <a:rPr lang="es-ES" sz="2400" b="1" dirty="0" smtClean="0"/>
              <a:t>O </a:t>
            </a:r>
            <a:r>
              <a:rPr lang="es-ES" sz="2400" b="1" dirty="0" err="1" smtClean="0"/>
              <a:t>Rei</a:t>
            </a:r>
            <a:r>
              <a:rPr lang="es-ES" sz="2400" b="1" dirty="0" smtClean="0"/>
              <a:t> Carlos IV, </a:t>
            </a:r>
            <a:r>
              <a:rPr lang="es-ES" sz="2400" dirty="0" smtClean="0"/>
              <a:t>ante a presión do motín, </a:t>
            </a:r>
            <a:r>
              <a:rPr lang="es-ES" sz="2400" b="1" dirty="0" smtClean="0"/>
              <a:t>abdica no </a:t>
            </a:r>
            <a:r>
              <a:rPr lang="es-ES" sz="2400" b="1" dirty="0" err="1" smtClean="0"/>
              <a:t>seu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fillo</a:t>
            </a:r>
            <a:r>
              <a:rPr lang="es-ES" sz="2400" b="1" dirty="0" smtClean="0"/>
              <a:t> Fernando (Fernando VII)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O </a:t>
            </a:r>
            <a:r>
              <a:rPr lang="es-ES" sz="2400" dirty="0"/>
              <a:t>Motín non so pretendía ser un golpe de estado para cambiar un monarca por </a:t>
            </a:r>
            <a:r>
              <a:rPr lang="es-ES" sz="2400" dirty="0" err="1"/>
              <a:t>outro</a:t>
            </a:r>
            <a:r>
              <a:rPr lang="es-ES" sz="2400" dirty="0"/>
              <a:t>, </a:t>
            </a:r>
            <a:r>
              <a:rPr lang="es-ES" sz="2400" dirty="0" err="1"/>
              <a:t>senón</a:t>
            </a:r>
            <a:r>
              <a:rPr lang="es-ES" sz="2400" dirty="0"/>
              <a:t> que se trataba </a:t>
            </a:r>
            <a:r>
              <a:rPr lang="es-ES" sz="2400" dirty="0" err="1"/>
              <a:t>dunha</a:t>
            </a:r>
            <a:r>
              <a:rPr lang="es-ES" sz="2400" dirty="0"/>
              <a:t> </a:t>
            </a:r>
            <a:r>
              <a:rPr lang="es-ES" sz="2400" dirty="0" err="1"/>
              <a:t>revolta</a:t>
            </a:r>
            <a:r>
              <a:rPr lang="es-ES" sz="2400" dirty="0"/>
              <a:t> aristocrática que pretendía instaurar un </a:t>
            </a:r>
            <a:r>
              <a:rPr lang="es-ES" sz="2400" dirty="0" err="1"/>
              <a:t>goberno</a:t>
            </a:r>
            <a:r>
              <a:rPr lang="es-ES" sz="2400" dirty="0"/>
              <a:t> da </a:t>
            </a:r>
            <a:r>
              <a:rPr lang="es-ES" sz="2400" dirty="0" err="1"/>
              <a:t>nobreza</a:t>
            </a:r>
            <a:r>
              <a:rPr lang="es-ES" sz="2400" dirty="0"/>
              <a:t>. </a:t>
            </a:r>
            <a:endParaRPr lang="gl-ES" sz="2400" dirty="0"/>
          </a:p>
        </p:txBody>
      </p:sp>
      <p:pic>
        <p:nvPicPr>
          <p:cNvPr id="2050" name="Picture 2" descr="Pintura histórica que representa el motín realizado el 19 de Marz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08" y="2944859"/>
            <a:ext cx="6317662" cy="34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 Motín de Aranjuez - Bodega Real Cortijo de Carlos 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89" y="63703"/>
            <a:ext cx="4661123" cy="28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545" y="154546"/>
            <a:ext cx="56696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Como consecuencia do Motín de </a:t>
            </a:r>
            <a:r>
              <a:rPr lang="es-ES" sz="2400" dirty="0" err="1"/>
              <a:t>Aranxuez</a:t>
            </a:r>
            <a:r>
              <a:rPr lang="es-ES" sz="2400" dirty="0"/>
              <a:t>, </a:t>
            </a:r>
            <a:r>
              <a:rPr lang="es-ES" sz="2400" b="1" dirty="0"/>
              <a:t>un </a:t>
            </a:r>
            <a:r>
              <a:rPr lang="es-ES" sz="2400" b="1" dirty="0" err="1"/>
              <a:t>exército</a:t>
            </a:r>
            <a:r>
              <a:rPr lang="es-ES" sz="2400" b="1" dirty="0"/>
              <a:t> francés </a:t>
            </a:r>
            <a:r>
              <a:rPr lang="es-ES" sz="2400" b="1" dirty="0" err="1"/>
              <a:t>ó</a:t>
            </a:r>
            <a:r>
              <a:rPr lang="es-ES" sz="2400" b="1" dirty="0"/>
              <a:t> mando de </a:t>
            </a:r>
            <a:r>
              <a:rPr lang="es-ES" sz="2400" b="1" dirty="0" err="1"/>
              <a:t>Murat</a:t>
            </a:r>
            <a:r>
              <a:rPr lang="es-ES" sz="2400" b="1" dirty="0"/>
              <a:t>(36.000 soldados) entra en Madrid. </a:t>
            </a:r>
            <a:endParaRPr lang="es-ES" sz="2400" b="1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b="1" dirty="0" err="1" smtClean="0"/>
              <a:t>Murat</a:t>
            </a:r>
            <a:r>
              <a:rPr lang="es-ES" sz="2400" b="1" dirty="0" smtClean="0"/>
              <a:t> </a:t>
            </a:r>
            <a:r>
              <a:rPr lang="es-ES" sz="2400" b="1" dirty="0"/>
              <a:t>convence a Carlos IV para que non acepte a </a:t>
            </a:r>
            <a:r>
              <a:rPr lang="es-ES" sz="2400" b="1" dirty="0" err="1"/>
              <a:t>súa</a:t>
            </a:r>
            <a:r>
              <a:rPr lang="es-ES" sz="2400" b="1" dirty="0"/>
              <a:t> abdicación e pida a mediación de Napoleón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Este </a:t>
            </a:r>
            <a:r>
              <a:rPr lang="es-ES" sz="2400" dirty="0" err="1"/>
              <a:t>aproveitará</a:t>
            </a:r>
            <a:r>
              <a:rPr lang="es-ES" sz="2400" dirty="0"/>
              <a:t> para convocar á </a:t>
            </a:r>
            <a:r>
              <a:rPr lang="es-ES" sz="2400" b="1" dirty="0"/>
              <a:t>familia real a </a:t>
            </a:r>
            <a:r>
              <a:rPr lang="es-ES" sz="2400" b="1" dirty="0" err="1"/>
              <a:t>Baiona</a:t>
            </a:r>
            <a:r>
              <a:rPr lang="es-ES" sz="2400" dirty="0"/>
              <a:t>, </a:t>
            </a:r>
            <a:r>
              <a:rPr lang="es-ES" sz="2400" dirty="0" err="1" smtClean="0"/>
              <a:t>onde</a:t>
            </a:r>
            <a:r>
              <a:rPr lang="es-ES" sz="2400" dirty="0" smtClean="0"/>
              <a:t> conseguirá que Fernando e Carlos abdiquen a favor do Emperador, </a:t>
            </a:r>
            <a:r>
              <a:rPr lang="es-ES" sz="2400" dirty="0" err="1" smtClean="0"/>
              <a:t>quen</a:t>
            </a:r>
            <a:r>
              <a:rPr lang="es-ES" sz="2400" dirty="0" smtClean="0"/>
              <a:t> acabará por ceder o reino de España </a:t>
            </a:r>
            <a:r>
              <a:rPr lang="es-ES" sz="2400" dirty="0" err="1" smtClean="0"/>
              <a:t>ó</a:t>
            </a:r>
            <a:r>
              <a:rPr lang="es-ES" sz="2400" dirty="0" smtClean="0"/>
              <a:t> </a:t>
            </a:r>
            <a:r>
              <a:rPr lang="es-ES" sz="2400" dirty="0" err="1" smtClean="0"/>
              <a:t>seu</a:t>
            </a:r>
            <a:r>
              <a:rPr lang="es-ES" sz="2400" dirty="0" smtClean="0"/>
              <a:t> </a:t>
            </a:r>
            <a:r>
              <a:rPr lang="es-ES" sz="2400" dirty="0" err="1" smtClean="0"/>
              <a:t>irmán</a:t>
            </a:r>
            <a:r>
              <a:rPr lang="es-ES" sz="2400" dirty="0" smtClean="0"/>
              <a:t> </a:t>
            </a:r>
            <a:r>
              <a:rPr lang="es-ES" sz="2400" dirty="0" err="1" smtClean="0"/>
              <a:t>Xosé</a:t>
            </a:r>
            <a:r>
              <a:rPr lang="es-ES" sz="2400" dirty="0" smtClean="0"/>
              <a:t> (</a:t>
            </a:r>
            <a:r>
              <a:rPr lang="es-ES" sz="2400" dirty="0" err="1" smtClean="0"/>
              <a:t>Xosé</a:t>
            </a:r>
            <a:r>
              <a:rPr lang="es-ES" sz="2400" dirty="0" smtClean="0"/>
              <a:t> I. Pepe Botella)</a:t>
            </a:r>
          </a:p>
        </p:txBody>
      </p:sp>
      <p:pic>
        <p:nvPicPr>
          <p:cNvPr id="1026" name="Picture 2" descr="Los sucesos del 2 y 3 de mayo de 1808 en Mad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95" y="283334"/>
            <a:ext cx="2629663" cy="30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223" y="3535679"/>
            <a:ext cx="5758707" cy="30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9335" y="0"/>
            <a:ext cx="714973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i="1" dirty="0"/>
              <a:t>Carlos IV cedía a </a:t>
            </a:r>
            <a:r>
              <a:rPr lang="es-ES" sz="2400" i="1" dirty="0" err="1"/>
              <a:t>súa</a:t>
            </a:r>
            <a:r>
              <a:rPr lang="es-ES" sz="2400" i="1" dirty="0"/>
              <a:t> </a:t>
            </a:r>
            <a:r>
              <a:rPr lang="es-ES" sz="2400" i="1" dirty="0" err="1"/>
              <a:t>coroa</a:t>
            </a:r>
            <a:r>
              <a:rPr lang="es-ES" sz="2400" i="1" dirty="0"/>
              <a:t> a “o </a:t>
            </a:r>
            <a:r>
              <a:rPr lang="es-ES" sz="2400" i="1" dirty="0" err="1"/>
              <a:t>meu</a:t>
            </a:r>
            <a:r>
              <a:rPr lang="es-ES" sz="2400" i="1" dirty="0"/>
              <a:t> aliado e caro amigo o Emperador dos franceses”, por 30 </a:t>
            </a:r>
            <a:r>
              <a:rPr lang="es-ES" sz="2400" i="1" dirty="0" err="1"/>
              <a:t>millóns</a:t>
            </a:r>
            <a:r>
              <a:rPr lang="es-ES" sz="2400" i="1" dirty="0"/>
              <a:t> de </a:t>
            </a:r>
            <a:r>
              <a:rPr lang="es-ES" sz="2400" i="1" dirty="0" err="1"/>
              <a:t>reais</a:t>
            </a:r>
            <a:r>
              <a:rPr lang="es-ES" sz="2400" i="1" dirty="0"/>
              <a:t> </a:t>
            </a:r>
            <a:r>
              <a:rPr lang="es-ES" sz="2400" i="1" dirty="0" err="1"/>
              <a:t>ó</a:t>
            </a:r>
            <a:r>
              <a:rPr lang="es-ES" sz="2400" i="1" dirty="0"/>
              <a:t> ano (sete </a:t>
            </a:r>
            <a:r>
              <a:rPr lang="es-ES" sz="2400" i="1" dirty="0" err="1"/>
              <a:t>millóns</a:t>
            </a:r>
            <a:r>
              <a:rPr lang="es-ES" sz="2400" i="1" dirty="0"/>
              <a:t> e medio de francos), pagados en mensualidades, e a </a:t>
            </a:r>
            <a:r>
              <a:rPr lang="es-ES" sz="2400" i="1" dirty="0" err="1"/>
              <a:t>propiedade</a:t>
            </a:r>
            <a:r>
              <a:rPr lang="es-ES" sz="2400" i="1" dirty="0"/>
              <a:t> do pazo de </a:t>
            </a:r>
            <a:r>
              <a:rPr lang="es-ES" sz="2400" i="1" dirty="0" err="1"/>
              <a:t>Chambord</a:t>
            </a:r>
            <a:r>
              <a:rPr lang="es-ES" sz="2400" i="1" dirty="0"/>
              <a:t>, </a:t>
            </a:r>
            <a:r>
              <a:rPr lang="es-ES" sz="2400" i="1" dirty="0" err="1"/>
              <a:t>cos</a:t>
            </a:r>
            <a:r>
              <a:rPr lang="es-ES" sz="2400" i="1" dirty="0"/>
              <a:t> </a:t>
            </a:r>
            <a:r>
              <a:rPr lang="es-ES" sz="2400" i="1" dirty="0" err="1"/>
              <a:t>seus</a:t>
            </a:r>
            <a:r>
              <a:rPr lang="es-ES" sz="2400" i="1" dirty="0"/>
              <a:t> </a:t>
            </a:r>
            <a:r>
              <a:rPr lang="es-ES" sz="2400" i="1" dirty="0" err="1"/>
              <a:t>correspondentes</a:t>
            </a:r>
            <a:r>
              <a:rPr lang="es-ES" sz="2400" i="1" dirty="0"/>
              <a:t> cotos, bosques e </a:t>
            </a:r>
            <a:r>
              <a:rPr lang="es-ES" sz="2400" i="1" dirty="0" err="1"/>
              <a:t>facendas</a:t>
            </a:r>
            <a:r>
              <a:rPr lang="es-ES" sz="2400" i="1" dirty="0"/>
              <a:t>, </a:t>
            </a:r>
            <a:r>
              <a:rPr lang="es-ES" sz="2400" i="1" dirty="0" err="1"/>
              <a:t>xunto</a:t>
            </a:r>
            <a:r>
              <a:rPr lang="es-ES" sz="2400" i="1" dirty="0"/>
              <a:t> </a:t>
            </a:r>
            <a:r>
              <a:rPr lang="es-ES" sz="2400" i="1" dirty="0" err="1"/>
              <a:t>ó</a:t>
            </a:r>
            <a:r>
              <a:rPr lang="es-ES" sz="2400" i="1" dirty="0"/>
              <a:t> uso do pazo imperial de </a:t>
            </a:r>
            <a:r>
              <a:rPr lang="es-ES" sz="2400" i="1" dirty="0" err="1"/>
              <a:t>Compiégne</a:t>
            </a:r>
            <a:r>
              <a:rPr lang="es-ES" sz="2400" i="1" dirty="0"/>
              <a:t>, </a:t>
            </a:r>
            <a:r>
              <a:rPr lang="es-ES" sz="2400" i="1" dirty="0" err="1"/>
              <a:t>tamén</a:t>
            </a:r>
            <a:r>
              <a:rPr lang="es-ES" sz="2400" i="1" dirty="0"/>
              <a:t> </a:t>
            </a:r>
            <a:r>
              <a:rPr lang="es-ES" sz="2400" i="1" dirty="0" err="1"/>
              <a:t>cos</a:t>
            </a:r>
            <a:r>
              <a:rPr lang="es-ES" sz="2400" i="1" dirty="0"/>
              <a:t> </a:t>
            </a:r>
            <a:r>
              <a:rPr lang="es-ES" sz="2400" i="1" dirty="0" err="1"/>
              <a:t>seus</a:t>
            </a:r>
            <a:r>
              <a:rPr lang="es-ES" sz="2400" i="1" dirty="0"/>
              <a:t> </a:t>
            </a:r>
            <a:r>
              <a:rPr lang="es-ES" sz="2400" i="1" dirty="0" err="1"/>
              <a:t>arredores</a:t>
            </a:r>
            <a:r>
              <a:rPr lang="es-ES" sz="2400" i="1" dirty="0"/>
              <a:t>. 30 </a:t>
            </a:r>
            <a:r>
              <a:rPr lang="es-ES" sz="2400" i="1" dirty="0" err="1"/>
              <a:t>millóns</a:t>
            </a:r>
            <a:r>
              <a:rPr lang="es-ES" sz="2400" i="1" dirty="0"/>
              <a:t> de </a:t>
            </a:r>
            <a:r>
              <a:rPr lang="es-ES" sz="2400" i="1" dirty="0" err="1"/>
              <a:t>reais</a:t>
            </a:r>
            <a:r>
              <a:rPr lang="es-ES" sz="2400" i="1" dirty="0"/>
              <a:t> </a:t>
            </a:r>
            <a:r>
              <a:rPr lang="es-ES" sz="2400" i="1" dirty="0" err="1"/>
              <a:t>equivalerían</a:t>
            </a:r>
            <a:r>
              <a:rPr lang="es-ES" sz="2400" i="1" dirty="0"/>
              <a:t> aproximadamente a 15.000 </a:t>
            </a:r>
            <a:r>
              <a:rPr lang="es-ES" sz="2400" i="1" dirty="0" err="1"/>
              <a:t>millóns</a:t>
            </a:r>
            <a:r>
              <a:rPr lang="es-ES" sz="2400" i="1" dirty="0"/>
              <a:t> de pesetas de </a:t>
            </a:r>
            <a:r>
              <a:rPr lang="es-ES" sz="2400" i="1" dirty="0" err="1"/>
              <a:t>finais</a:t>
            </a:r>
            <a:r>
              <a:rPr lang="es-ES" sz="2400" i="1" dirty="0"/>
              <a:t> do s. XX, </a:t>
            </a:r>
            <a:r>
              <a:rPr lang="es-ES" sz="2400" i="1" dirty="0" err="1"/>
              <a:t>uns</a:t>
            </a:r>
            <a:r>
              <a:rPr lang="es-ES" sz="2400" i="1" dirty="0"/>
              <a:t> 90 </a:t>
            </a:r>
            <a:r>
              <a:rPr lang="es-ES" sz="2400" i="1" dirty="0" err="1"/>
              <a:t>millóns</a:t>
            </a:r>
            <a:r>
              <a:rPr lang="es-ES" sz="2400" i="1" dirty="0"/>
              <a:t> de euros(...) </a:t>
            </a:r>
            <a:endParaRPr lang="es-ES" sz="2400" dirty="0"/>
          </a:p>
          <a:p>
            <a:pPr algn="just"/>
            <a:r>
              <a:rPr lang="es-ES" sz="2400" i="1" dirty="0"/>
              <a:t>O soberano so </a:t>
            </a:r>
            <a:r>
              <a:rPr lang="es-ES" sz="2400" i="1" dirty="0" err="1"/>
              <a:t>puxo</a:t>
            </a:r>
            <a:r>
              <a:rPr lang="es-ES" sz="2400" i="1" dirty="0"/>
              <a:t> 2 </a:t>
            </a:r>
            <a:r>
              <a:rPr lang="es-ES" sz="2400" i="1" dirty="0" err="1"/>
              <a:t>condicións</a:t>
            </a:r>
            <a:r>
              <a:rPr lang="es-ES" sz="2400" i="1" dirty="0"/>
              <a:t>: que se </a:t>
            </a:r>
            <a:r>
              <a:rPr lang="es-ES" sz="2400" i="1" dirty="0" err="1"/>
              <a:t>mantivese</a:t>
            </a:r>
            <a:r>
              <a:rPr lang="es-ES" sz="2400" i="1" dirty="0"/>
              <a:t> a </a:t>
            </a:r>
            <a:r>
              <a:rPr lang="es-ES" sz="2400" i="1" dirty="0" err="1"/>
              <a:t>integridade</a:t>
            </a:r>
            <a:r>
              <a:rPr lang="es-ES" sz="2400" i="1" dirty="0"/>
              <a:t> de España e que non se tolerase </a:t>
            </a:r>
            <a:r>
              <a:rPr lang="es-ES" sz="2400" i="1" dirty="0" err="1"/>
              <a:t>ningunha</a:t>
            </a:r>
            <a:r>
              <a:rPr lang="es-ES" sz="2400" i="1" dirty="0"/>
              <a:t> </a:t>
            </a:r>
            <a:r>
              <a:rPr lang="es-ES" sz="2400" i="1" dirty="0" err="1"/>
              <a:t>relixión</a:t>
            </a:r>
            <a:r>
              <a:rPr lang="es-ES" sz="2400" i="1" dirty="0"/>
              <a:t> que non </a:t>
            </a:r>
            <a:r>
              <a:rPr lang="es-ES" sz="2400" i="1" dirty="0" err="1"/>
              <a:t>fora</a:t>
            </a:r>
            <a:r>
              <a:rPr lang="es-ES" sz="2400" i="1" dirty="0"/>
              <a:t> a católica.</a:t>
            </a:r>
            <a:endParaRPr lang="es-ES" sz="2400" dirty="0"/>
          </a:p>
          <a:p>
            <a:pPr algn="just"/>
            <a:endParaRPr lang="es-ES" sz="800" dirty="0"/>
          </a:p>
          <a:p>
            <a:pPr algn="just"/>
            <a:r>
              <a:rPr lang="es-ES" sz="2400" i="1" dirty="0" smtClean="0"/>
              <a:t>(...) </a:t>
            </a:r>
            <a:r>
              <a:rPr lang="es-ES" sz="2400" i="1" dirty="0"/>
              <a:t>Fernando </a:t>
            </a:r>
            <a:r>
              <a:rPr lang="es-ES" sz="2400" i="1" dirty="0" err="1"/>
              <a:t>vendeu</a:t>
            </a:r>
            <a:r>
              <a:rPr lang="es-ES" sz="2400" i="1" dirty="0"/>
              <a:t> os </a:t>
            </a:r>
            <a:r>
              <a:rPr lang="es-ES" sz="2400" i="1" dirty="0" err="1"/>
              <a:t>seus</a:t>
            </a:r>
            <a:r>
              <a:rPr lang="es-ES" sz="2400" i="1" dirty="0"/>
              <a:t> </a:t>
            </a:r>
            <a:r>
              <a:rPr lang="es-ES" sz="2400" i="1" dirty="0" err="1"/>
              <a:t>dereitos</a:t>
            </a:r>
            <a:r>
              <a:rPr lang="es-ES" sz="2400" i="1" dirty="0"/>
              <a:t> dinásticos por </a:t>
            </a:r>
            <a:r>
              <a:rPr lang="es-ES" sz="2400" i="1" dirty="0" err="1"/>
              <a:t>unha</a:t>
            </a:r>
            <a:r>
              <a:rPr lang="es-ES" sz="2400" i="1" dirty="0"/>
              <a:t> pensión de 400.000 francos </a:t>
            </a:r>
            <a:r>
              <a:rPr lang="es-ES" sz="2400" i="1" dirty="0" err="1"/>
              <a:t>anuais</a:t>
            </a:r>
            <a:r>
              <a:rPr lang="es-ES" sz="2400" i="1" dirty="0"/>
              <a:t>, perpetua e hereditaria, </a:t>
            </a:r>
            <a:r>
              <a:rPr lang="es-ES" sz="2400" i="1" dirty="0" err="1"/>
              <a:t>máis</a:t>
            </a:r>
            <a:r>
              <a:rPr lang="es-ES" sz="2400" i="1" dirty="0"/>
              <a:t> “</a:t>
            </a:r>
            <a:r>
              <a:rPr lang="es-ES" sz="2400" i="1" dirty="0" err="1"/>
              <a:t>unha</a:t>
            </a:r>
            <a:r>
              <a:rPr lang="es-ES" sz="2400" i="1" dirty="0"/>
              <a:t> renda de 600.000 francos (...) para gozar dela </a:t>
            </a:r>
            <a:r>
              <a:rPr lang="es-ES" sz="2400" i="1" dirty="0" err="1"/>
              <a:t>mentres</a:t>
            </a:r>
            <a:r>
              <a:rPr lang="es-ES" sz="2400" i="1" dirty="0"/>
              <a:t> </a:t>
            </a:r>
            <a:r>
              <a:rPr lang="es-ES" sz="2400" i="1" dirty="0" err="1"/>
              <a:t>vivira</a:t>
            </a:r>
            <a:r>
              <a:rPr lang="es-ES" sz="2400" i="1" dirty="0"/>
              <a:t>”; </a:t>
            </a:r>
            <a:r>
              <a:rPr lang="es-ES" sz="2400" i="1" dirty="0" err="1"/>
              <a:t>ou</a:t>
            </a:r>
            <a:r>
              <a:rPr lang="es-ES" sz="2400" i="1" dirty="0"/>
              <a:t> </a:t>
            </a:r>
            <a:r>
              <a:rPr lang="es-ES" sz="2400" i="1" dirty="0" err="1"/>
              <a:t>sexa</a:t>
            </a:r>
            <a:r>
              <a:rPr lang="es-ES" sz="2400" i="1" dirty="0"/>
              <a:t>, un millón anual de francos, que correspondería a 2 mil </a:t>
            </a:r>
            <a:r>
              <a:rPr lang="es-ES" sz="2400" i="1" dirty="0" err="1"/>
              <a:t>millóns</a:t>
            </a:r>
            <a:r>
              <a:rPr lang="es-ES" sz="2400" i="1" dirty="0"/>
              <a:t> de pesetas de </a:t>
            </a:r>
            <a:r>
              <a:rPr lang="es-ES" sz="2400" i="1" dirty="0" err="1"/>
              <a:t>finais</a:t>
            </a:r>
            <a:r>
              <a:rPr lang="es-ES" sz="2400" i="1" dirty="0"/>
              <a:t> do </a:t>
            </a:r>
            <a:r>
              <a:rPr lang="es-ES" sz="2400" i="1" dirty="0" err="1"/>
              <a:t>s.XX</a:t>
            </a:r>
            <a:r>
              <a:rPr lang="es-ES" sz="2400" i="1" dirty="0"/>
              <a:t> </a:t>
            </a:r>
            <a:r>
              <a:rPr lang="es-ES" sz="2400" i="1" dirty="0" err="1"/>
              <a:t>ou</a:t>
            </a:r>
            <a:r>
              <a:rPr lang="es-ES" sz="2400" i="1" dirty="0"/>
              <a:t> 12 </a:t>
            </a:r>
            <a:r>
              <a:rPr lang="es-ES" sz="2400" i="1" dirty="0" err="1"/>
              <a:t>millóns</a:t>
            </a:r>
            <a:r>
              <a:rPr lang="es-ES" sz="2400" i="1" dirty="0"/>
              <a:t> de euros. 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4" y="653361"/>
            <a:ext cx="4849715" cy="25339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7" y="3727269"/>
            <a:ext cx="4822613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9337" y="191588"/>
            <a:ext cx="600020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/>
              <a:t>Obtidas</a:t>
            </a:r>
            <a:r>
              <a:rPr lang="es-ES" sz="2400" dirty="0"/>
              <a:t> as </a:t>
            </a:r>
            <a:r>
              <a:rPr lang="es-ES" sz="2400" dirty="0" err="1"/>
              <a:t>abdicacións</a:t>
            </a:r>
            <a:r>
              <a:rPr lang="es-ES" sz="2400" dirty="0"/>
              <a:t> dos Reis de España, Napoleón pretende </a:t>
            </a:r>
            <a:r>
              <a:rPr lang="es-ES" sz="2400" dirty="0" err="1"/>
              <a:t>lexitimarse</a:t>
            </a:r>
            <a:r>
              <a:rPr lang="es-ES" sz="2400" dirty="0"/>
              <a:t> presentándose </a:t>
            </a:r>
            <a:r>
              <a:rPr lang="es-ES" sz="2400" dirty="0" err="1"/>
              <a:t>ó</a:t>
            </a:r>
            <a:r>
              <a:rPr lang="es-ES" sz="2400" dirty="0"/>
              <a:t> pobo español como solución ante o caótico reinado dos </a:t>
            </a:r>
            <a:r>
              <a:rPr lang="es-ES" sz="2400" dirty="0" err="1"/>
              <a:t>Borbóns</a:t>
            </a:r>
            <a:r>
              <a:rPr lang="es-ES" sz="2400" dirty="0"/>
              <a:t> e </a:t>
            </a:r>
            <a:r>
              <a:rPr lang="es-ES" sz="2400" dirty="0" err="1"/>
              <a:t>prometendo</a:t>
            </a:r>
            <a:r>
              <a:rPr lang="es-ES" sz="2400" dirty="0"/>
              <a:t> reformas políticas.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Convoca </a:t>
            </a:r>
            <a:r>
              <a:rPr lang="es-ES" sz="2400" dirty="0"/>
              <a:t>en </a:t>
            </a:r>
            <a:r>
              <a:rPr lang="es-ES" sz="2400" dirty="0" err="1"/>
              <a:t>Baiona</a:t>
            </a:r>
            <a:r>
              <a:rPr lang="es-ES" sz="2400" dirty="0"/>
              <a:t>, Francia,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dirty="0" err="1"/>
              <a:t>Asemblea</a:t>
            </a:r>
            <a:r>
              <a:rPr lang="es-ES" sz="2400" dirty="0"/>
              <a:t> de Notables </a:t>
            </a:r>
            <a:r>
              <a:rPr lang="es-ES" sz="2400" dirty="0" smtClean="0"/>
              <a:t>para </a:t>
            </a:r>
            <a:r>
              <a:rPr lang="es-ES" sz="2400" dirty="0" err="1"/>
              <a:t>debater</a:t>
            </a:r>
            <a:r>
              <a:rPr lang="es-ES" sz="2400" dirty="0"/>
              <a:t> un </a:t>
            </a:r>
            <a:r>
              <a:rPr lang="es-ES" sz="2400" dirty="0" err="1"/>
              <a:t>proxecto</a:t>
            </a:r>
            <a:r>
              <a:rPr lang="es-ES" sz="2400" dirty="0"/>
              <a:t> de Constitución presentado por Napoleón</a:t>
            </a:r>
            <a:r>
              <a:rPr lang="es-ES" sz="2400" dirty="0" smtClean="0"/>
              <a:t>.</a:t>
            </a:r>
          </a:p>
          <a:p>
            <a:pPr algn="just"/>
            <a:r>
              <a:rPr lang="es-ES" sz="2400" dirty="0" smtClean="0"/>
              <a:t> </a:t>
            </a:r>
          </a:p>
          <a:p>
            <a:pPr algn="just"/>
            <a:r>
              <a:rPr lang="es-ES" sz="2400" dirty="0" smtClean="0"/>
              <a:t>Dado </a:t>
            </a:r>
            <a:r>
              <a:rPr lang="es-ES" sz="2400" dirty="0"/>
              <a:t>o interese de Napoleón de </a:t>
            </a:r>
            <a:r>
              <a:rPr lang="es-ES" sz="2400" dirty="0" err="1"/>
              <a:t>acadar</a:t>
            </a:r>
            <a:r>
              <a:rPr lang="es-ES" sz="2400" dirty="0"/>
              <a:t> o </a:t>
            </a:r>
            <a:r>
              <a:rPr lang="es-ES" sz="2400" dirty="0" err="1"/>
              <a:t>apoio</a:t>
            </a:r>
            <a:r>
              <a:rPr lang="es-ES" sz="2400" dirty="0"/>
              <a:t> dos Estamentos </a:t>
            </a:r>
            <a:r>
              <a:rPr lang="es-ES" sz="2400" dirty="0" err="1"/>
              <a:t>privilexiados</a:t>
            </a:r>
            <a:r>
              <a:rPr lang="es-ES" sz="2400" dirty="0"/>
              <a:t>, a Constitución, </a:t>
            </a:r>
            <a:r>
              <a:rPr lang="es-ES" sz="2400" dirty="0" err="1"/>
              <a:t>mellor</a:t>
            </a:r>
            <a:r>
              <a:rPr lang="es-ES" sz="2400" dirty="0"/>
              <a:t> </a:t>
            </a:r>
            <a:r>
              <a:rPr lang="es-ES" sz="2400" dirty="0" err="1"/>
              <a:t>dito</a:t>
            </a:r>
            <a:r>
              <a:rPr lang="es-ES" sz="2400" dirty="0"/>
              <a:t>, Estatuto </a:t>
            </a:r>
            <a:r>
              <a:rPr lang="es-ES" sz="2400" dirty="0" err="1"/>
              <a:t>ou</a:t>
            </a:r>
            <a:r>
              <a:rPr lang="es-ES" sz="2400" dirty="0"/>
              <a:t> Carta </a:t>
            </a:r>
            <a:r>
              <a:rPr lang="es-ES" sz="2400" dirty="0" err="1"/>
              <a:t>outorgada</a:t>
            </a:r>
            <a:r>
              <a:rPr lang="es-ES" sz="2400" dirty="0"/>
              <a:t>, de </a:t>
            </a:r>
            <a:r>
              <a:rPr lang="es-ES" sz="2400" dirty="0" err="1"/>
              <a:t>Baiona</a:t>
            </a:r>
            <a:r>
              <a:rPr lang="es-ES" sz="2400" dirty="0"/>
              <a:t> é un texto conservador (non revolucionario como a Constitución de 1812) que </a:t>
            </a:r>
            <a:r>
              <a:rPr lang="es-ES" sz="2400" dirty="0" err="1"/>
              <a:t>conxuga</a:t>
            </a:r>
            <a:r>
              <a:rPr lang="es-ES" sz="2400" dirty="0"/>
              <a:t> principios do reformismo ilustrado do s. XVIII con principios do Liberalismo. </a:t>
            </a:r>
            <a:endParaRPr lang="es-ES" sz="2400" dirty="0" smtClean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90" y="376644"/>
            <a:ext cx="4639764" cy="58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2880" y="121920"/>
            <a:ext cx="636596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o Estatuto de </a:t>
            </a:r>
            <a:r>
              <a:rPr lang="es-ES" sz="2400" b="1" dirty="0" err="1"/>
              <a:t>Baiona</a:t>
            </a:r>
            <a:r>
              <a:rPr lang="es-ES" sz="2400" b="1" dirty="0"/>
              <a:t> </a:t>
            </a:r>
            <a:r>
              <a:rPr lang="es-ES" sz="2400" dirty="0"/>
              <a:t>non pretende </a:t>
            </a:r>
            <a:r>
              <a:rPr lang="es-ES" sz="2400" dirty="0" err="1"/>
              <a:t>unha</a:t>
            </a:r>
            <a:r>
              <a:rPr lang="es-ES" sz="2400" dirty="0"/>
              <a:t> supresión integral do </a:t>
            </a:r>
            <a:r>
              <a:rPr lang="es-ES" sz="2400" dirty="0" err="1"/>
              <a:t>Antigo</a:t>
            </a:r>
            <a:r>
              <a:rPr lang="es-ES" sz="2400" dirty="0"/>
              <a:t> </a:t>
            </a:r>
            <a:r>
              <a:rPr lang="es-ES" sz="2400" dirty="0" err="1"/>
              <a:t>Réxime</a:t>
            </a:r>
            <a:r>
              <a:rPr lang="es-ES" sz="2400" dirty="0"/>
              <a:t>, </a:t>
            </a:r>
            <a:r>
              <a:rPr lang="es-ES" sz="2400" dirty="0" err="1"/>
              <a:t>senón</a:t>
            </a:r>
            <a:r>
              <a:rPr lang="es-ES" sz="2400" dirty="0"/>
              <a:t> gradual.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err="1" smtClean="0"/>
              <a:t>Aínda</a:t>
            </a:r>
            <a:r>
              <a:rPr lang="es-ES" sz="2400" dirty="0" smtClean="0"/>
              <a:t> </a:t>
            </a:r>
            <a:r>
              <a:rPr lang="es-ES" sz="2400" dirty="0"/>
              <a:t>que implanta a </a:t>
            </a:r>
            <a:r>
              <a:rPr lang="es-ES" sz="2400" dirty="0" err="1"/>
              <a:t>liberdade</a:t>
            </a:r>
            <a:r>
              <a:rPr lang="es-ES" sz="2400" dirty="0"/>
              <a:t> económica e a </a:t>
            </a:r>
            <a:r>
              <a:rPr lang="es-ES" sz="2400" dirty="0" err="1"/>
              <a:t>igualdade</a:t>
            </a:r>
            <a:r>
              <a:rPr lang="es-ES" sz="2400" dirty="0"/>
              <a:t> de contribución fiscal, mantén </a:t>
            </a:r>
            <a:r>
              <a:rPr lang="es-ES" sz="2400" dirty="0" err="1"/>
              <a:t>algúns</a:t>
            </a:r>
            <a:r>
              <a:rPr lang="es-ES" sz="2400" dirty="0"/>
              <a:t> </a:t>
            </a:r>
            <a:r>
              <a:rPr lang="es-ES" sz="2400" dirty="0" err="1"/>
              <a:t>privilexios</a:t>
            </a:r>
            <a:r>
              <a:rPr lang="es-ES" sz="2400" dirty="0"/>
              <a:t> e os </a:t>
            </a:r>
            <a:r>
              <a:rPr lang="es-ES" sz="2400" dirty="0" err="1"/>
              <a:t>morgados</a:t>
            </a:r>
            <a:r>
              <a:rPr lang="es-ES" sz="2400" dirty="0"/>
              <a:t>, </a:t>
            </a:r>
            <a:r>
              <a:rPr lang="es-ES" sz="2400" dirty="0" err="1"/>
              <a:t>aínda</a:t>
            </a:r>
            <a:r>
              <a:rPr lang="es-ES" sz="2400" dirty="0"/>
              <a:t> que os limita.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err="1"/>
              <a:t>Ademais</a:t>
            </a:r>
            <a:r>
              <a:rPr lang="es-ES" sz="2400" dirty="0"/>
              <a:t> mantén a Inquisición e </a:t>
            </a:r>
            <a:r>
              <a:rPr lang="es-ES" sz="2400" dirty="0" err="1"/>
              <a:t>recoñece</a:t>
            </a:r>
            <a:r>
              <a:rPr lang="es-ES" sz="2400" dirty="0"/>
              <a:t> a </a:t>
            </a:r>
            <a:r>
              <a:rPr lang="es-ES" sz="2400" dirty="0" err="1"/>
              <a:t>relixión</a:t>
            </a:r>
            <a:r>
              <a:rPr lang="es-ES" sz="2400" dirty="0"/>
              <a:t> católica como </a:t>
            </a:r>
            <a:r>
              <a:rPr lang="es-ES" sz="2400" dirty="0" err="1"/>
              <a:t>relixión</a:t>
            </a:r>
            <a:r>
              <a:rPr lang="es-ES" sz="2400" dirty="0"/>
              <a:t> oficial e única, </a:t>
            </a:r>
            <a:r>
              <a:rPr lang="es-ES" sz="2400" dirty="0" err="1"/>
              <a:t>prohibindo</a:t>
            </a:r>
            <a:r>
              <a:rPr lang="es-ES" sz="2400" dirty="0"/>
              <a:t> a práctica de </a:t>
            </a:r>
            <a:r>
              <a:rPr lang="es-ES" sz="2400" dirty="0" err="1"/>
              <a:t>calquera</a:t>
            </a:r>
            <a:r>
              <a:rPr lang="es-ES" sz="2400" dirty="0"/>
              <a:t> </a:t>
            </a:r>
            <a:r>
              <a:rPr lang="es-ES" sz="2400" dirty="0" err="1"/>
              <a:t>outra</a:t>
            </a:r>
            <a:r>
              <a:rPr lang="es-ES" sz="2400" dirty="0" smtClean="0"/>
              <a:t>.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Os </a:t>
            </a:r>
            <a:r>
              <a:rPr lang="es-ES" sz="2400" dirty="0" err="1"/>
              <a:t>dereitos</a:t>
            </a:r>
            <a:r>
              <a:rPr lang="es-ES" sz="2400" dirty="0"/>
              <a:t> e </a:t>
            </a:r>
            <a:r>
              <a:rPr lang="es-ES" sz="2400" dirty="0" err="1"/>
              <a:t>liberdades</a:t>
            </a:r>
            <a:r>
              <a:rPr lang="es-ES" sz="2400" dirty="0"/>
              <a:t> aparecen salpicados polo documento. </a:t>
            </a:r>
            <a:r>
              <a:rPr lang="es-ES" sz="2400" dirty="0" err="1"/>
              <a:t>Recoñécense</a:t>
            </a:r>
            <a:r>
              <a:rPr lang="es-ES" sz="2400" dirty="0"/>
              <a:t> a </a:t>
            </a:r>
            <a:r>
              <a:rPr lang="es-ES" sz="2400" dirty="0" err="1"/>
              <a:t>liberdade</a:t>
            </a:r>
            <a:r>
              <a:rPr lang="es-ES" sz="2400" dirty="0"/>
              <a:t> de imprenta, o Habeas Corpus, a </a:t>
            </a:r>
            <a:r>
              <a:rPr lang="es-ES" sz="2400" dirty="0" err="1"/>
              <a:t>inviolabilidade</a:t>
            </a:r>
            <a:r>
              <a:rPr lang="es-ES" sz="2400" dirty="0"/>
              <a:t> de domicilio, abolición da tortura...).</a:t>
            </a:r>
          </a:p>
          <a:p>
            <a:pPr algn="just"/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17" y="121919"/>
            <a:ext cx="4768777" cy="67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0"/>
            <a:ext cx="6505303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No </a:t>
            </a:r>
            <a:r>
              <a:rPr lang="es-ES" sz="2400" dirty="0"/>
              <a:t>Estatuto non existe </a:t>
            </a:r>
            <a:r>
              <a:rPr lang="es-ES" sz="2400" dirty="0" err="1"/>
              <a:t>unha</a:t>
            </a:r>
            <a:r>
              <a:rPr lang="es-ES" sz="2400" dirty="0"/>
              <a:t> clara separación dos poderes. </a:t>
            </a:r>
            <a:endParaRPr lang="es-ES" sz="2400" dirty="0" smtClean="0"/>
          </a:p>
          <a:p>
            <a:pPr algn="just"/>
            <a:r>
              <a:rPr lang="es-ES" sz="2400" b="1" dirty="0" smtClean="0"/>
              <a:t>O </a:t>
            </a:r>
            <a:r>
              <a:rPr lang="es-ES" sz="2400" b="1" dirty="0"/>
              <a:t>Monarca </a:t>
            </a:r>
            <a:r>
              <a:rPr lang="es-ES" sz="2400" dirty="0"/>
              <a:t>é a figura principal, </a:t>
            </a:r>
            <a:r>
              <a:rPr lang="es-ES" sz="2400" dirty="0" err="1"/>
              <a:t>exerce</a:t>
            </a:r>
            <a:r>
              <a:rPr lang="es-ES" sz="2400" dirty="0"/>
              <a:t> o poder executivo e </a:t>
            </a:r>
            <a:r>
              <a:rPr lang="es-ES" sz="2400" dirty="0" err="1"/>
              <a:t>lexislativo</a:t>
            </a:r>
            <a:r>
              <a:rPr lang="es-ES" sz="2400" dirty="0"/>
              <a:t>, </a:t>
            </a:r>
            <a:r>
              <a:rPr lang="es-ES" sz="2400" dirty="0" err="1"/>
              <a:t>elixe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Senado e </a:t>
            </a:r>
            <a:r>
              <a:rPr lang="es-ES" sz="2400" dirty="0" err="1"/>
              <a:t>nomea</a:t>
            </a:r>
            <a:r>
              <a:rPr lang="es-ES" sz="2400" dirty="0"/>
              <a:t> e depón libremente </a:t>
            </a:r>
            <a:r>
              <a:rPr lang="es-ES" sz="2400" dirty="0" err="1"/>
              <a:t>ós</a:t>
            </a:r>
            <a:r>
              <a:rPr lang="es-ES" sz="2400" dirty="0"/>
              <a:t> </a:t>
            </a:r>
            <a:r>
              <a:rPr lang="es-ES" sz="2400" dirty="0" err="1"/>
              <a:t>seus</a:t>
            </a:r>
            <a:r>
              <a:rPr lang="es-ES" sz="2400" dirty="0"/>
              <a:t> ministros. </a:t>
            </a:r>
            <a:r>
              <a:rPr lang="es-ES" sz="2400" dirty="0" err="1"/>
              <a:t>Aínda</a:t>
            </a:r>
            <a:r>
              <a:rPr lang="es-ES" sz="2400" dirty="0"/>
              <a:t> así se </a:t>
            </a:r>
            <a:r>
              <a:rPr lang="es-ES" sz="2400" dirty="0" err="1"/>
              <a:t>recoñecen</a:t>
            </a:r>
            <a:r>
              <a:rPr lang="es-ES" sz="2400" dirty="0"/>
              <a:t> 3 órganos </a:t>
            </a:r>
            <a:r>
              <a:rPr lang="es-ES" sz="2400" dirty="0" err="1"/>
              <a:t>colexiados</a:t>
            </a:r>
            <a:r>
              <a:rPr lang="es-ES" sz="2400" dirty="0"/>
              <a:t>, </a:t>
            </a:r>
            <a:r>
              <a:rPr lang="es-ES" sz="2400" dirty="0" err="1"/>
              <a:t>cun</a:t>
            </a:r>
            <a:r>
              <a:rPr lang="es-ES" sz="2400" dirty="0"/>
              <a:t> carácter esencialmente consultivo</a:t>
            </a:r>
            <a:r>
              <a:rPr lang="es-ES" sz="2400" dirty="0" smtClean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2400" b="1" dirty="0" smtClean="0"/>
              <a:t>O </a:t>
            </a:r>
            <a:r>
              <a:rPr lang="es-ES" sz="2400" b="1" dirty="0"/>
              <a:t>Senado, </a:t>
            </a:r>
            <a:r>
              <a:rPr lang="es-ES" sz="2400" dirty="0" err="1"/>
              <a:t>sen</a:t>
            </a:r>
            <a:r>
              <a:rPr lang="es-ES" sz="2400" dirty="0"/>
              <a:t> poder </a:t>
            </a:r>
            <a:r>
              <a:rPr lang="es-ES" sz="2400" dirty="0" err="1" smtClean="0"/>
              <a:t>lexislativo</a:t>
            </a:r>
            <a:r>
              <a:rPr lang="es-ES" sz="2400" dirty="0" smtClean="0"/>
              <a:t>. </a:t>
            </a:r>
            <a:r>
              <a:rPr lang="es-ES" sz="2400" dirty="0" err="1" smtClean="0"/>
              <a:t>Contémplase</a:t>
            </a:r>
            <a:r>
              <a:rPr lang="es-ES" sz="2400" dirty="0" smtClean="0"/>
              <a:t> </a:t>
            </a:r>
            <a:r>
              <a:rPr lang="es-ES" sz="2400" dirty="0"/>
              <a:t>como </a:t>
            </a:r>
            <a:r>
              <a:rPr lang="es-ES" sz="2400" dirty="0" err="1"/>
              <a:t>unha</a:t>
            </a:r>
            <a:r>
              <a:rPr lang="es-ES" sz="2400" dirty="0"/>
              <a:t> especie de Tribunal Constitucional para a defensa e a garantía dos </a:t>
            </a:r>
            <a:r>
              <a:rPr lang="es-ES" sz="2400" dirty="0" err="1"/>
              <a:t>dereitos</a:t>
            </a:r>
            <a:r>
              <a:rPr lang="es-ES" sz="2400" dirty="0"/>
              <a:t> e </a:t>
            </a:r>
            <a:r>
              <a:rPr lang="es-ES" sz="2400" dirty="0" err="1"/>
              <a:t>liberdades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1000" dirty="0" smtClean="0"/>
          </a:p>
          <a:p>
            <a:pPr algn="just"/>
            <a:r>
              <a:rPr lang="es-ES" sz="2400" dirty="0" smtClean="0"/>
              <a:t>O </a:t>
            </a:r>
            <a:r>
              <a:rPr lang="es-ES" sz="2400" b="1" dirty="0" err="1"/>
              <a:t>Consello</a:t>
            </a:r>
            <a:r>
              <a:rPr lang="es-ES" sz="2400" b="1" dirty="0"/>
              <a:t> de Estado, </a:t>
            </a:r>
            <a:r>
              <a:rPr lang="es-ES" sz="2400" dirty="0" smtClean="0"/>
              <a:t>cámara consultiva </a:t>
            </a:r>
            <a:r>
              <a:rPr lang="es-ES" sz="2400" dirty="0"/>
              <a:t>dos </a:t>
            </a:r>
            <a:r>
              <a:rPr lang="es-ES" sz="2400" dirty="0" err="1"/>
              <a:t>proxectos</a:t>
            </a:r>
            <a:r>
              <a:rPr lang="es-ES" sz="2400" dirty="0"/>
              <a:t> de </a:t>
            </a:r>
            <a:r>
              <a:rPr lang="es-ES" sz="2400" dirty="0" err="1"/>
              <a:t>lei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1000" dirty="0" smtClean="0"/>
          </a:p>
          <a:p>
            <a:pPr algn="just"/>
            <a:r>
              <a:rPr lang="es-ES" sz="2400" b="1" dirty="0" smtClean="0"/>
              <a:t>As </a:t>
            </a:r>
            <a:r>
              <a:rPr lang="es-ES" sz="2400" b="1" dirty="0"/>
              <a:t>Cortes, </a:t>
            </a:r>
            <a:r>
              <a:rPr lang="es-ES" sz="2400" dirty="0" err="1"/>
              <a:t>constitúense</a:t>
            </a:r>
            <a:r>
              <a:rPr lang="es-ES" sz="2400" dirty="0"/>
              <a:t> </a:t>
            </a:r>
            <a:r>
              <a:rPr lang="es-ES" sz="2400" b="1" dirty="0"/>
              <a:t>por estamentos </a:t>
            </a:r>
            <a:r>
              <a:rPr lang="es-ES" sz="2400" dirty="0"/>
              <a:t>como no </a:t>
            </a:r>
            <a:r>
              <a:rPr lang="es-ES" sz="2400" dirty="0" err="1"/>
              <a:t>Antigo</a:t>
            </a:r>
            <a:r>
              <a:rPr lang="es-ES" sz="2400" dirty="0"/>
              <a:t> </a:t>
            </a:r>
            <a:r>
              <a:rPr lang="es-ES" sz="2400" dirty="0" err="1"/>
              <a:t>Réxime</a:t>
            </a:r>
            <a:r>
              <a:rPr lang="es-ES" sz="2400" dirty="0"/>
              <a:t>, ven limitado o </a:t>
            </a:r>
            <a:r>
              <a:rPr lang="es-ES" sz="2400" dirty="0" err="1"/>
              <a:t>seu</a:t>
            </a:r>
            <a:r>
              <a:rPr lang="es-ES" sz="2400" dirty="0"/>
              <a:t> poder </a:t>
            </a:r>
            <a:r>
              <a:rPr lang="es-ES" sz="2400" dirty="0" err="1"/>
              <a:t>lexislativo</a:t>
            </a:r>
            <a:r>
              <a:rPr lang="es-ES" sz="2400" dirty="0"/>
              <a:t> </a:t>
            </a:r>
            <a:r>
              <a:rPr lang="es-ES" sz="2400" dirty="0" err="1"/>
              <a:t>pola</a:t>
            </a:r>
            <a:r>
              <a:rPr lang="es-ES" sz="2400" dirty="0"/>
              <a:t> figura do </a:t>
            </a:r>
            <a:r>
              <a:rPr lang="es-ES" sz="2400" dirty="0" err="1"/>
              <a:t>Rei</a:t>
            </a:r>
            <a:r>
              <a:rPr lang="es-ES" sz="2400" dirty="0"/>
              <a:t>, </a:t>
            </a:r>
            <a:r>
              <a:rPr lang="es-ES" sz="2400" dirty="0" err="1"/>
              <a:t>aínda</a:t>
            </a:r>
            <a:r>
              <a:rPr lang="es-ES" sz="2400" dirty="0"/>
              <a:t> que controlan o </a:t>
            </a:r>
            <a:r>
              <a:rPr lang="es-ES" sz="2400" dirty="0" err="1"/>
              <a:t>orzamento</a:t>
            </a:r>
            <a:r>
              <a:rPr lang="es-ES" sz="2400" dirty="0"/>
              <a:t> e os </a:t>
            </a:r>
            <a:r>
              <a:rPr lang="es-ES" sz="2400" dirty="0" err="1"/>
              <a:t>impostos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1000" dirty="0"/>
          </a:p>
          <a:p>
            <a:pPr algn="just"/>
            <a:r>
              <a:rPr lang="es-ES" sz="2400" dirty="0" smtClean="0"/>
              <a:t>O </a:t>
            </a:r>
            <a:r>
              <a:rPr lang="es-ES" sz="2400" dirty="0"/>
              <a:t>poder </a:t>
            </a:r>
            <a:r>
              <a:rPr lang="es-ES" sz="2400" dirty="0" err="1"/>
              <a:t>xudicial</a:t>
            </a:r>
            <a:r>
              <a:rPr lang="es-ES" sz="2400" dirty="0"/>
              <a:t> declárase </a:t>
            </a:r>
            <a:r>
              <a:rPr lang="es-ES" sz="2400" dirty="0" err="1" smtClean="0"/>
              <a:t>independente</a:t>
            </a:r>
            <a:r>
              <a:rPr lang="es-ES" sz="2400" dirty="0" smtClean="0"/>
              <a:t>.</a:t>
            </a:r>
          </a:p>
          <a:p>
            <a:pPr algn="just"/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70" y="78377"/>
            <a:ext cx="5100096" cy="674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54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794" y="69668"/>
            <a:ext cx="707136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Napoleón </a:t>
            </a:r>
            <a:r>
              <a:rPr lang="es-ES" sz="2400" dirty="0" err="1"/>
              <a:t>vai</a:t>
            </a:r>
            <a:r>
              <a:rPr lang="es-ES" sz="2400" dirty="0"/>
              <a:t> conceder a </a:t>
            </a:r>
            <a:r>
              <a:rPr lang="es-ES" sz="2400" dirty="0" err="1"/>
              <a:t>coroa</a:t>
            </a:r>
            <a:r>
              <a:rPr lang="es-ES" sz="2400" dirty="0"/>
              <a:t> de España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/>
              <a:t>irmán</a:t>
            </a:r>
            <a:r>
              <a:rPr lang="es-ES" sz="2400" dirty="0"/>
              <a:t> </a:t>
            </a:r>
            <a:r>
              <a:rPr lang="es-ES" sz="2400" dirty="0" err="1"/>
              <a:t>maior</a:t>
            </a:r>
            <a:r>
              <a:rPr lang="es-ES" sz="2400" dirty="0"/>
              <a:t> </a:t>
            </a:r>
            <a:r>
              <a:rPr lang="es-ES" sz="2400" dirty="0" err="1"/>
              <a:t>Xosé</a:t>
            </a:r>
            <a:r>
              <a:rPr lang="es-ES" sz="2400" dirty="0"/>
              <a:t>, que reinaba en Nápoles. </a:t>
            </a:r>
            <a:endParaRPr lang="es-ES" sz="2400" dirty="0" smtClean="0"/>
          </a:p>
          <a:p>
            <a:pPr algn="just"/>
            <a:endParaRPr lang="es-ES" sz="800" dirty="0" smtClean="0"/>
          </a:p>
          <a:p>
            <a:pPr algn="just"/>
            <a:r>
              <a:rPr lang="es-ES" sz="2400" dirty="0" err="1"/>
              <a:t>Xosé</a:t>
            </a:r>
            <a:r>
              <a:rPr lang="es-ES" sz="2400" dirty="0"/>
              <a:t> I é </a:t>
            </a:r>
            <a:r>
              <a:rPr lang="es-ES" sz="2400" dirty="0" err="1"/>
              <a:t>coroado</a:t>
            </a:r>
            <a:r>
              <a:rPr lang="es-ES" sz="2400" dirty="0"/>
              <a:t> </a:t>
            </a:r>
            <a:r>
              <a:rPr lang="es-ES" sz="2400" dirty="0" err="1"/>
              <a:t>rei</a:t>
            </a:r>
            <a:r>
              <a:rPr lang="es-ES" sz="2400" dirty="0"/>
              <a:t> de España un día </a:t>
            </a:r>
            <a:r>
              <a:rPr lang="es-ES" sz="2400" dirty="0" err="1"/>
              <a:t>despois</a:t>
            </a:r>
            <a:r>
              <a:rPr lang="es-ES" sz="2400" dirty="0"/>
              <a:t> da aprobación do Estatuto de </a:t>
            </a:r>
            <a:r>
              <a:rPr lang="es-ES" sz="2400" dirty="0" err="1"/>
              <a:t>Baiona</a:t>
            </a:r>
            <a:r>
              <a:rPr lang="es-ES" sz="2400" dirty="0"/>
              <a:t>. O </a:t>
            </a:r>
            <a:r>
              <a:rPr lang="es-ES" sz="2400" dirty="0" err="1"/>
              <a:t>seu</a:t>
            </a:r>
            <a:r>
              <a:rPr lang="es-ES" sz="2400" dirty="0"/>
              <a:t> reinado </a:t>
            </a:r>
            <a:r>
              <a:rPr lang="es-ES" sz="2400" dirty="0" err="1"/>
              <a:t>vai</a:t>
            </a:r>
            <a:r>
              <a:rPr lang="es-ES" sz="2400" dirty="0"/>
              <a:t> estar condicionado </a:t>
            </a:r>
            <a:r>
              <a:rPr lang="es-ES" sz="2400" dirty="0" err="1"/>
              <a:t>pola</a:t>
            </a:r>
            <a:r>
              <a:rPr lang="es-ES" sz="2400" dirty="0"/>
              <a:t> carencia de </a:t>
            </a:r>
            <a:r>
              <a:rPr lang="es-ES" sz="2400" dirty="0" err="1"/>
              <a:t>apoio</a:t>
            </a:r>
            <a:r>
              <a:rPr lang="es-ES" sz="2400" dirty="0"/>
              <a:t> social, a </a:t>
            </a:r>
            <a:r>
              <a:rPr lang="es-ES" sz="2400" dirty="0" err="1"/>
              <a:t>inxerencia</a:t>
            </a:r>
            <a:r>
              <a:rPr lang="es-ES" sz="2400" dirty="0"/>
              <a:t> de Napoleón e a </a:t>
            </a:r>
            <a:r>
              <a:rPr lang="es-ES" sz="2400" dirty="0" err="1"/>
              <a:t>realidade</a:t>
            </a:r>
            <a:r>
              <a:rPr lang="es-ES" sz="2400" dirty="0"/>
              <a:t> da Guerra de Independencia.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err="1" smtClean="0"/>
              <a:t>Conta</a:t>
            </a:r>
            <a:r>
              <a:rPr lang="es-ES" sz="2400" dirty="0" smtClean="0"/>
              <a:t> </a:t>
            </a:r>
            <a:r>
              <a:rPr lang="es-ES" sz="2400" dirty="0"/>
              <a:t>so </a:t>
            </a:r>
            <a:r>
              <a:rPr lang="es-ES" sz="2400" dirty="0" err="1"/>
              <a:t>co</a:t>
            </a:r>
            <a:r>
              <a:rPr lang="es-ES" sz="2400" dirty="0"/>
              <a:t> </a:t>
            </a:r>
            <a:r>
              <a:rPr lang="es-ES" sz="2400" dirty="0" err="1"/>
              <a:t>apoio</a:t>
            </a:r>
            <a:r>
              <a:rPr lang="es-ES" sz="2400" dirty="0"/>
              <a:t> dos afrancesados, </a:t>
            </a:r>
            <a:r>
              <a:rPr lang="es-ES" sz="2400" dirty="0" err="1"/>
              <a:t>maioritariamente</a:t>
            </a:r>
            <a:r>
              <a:rPr lang="es-ES" sz="2400" dirty="0"/>
              <a:t> cargos burocráticos (</a:t>
            </a:r>
            <a:r>
              <a:rPr lang="es-ES" sz="2400" dirty="0" err="1"/>
              <a:t>xuramentados</a:t>
            </a:r>
            <a:r>
              <a:rPr lang="es-ES" sz="2400" dirty="0"/>
              <a:t>) e </a:t>
            </a:r>
            <a:r>
              <a:rPr lang="es-ES" sz="2400" dirty="0" err="1"/>
              <a:t>unha</a:t>
            </a:r>
            <a:r>
              <a:rPr lang="es-ES" sz="2400" dirty="0"/>
              <a:t> elite defensora das reformas ilustradas contraria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Antigo</a:t>
            </a:r>
            <a:r>
              <a:rPr lang="es-ES" sz="2400" dirty="0"/>
              <a:t> </a:t>
            </a:r>
            <a:r>
              <a:rPr lang="es-ES" sz="2400" dirty="0" err="1"/>
              <a:t>Réxime</a:t>
            </a:r>
            <a:r>
              <a:rPr lang="es-ES" sz="2400" dirty="0"/>
              <a:t>, </a:t>
            </a:r>
            <a:r>
              <a:rPr lang="es-ES" sz="2400" dirty="0" err="1"/>
              <a:t>mentres</a:t>
            </a:r>
            <a:r>
              <a:rPr lang="es-ES" sz="2400" dirty="0"/>
              <a:t> que recibe o </a:t>
            </a:r>
            <a:r>
              <a:rPr lang="es-ES" sz="2400" dirty="0" err="1"/>
              <a:t>rexeitamento</a:t>
            </a:r>
            <a:r>
              <a:rPr lang="es-ES" sz="2400" dirty="0"/>
              <a:t> da </a:t>
            </a:r>
            <a:r>
              <a:rPr lang="es-ES" sz="2400" dirty="0" err="1"/>
              <a:t>meirande</a:t>
            </a:r>
            <a:r>
              <a:rPr lang="es-ES" sz="2400" dirty="0"/>
              <a:t> parte da </a:t>
            </a:r>
            <a:r>
              <a:rPr lang="es-ES" sz="2400" dirty="0" err="1"/>
              <a:t>poboación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resistencia armada do pobo español </a:t>
            </a:r>
            <a:r>
              <a:rPr lang="es-ES" sz="2400" dirty="0" err="1"/>
              <a:t>supuxo</a:t>
            </a:r>
            <a:r>
              <a:rPr lang="es-ES" sz="2400" dirty="0"/>
              <a:t> a presencia en España </a:t>
            </a:r>
            <a:r>
              <a:rPr lang="es-ES" sz="2400" dirty="0" err="1"/>
              <a:t>dun</a:t>
            </a:r>
            <a:r>
              <a:rPr lang="es-ES" sz="2400" dirty="0"/>
              <a:t> número importante de tropas francesas. Os </a:t>
            </a:r>
            <a:r>
              <a:rPr lang="es-ES" sz="2400" dirty="0" err="1"/>
              <a:t>xefes</a:t>
            </a:r>
            <a:r>
              <a:rPr lang="es-ES" sz="2400" dirty="0"/>
              <a:t> militares van actuar nos </a:t>
            </a:r>
            <a:r>
              <a:rPr lang="es-ES" sz="2400" dirty="0" err="1"/>
              <a:t>seus</a:t>
            </a:r>
            <a:r>
              <a:rPr lang="es-ES" sz="2400" dirty="0"/>
              <a:t> respectivos territorios como </a:t>
            </a:r>
            <a:r>
              <a:rPr lang="es-ES" sz="2400" dirty="0" err="1"/>
              <a:t>verdadeiros</a:t>
            </a:r>
            <a:r>
              <a:rPr lang="es-ES" sz="2400" dirty="0"/>
              <a:t> </a:t>
            </a:r>
            <a:r>
              <a:rPr lang="es-ES" sz="2400" dirty="0" err="1"/>
              <a:t>vicerreis</a:t>
            </a:r>
            <a:r>
              <a:rPr lang="es-ES" sz="2400" dirty="0"/>
              <a:t> que so aceptan as </a:t>
            </a:r>
            <a:r>
              <a:rPr lang="es-ES" sz="2400" dirty="0" err="1"/>
              <a:t>ordes</a:t>
            </a:r>
            <a:r>
              <a:rPr lang="es-ES" sz="2400" dirty="0"/>
              <a:t> de Napoleón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154" y="3143795"/>
            <a:ext cx="4942736" cy="35792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98" y="69668"/>
            <a:ext cx="4432663" cy="29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9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48345"/>
            <a:ext cx="4815840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 </a:t>
            </a:r>
            <a:r>
              <a:rPr lang="es-ES" sz="2400" dirty="0" err="1"/>
              <a:t>Estes</a:t>
            </a:r>
            <a:r>
              <a:rPr lang="es-ES" sz="2400" dirty="0"/>
              <a:t> factores reducen notablemente a acción reformista de </a:t>
            </a:r>
            <a:r>
              <a:rPr lang="es-ES" sz="2400" dirty="0" err="1"/>
              <a:t>Xosé</a:t>
            </a:r>
            <a:r>
              <a:rPr lang="es-ES" sz="2400" dirty="0"/>
              <a:t> I, é </a:t>
            </a:r>
            <a:r>
              <a:rPr lang="es-ES" sz="2400" dirty="0" err="1"/>
              <a:t>máis</a:t>
            </a:r>
            <a:r>
              <a:rPr lang="es-ES" sz="2400" dirty="0"/>
              <a:t>, a principal </a:t>
            </a:r>
            <a:r>
              <a:rPr lang="es-ES" sz="2400" dirty="0" err="1"/>
              <a:t>lexislación</a:t>
            </a:r>
            <a:r>
              <a:rPr lang="es-ES" sz="2400" dirty="0"/>
              <a:t> francesa </a:t>
            </a:r>
            <a:r>
              <a:rPr lang="es-ES" sz="2400" dirty="0" err="1"/>
              <a:t>débese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emperador Napoleón, a </a:t>
            </a:r>
            <a:r>
              <a:rPr lang="es-ES" sz="2400" dirty="0" err="1"/>
              <a:t>finais</a:t>
            </a:r>
            <a:r>
              <a:rPr lang="es-ES" sz="2400" dirty="0"/>
              <a:t> de 1809, cando está en España para someter a resistencia española.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Trátase</a:t>
            </a:r>
            <a:r>
              <a:rPr lang="es-ES" sz="2400" dirty="0" smtClean="0"/>
              <a:t> </a:t>
            </a:r>
            <a:r>
              <a:rPr lang="es-ES" sz="2400" dirty="0"/>
              <a:t>dos decretos de Chamartín que suprimen o </a:t>
            </a:r>
            <a:r>
              <a:rPr lang="es-ES" sz="2400" dirty="0" err="1"/>
              <a:t>Réxime</a:t>
            </a:r>
            <a:r>
              <a:rPr lang="es-ES" sz="2400" dirty="0"/>
              <a:t> Señorial, a Inquisición e reducen a un </a:t>
            </a:r>
            <a:r>
              <a:rPr lang="es-ES" sz="2400" dirty="0" err="1"/>
              <a:t>terzo</a:t>
            </a:r>
            <a:r>
              <a:rPr lang="es-ES" sz="2400" dirty="0"/>
              <a:t> os conventos masculinos, </a:t>
            </a:r>
            <a:r>
              <a:rPr lang="es-ES" sz="2400" dirty="0" err="1"/>
              <a:t>permitindo</a:t>
            </a:r>
            <a:r>
              <a:rPr lang="es-ES" sz="2400" dirty="0"/>
              <a:t> a desamortización dos </a:t>
            </a:r>
            <a:r>
              <a:rPr lang="es-ES" sz="2400" dirty="0" err="1"/>
              <a:t>bens</a:t>
            </a:r>
            <a:r>
              <a:rPr lang="es-ES" sz="2400" dirty="0"/>
              <a:t> dos conventos suprimidos</a:t>
            </a:r>
            <a:r>
              <a:rPr lang="es-ES" sz="2400" dirty="0" smtClean="0"/>
              <a:t>.</a:t>
            </a:r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r>
              <a:rPr lang="es-ES" dirty="0"/>
              <a:t> </a:t>
            </a:r>
          </a:p>
          <a:p>
            <a:r>
              <a:rPr lang="es-ES" b="1" dirty="0"/>
              <a:t> </a:t>
            </a:r>
            <a:endParaRPr lang="es-ES" dirty="0"/>
          </a:p>
          <a:p>
            <a:pPr algn="just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1" y="1071155"/>
            <a:ext cx="6785725" cy="44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9897" y="337946"/>
            <a:ext cx="447620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En canto á repercusión militar, a presencia de tropas francesas, a liberación de Godoy por Napoleón e o traslado da familia real a </a:t>
            </a:r>
            <a:r>
              <a:rPr lang="es-ES" sz="2400" dirty="0" err="1"/>
              <a:t>Baiona</a:t>
            </a:r>
            <a:r>
              <a:rPr lang="es-ES" sz="2400" dirty="0"/>
              <a:t> serán o detonante para o </a:t>
            </a:r>
            <a:r>
              <a:rPr lang="es-ES" sz="2400" dirty="0" err="1"/>
              <a:t>levantamento</a:t>
            </a:r>
            <a:r>
              <a:rPr lang="es-ES" sz="2400" dirty="0"/>
              <a:t> do 2 de </a:t>
            </a:r>
            <a:r>
              <a:rPr lang="es-ES" sz="2400" dirty="0" err="1"/>
              <a:t>maio</a:t>
            </a:r>
            <a:r>
              <a:rPr lang="es-ES" sz="2400" dirty="0"/>
              <a:t> en Madrid e o inicio da Guerra de Independencia.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Ante a ausencia do </a:t>
            </a:r>
            <a:r>
              <a:rPr lang="es-ES" sz="2400" dirty="0" err="1"/>
              <a:t>Rei</a:t>
            </a:r>
            <a:r>
              <a:rPr lang="es-ES" sz="2400" dirty="0"/>
              <a:t>, </a:t>
            </a:r>
            <a:r>
              <a:rPr lang="es-ES" sz="2400" dirty="0" err="1"/>
              <a:t>formaranse</a:t>
            </a:r>
            <a:r>
              <a:rPr lang="es-ES" sz="2400" dirty="0"/>
              <a:t> </a:t>
            </a:r>
            <a:r>
              <a:rPr lang="es-ES" sz="2400" dirty="0" err="1"/>
              <a:t>Xuntas</a:t>
            </a:r>
            <a:r>
              <a:rPr lang="es-ES" sz="2400" dirty="0"/>
              <a:t> que asumirán a </a:t>
            </a:r>
            <a:r>
              <a:rPr lang="es-ES" sz="2400" dirty="0" smtClean="0"/>
              <a:t>soberanía. Pedirán </a:t>
            </a:r>
            <a:r>
              <a:rPr lang="es-ES" sz="2400" dirty="0" err="1" smtClean="0"/>
              <a:t>axuda</a:t>
            </a:r>
            <a:r>
              <a:rPr lang="es-ES" sz="2400" dirty="0" smtClean="0"/>
              <a:t> a Inglaterra e formarán un </a:t>
            </a:r>
            <a:r>
              <a:rPr lang="es-ES" sz="2400" dirty="0" err="1" smtClean="0"/>
              <a:t>exército</a:t>
            </a:r>
            <a:r>
              <a:rPr lang="es-ES" sz="2400" dirty="0" smtClean="0"/>
              <a:t>. </a:t>
            </a:r>
            <a:r>
              <a:rPr lang="es-ES" sz="2400" dirty="0" err="1" smtClean="0"/>
              <a:t>Trala</a:t>
            </a:r>
            <a:r>
              <a:rPr lang="es-ES" sz="2400" dirty="0" smtClean="0"/>
              <a:t> </a:t>
            </a:r>
            <a:r>
              <a:rPr lang="es-ES" sz="2400" dirty="0" err="1" smtClean="0"/>
              <a:t>vitoriosa</a:t>
            </a:r>
            <a:r>
              <a:rPr lang="es-ES" sz="2400" dirty="0" smtClean="0"/>
              <a:t> campaña de Napoleón en España a principal </a:t>
            </a:r>
            <a:r>
              <a:rPr lang="es-ES" sz="2400" dirty="0" err="1" smtClean="0"/>
              <a:t>forza</a:t>
            </a:r>
            <a:r>
              <a:rPr lang="es-ES" sz="2400" dirty="0" smtClean="0"/>
              <a:t> contra os franceses serán as guerrillas.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20" y="3523434"/>
            <a:ext cx="4977545" cy="33345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20" y="27626"/>
            <a:ext cx="4816180" cy="37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4698" y="0"/>
            <a:ext cx="542200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" sz="2400" b="1" u="sng" dirty="0" smtClean="0"/>
              <a:t>FIN DAS POLÍTICAS REFORMISTAS.</a:t>
            </a:r>
          </a:p>
          <a:p>
            <a:r>
              <a:rPr lang="es-ES" sz="2400" b="1" u="sng" dirty="0" smtClean="0"/>
              <a:t>O </a:t>
            </a:r>
            <a:r>
              <a:rPr lang="es-ES" sz="2400" b="1" u="sng" dirty="0"/>
              <a:t>TEMOR </a:t>
            </a:r>
            <a:r>
              <a:rPr lang="es-ES" sz="2400" b="1" u="sng" dirty="0" err="1"/>
              <a:t>Ó</a:t>
            </a:r>
            <a:r>
              <a:rPr lang="es-ES" sz="2400" b="1" u="sng" dirty="0"/>
              <a:t> ESPALLAMENTO DAS IDEAS REVOLUCIONARIAS:</a:t>
            </a:r>
            <a:endParaRPr lang="es-ES" sz="2400" dirty="0"/>
          </a:p>
          <a:p>
            <a:endParaRPr lang="es-ES" sz="1200" dirty="0" smtClean="0"/>
          </a:p>
          <a:p>
            <a:pPr algn="just"/>
            <a:r>
              <a:rPr lang="es-ES" sz="2400" dirty="0"/>
              <a:t>O temor a difusión do proceso revolucionario que se está a desenvolver en Francia é a causa de que </a:t>
            </a:r>
            <a:r>
              <a:rPr lang="es-ES" sz="2400" b="1" dirty="0"/>
              <a:t>as políticas reformistas ilustradas que caracterizaran o reinado de Carlos III </a:t>
            </a:r>
            <a:r>
              <a:rPr lang="es-ES" sz="2400" b="1" dirty="0" err="1"/>
              <a:t>sexan</a:t>
            </a:r>
            <a:r>
              <a:rPr lang="es-ES" sz="2400" b="1" dirty="0"/>
              <a:t> </a:t>
            </a:r>
            <a:r>
              <a:rPr lang="es-ES" sz="2400" b="1" dirty="0" err="1"/>
              <a:t>freadas</a:t>
            </a:r>
            <a:r>
              <a:rPr lang="es-ES" sz="2400" b="1" dirty="0"/>
              <a:t> e abandonadas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endParaRPr lang="es-ES" sz="1200" dirty="0"/>
          </a:p>
          <a:p>
            <a:pPr algn="just"/>
            <a:r>
              <a:rPr lang="es-ES" sz="2400" dirty="0"/>
              <a:t>Floridablanca, ilustrado reformista do reinado de Carlos III. </a:t>
            </a:r>
            <a:endParaRPr lang="es-ES" sz="2400" dirty="0" smtClean="0"/>
          </a:p>
          <a:p>
            <a:pPr algn="just"/>
            <a:endParaRPr lang="es-ES" sz="1200" dirty="0"/>
          </a:p>
          <a:p>
            <a:pPr lvl="0" algn="just"/>
            <a:r>
              <a:rPr lang="es-ES" sz="2400" dirty="0"/>
              <a:t>- Paraliza  todas as medidas que, en secreto, se deliberaran </a:t>
            </a:r>
            <a:r>
              <a:rPr lang="es-ES" sz="2400" dirty="0" err="1"/>
              <a:t>nas</a:t>
            </a:r>
            <a:r>
              <a:rPr lang="es-ES" sz="2400" dirty="0"/>
              <a:t> Cortes de 1789 (supresión da </a:t>
            </a:r>
            <a:r>
              <a:rPr lang="es-ES" sz="2400" dirty="0" err="1"/>
              <a:t>lei</a:t>
            </a:r>
            <a:r>
              <a:rPr lang="es-ES" sz="2400" dirty="0"/>
              <a:t> sálica, </a:t>
            </a:r>
            <a:r>
              <a:rPr lang="es-ES" sz="2400" dirty="0" err="1"/>
              <a:t>limitacións</a:t>
            </a:r>
            <a:r>
              <a:rPr lang="es-ES" sz="2400" dirty="0"/>
              <a:t> á acumulación das propiedades vinculadas</a:t>
            </a:r>
            <a:r>
              <a:rPr lang="es-ES" sz="2400" dirty="0" smtClean="0"/>
              <a:t>)..</a:t>
            </a:r>
            <a:endParaRPr lang="es-ES" sz="24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65" y="0"/>
            <a:ext cx="5700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4699" y="117693"/>
            <a:ext cx="597579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- </a:t>
            </a:r>
            <a:r>
              <a:rPr lang="es-ES" sz="2400" dirty="0" err="1" smtClean="0"/>
              <a:t>Ó</a:t>
            </a:r>
            <a:r>
              <a:rPr lang="es-ES" sz="2400" dirty="0" smtClean="0"/>
              <a:t> </a:t>
            </a:r>
            <a:r>
              <a:rPr lang="es-ES" sz="2400" dirty="0" err="1"/>
              <a:t>mesmo</a:t>
            </a:r>
            <a:r>
              <a:rPr lang="es-ES" sz="2400" dirty="0"/>
              <a:t> tempo </a:t>
            </a:r>
            <a:r>
              <a:rPr lang="es-ES" sz="2400" dirty="0" smtClean="0"/>
              <a:t>trata </a:t>
            </a:r>
            <a:r>
              <a:rPr lang="es-ES" sz="2400" dirty="0"/>
              <a:t>de </a:t>
            </a:r>
            <a:r>
              <a:rPr lang="es-ES" sz="2400" dirty="0" err="1"/>
              <a:t>impoñer</a:t>
            </a:r>
            <a:r>
              <a:rPr lang="es-ES" sz="2400" dirty="0"/>
              <a:t> </a:t>
            </a:r>
            <a:r>
              <a:rPr lang="es-ES" sz="2400" dirty="0" smtClean="0"/>
              <a:t>un</a:t>
            </a:r>
          </a:p>
          <a:p>
            <a:pPr algn="just"/>
            <a:endParaRPr lang="es-ES" sz="1200" dirty="0" smtClean="0"/>
          </a:p>
          <a:p>
            <a:pPr algn="just"/>
            <a:r>
              <a:rPr lang="es-ES" sz="2400" b="1" dirty="0"/>
              <a:t> </a:t>
            </a:r>
            <a:r>
              <a:rPr lang="es-ES" sz="2400" b="1" dirty="0" smtClean="0"/>
              <a:t>             “cordón </a:t>
            </a:r>
            <a:r>
              <a:rPr lang="es-ES" sz="2400" b="1" dirty="0"/>
              <a:t>sanitario”</a:t>
            </a:r>
            <a:r>
              <a:rPr lang="es-ES" sz="2400" dirty="0"/>
              <a:t> </a:t>
            </a:r>
            <a:endParaRPr lang="es-ES" sz="2400" dirty="0" smtClean="0"/>
          </a:p>
          <a:p>
            <a:pPr algn="just"/>
            <a:endParaRPr lang="es-ES" sz="1200" dirty="0" smtClean="0"/>
          </a:p>
          <a:p>
            <a:pPr algn="just"/>
            <a:r>
              <a:rPr lang="es-ES" sz="2400" dirty="0" err="1" smtClean="0"/>
              <a:t>na</a:t>
            </a:r>
            <a:r>
              <a:rPr lang="es-ES" sz="2400" dirty="0" smtClean="0"/>
              <a:t> </a:t>
            </a:r>
            <a:r>
              <a:rPr lang="es-ES" sz="2400" dirty="0" err="1"/>
              <a:t>fronteira</a:t>
            </a:r>
            <a:r>
              <a:rPr lang="es-ES" sz="2400" dirty="0"/>
              <a:t> francesa, que impida a entrada en España de libros e todo tipo de </a:t>
            </a:r>
            <a:r>
              <a:rPr lang="es-ES" sz="2400" dirty="0" err="1"/>
              <a:t>publicacións</a:t>
            </a:r>
            <a:r>
              <a:rPr lang="es-ES" sz="2400" dirty="0"/>
              <a:t> que difundan as ideas </a:t>
            </a:r>
            <a:r>
              <a:rPr lang="es-ES" sz="2400" dirty="0" smtClean="0"/>
              <a:t>revolucionarias.</a:t>
            </a:r>
          </a:p>
          <a:p>
            <a:pPr algn="just"/>
            <a:r>
              <a:rPr lang="es-ES" sz="2400" dirty="0" smtClean="0"/>
              <a:t>Toma </a:t>
            </a:r>
            <a:r>
              <a:rPr lang="es-ES" sz="2400" dirty="0" err="1" smtClean="0"/>
              <a:t>unha</a:t>
            </a:r>
            <a:r>
              <a:rPr lang="es-ES" sz="2400" dirty="0" smtClean="0"/>
              <a:t> serie de medidas como:</a:t>
            </a:r>
          </a:p>
          <a:p>
            <a:pPr algn="just"/>
            <a:r>
              <a:rPr lang="es-ES" sz="2400" dirty="0" smtClean="0"/>
              <a:t>censura </a:t>
            </a:r>
            <a:r>
              <a:rPr lang="es-ES" sz="2400" dirty="0"/>
              <a:t>de </a:t>
            </a:r>
            <a:r>
              <a:rPr lang="es-ES" sz="2400" dirty="0" err="1"/>
              <a:t>publicacións</a:t>
            </a:r>
            <a:r>
              <a:rPr lang="es-ES" sz="2400" dirty="0"/>
              <a:t> e libros, utilización do Tribunal da </a:t>
            </a:r>
            <a:r>
              <a:rPr lang="es-ES" sz="2400" dirty="0" smtClean="0"/>
              <a:t>Inquisición... </a:t>
            </a:r>
          </a:p>
          <a:p>
            <a:pPr algn="just"/>
            <a:r>
              <a:rPr lang="es-ES" sz="2400" dirty="0" err="1" smtClean="0"/>
              <a:t>Algúns</a:t>
            </a:r>
            <a:r>
              <a:rPr lang="es-ES" sz="2400" dirty="0" smtClean="0"/>
              <a:t> </a:t>
            </a:r>
            <a:r>
              <a:rPr lang="es-ES" sz="2400" dirty="0"/>
              <a:t>ilustrados como </a:t>
            </a:r>
            <a:r>
              <a:rPr lang="es-ES" sz="2400" dirty="0" err="1"/>
              <a:t>Cabarrrús</a:t>
            </a:r>
            <a:r>
              <a:rPr lang="es-ES" sz="2400" dirty="0"/>
              <a:t>, </a:t>
            </a:r>
            <a:r>
              <a:rPr lang="es-ES" sz="2400" dirty="0" err="1"/>
              <a:t>Campomanes</a:t>
            </a:r>
            <a:r>
              <a:rPr lang="es-ES" sz="2400" dirty="0"/>
              <a:t> e Jovellanos sufrirán de distintos </a:t>
            </a:r>
            <a:r>
              <a:rPr lang="es-ES" sz="2400" dirty="0" err="1"/>
              <a:t>xeitos</a:t>
            </a:r>
            <a:r>
              <a:rPr lang="es-ES" sz="2400" dirty="0"/>
              <a:t> a actuación do Alto Tribunal.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- Rachará </a:t>
            </a:r>
            <a:r>
              <a:rPr lang="es-ES" sz="2400" dirty="0"/>
              <a:t>coa tradicional alianza entre Francia e España, e iniciará a vía de </a:t>
            </a:r>
            <a:r>
              <a:rPr lang="es-ES" sz="2400" b="1" dirty="0"/>
              <a:t>negociación con Gran Bretaña</a:t>
            </a:r>
            <a:r>
              <a:rPr lang="es-ES" sz="2400" dirty="0"/>
              <a:t>, principal e continua </a:t>
            </a:r>
            <a:r>
              <a:rPr lang="es-ES" sz="2400" dirty="0" err="1"/>
              <a:t>ameaza</a:t>
            </a:r>
            <a:r>
              <a:rPr lang="es-ES" sz="2400" dirty="0"/>
              <a:t> para os intereses </a:t>
            </a:r>
            <a:r>
              <a:rPr lang="es-ES" sz="2400" dirty="0" err="1"/>
              <a:t>españois</a:t>
            </a:r>
            <a:r>
              <a:rPr lang="es-ES" sz="2400" dirty="0"/>
              <a:t> en América</a:t>
            </a:r>
            <a:endParaRPr lang="gl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72" y="255381"/>
            <a:ext cx="5502221" cy="60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387" y="231354"/>
            <a:ext cx="51999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Os </a:t>
            </a:r>
            <a:r>
              <a:rPr lang="es-ES" sz="2400" dirty="0" err="1"/>
              <a:t>acontecementos</a:t>
            </a:r>
            <a:r>
              <a:rPr lang="es-ES" sz="2400" dirty="0"/>
              <a:t> de 1792 en </a:t>
            </a:r>
            <a:r>
              <a:rPr lang="es-ES" sz="2400" dirty="0" smtClean="0"/>
              <a:t>Francia: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 - O </a:t>
            </a:r>
            <a:r>
              <a:rPr lang="es-ES" sz="2400" dirty="0" err="1" smtClean="0"/>
              <a:t>apresamento</a:t>
            </a:r>
            <a:r>
              <a:rPr lang="es-ES" sz="2400" dirty="0" smtClean="0"/>
              <a:t> e </a:t>
            </a:r>
            <a:r>
              <a:rPr lang="es-ES" sz="2400" dirty="0" err="1" smtClean="0"/>
              <a:t>procesamento</a:t>
            </a:r>
            <a:r>
              <a:rPr lang="es-ES" sz="2400" dirty="0" smtClean="0"/>
              <a:t> do </a:t>
            </a:r>
            <a:r>
              <a:rPr lang="es-ES" sz="2400" dirty="0" err="1"/>
              <a:t>Rei</a:t>
            </a:r>
            <a:r>
              <a:rPr lang="es-ES" sz="2400" dirty="0"/>
              <a:t> Luís </a:t>
            </a:r>
            <a:r>
              <a:rPr lang="es-ES" sz="2400" dirty="0" smtClean="0"/>
              <a:t>XVI 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- A </a:t>
            </a:r>
            <a:r>
              <a:rPr lang="es-ES" sz="2400" dirty="0" err="1" smtClean="0"/>
              <a:t>execución</a:t>
            </a:r>
            <a:r>
              <a:rPr lang="es-ES" sz="2400" dirty="0"/>
              <a:t> </a:t>
            </a:r>
            <a:r>
              <a:rPr lang="es-ES" sz="2400" dirty="0" smtClean="0"/>
              <a:t>do </a:t>
            </a:r>
            <a:r>
              <a:rPr lang="es-ES" sz="2400" dirty="0" err="1" smtClean="0"/>
              <a:t>Rei</a:t>
            </a:r>
            <a:endParaRPr lang="es-ES" sz="2400" dirty="0" smtClean="0"/>
          </a:p>
          <a:p>
            <a:pPr algn="just"/>
            <a:endParaRPr lang="es-ES" sz="2400" dirty="0"/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A Guerra </a:t>
            </a:r>
            <a:r>
              <a:rPr lang="es-ES" sz="2400" dirty="0"/>
              <a:t>da Convención contra a República francesa e as </a:t>
            </a:r>
            <a:r>
              <a:rPr lang="es-ES" sz="2400" dirty="0" err="1"/>
              <a:t>primeiras</a:t>
            </a:r>
            <a:r>
              <a:rPr lang="es-ES" sz="2400" dirty="0"/>
              <a:t> vitorias dos </a:t>
            </a:r>
            <a:r>
              <a:rPr lang="es-ES" sz="2400" dirty="0" smtClean="0"/>
              <a:t>revolucionarios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P</a:t>
            </a:r>
            <a:r>
              <a:rPr lang="es-ES" sz="2400" dirty="0" smtClean="0"/>
              <a:t>ropiciaron </a:t>
            </a:r>
            <a:r>
              <a:rPr lang="es-ES" sz="2400" dirty="0"/>
              <a:t>un cambio de política e de </a:t>
            </a:r>
            <a:r>
              <a:rPr lang="es-ES" sz="2400" dirty="0" err="1"/>
              <a:t>goberno</a:t>
            </a:r>
            <a:r>
              <a:rPr lang="es-ES" sz="2400" dirty="0"/>
              <a:t>. Carlos IV </a:t>
            </a:r>
            <a:r>
              <a:rPr lang="es-ES" sz="2400" dirty="0" err="1"/>
              <a:t>aproveitará</a:t>
            </a:r>
            <a:r>
              <a:rPr lang="es-ES" sz="2400" dirty="0"/>
              <a:t> a ocasión para </a:t>
            </a:r>
            <a:r>
              <a:rPr lang="es-ES" sz="2400" dirty="0" err="1"/>
              <a:t>desfacerse</a:t>
            </a:r>
            <a:r>
              <a:rPr lang="es-ES" sz="2400" dirty="0"/>
              <a:t> dos </a:t>
            </a:r>
            <a:r>
              <a:rPr lang="es-ES" sz="2400" dirty="0" err="1"/>
              <a:t>antigos</a:t>
            </a:r>
            <a:r>
              <a:rPr lang="es-ES" sz="2400" dirty="0"/>
              <a:t> políticos do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/>
              <a:t>pai</a:t>
            </a:r>
            <a:r>
              <a:rPr lang="es-ES" sz="2400" dirty="0"/>
              <a:t> Carlos III e promover a Godoy que gozaba da </a:t>
            </a:r>
            <a:r>
              <a:rPr lang="es-ES" sz="2400" dirty="0" err="1"/>
              <a:t>súa</a:t>
            </a:r>
            <a:r>
              <a:rPr lang="es-ES" sz="2400" dirty="0"/>
              <a:t> total confianza </a:t>
            </a:r>
          </a:p>
        </p:txBody>
      </p:sp>
      <p:pic>
        <p:nvPicPr>
          <p:cNvPr id="1026" name="Picture 2" descr="LUIS XVI Y LA REVOLUCIÓN FRANCESA. | MONSIEUR DE VILLEF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7" y="981195"/>
            <a:ext cx="6575230" cy="450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 flipV="1">
            <a:off x="558218" y="1232217"/>
            <a:ext cx="2597106" cy="234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69260" y="240951"/>
            <a:ext cx="557212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- </a:t>
            </a:r>
            <a:r>
              <a:rPr lang="es-ES" sz="2400" b="1" u="sng" dirty="0"/>
              <a:t>SUBSTITUCIÓN DOS ANTIGOS POLÍTICOS ILUSTRADOS POR   GODOY</a:t>
            </a:r>
            <a:r>
              <a:rPr lang="es-ES" sz="2400" dirty="0"/>
              <a:t>,</a:t>
            </a:r>
          </a:p>
          <a:p>
            <a:pPr algn="just"/>
            <a:endParaRPr lang="es-ES" sz="1000" dirty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pretensión dos Reis é contar </a:t>
            </a:r>
            <a:r>
              <a:rPr lang="es-ES" sz="2400" dirty="0" err="1"/>
              <a:t>cun</a:t>
            </a:r>
            <a:r>
              <a:rPr lang="es-ES" sz="2400" dirty="0"/>
              <a:t> "favorito" da </a:t>
            </a:r>
            <a:r>
              <a:rPr lang="es-ES" sz="2400" dirty="0" err="1"/>
              <a:t>súa</a:t>
            </a:r>
            <a:r>
              <a:rPr lang="es-ES" sz="2400" dirty="0"/>
              <a:t> total confianza que </a:t>
            </a:r>
            <a:r>
              <a:rPr lang="es-ES" sz="2400" dirty="0" err="1"/>
              <a:t>faga</a:t>
            </a:r>
            <a:r>
              <a:rPr lang="es-ES" sz="2400" dirty="0"/>
              <a:t> </a:t>
            </a:r>
            <a:r>
              <a:rPr lang="es-ES" sz="2400" dirty="0" err="1"/>
              <a:t>esquecer</a:t>
            </a:r>
            <a:r>
              <a:rPr lang="es-ES" sz="2400" dirty="0"/>
              <a:t> </a:t>
            </a:r>
            <a:r>
              <a:rPr lang="es-ES" sz="2400" dirty="0" err="1"/>
              <a:t>ós</a:t>
            </a:r>
            <a:r>
              <a:rPr lang="es-ES" sz="2400" dirty="0"/>
              <a:t> políticos ilustrados  anteriores e </a:t>
            </a:r>
            <a:r>
              <a:rPr lang="es-ES" sz="2400" dirty="0" err="1"/>
              <a:t>co</a:t>
            </a:r>
            <a:r>
              <a:rPr lang="es-ES" sz="2400" dirty="0"/>
              <a:t> que </a:t>
            </a:r>
            <a:r>
              <a:rPr lang="es-ES" sz="2400" dirty="0" err="1"/>
              <a:t>manteñan</a:t>
            </a:r>
            <a:r>
              <a:rPr lang="es-ES" sz="2400" dirty="0"/>
              <a:t> </a:t>
            </a:r>
            <a:r>
              <a:rPr lang="es-ES" sz="2400" dirty="0" err="1"/>
              <a:t>unha</a:t>
            </a:r>
            <a:r>
              <a:rPr lang="es-ES" sz="2400" dirty="0"/>
              <a:t> relación directa e intensa. </a:t>
            </a:r>
            <a:endParaRPr lang="es-ES" sz="2400" dirty="0" smtClean="0"/>
          </a:p>
          <a:p>
            <a:pPr algn="just"/>
            <a:endParaRPr lang="es-ES" sz="1000" dirty="0"/>
          </a:p>
          <a:p>
            <a:pPr algn="just"/>
            <a:r>
              <a:rPr lang="es-ES" sz="2400" dirty="0" smtClean="0"/>
              <a:t>Os </a:t>
            </a:r>
            <a:r>
              <a:rPr lang="es-ES" sz="2400" dirty="0"/>
              <a:t>reis </a:t>
            </a:r>
            <a:r>
              <a:rPr lang="es-ES" sz="2400" dirty="0" err="1"/>
              <a:t>promoven</a:t>
            </a:r>
            <a:r>
              <a:rPr lang="es-ES" sz="2400" dirty="0"/>
              <a:t> "ex </a:t>
            </a:r>
            <a:r>
              <a:rPr lang="es-ES" sz="2400" dirty="0" err="1"/>
              <a:t>novo</a:t>
            </a:r>
            <a:r>
              <a:rPr lang="es-ES" sz="2400" dirty="0"/>
              <a:t>" a Godoy, un </a:t>
            </a:r>
            <a:r>
              <a:rPr lang="es-ES" sz="2400" dirty="0" err="1"/>
              <a:t>garda</a:t>
            </a:r>
            <a:r>
              <a:rPr lang="es-ES" sz="2400" dirty="0"/>
              <a:t> de palacio </a:t>
            </a:r>
            <a:r>
              <a:rPr lang="es-ES" sz="2400" dirty="0" err="1"/>
              <a:t>pertencente</a:t>
            </a:r>
            <a:r>
              <a:rPr lang="es-ES" sz="2400" dirty="0"/>
              <a:t> a </a:t>
            </a:r>
            <a:r>
              <a:rPr lang="es-ES" sz="2400" dirty="0" err="1"/>
              <a:t>pequena</a:t>
            </a:r>
            <a:r>
              <a:rPr lang="es-ES" sz="2400" dirty="0"/>
              <a:t> </a:t>
            </a:r>
            <a:r>
              <a:rPr lang="es-ES" sz="2400" dirty="0" err="1"/>
              <a:t>nobreza</a:t>
            </a:r>
            <a:r>
              <a:rPr lang="es-ES" sz="2400" dirty="0"/>
              <a:t> </a:t>
            </a:r>
            <a:r>
              <a:rPr lang="es-ES" sz="2400" dirty="0" err="1"/>
              <a:t>estremeña</a:t>
            </a:r>
            <a:r>
              <a:rPr lang="es-ES" sz="2400" dirty="0"/>
              <a:t>, que </a:t>
            </a:r>
            <a:r>
              <a:rPr lang="es-ES" sz="2400" dirty="0" err="1"/>
              <a:t>chegará</a:t>
            </a:r>
            <a:r>
              <a:rPr lang="es-ES" sz="2400" dirty="0"/>
              <a:t> a </a:t>
            </a:r>
            <a:r>
              <a:rPr lang="es-ES" sz="2400" dirty="0" err="1"/>
              <a:t>obter</a:t>
            </a:r>
            <a:r>
              <a:rPr lang="es-ES" sz="2400" dirty="0"/>
              <a:t> os </a:t>
            </a:r>
            <a:r>
              <a:rPr lang="es-ES" sz="2400" dirty="0" err="1"/>
              <a:t>principais</a:t>
            </a:r>
            <a:r>
              <a:rPr lang="es-ES" sz="2400" dirty="0"/>
              <a:t> cargos e títulos (Grande de España, Príncipe da paz, Almirante...). </a:t>
            </a:r>
            <a:endParaRPr lang="es-ES" sz="2400" dirty="0" smtClean="0"/>
          </a:p>
          <a:p>
            <a:pPr algn="just"/>
            <a:endParaRPr lang="es-ES" sz="1000" dirty="0"/>
          </a:p>
          <a:p>
            <a:pPr algn="just"/>
            <a:r>
              <a:rPr lang="es-ES" sz="2400" dirty="0" smtClean="0"/>
              <a:t>Godoy </a:t>
            </a:r>
            <a:r>
              <a:rPr lang="es-ES" sz="2400" dirty="0" err="1"/>
              <a:t>dirixirá</a:t>
            </a:r>
            <a:r>
              <a:rPr lang="es-ES" sz="2400" dirty="0"/>
              <a:t> a política española desde 1793, e </a:t>
            </a:r>
            <a:r>
              <a:rPr lang="es-ES" sz="2400" dirty="0" err="1"/>
              <a:t>rodearase</a:t>
            </a:r>
            <a:r>
              <a:rPr lang="es-ES" sz="2400" dirty="0"/>
              <a:t> para o </a:t>
            </a:r>
            <a:r>
              <a:rPr lang="es-ES" sz="2400" dirty="0" err="1"/>
              <a:t>seu</a:t>
            </a:r>
            <a:r>
              <a:rPr lang="es-ES" sz="2400" dirty="0"/>
              <a:t> cometido de novas figuras políticas próximas á </a:t>
            </a:r>
            <a:r>
              <a:rPr lang="es-ES" sz="2400" dirty="0" err="1"/>
              <a:t>súa</a:t>
            </a:r>
            <a:r>
              <a:rPr lang="es-ES" sz="2400" dirty="0"/>
              <a:t> </a:t>
            </a:r>
            <a:r>
              <a:rPr lang="es-ES" sz="2400" dirty="0" err="1"/>
              <a:t>persoa</a:t>
            </a:r>
            <a:r>
              <a:rPr lang="es-ES" dirty="0"/>
              <a:t>.</a:t>
            </a:r>
          </a:p>
        </p:txBody>
      </p:sp>
      <p:pic>
        <p:nvPicPr>
          <p:cNvPr id="5122" name="Picture 2" descr="Godoy, qué poco te ha querido el pueblo | elmundo.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0"/>
            <a:ext cx="4597757" cy="68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3336" y="117693"/>
            <a:ext cx="613034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400" dirty="0" smtClean="0"/>
              <a:t>GRUPOS OPOSITORES A GODOY</a:t>
            </a:r>
          </a:p>
          <a:p>
            <a:pPr lvl="0" algn="just"/>
            <a:endParaRPr lang="es-ES" sz="800" dirty="0" smtClean="0"/>
          </a:p>
          <a:p>
            <a:pPr marL="342900" lvl="0" indent="-342900" algn="just">
              <a:buFontTx/>
              <a:buChar char="-"/>
            </a:pPr>
            <a:r>
              <a:rPr lang="es-ES" sz="2400" dirty="0" smtClean="0"/>
              <a:t>A </a:t>
            </a:r>
            <a:r>
              <a:rPr lang="es-ES" sz="2400" dirty="0" err="1" smtClean="0"/>
              <a:t>nobreza</a:t>
            </a:r>
            <a:r>
              <a:rPr lang="es-ES" sz="2400" dirty="0"/>
              <a:t>:</a:t>
            </a:r>
            <a:r>
              <a:rPr lang="es-ES" sz="2400" dirty="0" smtClean="0"/>
              <a:t> </a:t>
            </a:r>
          </a:p>
          <a:p>
            <a:pPr lvl="0" algn="just"/>
            <a:r>
              <a:rPr lang="es-ES" sz="2400" dirty="0" err="1"/>
              <a:t>A</a:t>
            </a:r>
            <a:r>
              <a:rPr lang="es-ES" sz="2400" dirty="0" err="1" smtClean="0"/>
              <a:t>fastada</a:t>
            </a:r>
            <a:r>
              <a:rPr lang="es-ES" sz="2400" dirty="0" smtClean="0"/>
              <a:t> do </a:t>
            </a:r>
            <a:r>
              <a:rPr lang="es-ES" sz="2400" dirty="0"/>
              <a:t>poder político e </a:t>
            </a:r>
            <a:r>
              <a:rPr lang="es-ES" sz="2400" dirty="0" err="1"/>
              <a:t>desexosa</a:t>
            </a:r>
            <a:r>
              <a:rPr lang="es-ES" sz="2400" dirty="0"/>
              <a:t> </a:t>
            </a:r>
            <a:r>
              <a:rPr lang="es-ES" sz="2400" dirty="0" err="1" smtClean="0"/>
              <a:t>dun</a:t>
            </a:r>
            <a:r>
              <a:rPr lang="es-ES" sz="2400" dirty="0" smtClean="0"/>
              <a:t> </a:t>
            </a:r>
            <a:r>
              <a:rPr lang="es-ES" sz="2400" dirty="0"/>
              <a:t>sistema aristocrático que </a:t>
            </a:r>
            <a:r>
              <a:rPr lang="es-ES" sz="2400" dirty="0" err="1"/>
              <a:t>substitúa</a:t>
            </a:r>
            <a:r>
              <a:rPr lang="es-ES" sz="2400" dirty="0"/>
              <a:t> a figura do "favorito". </a:t>
            </a:r>
            <a:r>
              <a:rPr lang="es-ES" sz="2400" dirty="0" err="1"/>
              <a:t>Ó</a:t>
            </a:r>
            <a:r>
              <a:rPr lang="es-ES" sz="2400" dirty="0"/>
              <a:t> redor do príncipe </a:t>
            </a:r>
            <a:r>
              <a:rPr lang="es-ES" sz="2400" dirty="0" err="1"/>
              <a:t>herdeiro</a:t>
            </a:r>
            <a:r>
              <a:rPr lang="es-ES" sz="2400" dirty="0"/>
              <a:t> Fernando </a:t>
            </a:r>
            <a:r>
              <a:rPr lang="es-ES" sz="2400" dirty="0" err="1"/>
              <a:t>formarase</a:t>
            </a:r>
            <a:r>
              <a:rPr lang="es-ES" sz="2400" dirty="0"/>
              <a:t> un grupo de </a:t>
            </a:r>
            <a:r>
              <a:rPr lang="es-ES" sz="2400" dirty="0" err="1"/>
              <a:t>nobres</a:t>
            </a:r>
            <a:r>
              <a:rPr lang="es-ES" sz="2400" dirty="0"/>
              <a:t>, o partido fernandino, </a:t>
            </a:r>
            <a:r>
              <a:rPr lang="es-ES" sz="2400" dirty="0" err="1"/>
              <a:t>oposto</a:t>
            </a:r>
            <a:r>
              <a:rPr lang="es-ES" sz="2400" dirty="0"/>
              <a:t> a </a:t>
            </a:r>
            <a:r>
              <a:rPr lang="es-ES" sz="2400" dirty="0" smtClean="0"/>
              <a:t>Godoy.</a:t>
            </a:r>
          </a:p>
          <a:p>
            <a:pPr lvl="0" algn="just"/>
            <a:endParaRPr lang="es-ES" sz="800" dirty="0"/>
          </a:p>
          <a:p>
            <a:pPr marL="342900" lvl="0" indent="-342900" algn="just">
              <a:buFontTx/>
              <a:buChar char="-"/>
            </a:pPr>
            <a:r>
              <a:rPr lang="es-ES" sz="2400" dirty="0" smtClean="0"/>
              <a:t>O clero: </a:t>
            </a:r>
          </a:p>
          <a:p>
            <a:pPr lvl="0" algn="just"/>
            <a:r>
              <a:rPr lang="es-ES" sz="2400" dirty="0" smtClean="0"/>
              <a:t>Godoy é </a:t>
            </a:r>
            <a:r>
              <a:rPr lang="es-ES" sz="2400" dirty="0"/>
              <a:t>o responsable de </a:t>
            </a:r>
            <a:r>
              <a:rPr lang="es-ES" sz="2400" dirty="0" err="1"/>
              <a:t>poñer</a:t>
            </a:r>
            <a:r>
              <a:rPr lang="es-ES" sz="2400" dirty="0"/>
              <a:t> en marcha a desamortización das </a:t>
            </a:r>
            <a:r>
              <a:rPr lang="es-ES" sz="2400" dirty="0" err="1"/>
              <a:t>terras</a:t>
            </a:r>
            <a:r>
              <a:rPr lang="es-ES" sz="2400" dirty="0"/>
              <a:t> das </a:t>
            </a:r>
            <a:r>
              <a:rPr lang="es-ES" sz="2400" dirty="0" err="1"/>
              <a:t>institucións</a:t>
            </a:r>
            <a:r>
              <a:rPr lang="es-ES" sz="2400" dirty="0"/>
              <a:t> de beneficencia da </a:t>
            </a:r>
            <a:r>
              <a:rPr lang="es-ES" sz="2400" dirty="0" err="1"/>
              <a:t>Igrexa</a:t>
            </a:r>
            <a:r>
              <a:rPr lang="es-ES" sz="2400" dirty="0"/>
              <a:t>. </a:t>
            </a:r>
            <a:endParaRPr lang="es-ES" sz="2400" dirty="0" smtClean="0"/>
          </a:p>
          <a:p>
            <a:pPr lvl="0" algn="just"/>
            <a:endParaRPr lang="es-ES" sz="800" dirty="0"/>
          </a:p>
          <a:p>
            <a:pPr marL="342900" lvl="0" indent="-342900" algn="just">
              <a:buFontTx/>
              <a:buChar char="-"/>
            </a:pPr>
            <a:r>
              <a:rPr lang="es-ES" sz="2400" dirty="0" smtClean="0"/>
              <a:t>Grandes </a:t>
            </a:r>
            <a:r>
              <a:rPr lang="es-ES" sz="2400" dirty="0"/>
              <a:t>sectores da </a:t>
            </a:r>
            <a:r>
              <a:rPr lang="es-ES" sz="2400" dirty="0" err="1" smtClean="0"/>
              <a:t>poboación</a:t>
            </a:r>
            <a:r>
              <a:rPr lang="es-ES" sz="2400" dirty="0" smtClean="0"/>
              <a:t>:</a:t>
            </a:r>
          </a:p>
          <a:p>
            <a:pPr lvl="0" algn="just"/>
            <a:r>
              <a:rPr lang="es-ES" sz="2400" dirty="0"/>
              <a:t>E</a:t>
            </a:r>
            <a:r>
              <a:rPr lang="es-ES" sz="2400" dirty="0" smtClean="0"/>
              <a:t>n </a:t>
            </a:r>
            <a:r>
              <a:rPr lang="es-ES" sz="2400" dirty="0"/>
              <a:t>España e</a:t>
            </a:r>
            <a:r>
              <a:rPr lang="es-ES" sz="2400" dirty="0" smtClean="0"/>
              <a:t> </a:t>
            </a:r>
            <a:r>
              <a:rPr lang="es-ES" sz="2400" dirty="0"/>
              <a:t>América, castigados </a:t>
            </a:r>
            <a:r>
              <a:rPr lang="es-ES" sz="2400" dirty="0" err="1"/>
              <a:t>polas</a:t>
            </a:r>
            <a:r>
              <a:rPr lang="es-ES" sz="2400" dirty="0"/>
              <a:t> crises de subsistencia, </a:t>
            </a:r>
            <a:r>
              <a:rPr lang="es-ES" sz="2400" dirty="0" err="1"/>
              <a:t>pola</a:t>
            </a:r>
            <a:r>
              <a:rPr lang="es-ES" sz="2400" dirty="0"/>
              <a:t> política exterior de Godoy de </a:t>
            </a:r>
            <a:r>
              <a:rPr lang="es-ES" sz="2400" dirty="0" err="1"/>
              <a:t>submisión</a:t>
            </a:r>
            <a:r>
              <a:rPr lang="es-ES" sz="2400" dirty="0"/>
              <a:t> a Francia e de </a:t>
            </a:r>
            <a:r>
              <a:rPr lang="es-ES" sz="2400" dirty="0" err="1"/>
              <a:t>enfrontamento</a:t>
            </a:r>
            <a:r>
              <a:rPr lang="es-ES" sz="2400" dirty="0"/>
              <a:t> con Gran Bretaña, que contribuía á </a:t>
            </a:r>
            <a:r>
              <a:rPr lang="es-ES" sz="2400" dirty="0" err="1"/>
              <a:t>ruína</a:t>
            </a:r>
            <a:r>
              <a:rPr lang="es-ES" sz="2400" dirty="0"/>
              <a:t> económica de </a:t>
            </a:r>
            <a:r>
              <a:rPr lang="es-ES" sz="2400" dirty="0" err="1"/>
              <a:t>amplos</a:t>
            </a:r>
            <a:r>
              <a:rPr lang="es-ES" sz="2400" dirty="0"/>
              <a:t> sectores de </a:t>
            </a:r>
            <a:r>
              <a:rPr lang="es-ES" sz="2400" dirty="0" err="1" smtClean="0"/>
              <a:t>poboación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79" y="812979"/>
            <a:ext cx="5749870" cy="46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9549" y="515155"/>
            <a:ext cx="42371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400" dirty="0"/>
              <a:t>En América os </a:t>
            </a:r>
            <a:r>
              <a:rPr lang="es-ES" sz="2400" dirty="0" err="1"/>
              <a:t>crioulos</a:t>
            </a:r>
            <a:r>
              <a:rPr lang="es-ES" sz="2400" dirty="0"/>
              <a:t> </a:t>
            </a:r>
            <a:r>
              <a:rPr lang="es-ES" sz="2400" dirty="0" err="1"/>
              <a:t>decataranse</a:t>
            </a:r>
            <a:r>
              <a:rPr lang="es-ES" sz="2400" dirty="0"/>
              <a:t> de que o comercio con </a:t>
            </a:r>
            <a:r>
              <a:rPr lang="es-ES" sz="2400" dirty="0" err="1"/>
              <a:t>outros</a:t>
            </a:r>
            <a:r>
              <a:rPr lang="es-ES" sz="2400" dirty="0"/>
              <a:t> países, fundamentalmente </a:t>
            </a:r>
            <a:r>
              <a:rPr lang="es-ES" sz="2400" dirty="0" err="1"/>
              <a:t>cos</a:t>
            </a:r>
            <a:r>
              <a:rPr lang="es-ES" sz="2400" dirty="0"/>
              <a:t> Estados Unidos e Gran Bretaña, resulta </a:t>
            </a:r>
            <a:r>
              <a:rPr lang="es-ES" sz="2400" dirty="0" err="1"/>
              <a:t>máis</a:t>
            </a:r>
            <a:r>
              <a:rPr lang="es-ES" sz="2400" dirty="0"/>
              <a:t> beneficioso e </a:t>
            </a:r>
            <a:r>
              <a:rPr lang="es-ES" sz="2400" dirty="0" err="1"/>
              <a:t>substitúe</a:t>
            </a:r>
            <a:r>
              <a:rPr lang="es-ES" sz="2400" dirty="0"/>
              <a:t> </a:t>
            </a:r>
            <a:r>
              <a:rPr lang="es-ES" sz="2400" dirty="0" err="1"/>
              <a:t>sen</a:t>
            </a:r>
            <a:r>
              <a:rPr lang="es-ES" sz="2400" dirty="0"/>
              <a:t> </a:t>
            </a:r>
            <a:r>
              <a:rPr lang="es-ES" sz="2400" dirty="0" err="1"/>
              <a:t>prexuízos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comercio coa </a:t>
            </a:r>
            <a:r>
              <a:rPr lang="es-ES" sz="2400" dirty="0" err="1"/>
              <a:t>metrópole</a:t>
            </a:r>
            <a:r>
              <a:rPr lang="es-ES" sz="2400" dirty="0"/>
              <a:t>. </a:t>
            </a:r>
            <a:endParaRPr lang="es-ES" sz="2400" dirty="0" smtClean="0"/>
          </a:p>
          <a:p>
            <a:pPr lvl="0" algn="just"/>
            <a:endParaRPr lang="es-ES" sz="2400" dirty="0"/>
          </a:p>
          <a:p>
            <a:pPr lvl="0" algn="just"/>
            <a:r>
              <a:rPr lang="es-ES" sz="2400" dirty="0" err="1" smtClean="0"/>
              <a:t>Ademais</a:t>
            </a:r>
            <a:r>
              <a:rPr lang="es-ES" sz="2400" dirty="0" smtClean="0"/>
              <a:t> </a:t>
            </a:r>
            <a:r>
              <a:rPr lang="es-ES" sz="2400" dirty="0"/>
              <a:t>o </a:t>
            </a:r>
            <a:r>
              <a:rPr lang="es-ES" sz="2400" dirty="0" err="1"/>
              <a:t>espallamento</a:t>
            </a:r>
            <a:r>
              <a:rPr lang="es-ES" sz="2400" dirty="0"/>
              <a:t> dos principios e da experiencia revolucionaria en Francia alimentará no grupo de </a:t>
            </a:r>
            <a:r>
              <a:rPr lang="es-ES" sz="2400" dirty="0" err="1"/>
              <a:t>crioulos</a:t>
            </a:r>
            <a:r>
              <a:rPr lang="es-ES" sz="2400" dirty="0"/>
              <a:t> as arelas de Independencia de España.</a:t>
            </a:r>
          </a:p>
        </p:txBody>
      </p:sp>
      <p:sp>
        <p:nvSpPr>
          <p:cNvPr id="3" name="AutoShape 2" descr="Biografia de Francisco de Miranda Precursor de la Independenci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6148" name="Picture 4" descr="https://historiaybiografias.com/archivos_varios5/mirand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45" y="667797"/>
            <a:ext cx="645795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728" y="0"/>
            <a:ext cx="53189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- </a:t>
            </a:r>
            <a:r>
              <a:rPr lang="es-ES" sz="2400" b="1" u="sng" dirty="0"/>
              <a:t>A CRISE ECONÓMICA XENERALIZADA</a:t>
            </a:r>
            <a:r>
              <a:rPr lang="es-ES" sz="2400" dirty="0"/>
              <a:t>. 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As </a:t>
            </a:r>
            <a:r>
              <a:rPr lang="es-ES" sz="2400" b="1" dirty="0"/>
              <a:t>dificultades da </a:t>
            </a:r>
            <a:r>
              <a:rPr lang="es-ES" sz="2400" b="1" dirty="0" err="1"/>
              <a:t>Facenda</a:t>
            </a:r>
            <a:r>
              <a:rPr lang="es-ES" sz="2400" b="1" dirty="0"/>
              <a:t> real</a:t>
            </a:r>
            <a:r>
              <a:rPr lang="es-ES" sz="2400" dirty="0"/>
              <a:t>  </a:t>
            </a:r>
            <a:r>
              <a:rPr lang="es-ES" sz="2400" dirty="0" err="1"/>
              <a:t>agudizaranse</a:t>
            </a:r>
            <a:r>
              <a:rPr lang="es-ES" sz="2400" dirty="0"/>
              <a:t> </a:t>
            </a:r>
            <a:r>
              <a:rPr lang="es-ES" sz="2400" dirty="0" err="1"/>
              <a:t>polas</a:t>
            </a:r>
            <a:r>
              <a:rPr lang="es-ES" sz="2400" dirty="0"/>
              <a:t> guerras, </a:t>
            </a:r>
            <a:r>
              <a:rPr lang="es-ES" sz="2400" dirty="0" err="1"/>
              <a:t>primeiro</a:t>
            </a:r>
            <a:r>
              <a:rPr lang="es-ES" sz="2400" dirty="0"/>
              <a:t> contra Francia e, sobre todo, </a:t>
            </a:r>
            <a:r>
              <a:rPr lang="es-ES" sz="2400" dirty="0" err="1"/>
              <a:t>cos</a:t>
            </a:r>
            <a:r>
              <a:rPr lang="es-ES" sz="2400" dirty="0"/>
              <a:t> </a:t>
            </a:r>
            <a:r>
              <a:rPr lang="es-ES" sz="2400" dirty="0" err="1"/>
              <a:t>enfrontamentos</a:t>
            </a:r>
            <a:r>
              <a:rPr lang="es-ES" sz="2400" dirty="0"/>
              <a:t> contra Gran Bretaña, case continuos desde 1796. 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A </a:t>
            </a:r>
            <a:r>
              <a:rPr lang="es-ES" sz="2400" b="1" dirty="0"/>
              <a:t>paralización do comercio con </a:t>
            </a:r>
            <a:r>
              <a:rPr lang="es-ES" sz="2400" b="1" dirty="0" smtClean="0"/>
              <a:t>América</a:t>
            </a:r>
            <a:r>
              <a:rPr lang="es-ES" sz="2400" dirty="0" smtClean="0"/>
              <a:t> representa:</a:t>
            </a:r>
          </a:p>
          <a:p>
            <a:pPr algn="just"/>
            <a:r>
              <a:rPr lang="es-ES" sz="2400" dirty="0" smtClean="0"/>
              <a:t>-    </a:t>
            </a:r>
            <a:r>
              <a:rPr lang="es-ES" sz="2400" b="1" dirty="0" smtClean="0"/>
              <a:t>Freo </a:t>
            </a:r>
            <a:r>
              <a:rPr lang="es-ES" sz="2400" b="1" dirty="0"/>
              <a:t>para a </a:t>
            </a:r>
            <a:r>
              <a:rPr lang="es-ES" sz="2400" b="1" dirty="0" err="1"/>
              <a:t>produción</a:t>
            </a:r>
            <a:r>
              <a:rPr lang="es-ES" sz="2400" b="1" dirty="0"/>
              <a:t> industrial 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 err="1" smtClean="0"/>
              <a:t>Redución</a:t>
            </a:r>
            <a:r>
              <a:rPr lang="es-ES" sz="2400" b="1" dirty="0" smtClean="0"/>
              <a:t> ingresos </a:t>
            </a:r>
          </a:p>
          <a:p>
            <a:pPr algn="just"/>
            <a:endParaRPr lang="es-ES" sz="2400" b="1" dirty="0"/>
          </a:p>
          <a:p>
            <a:pPr algn="just"/>
            <a:r>
              <a:rPr lang="es-ES" sz="2400" b="1" dirty="0" smtClean="0"/>
              <a:t>A monarquía </a:t>
            </a:r>
            <a:r>
              <a:rPr lang="es-ES" sz="2400" b="1" dirty="0" err="1" smtClean="0"/>
              <a:t>terá</a:t>
            </a:r>
            <a:r>
              <a:rPr lang="es-ES" sz="2400" b="1" dirty="0" smtClean="0"/>
              <a:t> que recorrer a:</a:t>
            </a:r>
            <a:endParaRPr lang="es-ES" sz="2400" dirty="0" smtClean="0"/>
          </a:p>
          <a:p>
            <a:pPr algn="just"/>
            <a:r>
              <a:rPr lang="es-ES" sz="2400" dirty="0" smtClean="0"/>
              <a:t> -   </a:t>
            </a:r>
            <a:r>
              <a:rPr lang="es-ES" sz="2400" b="1" dirty="0"/>
              <a:t>P</a:t>
            </a:r>
            <a:r>
              <a:rPr lang="es-ES" sz="2400" b="1" dirty="0" smtClean="0"/>
              <a:t>réstamos</a:t>
            </a:r>
            <a:r>
              <a:rPr lang="es-ES" sz="2400" dirty="0" smtClean="0"/>
              <a:t>  </a:t>
            </a:r>
            <a:endParaRPr lang="es-ES" sz="240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E</a:t>
            </a:r>
            <a:r>
              <a:rPr lang="es-ES" sz="2400" b="1" dirty="0" smtClean="0"/>
              <a:t>misión </a:t>
            </a:r>
            <a:r>
              <a:rPr lang="es-ES" sz="2400" b="1" dirty="0"/>
              <a:t>de vales </a:t>
            </a:r>
            <a:r>
              <a:rPr lang="es-ES" sz="2400" b="1" dirty="0" err="1"/>
              <a:t>reais</a:t>
            </a:r>
            <a:r>
              <a:rPr lang="es-ES" sz="2400" dirty="0"/>
              <a:t> </a:t>
            </a:r>
            <a:endParaRPr lang="es-ES" sz="2400" dirty="0" smtClean="0"/>
          </a:p>
          <a:p>
            <a:pPr algn="just"/>
            <a:r>
              <a:rPr lang="es-ES" sz="2400" dirty="0" smtClean="0"/>
              <a:t>Os vales </a:t>
            </a:r>
            <a:r>
              <a:rPr lang="es-ES" sz="2400" dirty="0" err="1"/>
              <a:t>chegarán</a:t>
            </a:r>
            <a:r>
              <a:rPr lang="es-ES" sz="2400" dirty="0"/>
              <a:t> a perder </a:t>
            </a:r>
            <a:r>
              <a:rPr lang="es-ES" sz="2400" dirty="0" err="1"/>
              <a:t>unha</a:t>
            </a:r>
            <a:r>
              <a:rPr lang="es-ES" sz="2400" dirty="0"/>
              <a:t> grande parte do </a:t>
            </a:r>
            <a:r>
              <a:rPr lang="es-ES" sz="2400" dirty="0" err="1"/>
              <a:t>seu</a:t>
            </a:r>
            <a:r>
              <a:rPr lang="es-ES" sz="2400" dirty="0"/>
              <a:t> valor (en 1802, o 75%).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69" y="0"/>
            <a:ext cx="5076652" cy="66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2842</Words>
  <Application>Microsoft Office PowerPoint</Application>
  <PresentationFormat>Panorámica</PresentationFormat>
  <Paragraphs>247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Mario Domínguez Cabaleiro</dc:creator>
  <cp:lastModifiedBy>Usuario</cp:lastModifiedBy>
  <cp:revision>51</cp:revision>
  <dcterms:created xsi:type="dcterms:W3CDTF">2020-07-20T20:52:09Z</dcterms:created>
  <dcterms:modified xsi:type="dcterms:W3CDTF">2023-07-31T08:07:51Z</dcterms:modified>
</cp:coreProperties>
</file>