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6" r:id="rId3"/>
    <p:sldId id="297" r:id="rId4"/>
    <p:sldId id="258" r:id="rId5"/>
    <p:sldId id="261" r:id="rId6"/>
    <p:sldId id="257" r:id="rId7"/>
    <p:sldId id="259" r:id="rId8"/>
    <p:sldId id="299" r:id="rId9"/>
    <p:sldId id="260" r:id="rId10"/>
    <p:sldId id="265" r:id="rId11"/>
    <p:sldId id="264" r:id="rId12"/>
    <p:sldId id="298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>
      <p:cViewPr varScale="1">
        <p:scale>
          <a:sx n="75" d="100"/>
          <a:sy n="75" d="100"/>
        </p:scale>
        <p:origin x="-40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B990-E406-44B3-AD57-DCE95B67CA1E}" type="datetimeFigureOut">
              <a:rPr lang="gl-ES" smtClean="0"/>
              <a:pPr/>
              <a:t>18/11/11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F588F-77DE-4933-97DC-CB3223797385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B990-E406-44B3-AD57-DCE95B67CA1E}" type="datetimeFigureOut">
              <a:rPr lang="gl-ES" smtClean="0"/>
              <a:pPr/>
              <a:t>18/11/11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F588F-77DE-4933-97DC-CB3223797385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B990-E406-44B3-AD57-DCE95B67CA1E}" type="datetimeFigureOut">
              <a:rPr lang="gl-ES" smtClean="0"/>
              <a:pPr/>
              <a:t>18/11/11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F588F-77DE-4933-97DC-CB3223797385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B990-E406-44B3-AD57-DCE95B67CA1E}" type="datetimeFigureOut">
              <a:rPr lang="gl-ES" smtClean="0"/>
              <a:pPr/>
              <a:t>18/11/11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F588F-77DE-4933-97DC-CB3223797385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B990-E406-44B3-AD57-DCE95B67CA1E}" type="datetimeFigureOut">
              <a:rPr lang="gl-ES" smtClean="0"/>
              <a:pPr/>
              <a:t>18/11/11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F588F-77DE-4933-97DC-CB3223797385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B990-E406-44B3-AD57-DCE95B67CA1E}" type="datetimeFigureOut">
              <a:rPr lang="gl-ES" smtClean="0"/>
              <a:pPr/>
              <a:t>18/11/11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F588F-77DE-4933-97DC-CB3223797385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B990-E406-44B3-AD57-DCE95B67CA1E}" type="datetimeFigureOut">
              <a:rPr lang="gl-ES" smtClean="0"/>
              <a:pPr/>
              <a:t>18/11/11</a:t>
            </a:fld>
            <a:endParaRPr lang="gl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F588F-77DE-4933-97DC-CB3223797385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B990-E406-44B3-AD57-DCE95B67CA1E}" type="datetimeFigureOut">
              <a:rPr lang="gl-ES" smtClean="0"/>
              <a:pPr/>
              <a:t>18/11/11</a:t>
            </a:fld>
            <a:endParaRPr lang="gl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F588F-77DE-4933-97DC-CB3223797385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B990-E406-44B3-AD57-DCE95B67CA1E}" type="datetimeFigureOut">
              <a:rPr lang="gl-ES" smtClean="0"/>
              <a:pPr/>
              <a:t>18/11/11</a:t>
            </a:fld>
            <a:endParaRPr lang="gl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F588F-77DE-4933-97DC-CB3223797385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B990-E406-44B3-AD57-DCE95B67CA1E}" type="datetimeFigureOut">
              <a:rPr lang="gl-ES" smtClean="0"/>
              <a:pPr/>
              <a:t>18/11/11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F588F-77DE-4933-97DC-CB3223797385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B990-E406-44B3-AD57-DCE95B67CA1E}" type="datetimeFigureOut">
              <a:rPr lang="gl-ES" smtClean="0"/>
              <a:pPr/>
              <a:t>18/11/11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F588F-77DE-4933-97DC-CB3223797385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EB990-E406-44B3-AD57-DCE95B67CA1E}" type="datetimeFigureOut">
              <a:rPr lang="gl-ES" smtClean="0"/>
              <a:pPr/>
              <a:t>18/11/11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F588F-77DE-4933-97DC-CB3223797385}" type="slidenum">
              <a:rPr lang="gl-ES" smtClean="0"/>
              <a:pPr/>
              <a:t>‹Nº›</a:t>
            </a:fld>
            <a:endParaRPr lang="gl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upload.wikimedia.org/wikipedia/commons/6/6e/Mapa_Caesaraugusta.sv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787900" y="1052513"/>
            <a:ext cx="4114800" cy="4968875"/>
          </a:xfrm>
        </p:spPr>
        <p:txBody>
          <a:bodyPr/>
          <a:lstStyle/>
          <a:p>
            <a:r>
              <a:rPr lang="es-ES" sz="4800" b="1">
                <a:solidFill>
                  <a:srgbClr val="FFFF66"/>
                </a:solidFill>
              </a:rPr>
              <a:t>A CIDADE INDUSTRIAL</a:t>
            </a:r>
          </a:p>
        </p:txBody>
      </p:sp>
      <p:pic>
        <p:nvPicPr>
          <p:cNvPr id="135173" name="Picture 5" descr="Jilin11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981075"/>
            <a:ext cx="4356100" cy="4968875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6084168" y="5445224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>
                <a:solidFill>
                  <a:schemeClr val="bg1"/>
                </a:solidFill>
              </a:rPr>
              <a:t>PRESENTACIÓN  DO </a:t>
            </a:r>
            <a:r>
              <a:rPr lang="gl-ES" dirty="0" smtClean="0">
                <a:solidFill>
                  <a:schemeClr val="bg1"/>
                </a:solidFill>
              </a:rPr>
              <a:t>HISTORIADOR</a:t>
            </a:r>
            <a:endParaRPr lang="gl-ES" dirty="0" smtClean="0">
              <a:solidFill>
                <a:schemeClr val="bg1"/>
              </a:solidFill>
            </a:endParaRPr>
          </a:p>
          <a:p>
            <a:r>
              <a:rPr lang="gl-ES" dirty="0" smtClean="0">
                <a:solidFill>
                  <a:schemeClr val="bg1"/>
                </a:solidFill>
              </a:rPr>
              <a:t>J.M. RAMÓN. IGLESIAS VEIGA</a:t>
            </a:r>
            <a:endParaRPr lang="gl-E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1" name="Picture 5" descr="BCN02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1331640" y="404664"/>
            <a:ext cx="6553175" cy="4886433"/>
          </a:xfrm>
          <a:prstGeom prst="rect">
            <a:avLst/>
          </a:prstGeom>
          <a:noFill/>
        </p:spPr>
      </p:pic>
      <p:sp>
        <p:nvSpPr>
          <p:cNvPr id="183302" name="Text Box 6"/>
          <p:cNvSpPr txBox="1">
            <a:spLocks noChangeArrowheads="1"/>
          </p:cNvSpPr>
          <p:nvPr/>
        </p:nvSpPr>
        <p:spPr bwMode="auto">
          <a:xfrm>
            <a:off x="5364163" y="0"/>
            <a:ext cx="3311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>
                <a:solidFill>
                  <a:schemeClr val="bg1"/>
                </a:solidFill>
              </a:rPr>
              <a:t>Barcelona. Ensanche</a:t>
            </a:r>
            <a:r>
              <a:rPr lang="es-ES" sz="2000" b="1">
                <a:solidFill>
                  <a:srgbClr val="FFFF66"/>
                </a:solidFill>
              </a:rPr>
              <a:t>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78432" y="5373216"/>
            <a:ext cx="8614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 Plano </a:t>
            </a:r>
            <a:r>
              <a:rPr lang="es-ES_tradnl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Cerdá</a:t>
            </a:r>
            <a:r>
              <a:rPr lang="es-ES_tradn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para a reforma e o ensanche de Barcelona é un dos grandes </a:t>
            </a:r>
            <a:r>
              <a:rPr lang="es-ES_tradnl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proxectos</a:t>
            </a:r>
            <a:r>
              <a:rPr lang="es-ES_tradn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urbanísticos do s. XIX en Europa. O Plano </a:t>
            </a:r>
            <a:r>
              <a:rPr lang="es-ES_tradnl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propuña</a:t>
            </a:r>
            <a:r>
              <a:rPr lang="es-ES_tradn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s-ES_tradn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 ensanche ilimitado que se </a:t>
            </a:r>
            <a:r>
              <a:rPr lang="es-ES_tradnl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estendía</a:t>
            </a:r>
            <a:r>
              <a:rPr lang="es-ES_tradn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entre </a:t>
            </a:r>
            <a:r>
              <a:rPr lang="es-ES_tradnl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Monjuic</a:t>
            </a:r>
            <a:r>
              <a:rPr lang="es-ES_tradn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e o río Besós,  </a:t>
            </a:r>
            <a:r>
              <a:rPr lang="es-ES_tradnl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seguindo</a:t>
            </a:r>
            <a:r>
              <a:rPr lang="es-ES_tradn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un trazado ortogonal, de rúas rectas de 20 m. de ancho, orientadas en dirección NO-</a:t>
            </a:r>
            <a:r>
              <a:rPr lang="es-ES_tradnl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SE,seguindo</a:t>
            </a:r>
            <a:r>
              <a:rPr lang="es-ES_tradn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s-ES_tradnl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pendente</a:t>
            </a:r>
            <a:r>
              <a:rPr lang="es-ES_tradn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natural, cortadas por </a:t>
            </a:r>
            <a:r>
              <a:rPr lang="es-ES_tradnl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outras</a:t>
            </a:r>
            <a:r>
              <a:rPr lang="es-ES_tradn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en dirección SO-NE, paralelas á costa e </a:t>
            </a:r>
            <a:r>
              <a:rPr lang="es-ES_tradnl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ós</a:t>
            </a:r>
            <a:r>
              <a:rPr lang="es-ES_tradn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montes  de </a:t>
            </a:r>
            <a:r>
              <a:rPr lang="es-ES_tradnl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Collserola</a:t>
            </a:r>
            <a:r>
              <a:rPr lang="es-ES_tradnl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gl-E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5" name="Picture 5" descr="sat-barcelo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701" y="1916832"/>
            <a:ext cx="6592802" cy="4941168"/>
          </a:xfrm>
          <a:prstGeom prst="rect">
            <a:avLst/>
          </a:prstGeom>
          <a:noFill/>
        </p:spPr>
      </p:pic>
      <p:sp>
        <p:nvSpPr>
          <p:cNvPr id="184327" name="Text Box 7"/>
          <p:cNvSpPr txBox="1">
            <a:spLocks noChangeArrowheads="1"/>
          </p:cNvSpPr>
          <p:nvPr/>
        </p:nvSpPr>
        <p:spPr bwMode="auto">
          <a:xfrm>
            <a:off x="7308850" y="5805488"/>
            <a:ext cx="2016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>
                <a:solidFill>
                  <a:srgbClr val="FFFF66"/>
                </a:solidFill>
              </a:rPr>
              <a:t>Barcelona. Ensanche.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93348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Deste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modo quedaban delimitadas </a:t>
            </a:r>
            <a:r>
              <a:rPr lang="es-ES_tradnl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unhas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mazás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cadradas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urbanizables de 113´3 m de </a:t>
            </a:r>
            <a:endParaRPr lang="es-ES_tradnl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lado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Dentro </a:t>
            </a:r>
            <a:r>
              <a:rPr lang="es-ES_tradnl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desta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trama </a:t>
            </a:r>
            <a:r>
              <a:rPr lang="es-ES_tradnl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homoxéneas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destacaban 5 vías </a:t>
            </a:r>
            <a:r>
              <a:rPr lang="es-ES_tradnl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máis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anchas: 2 grandes </a:t>
            </a:r>
            <a:endParaRPr lang="es-ES_tradnl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perpendiculares 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s-ES_tradnl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Passeig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s-ES_tradnl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Sant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Joan e Gran Vía de les </a:t>
            </a:r>
            <a:r>
              <a:rPr lang="es-ES_tradnl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Corts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Catalanes – e 3 </a:t>
            </a:r>
            <a:r>
              <a:rPr lang="es-ES_tradnl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diagonais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que seguían as </a:t>
            </a:r>
            <a:r>
              <a:rPr lang="es-ES_tradnl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liñas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imaxinarias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(Meridiana e </a:t>
            </a:r>
            <a:r>
              <a:rPr lang="es-ES_tradnl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Paralel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e a Diagonal que cortaba 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</a:t>
            </a:r>
          </a:p>
          <a:p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diagonal as rúas. Meridiana e Diagonal </a:t>
            </a:r>
            <a:r>
              <a:rPr lang="es-ES_tradnl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orientábanse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cara </a:t>
            </a:r>
            <a:r>
              <a:rPr lang="es-ES_tradnl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ás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saídas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naturais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s-ES_tradnl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cidade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s-ES_tradnl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polos </a:t>
            </a:r>
            <a:r>
              <a:rPr lang="es-ES_tradn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vals do Besós e do Llobregat.</a:t>
            </a:r>
          </a:p>
          <a:p>
            <a:endParaRPr lang="gl-ES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6449" y="188640"/>
            <a:ext cx="886588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ES_tradnl" dirty="0" smtClean="0">
                <a:solidFill>
                  <a:schemeClr val="bg1"/>
                </a:solidFill>
              </a:rPr>
              <a:t>O </a:t>
            </a:r>
            <a:r>
              <a:rPr lang="es-ES_tradnl" dirty="0" err="1" smtClean="0">
                <a:solidFill>
                  <a:schemeClr val="bg1"/>
                </a:solidFill>
              </a:rPr>
              <a:t>proxecto</a:t>
            </a:r>
            <a:r>
              <a:rPr lang="es-ES_tradnl" dirty="0" smtClean="0">
                <a:solidFill>
                  <a:schemeClr val="bg1"/>
                </a:solidFill>
              </a:rPr>
              <a:t> de </a:t>
            </a:r>
            <a:r>
              <a:rPr lang="es-ES_tradnl" dirty="0" err="1" smtClean="0">
                <a:solidFill>
                  <a:schemeClr val="bg1"/>
                </a:solidFill>
              </a:rPr>
              <a:t>Cerdá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prevía</a:t>
            </a:r>
            <a:r>
              <a:rPr lang="es-ES_tradnl" dirty="0" smtClean="0">
                <a:solidFill>
                  <a:schemeClr val="bg1"/>
                </a:solidFill>
              </a:rPr>
              <a:t> a edificación das </a:t>
            </a:r>
            <a:r>
              <a:rPr lang="es-ES_tradnl" dirty="0" err="1" smtClean="0">
                <a:solidFill>
                  <a:schemeClr val="bg1"/>
                </a:solidFill>
              </a:rPr>
              <a:t>mazás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só</a:t>
            </a:r>
            <a:r>
              <a:rPr lang="es-ES_tradnl" dirty="0" smtClean="0">
                <a:solidFill>
                  <a:schemeClr val="bg1"/>
                </a:solidFill>
              </a:rPr>
              <a:t> en 2 lados, </a:t>
            </a:r>
            <a:r>
              <a:rPr lang="es-ES_tradnl" dirty="0" err="1" smtClean="0">
                <a:solidFill>
                  <a:schemeClr val="bg1"/>
                </a:solidFill>
              </a:rPr>
              <a:t>xeralmente</a:t>
            </a:r>
            <a:r>
              <a:rPr lang="es-ES_tradnl" dirty="0" smtClean="0">
                <a:solidFill>
                  <a:schemeClr val="bg1"/>
                </a:solidFill>
              </a:rPr>
              <a:t> os </a:t>
            </a:r>
            <a:r>
              <a:rPr lang="es-ES_tradnl" dirty="0" err="1" smtClean="0">
                <a:solidFill>
                  <a:schemeClr val="bg1"/>
                </a:solidFill>
              </a:rPr>
              <a:t>opostos</a:t>
            </a:r>
            <a:r>
              <a:rPr lang="es-ES_tradnl" dirty="0" smtClean="0">
                <a:solidFill>
                  <a:schemeClr val="bg1"/>
                </a:solidFill>
              </a:rPr>
              <a:t>,</a:t>
            </a:r>
          </a:p>
          <a:p>
            <a:pPr algn="just"/>
            <a:r>
              <a:rPr lang="es-ES_tradnl" dirty="0" err="1" smtClean="0">
                <a:solidFill>
                  <a:schemeClr val="bg1"/>
                </a:solidFill>
              </a:rPr>
              <a:t>aínda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smtClean="0">
                <a:solidFill>
                  <a:schemeClr val="bg1"/>
                </a:solidFill>
              </a:rPr>
              <a:t>que en </a:t>
            </a:r>
            <a:r>
              <a:rPr lang="es-ES_tradnl" dirty="0" err="1" smtClean="0">
                <a:solidFill>
                  <a:schemeClr val="bg1"/>
                </a:solidFill>
              </a:rPr>
              <a:t>ocasións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tamén</a:t>
            </a:r>
            <a:r>
              <a:rPr lang="es-ES_tradnl" dirty="0" smtClean="0">
                <a:solidFill>
                  <a:schemeClr val="bg1"/>
                </a:solidFill>
              </a:rPr>
              <a:t> en ángulo. O resto estaba destinado a </a:t>
            </a:r>
            <a:r>
              <a:rPr lang="es-ES_tradnl" dirty="0" err="1" smtClean="0">
                <a:solidFill>
                  <a:schemeClr val="bg1"/>
                </a:solidFill>
              </a:rPr>
              <a:t>xardíns</a:t>
            </a:r>
            <a:r>
              <a:rPr lang="es-ES_tradnl" dirty="0" smtClean="0">
                <a:solidFill>
                  <a:schemeClr val="bg1"/>
                </a:solidFill>
              </a:rPr>
              <a:t> e </a:t>
            </a:r>
            <a:r>
              <a:rPr lang="es-ES_tradnl" dirty="0" err="1" smtClean="0">
                <a:solidFill>
                  <a:schemeClr val="bg1"/>
                </a:solidFill>
              </a:rPr>
              <a:t>espazos</a:t>
            </a:r>
            <a:r>
              <a:rPr lang="es-ES_tradnl" dirty="0" smtClean="0">
                <a:solidFill>
                  <a:schemeClr val="bg1"/>
                </a:solidFill>
              </a:rPr>
              <a:t> libres. </a:t>
            </a:r>
            <a:endParaRPr lang="es-ES_tradnl" dirty="0" smtClean="0">
              <a:solidFill>
                <a:schemeClr val="bg1"/>
              </a:solidFill>
            </a:endParaRPr>
          </a:p>
          <a:p>
            <a:pPr algn="just"/>
            <a:r>
              <a:rPr lang="es-ES_tradnl" dirty="0" smtClean="0">
                <a:solidFill>
                  <a:schemeClr val="bg1"/>
                </a:solidFill>
              </a:rPr>
              <a:t>Os </a:t>
            </a:r>
            <a:r>
              <a:rPr lang="es-ES_tradnl" dirty="0" smtClean="0">
                <a:solidFill>
                  <a:schemeClr val="bg1"/>
                </a:solidFill>
              </a:rPr>
              <a:t>edificios debían ter </a:t>
            </a:r>
            <a:r>
              <a:rPr lang="es-ES_tradnl" dirty="0" err="1" smtClean="0">
                <a:solidFill>
                  <a:schemeClr val="bg1"/>
                </a:solidFill>
              </a:rPr>
              <a:t>unha</a:t>
            </a:r>
            <a:r>
              <a:rPr lang="es-ES_tradnl" dirty="0" smtClean="0">
                <a:solidFill>
                  <a:schemeClr val="bg1"/>
                </a:solidFill>
              </a:rPr>
              <a:t> altura máxima de 16 metros –planta </a:t>
            </a:r>
            <a:r>
              <a:rPr lang="es-ES_tradnl" dirty="0" err="1" smtClean="0">
                <a:solidFill>
                  <a:schemeClr val="bg1"/>
                </a:solidFill>
              </a:rPr>
              <a:t>baixa</a:t>
            </a:r>
            <a:r>
              <a:rPr lang="es-ES_tradnl" dirty="0" smtClean="0">
                <a:solidFill>
                  <a:schemeClr val="bg1"/>
                </a:solidFill>
              </a:rPr>
              <a:t> e 4 pisos- e </a:t>
            </a:r>
            <a:r>
              <a:rPr lang="es-ES_tradnl" dirty="0" err="1" smtClean="0">
                <a:solidFill>
                  <a:schemeClr val="bg1"/>
                </a:solidFill>
              </a:rPr>
              <a:t>unha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endParaRPr lang="es-ES_tradnl" dirty="0" smtClean="0">
              <a:solidFill>
                <a:schemeClr val="bg1"/>
              </a:solidFill>
            </a:endParaRPr>
          </a:p>
          <a:p>
            <a:pPr algn="just"/>
            <a:r>
              <a:rPr lang="es-ES_tradnl" dirty="0" err="1" smtClean="0">
                <a:solidFill>
                  <a:schemeClr val="bg1"/>
                </a:solidFill>
              </a:rPr>
              <a:t>profundidade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smtClean="0">
                <a:solidFill>
                  <a:schemeClr val="bg1"/>
                </a:solidFill>
              </a:rPr>
              <a:t>edificable de 10 a 20 m. Esta disposición aseguraba o aire e o sol a todos </a:t>
            </a:r>
            <a:r>
              <a:rPr lang="es-ES_tradnl" dirty="0" smtClean="0">
                <a:solidFill>
                  <a:schemeClr val="bg1"/>
                </a:solidFill>
              </a:rPr>
              <a:t>os</a:t>
            </a:r>
          </a:p>
          <a:p>
            <a:pPr algn="just"/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smtClean="0">
                <a:solidFill>
                  <a:schemeClr val="bg1"/>
                </a:solidFill>
              </a:rPr>
              <a:t>pisos, nos que as </a:t>
            </a:r>
            <a:r>
              <a:rPr lang="es-ES_tradnl" dirty="0" err="1" smtClean="0">
                <a:solidFill>
                  <a:schemeClr val="bg1"/>
                </a:solidFill>
              </a:rPr>
              <a:t>estanzas</a:t>
            </a:r>
            <a:r>
              <a:rPr lang="es-ES_tradnl" dirty="0" smtClean="0">
                <a:solidFill>
                  <a:schemeClr val="bg1"/>
                </a:solidFill>
              </a:rPr>
              <a:t> daban directamente ó exterior. Se a </a:t>
            </a:r>
            <a:r>
              <a:rPr lang="es-ES_tradnl" dirty="0" err="1" smtClean="0">
                <a:solidFill>
                  <a:schemeClr val="bg1"/>
                </a:solidFill>
              </a:rPr>
              <a:t>isto</a:t>
            </a:r>
            <a:r>
              <a:rPr lang="es-ES_tradnl" dirty="0" smtClean="0">
                <a:solidFill>
                  <a:schemeClr val="bg1"/>
                </a:solidFill>
              </a:rPr>
              <a:t> se </a:t>
            </a:r>
            <a:r>
              <a:rPr lang="es-ES_tradnl" dirty="0" err="1" smtClean="0">
                <a:solidFill>
                  <a:schemeClr val="bg1"/>
                </a:solidFill>
              </a:rPr>
              <a:t>engaden</a:t>
            </a:r>
            <a:r>
              <a:rPr lang="es-ES_tradnl" dirty="0" smtClean="0">
                <a:solidFill>
                  <a:schemeClr val="bg1"/>
                </a:solidFill>
              </a:rPr>
              <a:t> as </a:t>
            </a:r>
            <a:r>
              <a:rPr lang="es-ES_tradnl" dirty="0" err="1" smtClean="0">
                <a:solidFill>
                  <a:schemeClr val="bg1"/>
                </a:solidFill>
              </a:rPr>
              <a:t>árbores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endParaRPr lang="es-ES_tradnl" dirty="0" smtClean="0">
              <a:solidFill>
                <a:schemeClr val="bg1"/>
              </a:solidFill>
            </a:endParaRPr>
          </a:p>
          <a:p>
            <a:pPr algn="just"/>
            <a:r>
              <a:rPr lang="es-ES_tradnl" dirty="0" smtClean="0">
                <a:solidFill>
                  <a:schemeClr val="bg1"/>
                </a:solidFill>
              </a:rPr>
              <a:t>das </a:t>
            </a:r>
            <a:r>
              <a:rPr lang="es-ES_tradnl" dirty="0" smtClean="0">
                <a:solidFill>
                  <a:schemeClr val="bg1"/>
                </a:solidFill>
              </a:rPr>
              <a:t>rúas, </a:t>
            </a:r>
            <a:r>
              <a:rPr lang="es-ES_tradnl" dirty="0" err="1" smtClean="0">
                <a:solidFill>
                  <a:schemeClr val="bg1"/>
                </a:solidFill>
              </a:rPr>
              <a:t>prazas</a:t>
            </a:r>
            <a:r>
              <a:rPr lang="es-ES_tradnl" dirty="0" smtClean="0">
                <a:solidFill>
                  <a:schemeClr val="bg1"/>
                </a:solidFill>
              </a:rPr>
              <a:t> e interiores das </a:t>
            </a:r>
            <a:r>
              <a:rPr lang="es-ES_tradnl" dirty="0" err="1" smtClean="0">
                <a:solidFill>
                  <a:schemeClr val="bg1"/>
                </a:solidFill>
              </a:rPr>
              <a:t>mazás</a:t>
            </a:r>
            <a:r>
              <a:rPr lang="es-ES_tradnl" dirty="0" smtClean="0">
                <a:solidFill>
                  <a:schemeClr val="bg1"/>
                </a:solidFill>
              </a:rPr>
              <a:t>, Barcelona sería </a:t>
            </a:r>
            <a:r>
              <a:rPr lang="es-ES_tradnl" dirty="0" err="1" smtClean="0">
                <a:solidFill>
                  <a:schemeClr val="bg1"/>
                </a:solidFill>
              </a:rPr>
              <a:t>unha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verdadeira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cidade-xardín</a:t>
            </a:r>
            <a:r>
              <a:rPr lang="es-ES_tradnl" dirty="0" smtClean="0">
                <a:solidFill>
                  <a:schemeClr val="bg1"/>
                </a:solidFill>
              </a:rPr>
              <a:t>, </a:t>
            </a:r>
            <a:endParaRPr lang="es-ES_tradnl" dirty="0" smtClean="0">
              <a:solidFill>
                <a:schemeClr val="bg1"/>
              </a:solidFill>
            </a:endParaRPr>
          </a:p>
          <a:p>
            <a:pPr algn="just"/>
            <a:r>
              <a:rPr lang="es-ES_tradnl" dirty="0" smtClean="0">
                <a:solidFill>
                  <a:schemeClr val="bg1"/>
                </a:solidFill>
              </a:rPr>
              <a:t>pero </a:t>
            </a:r>
            <a:r>
              <a:rPr lang="es-ES_tradnl" dirty="0" smtClean="0">
                <a:solidFill>
                  <a:schemeClr val="bg1"/>
                </a:solidFill>
              </a:rPr>
              <a:t>os intereses dos propietarios e a especulación desvirtuaron o </a:t>
            </a:r>
            <a:r>
              <a:rPr lang="es-ES_tradnl" dirty="0" smtClean="0">
                <a:solidFill>
                  <a:schemeClr val="bg1"/>
                </a:solidFill>
              </a:rPr>
              <a:t>Plano</a:t>
            </a:r>
            <a:endParaRPr lang="gl-ES" dirty="0">
              <a:solidFill>
                <a:schemeClr val="bg1"/>
              </a:solidFill>
            </a:endParaRPr>
          </a:p>
        </p:txBody>
      </p:sp>
      <p:pic>
        <p:nvPicPr>
          <p:cNvPr id="3" name="Picture 2" descr="http://fotos01.levante-emv.com/fotos/noticias/318x200/2009-10-25_IMG_2009-10-17_23.20.39__Finca_Roja_-_Foto_Zeppe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636912"/>
            <a:ext cx="5616624" cy="34618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580063" y="274638"/>
            <a:ext cx="3384550" cy="6107112"/>
          </a:xfrm>
        </p:spPr>
        <p:txBody>
          <a:bodyPr/>
          <a:lstStyle/>
          <a:p>
            <a:r>
              <a:rPr lang="es-ES" sz="2800">
                <a:solidFill>
                  <a:srgbClr val="FFFF66"/>
                </a:solidFill>
              </a:rPr>
              <a:t>Proxecto de ensanche de Madrid. Carlos María de Castro. 1857</a:t>
            </a:r>
          </a:p>
        </p:txBody>
      </p:sp>
      <p:pic>
        <p:nvPicPr>
          <p:cNvPr id="186373" name="Picture 5" descr="ensan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10213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9" name="Picture 5" descr="sat-madr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45313"/>
          </a:xfrm>
          <a:prstGeom prst="rect">
            <a:avLst/>
          </a:prstGeom>
          <a:noFill/>
        </p:spPr>
      </p:pic>
      <p:sp>
        <p:nvSpPr>
          <p:cNvPr id="185351" name="Text Box 7"/>
          <p:cNvSpPr txBox="1">
            <a:spLocks noChangeArrowheads="1"/>
          </p:cNvSpPr>
          <p:nvPr/>
        </p:nvSpPr>
        <p:spPr bwMode="auto">
          <a:xfrm>
            <a:off x="7164388" y="404813"/>
            <a:ext cx="1295400" cy="406400"/>
          </a:xfrm>
          <a:prstGeom prst="rect">
            <a:avLst/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>
                <a:solidFill>
                  <a:srgbClr val="FFFF66"/>
                </a:solidFill>
              </a:rPr>
              <a:t>MADRID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7175" y="274638"/>
            <a:ext cx="5076825" cy="6394450"/>
          </a:xfrm>
        </p:spPr>
        <p:txBody>
          <a:bodyPr/>
          <a:lstStyle/>
          <a:p>
            <a:r>
              <a:rPr lang="es-ES" sz="4800" b="1" dirty="0">
                <a:solidFill>
                  <a:srgbClr val="FFFF66"/>
                </a:solidFill>
              </a:rPr>
              <a:t>A EXPANSIÓN URBANA DE VIGO </a:t>
            </a:r>
            <a:r>
              <a:rPr lang="es-ES" sz="4800" b="1" dirty="0" smtClean="0">
                <a:solidFill>
                  <a:srgbClr val="FFFF66"/>
                </a:solidFill>
              </a:rPr>
              <a:t> </a:t>
            </a:r>
            <a:endParaRPr lang="es-ES" dirty="0"/>
          </a:p>
        </p:txBody>
      </p:sp>
      <p:pic>
        <p:nvPicPr>
          <p:cNvPr id="134148" name="Picture 4" descr="11793"/>
          <p:cNvPicPr>
            <a:picLocks noChangeAspect="1" noChangeArrowheads="1"/>
          </p:cNvPicPr>
          <p:nvPr/>
        </p:nvPicPr>
        <p:blipFill>
          <a:blip r:embed="rId2" cstate="print"/>
          <a:srcRect t="19560" r="70" b="5232"/>
          <a:stretch>
            <a:fillRect/>
          </a:stretch>
        </p:blipFill>
        <p:spPr bwMode="auto">
          <a:xfrm>
            <a:off x="468313" y="1557338"/>
            <a:ext cx="3433762" cy="3933825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496300" cy="1143000"/>
          </a:xfrm>
        </p:spPr>
        <p:txBody>
          <a:bodyPr>
            <a:normAutofit fontScale="90000"/>
          </a:bodyPr>
          <a:lstStyle/>
          <a:p>
            <a:r>
              <a:rPr lang="gl-ES" sz="2400" b="1">
                <a:solidFill>
                  <a:schemeClr val="accent1"/>
                </a:solidFill>
              </a:rPr>
              <a:t>VIGO AO FINAL DO SÉCULO XVI</a:t>
            </a:r>
            <a:r>
              <a:rPr lang="gl-ES" sz="2400">
                <a:solidFill>
                  <a:schemeClr val="accent1"/>
                </a:solidFill>
              </a:rPr>
              <a:t>. Plano de Vigo de 1597. Trazado posiblemente polo enxeñeiro italiano Leonardo Turriano (Arquivo Xeral de Simancas).</a:t>
            </a:r>
            <a:endParaRPr lang="es-ES" sz="4000"/>
          </a:p>
        </p:txBody>
      </p:sp>
      <p:pic>
        <p:nvPicPr>
          <p:cNvPr id="9220" name="Picture 4" descr="Vigo medieval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484313"/>
            <a:ext cx="8496300" cy="4973637"/>
          </a:xfrm>
          <a:noFill/>
          <a:ln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188913"/>
            <a:ext cx="7129463" cy="706437"/>
          </a:xfrm>
          <a:ln>
            <a:solidFill>
              <a:srgbClr val="FFFF00"/>
            </a:solidFill>
          </a:ln>
        </p:spPr>
        <p:txBody>
          <a:bodyPr/>
          <a:lstStyle/>
          <a:p>
            <a:r>
              <a:rPr lang="gl-ES" sz="2000" b="1">
                <a:solidFill>
                  <a:srgbClr val="FFFF99"/>
                </a:solidFill>
              </a:rPr>
              <a:t>Plano das murallas de Vigo. Construídas entre 1656 e 1665 con motivo da Guerra de Restauración Portuguesa</a:t>
            </a:r>
          </a:p>
        </p:txBody>
      </p:sp>
      <p:pic>
        <p:nvPicPr>
          <p:cNvPr id="96260" name="Picture 4" descr="TRESP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996950"/>
            <a:ext cx="7200900" cy="5861050"/>
          </a:xfrm>
          <a:noFill/>
          <a:ln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25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25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25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MURALLA"/>
          <p:cNvPicPr>
            <a:picLocks noChangeAspect="1" noChangeArrowheads="1"/>
          </p:cNvPicPr>
          <p:nvPr/>
        </p:nvPicPr>
        <p:blipFill>
          <a:blip r:embed="rId2" cstate="print"/>
          <a:srcRect t="4628" r="-1952" b="19075"/>
          <a:stretch>
            <a:fillRect/>
          </a:stretch>
        </p:blipFill>
        <p:spPr bwMode="auto">
          <a:xfrm>
            <a:off x="1258888" y="0"/>
            <a:ext cx="65532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93189" name="Picture 5" descr="[Castillo+de+San+SebastiÃ Â¡n+04.jpg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620713"/>
            <a:ext cx="7777163" cy="5818187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  <p:bldP spid="9318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922337"/>
          </a:xfrm>
        </p:spPr>
        <p:txBody>
          <a:bodyPr/>
          <a:lstStyle/>
          <a:p>
            <a:r>
              <a:rPr lang="gl-ES" sz="2000" b="1" dirty="0">
                <a:solidFill>
                  <a:srgbClr val="FFCCFF"/>
                </a:solidFill>
              </a:rPr>
              <a:t>ENSANCHE DE BARCELONA. </a:t>
            </a:r>
            <a:br>
              <a:rPr lang="gl-ES" sz="2000" b="1" dirty="0">
                <a:solidFill>
                  <a:srgbClr val="FFCCFF"/>
                </a:solidFill>
              </a:rPr>
            </a:br>
            <a:r>
              <a:rPr lang="gl-ES" sz="2000" b="1" dirty="0">
                <a:solidFill>
                  <a:srgbClr val="FFCCFF"/>
                </a:solidFill>
              </a:rPr>
              <a:t>Proxecto do enxeñeiro </a:t>
            </a:r>
            <a:r>
              <a:rPr lang="gl-ES" sz="2000" b="1" dirty="0" err="1">
                <a:solidFill>
                  <a:srgbClr val="FFCCFF"/>
                </a:solidFill>
              </a:rPr>
              <a:t>Idelfonso</a:t>
            </a:r>
            <a:r>
              <a:rPr lang="gl-ES" sz="2000" b="1" dirty="0">
                <a:solidFill>
                  <a:srgbClr val="FFCCFF"/>
                </a:solidFill>
              </a:rPr>
              <a:t> </a:t>
            </a:r>
            <a:r>
              <a:rPr lang="gl-ES" sz="2000" b="1" dirty="0" err="1">
                <a:solidFill>
                  <a:srgbClr val="FFCCFF"/>
                </a:solidFill>
              </a:rPr>
              <a:t>Cerdá</a:t>
            </a:r>
            <a:r>
              <a:rPr lang="gl-ES" sz="2000" b="1" dirty="0">
                <a:solidFill>
                  <a:srgbClr val="FFCCFF"/>
                </a:solidFill>
              </a:rPr>
              <a:t>. 1859</a:t>
            </a:r>
          </a:p>
        </p:txBody>
      </p:sp>
      <p:pic>
        <p:nvPicPr>
          <p:cNvPr id="8196" name="Picture 4" descr="Ensanche Barcelon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>
          <a:xfrm>
            <a:off x="2267744" y="764704"/>
            <a:ext cx="6876256" cy="5927995"/>
          </a:xfrm>
          <a:noFill/>
          <a:ln/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117692"/>
            <a:ext cx="2123728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Ensanches:</a:t>
            </a:r>
            <a:endParaRPr kumimoji="0" lang="es-ES_tradnl" sz="24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Resposta á expansión das cidades  axeitada ás esixencias da burguesía.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gl-ES" sz="2400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Características: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gl-E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gl-ES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Preocupación polo problema da vivenda e da circulación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_tradnl" sz="24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gl-ES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Plano xeométrico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Postal Castro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76250"/>
            <a:ext cx="9144000" cy="5927725"/>
          </a:xfrm>
          <a:noFill/>
          <a:ln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ln>
            <a:solidFill>
              <a:srgbClr val="FFFF00"/>
            </a:solidFill>
          </a:ln>
        </p:spPr>
        <p:txBody>
          <a:bodyPr/>
          <a:lstStyle/>
          <a:p>
            <a:r>
              <a:rPr lang="gl-ES" sz="2000" b="1">
                <a:solidFill>
                  <a:srgbClr val="FFFF99"/>
                </a:solidFill>
              </a:rPr>
              <a:t>VISTA DA CIDADE DE VIGO NO ANO 1880 (</a:t>
            </a:r>
            <a:r>
              <a:rPr lang="gl-ES" sz="2000" b="1" i="1">
                <a:solidFill>
                  <a:srgbClr val="FFFF99"/>
                </a:solidFill>
              </a:rPr>
              <a:t>La Ilustración Gallega y Asturiana</a:t>
            </a:r>
            <a:r>
              <a:rPr lang="gl-ES" sz="2000" b="1">
                <a:solidFill>
                  <a:srgbClr val="FFFF99"/>
                </a:solidFill>
              </a:rPr>
              <a:t>, 18-III-1880).</a:t>
            </a:r>
            <a:endParaRPr lang="es-ES" sz="2000" b="1">
              <a:solidFill>
                <a:srgbClr val="FFFF99"/>
              </a:solidFill>
            </a:endParaRPr>
          </a:p>
        </p:txBody>
      </p:sp>
      <p:pic>
        <p:nvPicPr>
          <p:cNvPr id="18436" name="Picture 4" descr="ilustració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contrast="6000"/>
          </a:blip>
          <a:srcRect r="2432" b="-401"/>
          <a:stretch>
            <a:fillRect/>
          </a:stretch>
        </p:blipFill>
        <p:spPr>
          <a:xfrm>
            <a:off x="0" y="1700213"/>
            <a:ext cx="9144000" cy="43307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74638"/>
            <a:ext cx="7775575" cy="561975"/>
          </a:xfrm>
          <a:ln>
            <a:solidFill>
              <a:srgbClr val="FFFF00"/>
            </a:solidFill>
          </a:ln>
        </p:spPr>
        <p:txBody>
          <a:bodyPr/>
          <a:lstStyle/>
          <a:p>
            <a:r>
              <a:rPr lang="es-ES" sz="2400">
                <a:solidFill>
                  <a:srgbClr val="FFFF99"/>
                </a:solidFill>
              </a:rPr>
              <a:t>Praia do Areal</a:t>
            </a:r>
          </a:p>
        </p:txBody>
      </p:sp>
      <p:pic>
        <p:nvPicPr>
          <p:cNvPr id="20484" name="Picture 4" descr="Postal Arenal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196975"/>
            <a:ext cx="7956550" cy="5208588"/>
          </a:xfrm>
          <a:noFill/>
          <a:ln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6975"/>
          </a:xfrm>
        </p:spPr>
        <p:txBody>
          <a:bodyPr/>
          <a:lstStyle/>
          <a:p>
            <a:r>
              <a:rPr lang="gl-ES" sz="1600" b="1" dirty="0">
                <a:solidFill>
                  <a:schemeClr val="bg1"/>
                </a:solidFill>
              </a:rPr>
              <a:t>PLANO DE VIGO. Francisco Coello. 1856. En laranxa  murallas. En vermello portas (1: Laxe; 2: </a:t>
            </a:r>
            <a:r>
              <a:rPr lang="gl-ES" sz="1600" b="1" dirty="0" err="1">
                <a:solidFill>
                  <a:schemeClr val="bg1"/>
                </a:solidFill>
              </a:rPr>
              <a:t>Gamboa</a:t>
            </a:r>
            <a:r>
              <a:rPr lang="gl-ES" sz="1600" b="1" dirty="0">
                <a:solidFill>
                  <a:schemeClr val="bg1"/>
                </a:solidFill>
              </a:rPr>
              <a:t>; 3: Porta do Sol; 4: Pracer; 5: </a:t>
            </a:r>
            <a:r>
              <a:rPr lang="gl-ES" sz="1600" b="1" dirty="0" err="1">
                <a:solidFill>
                  <a:schemeClr val="bg1"/>
                </a:solidFill>
              </a:rPr>
              <a:t>Falperra</a:t>
            </a:r>
            <a:r>
              <a:rPr lang="gl-ES" sz="1600" b="1" dirty="0">
                <a:solidFill>
                  <a:schemeClr val="bg1"/>
                </a:solidFill>
              </a:rPr>
              <a:t>; 6: </a:t>
            </a:r>
            <a:r>
              <a:rPr lang="gl-ES" sz="1600" b="1" dirty="0" err="1">
                <a:solidFill>
                  <a:schemeClr val="bg1"/>
                </a:solidFill>
              </a:rPr>
              <a:t>Berbés</a:t>
            </a:r>
            <a:r>
              <a:rPr lang="gl-ES" sz="1600" b="1" dirty="0">
                <a:solidFill>
                  <a:schemeClr val="bg1"/>
                </a:solidFill>
              </a:rPr>
              <a:t>). En verde escuro estrada de Pontevedra 8); En amarelo estrada de Castela  7) En verde claro estrada de Baiona(10).</a:t>
            </a:r>
            <a:endParaRPr lang="es-ES" sz="1600" b="1" dirty="0">
              <a:solidFill>
                <a:schemeClr val="bg1"/>
              </a:solidFill>
            </a:endParaRPr>
          </a:p>
        </p:txBody>
      </p:sp>
      <p:pic>
        <p:nvPicPr>
          <p:cNvPr id="13316" name="Picture 4" descr="Plano Coello,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028700"/>
            <a:ext cx="7667625" cy="5640388"/>
          </a:xfrm>
          <a:noFill/>
          <a:ln w="57150" cmpd="thinThick">
            <a:solidFill>
              <a:srgbClr val="000066"/>
            </a:solidFill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gl-ES" sz="2000" b="1">
                <a:solidFill>
                  <a:srgbClr val="FF0066"/>
                </a:solidFill>
              </a:rPr>
              <a:t>A Ribeira do Berbés.</a:t>
            </a:r>
            <a:r>
              <a:rPr lang="gl-ES" sz="2000" b="1"/>
              <a:t>  </a:t>
            </a:r>
            <a:r>
              <a:rPr lang="gl-ES" sz="2000" b="1">
                <a:solidFill>
                  <a:srgbClr val="CCECFF"/>
                </a:solidFill>
              </a:rPr>
              <a:t>No centro, á esquerda, apréciase un tramo de murallas. Debuxo do pintor vigués Teodomiro Avendaño publicado no xornal madrileño </a:t>
            </a:r>
            <a:r>
              <a:rPr lang="gl-ES" sz="2000" b="1" i="1">
                <a:solidFill>
                  <a:srgbClr val="CCECFF"/>
                </a:solidFill>
              </a:rPr>
              <a:t>El Globo</a:t>
            </a:r>
            <a:r>
              <a:rPr lang="gl-ES" sz="2000" b="1">
                <a:solidFill>
                  <a:srgbClr val="CCECFF"/>
                </a:solidFill>
              </a:rPr>
              <a:t> o 27 de xullo de 1878</a:t>
            </a:r>
            <a:endParaRPr lang="es-ES" sz="4000" b="1">
              <a:solidFill>
                <a:srgbClr val="CCECFF"/>
              </a:solidFill>
            </a:endParaRPr>
          </a:p>
        </p:txBody>
      </p:sp>
      <p:pic>
        <p:nvPicPr>
          <p:cNvPr id="14340" name="Picture 4" descr="Berbé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52563"/>
            <a:ext cx="9144000" cy="5372100"/>
          </a:xfrm>
          <a:noFill/>
          <a:ln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720725"/>
          </a:xfrm>
          <a:ln>
            <a:solidFill>
              <a:srgbClr val="FF0066"/>
            </a:solidFill>
          </a:ln>
        </p:spPr>
        <p:txBody>
          <a:bodyPr/>
          <a:lstStyle/>
          <a:p>
            <a:r>
              <a:rPr lang="gl-ES" sz="2000" b="1">
                <a:solidFill>
                  <a:srgbClr val="FFCCFF"/>
                </a:solidFill>
              </a:rPr>
              <a:t>PROXECTO DE NOVA POBOACIÓN. Fausto Cavallero. 1807</a:t>
            </a:r>
            <a:r>
              <a:rPr lang="gl-ES" sz="2000">
                <a:solidFill>
                  <a:srgbClr val="FFCCFF"/>
                </a:solidFill>
              </a:rPr>
              <a:t> </a:t>
            </a:r>
            <a:r>
              <a:rPr lang="gl-ES" sz="2000" b="1">
                <a:solidFill>
                  <a:srgbClr val="FFCCFF"/>
                </a:solidFill>
              </a:rPr>
              <a:t>(Servizo Histórico Militar).</a:t>
            </a:r>
            <a:endParaRPr lang="es-ES" sz="2000" b="1">
              <a:solidFill>
                <a:srgbClr val="FFCCFF"/>
              </a:solidFill>
            </a:endParaRPr>
          </a:p>
        </p:txBody>
      </p:sp>
      <p:pic>
        <p:nvPicPr>
          <p:cNvPr id="15364" name="Picture 4" descr="Fausto Caballero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contrast="42000"/>
          </a:blip>
          <a:srcRect/>
          <a:stretch>
            <a:fillRect/>
          </a:stretch>
        </p:blipFill>
        <p:spPr>
          <a:xfrm>
            <a:off x="0" y="1158875"/>
            <a:ext cx="9144000" cy="5699125"/>
          </a:xfrm>
          <a:noFill/>
          <a:ln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008062"/>
          </a:xfrm>
        </p:spPr>
        <p:txBody>
          <a:bodyPr/>
          <a:lstStyle/>
          <a:p>
            <a:r>
              <a:rPr lang="gl-ES" sz="2000" b="1">
                <a:solidFill>
                  <a:srgbClr val="CCECFF"/>
                </a:solidFill>
              </a:rPr>
              <a:t>PROXECTO DE NOVA POBOACIÓN. Agustín Marcoartú. 1837 (Servicio Histórico Militar. Madrid).</a:t>
            </a:r>
            <a:endParaRPr lang="es-ES" sz="2000" b="1">
              <a:solidFill>
                <a:srgbClr val="CCECFF"/>
              </a:solidFill>
            </a:endParaRPr>
          </a:p>
        </p:txBody>
      </p:sp>
      <p:pic>
        <p:nvPicPr>
          <p:cNvPr id="17412" name="Picture 4" descr="Marcoartú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41438"/>
            <a:ext cx="9144000" cy="5194300"/>
          </a:xfrm>
          <a:noFill/>
          <a:ln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es-ES" sz="2400">
                <a:solidFill>
                  <a:srgbClr val="FFFF99"/>
                </a:solidFill>
              </a:rPr>
              <a:t>Ensanche de García Olloqui</a:t>
            </a:r>
          </a:p>
        </p:txBody>
      </p:sp>
      <p:pic>
        <p:nvPicPr>
          <p:cNvPr id="70660" name="Picture 4" descr="La alameda y parte del Club Náutico de Vigo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268413"/>
            <a:ext cx="6624637" cy="4405312"/>
          </a:xfrm>
          <a:noFill/>
          <a:ln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DSC_00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692150"/>
            <a:ext cx="9156700" cy="5495925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SC_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fotos01.levante-emv.com/fotos/noticias/318x200/2009-10-25_IMG_2009-10-17_23.20.39__Finca_Roja_-_Foto_Zeppe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484784"/>
            <a:ext cx="5616624" cy="3461819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251520" y="1196752"/>
            <a:ext cx="2771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gl-ES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Atención á calidade de vida (sumidoiros, pavimentación, espazos verdes…)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2400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gl-ES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Mazás abertas, amplas e con xardíns, e extensos espazos verdes</a:t>
            </a:r>
            <a:endParaRPr lang="gl-E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gl-E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24580" name="Picture 4" descr="Pascual 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25400"/>
            <a:ext cx="9144000" cy="6997700"/>
          </a:xfrm>
          <a:noFill/>
          <a:ln/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580063" y="6308725"/>
            <a:ext cx="316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_tradnl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4572000" y="6308725"/>
            <a:ext cx="4249738" cy="3667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>
                <a:solidFill>
                  <a:srgbClr val="FFFF99"/>
                </a:solidFill>
              </a:rPr>
              <a:t>PLANO DE RAMIRO PASCUAL. 1907</a:t>
            </a:r>
            <a:r>
              <a:rPr lang="es-ES">
                <a:solidFill>
                  <a:srgbClr val="FFFF99"/>
                </a:solidFill>
              </a:rPr>
              <a:t>. 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25604" name="Picture 4" descr="plano vigo jpg 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541338" y="11113"/>
            <a:ext cx="9685338" cy="7046912"/>
          </a:xfrm>
          <a:noFill/>
          <a:ln/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0" y="549275"/>
            <a:ext cx="2987675" cy="64135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>
                <a:solidFill>
                  <a:srgbClr val="FFFF99"/>
                </a:solidFill>
              </a:rPr>
              <a:t>Vigo en 1907. Detalle do Plano de Ramiro Pascual</a:t>
            </a:r>
            <a:r>
              <a:rPr lang="es-ES"/>
              <a:t>.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ln>
            <a:solidFill>
              <a:srgbClr val="FFFF00"/>
            </a:solidFill>
          </a:ln>
        </p:spPr>
        <p:txBody>
          <a:bodyPr/>
          <a:lstStyle/>
          <a:p>
            <a:r>
              <a:rPr lang="gl-ES" sz="2400">
                <a:solidFill>
                  <a:srgbClr val="FFFF99"/>
                </a:solidFill>
              </a:rPr>
              <a:t>As rúas do ensanche dotáronse dunha fermosa arquitectura</a:t>
            </a:r>
            <a:endParaRPr lang="gl-ES">
              <a:solidFill>
                <a:srgbClr val="FFFF99"/>
              </a:solidFill>
            </a:endParaRPr>
          </a:p>
        </p:txBody>
      </p:sp>
      <p:pic>
        <p:nvPicPr>
          <p:cNvPr id="26628" name="Picture 4" descr="Postal Banco Vigo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>
          <a:xfrm>
            <a:off x="323850" y="1470025"/>
            <a:ext cx="8532813" cy="5184775"/>
          </a:xfrm>
          <a:noFill/>
          <a:ln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SC_00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11793"/>
          <p:cNvPicPr>
            <a:picLocks noChangeAspect="1" noChangeArrowheads="1"/>
          </p:cNvPicPr>
          <p:nvPr/>
        </p:nvPicPr>
        <p:blipFill>
          <a:blip r:embed="rId2" cstate="print"/>
          <a:srcRect t="19560" r="70" b="5232"/>
          <a:stretch>
            <a:fillRect/>
          </a:stretch>
        </p:blipFill>
        <p:spPr bwMode="auto">
          <a:xfrm>
            <a:off x="1619250" y="0"/>
            <a:ext cx="5984875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gl-ES" sz="2400">
                <a:solidFill>
                  <a:srgbClr val="CCECFF"/>
                </a:solidFill>
              </a:rPr>
              <a:t>O ensanche constitúe hoxe a principal zona comercial da cidade</a:t>
            </a:r>
          </a:p>
        </p:txBody>
      </p:sp>
      <p:pic>
        <p:nvPicPr>
          <p:cNvPr id="27652" name="Picture 4" descr="Postal Príncip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196975"/>
            <a:ext cx="7993062" cy="5246688"/>
          </a:xfrm>
          <a:noFill/>
          <a:ln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76804" name="Picture 4" descr="Foto 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96088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/>
      <p:bldP spid="7680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Percorrido_0160_09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bright="6000" contrast="30000"/>
          </a:blip>
          <a:srcRect/>
          <a:stretch>
            <a:fillRect/>
          </a:stretch>
        </p:blipFill>
        <p:spPr>
          <a:xfrm>
            <a:off x="1908175" y="0"/>
            <a:ext cx="5289550" cy="6858000"/>
          </a:xfrm>
          <a:noFill/>
          <a:ln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Postal Príncipe B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908050"/>
            <a:ext cx="8137525" cy="5338763"/>
          </a:xfrm>
          <a:noFill/>
          <a:ln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Postal Coló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>
          <a:xfrm>
            <a:off x="179388" y="549275"/>
            <a:ext cx="8712200" cy="5741988"/>
          </a:xfrm>
          <a:noFill/>
          <a:ln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227763" y="274638"/>
            <a:ext cx="2736850" cy="6394450"/>
          </a:xfrm>
        </p:spPr>
        <p:txBody>
          <a:bodyPr/>
          <a:lstStyle/>
          <a:p>
            <a:r>
              <a:rPr lang="es-ES" sz="2800" dirty="0">
                <a:solidFill>
                  <a:srgbClr val="FFFF99"/>
                </a:solidFill>
              </a:rPr>
              <a:t>Plano de </a:t>
            </a:r>
            <a:r>
              <a:rPr lang="es-ES" sz="2800" dirty="0" err="1">
                <a:solidFill>
                  <a:srgbClr val="FFFF99"/>
                </a:solidFill>
              </a:rPr>
              <a:t>Hipodamos</a:t>
            </a:r>
            <a:r>
              <a:rPr lang="es-ES" sz="2800" dirty="0">
                <a:solidFill>
                  <a:srgbClr val="FFFF99"/>
                </a:solidFill>
              </a:rPr>
              <a:t> para </a:t>
            </a:r>
            <a:r>
              <a:rPr lang="es-ES" sz="2800" dirty="0" err="1">
                <a:solidFill>
                  <a:srgbClr val="FFFF99"/>
                </a:solidFill>
              </a:rPr>
              <a:t>Mileto</a:t>
            </a:r>
            <a:r>
              <a:rPr lang="es-ES" sz="2800" dirty="0">
                <a:solidFill>
                  <a:srgbClr val="FFFF99"/>
                </a:solidFill>
              </a:rPr>
              <a:t>. GRECIA</a:t>
            </a:r>
            <a:r>
              <a:rPr lang="es-ES" dirty="0">
                <a:solidFill>
                  <a:srgbClr val="FFFF99"/>
                </a:solidFill>
              </a:rPr>
              <a:t>.</a:t>
            </a:r>
          </a:p>
        </p:txBody>
      </p:sp>
      <p:pic>
        <p:nvPicPr>
          <p:cNvPr id="101379" name="Picture 3" descr="image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0"/>
            <a:ext cx="4979987" cy="6858000"/>
          </a:xfrm>
          <a:prstGeom prst="rect">
            <a:avLst/>
          </a:prstGeom>
          <a:noFill/>
        </p:spPr>
      </p:pic>
      <p:pic>
        <p:nvPicPr>
          <p:cNvPr id="6" name="Picture 3" descr="image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497998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Postal Policarpo Sanz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836613"/>
            <a:ext cx="8353425" cy="5468937"/>
          </a:xfrm>
          <a:noFill/>
          <a:ln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gl-ES" sz="2000" b="1">
                <a:solidFill>
                  <a:srgbClr val="CCECFF"/>
                </a:solidFill>
              </a:rPr>
              <a:t>Edificio Bonín da rúa Areal esquina a Oporto de Vigo. Construído polo porriñés Manuel Rodríguez e a súa dona Angelina Bonín. Foi proxectado por Jenaro de la Fuente en 1909. </a:t>
            </a:r>
            <a:endParaRPr lang="es-ES" sz="4000" b="1">
              <a:solidFill>
                <a:srgbClr val="CCECFF"/>
              </a:solidFill>
            </a:endParaRPr>
          </a:p>
        </p:txBody>
      </p:sp>
      <p:pic>
        <p:nvPicPr>
          <p:cNvPr id="59395" name="Picture 3" descr="DSC_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7600"/>
            <a:ext cx="9144000" cy="5740400"/>
          </a:xfrm>
          <a:prstGeom prst="rect">
            <a:avLst/>
          </a:prstGeom>
          <a:noFill/>
        </p:spPr>
      </p:pic>
    </p:spTree>
  </p:cSld>
  <p:clrMapOvr>
    <a:masterClrMapping/>
  </p:clrMapOvr>
  <p:transition advTm="26172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948488" y="274638"/>
            <a:ext cx="1944687" cy="6249987"/>
          </a:xfrm>
        </p:spPr>
        <p:txBody>
          <a:bodyPr/>
          <a:lstStyle/>
          <a:p>
            <a:r>
              <a:rPr lang="es-ES" sz="2400" b="1">
                <a:solidFill>
                  <a:srgbClr val="FFFF99"/>
                </a:solidFill>
              </a:rPr>
              <a:t>A CIDADE ROMANA.</a:t>
            </a:r>
            <a:br>
              <a:rPr lang="es-ES" sz="2400" b="1">
                <a:solidFill>
                  <a:srgbClr val="FFFF99"/>
                </a:solidFill>
              </a:rPr>
            </a:br>
            <a:r>
              <a:rPr lang="es-ES" sz="2400" b="1">
                <a:solidFill>
                  <a:srgbClr val="FFFF99"/>
                </a:solidFill>
              </a:rPr>
              <a:t/>
            </a:r>
            <a:br>
              <a:rPr lang="es-ES" sz="2400" b="1">
                <a:solidFill>
                  <a:srgbClr val="FFFF99"/>
                </a:solidFill>
              </a:rPr>
            </a:br>
            <a:r>
              <a:rPr lang="es-ES" sz="2400"/>
              <a:t/>
            </a:r>
            <a:br>
              <a:rPr lang="es-ES" sz="2400"/>
            </a:br>
            <a:r>
              <a:rPr lang="es-ES" sz="2400"/>
              <a:t/>
            </a:r>
            <a:br>
              <a:rPr lang="es-ES" sz="2400"/>
            </a:br>
            <a:r>
              <a:rPr lang="es-ES" sz="2400"/>
              <a:t/>
            </a:r>
            <a:br>
              <a:rPr lang="es-ES" sz="2400"/>
            </a:br>
            <a:r>
              <a:rPr lang="es-ES" sz="2400"/>
              <a:t/>
            </a:r>
            <a:br>
              <a:rPr lang="es-ES" sz="2400"/>
            </a:br>
            <a:r>
              <a:rPr lang="es-ES" sz="2400"/>
              <a:t/>
            </a:r>
            <a:br>
              <a:rPr lang="es-ES" sz="2400"/>
            </a:br>
            <a:r>
              <a:rPr lang="es-ES" sz="2400"/>
              <a:t/>
            </a:r>
            <a:br>
              <a:rPr lang="es-ES" sz="2400"/>
            </a:br>
            <a:r>
              <a:rPr lang="es-ES" sz="2400"/>
              <a:t/>
            </a:r>
            <a:br>
              <a:rPr lang="es-ES" sz="2400"/>
            </a:br>
            <a:r>
              <a:rPr lang="es-ES" sz="2400"/>
              <a:t/>
            </a:r>
            <a:br>
              <a:rPr lang="es-ES" sz="2400"/>
            </a:br>
            <a:r>
              <a:rPr lang="gl-ES" sz="2000" b="1">
                <a:solidFill>
                  <a:schemeClr val="bg1"/>
                </a:solidFill>
              </a:rPr>
              <a:t>Cesaraugusta (Zaragoza). En amarelo os eixes do cardo e do decumano</a:t>
            </a:r>
            <a:endParaRPr lang="gl-ES">
              <a:solidFill>
                <a:schemeClr val="bg1"/>
              </a:solidFill>
            </a:endParaRPr>
          </a:p>
        </p:txBody>
      </p:sp>
      <p:pic>
        <p:nvPicPr>
          <p:cNvPr id="116739" name="Picture 3" descr="Imagen:Mapa Caesaraugusta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813"/>
            <a:ext cx="6588125" cy="598805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227763" y="260350"/>
            <a:ext cx="2665412" cy="6264275"/>
          </a:xfrm>
          <a:ln>
            <a:solidFill>
              <a:srgbClr val="FFFF99"/>
            </a:solidFill>
          </a:ln>
        </p:spPr>
        <p:txBody>
          <a:bodyPr/>
          <a:lstStyle/>
          <a:p>
            <a:r>
              <a:rPr lang="gl-ES" sz="2400" b="1" dirty="0" smtClean="0">
                <a:solidFill>
                  <a:srgbClr val="CCECFF"/>
                </a:solidFill>
              </a:rPr>
              <a:t>O plano </a:t>
            </a:r>
            <a:r>
              <a:rPr lang="gl-ES" sz="2400" b="1" dirty="0" err="1" smtClean="0">
                <a:solidFill>
                  <a:srgbClr val="CCECFF"/>
                </a:solidFill>
              </a:rPr>
              <a:t>hipodámico</a:t>
            </a:r>
            <a:r>
              <a:rPr lang="gl-ES" sz="2400" b="1" dirty="0" smtClean="0">
                <a:solidFill>
                  <a:srgbClr val="CCECFF"/>
                </a:solidFill>
              </a:rPr>
              <a:t>, ortogonal ou en cuadrícula foi empregado polos españois para crear cidades en América</a:t>
            </a:r>
            <a:r>
              <a:rPr lang="gl-ES" sz="4000" dirty="0" smtClean="0"/>
              <a:t/>
            </a:r>
            <a:br>
              <a:rPr lang="gl-ES" sz="4000" dirty="0" smtClean="0"/>
            </a:br>
            <a:r>
              <a:rPr lang="gl-ES" sz="4000" dirty="0" smtClean="0"/>
              <a:t/>
            </a:r>
            <a:br>
              <a:rPr lang="gl-ES" sz="4000" dirty="0" smtClean="0"/>
            </a:br>
            <a:r>
              <a:rPr lang="gl-ES" sz="4000" dirty="0" smtClean="0"/>
              <a:t/>
            </a:r>
            <a:br>
              <a:rPr lang="gl-ES" sz="4000" dirty="0" smtClean="0"/>
            </a:br>
            <a:r>
              <a:rPr lang="gl-ES" sz="4000" dirty="0" smtClean="0"/>
              <a:t/>
            </a:r>
            <a:br>
              <a:rPr lang="gl-ES" sz="4000" dirty="0" smtClean="0"/>
            </a:br>
            <a:r>
              <a:rPr lang="gl-ES" sz="1800" b="1" dirty="0" smtClean="0">
                <a:solidFill>
                  <a:schemeClr val="bg1"/>
                </a:solidFill>
              </a:rPr>
              <a:t>Plano da cidade de Santiago de Chile en 1777</a:t>
            </a:r>
            <a:endParaRPr lang="gl-ES" sz="4000" dirty="0"/>
          </a:p>
        </p:txBody>
      </p:sp>
      <p:pic>
        <p:nvPicPr>
          <p:cNvPr id="102403" name="Picture 3" descr="Pianta_della_Citta_di_Sant%27Iago_Capitale_del_regno_del_Chi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1863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0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0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0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5100638" y="260648"/>
            <a:ext cx="4043362" cy="1143000"/>
          </a:xfrm>
        </p:spPr>
        <p:txBody>
          <a:bodyPr/>
          <a:lstStyle/>
          <a:p>
            <a:r>
              <a:rPr lang="es-ES" sz="2400" dirty="0">
                <a:solidFill>
                  <a:srgbClr val="FFFF66"/>
                </a:solidFill>
              </a:rPr>
              <a:t>Plano de ciudad lineal de Arturo Soria</a:t>
            </a:r>
            <a:r>
              <a:rPr lang="es-ES" sz="2400" dirty="0" smtClean="0">
                <a:solidFill>
                  <a:srgbClr val="FFFF66"/>
                </a:solidFill>
              </a:rPr>
              <a:t>. 1882</a:t>
            </a:r>
            <a:endParaRPr lang="es-ES" sz="2400" dirty="0">
              <a:solidFill>
                <a:srgbClr val="FFFF66"/>
              </a:solidFill>
            </a:endParaRPr>
          </a:p>
        </p:txBody>
      </p:sp>
      <p:pic>
        <p:nvPicPr>
          <p:cNvPr id="106501" name="Picture 5" descr="ciudad_lineal2-fu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4355765" cy="44387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4716016" y="2110209"/>
            <a:ext cx="227320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s-ES_tradnl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932040" y="1412776"/>
            <a:ext cx="38164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 seu modelo inclúe as preocupacións hixienistas </a:t>
            </a:r>
            <a:endParaRPr lang="gl-ES" sz="2000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gl-E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espazos </a:t>
            </a:r>
            <a:r>
              <a:rPr lang="gl-E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abertos, </a:t>
            </a:r>
            <a:r>
              <a:rPr lang="gl-E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zonas </a:t>
            </a:r>
            <a:r>
              <a:rPr lang="gl-E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verdes, contacto </a:t>
            </a:r>
            <a:r>
              <a:rPr lang="gl-E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campo - cidade  -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gl-ES" sz="2000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coas </a:t>
            </a:r>
            <a:r>
              <a:rPr lang="gl-E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necesidades dos novos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medios de transporte. </a:t>
            </a:r>
            <a:endParaRPr lang="gl-ES" sz="2000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2000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 </a:t>
            </a:r>
            <a:r>
              <a:rPr lang="gl-E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palabras de F. Terán </a:t>
            </a:r>
            <a:endParaRPr lang="gl-ES" sz="2000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2000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 </a:t>
            </a:r>
            <a:r>
              <a:rPr lang="gl-E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unha forma de </a:t>
            </a:r>
            <a:r>
              <a:rPr lang="gl-E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cidade - xardín</a:t>
            </a:r>
            <a:r>
              <a:rPr lang="gl-E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que ten unha organización condicionada pola </a:t>
            </a:r>
            <a:r>
              <a:rPr lang="gl-ES" sz="20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liñalidade</a:t>
            </a:r>
            <a:r>
              <a:rPr lang="gl-E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das </a:t>
            </a:r>
            <a:r>
              <a:rPr lang="gl-ES" sz="20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infraestructuras</a:t>
            </a:r>
            <a:r>
              <a:rPr lang="gl-E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gl-E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 </a:t>
            </a:r>
            <a:r>
              <a:rPr lang="gl-E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transporte que actúan como columna vertebral da cidade”</a:t>
            </a:r>
            <a:endParaRPr lang="gl-E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l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8351837" cy="309086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179512" y="260648"/>
            <a:ext cx="879074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Concibe a </a:t>
            </a:r>
            <a:r>
              <a:rPr lang="es-ES_tradnl" dirty="0" err="1" smtClean="0">
                <a:solidFill>
                  <a:schemeClr val="bg1"/>
                </a:solidFill>
              </a:rPr>
              <a:t>cidade</a:t>
            </a:r>
            <a:r>
              <a:rPr lang="es-ES_tradnl" dirty="0" smtClean="0">
                <a:solidFill>
                  <a:schemeClr val="bg1"/>
                </a:solidFill>
              </a:rPr>
              <a:t> como </a:t>
            </a:r>
            <a:r>
              <a:rPr lang="es-ES_tradnl" dirty="0" err="1" smtClean="0">
                <a:solidFill>
                  <a:schemeClr val="bg1"/>
                </a:solidFill>
              </a:rPr>
              <a:t>unha</a:t>
            </a:r>
            <a:r>
              <a:rPr lang="es-ES_tradnl" dirty="0" smtClean="0">
                <a:solidFill>
                  <a:schemeClr val="bg1"/>
                </a:solidFill>
              </a:rPr>
              <a:t> longa </a:t>
            </a:r>
            <a:r>
              <a:rPr lang="es-ES_tradnl" dirty="0" err="1" smtClean="0">
                <a:solidFill>
                  <a:schemeClr val="bg1"/>
                </a:solidFill>
              </a:rPr>
              <a:t>franxa</a:t>
            </a:r>
            <a:r>
              <a:rPr lang="es-ES_tradnl" dirty="0" smtClean="0">
                <a:solidFill>
                  <a:schemeClr val="bg1"/>
                </a:solidFill>
              </a:rPr>
              <a:t> urbanizada que unía 2 </a:t>
            </a:r>
            <a:r>
              <a:rPr lang="es-ES_tradnl" dirty="0" err="1" smtClean="0">
                <a:solidFill>
                  <a:schemeClr val="bg1"/>
                </a:solidFill>
              </a:rPr>
              <a:t>cidades</a:t>
            </a:r>
            <a:r>
              <a:rPr lang="es-ES_tradnl" dirty="0" smtClean="0">
                <a:solidFill>
                  <a:schemeClr val="bg1"/>
                </a:solidFill>
              </a:rPr>
              <a:t> preexistentes. </a:t>
            </a:r>
            <a:endParaRPr lang="es-ES_tradnl" dirty="0" smtClean="0">
              <a:solidFill>
                <a:schemeClr val="bg1"/>
              </a:solidFill>
            </a:endParaRPr>
          </a:p>
          <a:p>
            <a:r>
              <a:rPr lang="es-ES_tradnl" dirty="0" smtClean="0">
                <a:solidFill>
                  <a:schemeClr val="bg1"/>
                </a:solidFill>
              </a:rPr>
              <a:t>o </a:t>
            </a:r>
            <a:r>
              <a:rPr lang="es-ES_tradnl" dirty="0" err="1" smtClean="0">
                <a:solidFill>
                  <a:schemeClr val="bg1"/>
                </a:solidFill>
              </a:rPr>
              <a:t>eixe</a:t>
            </a:r>
            <a:r>
              <a:rPr lang="es-ES_tradnl" dirty="0" smtClean="0">
                <a:solidFill>
                  <a:schemeClr val="bg1"/>
                </a:solidFill>
              </a:rPr>
              <a:t> principal é </a:t>
            </a:r>
            <a:r>
              <a:rPr lang="es-ES_tradnl" dirty="0" err="1" smtClean="0">
                <a:solidFill>
                  <a:schemeClr val="bg1"/>
                </a:solidFill>
              </a:rPr>
              <a:t>unha</a:t>
            </a:r>
            <a:r>
              <a:rPr lang="es-ES_tradnl" dirty="0" smtClean="0">
                <a:solidFill>
                  <a:schemeClr val="bg1"/>
                </a:solidFill>
              </a:rPr>
              <a:t> rúa de 50 m por </a:t>
            </a:r>
            <a:r>
              <a:rPr lang="es-ES_tradnl" dirty="0" err="1" smtClean="0">
                <a:solidFill>
                  <a:schemeClr val="bg1"/>
                </a:solidFill>
              </a:rPr>
              <a:t>onde</a:t>
            </a:r>
            <a:r>
              <a:rPr lang="es-ES_tradnl" dirty="0" smtClean="0">
                <a:solidFill>
                  <a:schemeClr val="bg1"/>
                </a:solidFill>
              </a:rPr>
              <a:t> circulan os medios de transporte e os </a:t>
            </a:r>
            <a:r>
              <a:rPr lang="es-ES_tradnl" dirty="0" err="1" smtClean="0">
                <a:solidFill>
                  <a:schemeClr val="bg1"/>
                </a:solidFill>
              </a:rPr>
              <a:t>servizos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endParaRPr lang="es-ES_tradnl" dirty="0" smtClean="0">
              <a:solidFill>
                <a:schemeClr val="bg1"/>
              </a:solidFill>
            </a:endParaRPr>
          </a:p>
          <a:p>
            <a:r>
              <a:rPr lang="es-ES_tradnl" dirty="0" smtClean="0">
                <a:solidFill>
                  <a:schemeClr val="bg1"/>
                </a:solidFill>
              </a:rPr>
              <a:t>básicos </a:t>
            </a:r>
            <a:r>
              <a:rPr lang="es-ES_tradnl" dirty="0" smtClean="0">
                <a:solidFill>
                  <a:schemeClr val="bg1"/>
                </a:solidFill>
              </a:rPr>
              <a:t>(</a:t>
            </a:r>
            <a:r>
              <a:rPr lang="es-ES_tradnl" dirty="0" err="1" smtClean="0">
                <a:solidFill>
                  <a:schemeClr val="bg1"/>
                </a:solidFill>
              </a:rPr>
              <a:t>auga</a:t>
            </a:r>
            <a:r>
              <a:rPr lang="es-ES_tradnl" dirty="0" smtClean="0">
                <a:solidFill>
                  <a:schemeClr val="bg1"/>
                </a:solidFill>
              </a:rPr>
              <a:t>, </a:t>
            </a:r>
            <a:r>
              <a:rPr lang="es-ES_tradnl" dirty="0" err="1" smtClean="0">
                <a:solidFill>
                  <a:schemeClr val="bg1"/>
                </a:solidFill>
              </a:rPr>
              <a:t>sumidoiros</a:t>
            </a:r>
            <a:r>
              <a:rPr lang="es-ES_tradnl" dirty="0" smtClean="0">
                <a:solidFill>
                  <a:schemeClr val="bg1"/>
                </a:solidFill>
              </a:rPr>
              <a:t>, </a:t>
            </a:r>
            <a:r>
              <a:rPr lang="es-ES_tradnl" dirty="0" err="1" smtClean="0">
                <a:solidFill>
                  <a:schemeClr val="bg1"/>
                </a:solidFill>
              </a:rPr>
              <a:t>electricidade</a:t>
            </a:r>
            <a:r>
              <a:rPr lang="es-ES_tradnl" dirty="0" smtClean="0">
                <a:solidFill>
                  <a:schemeClr val="bg1"/>
                </a:solidFill>
              </a:rPr>
              <a:t>, </a:t>
            </a:r>
            <a:r>
              <a:rPr lang="es-ES_tradnl" dirty="0" err="1" smtClean="0">
                <a:solidFill>
                  <a:schemeClr val="bg1"/>
                </a:solidFill>
              </a:rPr>
              <a:t>etc</a:t>
            </a:r>
            <a:r>
              <a:rPr lang="es-ES_tradnl" dirty="0" smtClean="0">
                <a:solidFill>
                  <a:schemeClr val="bg1"/>
                </a:solidFill>
              </a:rPr>
              <a:t>). </a:t>
            </a:r>
            <a:endParaRPr lang="es-ES_tradnl" dirty="0" smtClean="0">
              <a:solidFill>
                <a:schemeClr val="bg1"/>
              </a:solidFill>
            </a:endParaRPr>
          </a:p>
          <a:p>
            <a:r>
              <a:rPr lang="es-ES_tradnl" dirty="0" smtClean="0">
                <a:solidFill>
                  <a:schemeClr val="bg1"/>
                </a:solidFill>
              </a:rPr>
              <a:t>A </a:t>
            </a:r>
            <a:r>
              <a:rPr lang="es-ES_tradnl" dirty="0" smtClean="0">
                <a:solidFill>
                  <a:schemeClr val="bg1"/>
                </a:solidFill>
              </a:rPr>
              <a:t>intervalos regulares e </a:t>
            </a:r>
            <a:r>
              <a:rPr lang="es-ES_tradnl" dirty="0" err="1" smtClean="0">
                <a:solidFill>
                  <a:schemeClr val="bg1"/>
                </a:solidFill>
              </a:rPr>
              <a:t>nas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estacións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instalaríanse</a:t>
            </a:r>
            <a:r>
              <a:rPr lang="es-ES_tradnl" dirty="0" smtClean="0">
                <a:solidFill>
                  <a:schemeClr val="bg1"/>
                </a:solidFill>
              </a:rPr>
              <a:t> centros comunitarios, comercios e </a:t>
            </a:r>
            <a:endParaRPr lang="es-ES_tradnl" dirty="0" smtClean="0">
              <a:solidFill>
                <a:schemeClr val="bg1"/>
              </a:solidFill>
            </a:endParaRPr>
          </a:p>
          <a:p>
            <a:r>
              <a:rPr lang="es-ES_tradnl" dirty="0" err="1" smtClean="0">
                <a:solidFill>
                  <a:schemeClr val="bg1"/>
                </a:solidFill>
              </a:rPr>
              <a:t>servizos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smtClean="0">
                <a:solidFill>
                  <a:schemeClr val="bg1"/>
                </a:solidFill>
              </a:rPr>
              <a:t>públicos. A </a:t>
            </a:r>
            <a:r>
              <a:rPr lang="es-ES_tradnl" dirty="0" err="1" smtClean="0">
                <a:solidFill>
                  <a:schemeClr val="bg1"/>
                </a:solidFill>
              </a:rPr>
              <a:t>densidade</a:t>
            </a:r>
            <a:r>
              <a:rPr lang="es-ES_tradnl" dirty="0" smtClean="0">
                <a:solidFill>
                  <a:schemeClr val="bg1"/>
                </a:solidFill>
              </a:rPr>
              <a:t> de edificación é </a:t>
            </a:r>
            <a:r>
              <a:rPr lang="es-ES_tradnl" dirty="0" err="1" smtClean="0">
                <a:solidFill>
                  <a:schemeClr val="bg1"/>
                </a:solidFill>
              </a:rPr>
              <a:t>pequena</a:t>
            </a:r>
            <a:r>
              <a:rPr lang="es-ES_tradnl" dirty="0" smtClean="0">
                <a:solidFill>
                  <a:schemeClr val="bg1"/>
                </a:solidFill>
              </a:rPr>
              <a:t> e as </a:t>
            </a:r>
            <a:r>
              <a:rPr lang="es-ES_tradnl" dirty="0" err="1" smtClean="0">
                <a:solidFill>
                  <a:schemeClr val="bg1"/>
                </a:solidFill>
              </a:rPr>
              <a:t>vivendas</a:t>
            </a:r>
            <a:r>
              <a:rPr lang="es-ES_tradnl" dirty="0" smtClean="0">
                <a:solidFill>
                  <a:schemeClr val="bg1"/>
                </a:solidFill>
              </a:rPr>
              <a:t> unifamiliares están </a:t>
            </a:r>
            <a:endParaRPr lang="es-ES_tradnl" dirty="0" smtClean="0">
              <a:solidFill>
                <a:schemeClr val="bg1"/>
              </a:solidFill>
            </a:endParaRPr>
          </a:p>
          <a:p>
            <a:r>
              <a:rPr lang="es-ES_tradnl" dirty="0" smtClean="0">
                <a:solidFill>
                  <a:schemeClr val="bg1"/>
                </a:solidFill>
              </a:rPr>
              <a:t>provistos </a:t>
            </a:r>
            <a:r>
              <a:rPr lang="es-ES_tradnl" dirty="0" smtClean="0">
                <a:solidFill>
                  <a:schemeClr val="bg1"/>
                </a:solidFill>
              </a:rPr>
              <a:t>de </a:t>
            </a:r>
            <a:r>
              <a:rPr lang="es-ES_tradnl" dirty="0" err="1" smtClean="0">
                <a:solidFill>
                  <a:schemeClr val="bg1"/>
                </a:solidFill>
              </a:rPr>
              <a:t>hortas</a:t>
            </a:r>
            <a:r>
              <a:rPr lang="es-ES_tradnl" dirty="0" smtClean="0">
                <a:solidFill>
                  <a:schemeClr val="bg1"/>
                </a:solidFill>
              </a:rPr>
              <a:t> e </a:t>
            </a:r>
            <a:r>
              <a:rPr lang="es-ES_tradnl" dirty="0" err="1" smtClean="0">
                <a:solidFill>
                  <a:schemeClr val="bg1"/>
                </a:solidFill>
              </a:rPr>
              <a:t>xardín</a:t>
            </a:r>
            <a:r>
              <a:rPr lang="es-ES_tradnl" dirty="0" smtClean="0">
                <a:solidFill>
                  <a:schemeClr val="bg1"/>
                </a:solidFill>
              </a:rPr>
              <a:t>.</a:t>
            </a:r>
          </a:p>
          <a:p>
            <a:endParaRPr lang="gl-ES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5679921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 proxecto pretendía construír 50 Km de lonxitude e 30.000 habitantes (so se realizaron 5 Km  </a:t>
            </a:r>
            <a:r>
              <a:rPr kumimoji="0" lang="gl-ES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 quedaron inmersos </a:t>
            </a:r>
            <a:r>
              <a:rPr kumimoji="0" lang="gl-E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 cidade de Madrid </a:t>
            </a:r>
            <a:r>
              <a:rPr kumimoji="0" lang="gl-ES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con alteracións).</a:t>
            </a:r>
            <a:endParaRPr kumimoji="0" lang="gl-E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87397" name="Picture 5" descr="028ciudadlineal"/>
          <p:cNvPicPr>
            <a:picLocks noChangeAspect="1" noChangeArrowheads="1"/>
          </p:cNvPicPr>
          <p:nvPr/>
        </p:nvPicPr>
        <p:blipFill>
          <a:blip r:embed="rId2" cstate="print"/>
          <a:srcRect t="4144" r="-201" b="8046"/>
          <a:stretch>
            <a:fillRect/>
          </a:stretch>
        </p:blipFill>
        <p:spPr bwMode="auto">
          <a:xfrm>
            <a:off x="468313" y="-23813"/>
            <a:ext cx="8280400" cy="6881813"/>
          </a:xfrm>
          <a:prstGeom prst="rect">
            <a:avLst/>
          </a:prstGeom>
          <a:noFill/>
        </p:spPr>
      </p:pic>
      <p:sp>
        <p:nvSpPr>
          <p:cNvPr id="187398" name="Text Box 6"/>
          <p:cNvSpPr txBox="1">
            <a:spLocks noChangeArrowheads="1"/>
          </p:cNvSpPr>
          <p:nvPr/>
        </p:nvSpPr>
        <p:spPr bwMode="auto">
          <a:xfrm>
            <a:off x="5724525" y="6165850"/>
            <a:ext cx="2879725" cy="6413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>
                <a:solidFill>
                  <a:srgbClr val="FFFF66"/>
                </a:solidFill>
              </a:rPr>
              <a:t>Ciudad lineal de Arturo Soria</a:t>
            </a:r>
            <a:r>
              <a:rPr lang="es-ES">
                <a:solidFill>
                  <a:srgbClr val="FFFF66"/>
                </a:solidFill>
              </a:rPr>
              <a:t>. </a:t>
            </a:r>
            <a:r>
              <a:rPr lang="es-ES" b="1">
                <a:solidFill>
                  <a:srgbClr val="FFFF66"/>
                </a:solidFill>
              </a:rPr>
              <a:t>Madrid</a:t>
            </a:r>
            <a:r>
              <a:rPr lang="es-ES">
                <a:solidFill>
                  <a:srgbClr val="FFFF66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850</Words>
  <Application>Microsoft Office PowerPoint</Application>
  <PresentationFormat>Presentación en pantalla (4:3)</PresentationFormat>
  <Paragraphs>74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2" baseType="lpstr">
      <vt:lpstr>Tema de Office</vt:lpstr>
      <vt:lpstr>A CIDADE INDUSTRIAL</vt:lpstr>
      <vt:lpstr>ENSANCHE DE BARCELONA.  Proxecto do enxeñeiro Idelfonso Cerdá. 1859</vt:lpstr>
      <vt:lpstr>Diapositiva 3</vt:lpstr>
      <vt:lpstr>Plano de Hipodamos para Mileto. GRECIA.</vt:lpstr>
      <vt:lpstr>A CIDADE ROMANA.          Cesaraugusta (Zaragoza). En amarelo os eixes do cardo e do decumano</vt:lpstr>
      <vt:lpstr>O plano hipodámico, ortogonal ou en cuadrícula foi empregado polos españois para crear cidades en América    Plano da cidade de Santiago de Chile en 1777</vt:lpstr>
      <vt:lpstr>Plano de ciudad lineal de Arturo Soria. 1882</vt:lpstr>
      <vt:lpstr>Diapositiva 8</vt:lpstr>
      <vt:lpstr>Diapositiva 9</vt:lpstr>
      <vt:lpstr>Diapositiva 10</vt:lpstr>
      <vt:lpstr>Diapositiva 11</vt:lpstr>
      <vt:lpstr>Diapositiva 12</vt:lpstr>
      <vt:lpstr>Proxecto de ensanche de Madrid. Carlos María de Castro. 1857</vt:lpstr>
      <vt:lpstr>Diapositiva 14</vt:lpstr>
      <vt:lpstr>A EXPANSIÓN URBANA DE VIGO  </vt:lpstr>
      <vt:lpstr>VIGO AO FINAL DO SÉCULO XVI. Plano de Vigo de 1597. Trazado posiblemente polo enxeñeiro italiano Leonardo Turriano (Arquivo Xeral de Simancas).</vt:lpstr>
      <vt:lpstr>Plano das murallas de Vigo. Construídas entre 1656 e 1665 con motivo da Guerra de Restauración Portuguesa</vt:lpstr>
      <vt:lpstr>Diapositiva 18</vt:lpstr>
      <vt:lpstr>Diapositiva 19</vt:lpstr>
      <vt:lpstr>Diapositiva 20</vt:lpstr>
      <vt:lpstr>VISTA DA CIDADE DE VIGO NO ANO 1880 (La Ilustración Gallega y Asturiana, 18-III-1880).</vt:lpstr>
      <vt:lpstr>Praia do Areal</vt:lpstr>
      <vt:lpstr>PLANO DE VIGO. Francisco Coello. 1856. En laranxa  murallas. En vermello portas (1: Laxe; 2: Gamboa; 3: Porta do Sol; 4: Pracer; 5: Falperra; 6: Berbés). En verde escuro estrada de Pontevedra 8); En amarelo estrada de Castela  7) En verde claro estrada de Baiona(10).</vt:lpstr>
      <vt:lpstr>A Ribeira do Berbés.  No centro, á esquerda, apréciase un tramo de murallas. Debuxo do pintor vigués Teodomiro Avendaño publicado no xornal madrileño El Globo o 27 de xullo de 1878</vt:lpstr>
      <vt:lpstr>PROXECTO DE NOVA POBOACIÓN. Fausto Cavallero. 1807 (Servizo Histórico Militar).</vt:lpstr>
      <vt:lpstr>PROXECTO DE NOVA POBOACIÓN. Agustín Marcoartú. 1837 (Servicio Histórico Militar. Madrid).</vt:lpstr>
      <vt:lpstr>Ensanche de García Olloqui</vt:lpstr>
      <vt:lpstr>Diapositiva 28</vt:lpstr>
      <vt:lpstr>Diapositiva 29</vt:lpstr>
      <vt:lpstr>Diapositiva 30</vt:lpstr>
      <vt:lpstr>Diapositiva 31</vt:lpstr>
      <vt:lpstr>As rúas do ensanche dotáronse dunha fermosa arquitectura</vt:lpstr>
      <vt:lpstr>Diapositiva 33</vt:lpstr>
      <vt:lpstr>Diapositiva 34</vt:lpstr>
      <vt:lpstr>O ensanche constitúe hoxe a principal zona comercial da cidade</vt:lpstr>
      <vt:lpstr>Diapositiva 36</vt:lpstr>
      <vt:lpstr>Diapositiva 37</vt:lpstr>
      <vt:lpstr>Diapositiva 38</vt:lpstr>
      <vt:lpstr>Diapositiva 39</vt:lpstr>
      <vt:lpstr>Diapositiva 40</vt:lpstr>
      <vt:lpstr>Edificio Bonín da rúa Areal esquina a Oporto de Vigo. Construído polo porriñés Manuel Rodríguez e a súa dona Angelina Bonín. Foi proxectado por Jenaro de la Fuente en 1909. </vt:lpstr>
    </vt:vector>
  </TitlesOfParts>
  <Company>Windows uE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Plano de Hipodamos para Mileto. GRECIA.</dc:title>
  <dc:creator>WinuE</dc:creator>
  <cp:lastModifiedBy>WinuE</cp:lastModifiedBy>
  <cp:revision>8</cp:revision>
  <dcterms:created xsi:type="dcterms:W3CDTF">2011-11-15T22:36:46Z</dcterms:created>
  <dcterms:modified xsi:type="dcterms:W3CDTF">2011-11-18T07:31:38Z</dcterms:modified>
</cp:coreProperties>
</file>