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12/04/2025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6770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12/04/2025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0924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12/04/2025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38723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12/04/2025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2873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12/04/2025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091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12/04/2025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9203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12/04/2025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7426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12/04/2025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28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12/04/2025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528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12/04/2025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145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12/04/2025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007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534B2-4DF1-4263-9198-5ACC6927BD74}" type="datetimeFigureOut">
              <a:rPr lang="gl-ES" smtClean="0"/>
              <a:t>12/04/2025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4871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2173" y="0"/>
            <a:ext cx="10685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/>
              <a:t>Comp.22</a:t>
            </a:r>
            <a:r>
              <a:rPr lang="es-ES" sz="2800" b="1" u="sng" dirty="0"/>
              <a:t>.</a:t>
            </a:r>
            <a:r>
              <a:rPr lang="es-ES" sz="2800" dirty="0"/>
              <a:t> </a:t>
            </a:r>
            <a:r>
              <a:rPr lang="es-ES" sz="2800" b="1" u="sng" dirty="0"/>
              <a:t>A situación da </a:t>
            </a:r>
            <a:r>
              <a:rPr lang="es-ES" sz="2800" b="1" u="sng" dirty="0" err="1"/>
              <a:t>muller</a:t>
            </a:r>
            <a:r>
              <a:rPr lang="es-ES" sz="2800" b="1" u="sng" dirty="0"/>
              <a:t> no </a:t>
            </a:r>
            <a:r>
              <a:rPr lang="es-ES" sz="2800" b="1" u="sng" dirty="0" err="1"/>
              <a:t>século</a:t>
            </a:r>
            <a:r>
              <a:rPr lang="es-ES" sz="2800" b="1" u="sng" dirty="0"/>
              <a:t> XX (II República, franquismo, </a:t>
            </a:r>
            <a:r>
              <a:rPr lang="es-ES" sz="2800" b="1" u="sng" dirty="0" err="1"/>
              <a:t>gobernos</a:t>
            </a:r>
            <a:r>
              <a:rPr lang="es-ES" sz="2800" b="1" u="sng" dirty="0"/>
              <a:t> da democracia)</a:t>
            </a:r>
            <a:endParaRPr lang="es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184" y="954107"/>
            <a:ext cx="9183191" cy="591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9966" y="383177"/>
            <a:ext cx="47026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i="1" dirty="0"/>
              <a:t>Feminismo burgués:</a:t>
            </a:r>
            <a:r>
              <a:rPr lang="es-ES" sz="2000" b="1" dirty="0"/>
              <a:t> </a:t>
            </a:r>
            <a:r>
              <a:rPr lang="es-ES" sz="2000" dirty="0"/>
              <a:t> </a:t>
            </a:r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err="1" smtClean="0"/>
              <a:t>Movemento</a:t>
            </a:r>
            <a:r>
              <a:rPr lang="es-ES" sz="2000" dirty="0" smtClean="0"/>
              <a:t> </a:t>
            </a:r>
            <a:r>
              <a:rPr lang="es-ES" sz="2000" dirty="0"/>
              <a:t>feminista que se </a:t>
            </a:r>
            <a:r>
              <a:rPr lang="es-ES" sz="2000" dirty="0" err="1"/>
              <a:t>centrou</a:t>
            </a:r>
            <a:r>
              <a:rPr lang="es-ES" sz="2000" dirty="0"/>
              <a:t> nos </a:t>
            </a:r>
            <a:r>
              <a:rPr lang="es-ES" sz="2000" dirty="0" err="1"/>
              <a:t>dereitos</a:t>
            </a:r>
            <a:r>
              <a:rPr lang="es-ES" sz="2000" dirty="0"/>
              <a:t> </a:t>
            </a:r>
            <a:r>
              <a:rPr lang="es-ES" sz="2000" dirty="0" err="1"/>
              <a:t>civís</a:t>
            </a:r>
            <a:r>
              <a:rPr lang="es-ES" sz="2000" dirty="0"/>
              <a:t> e políticos das mulleres, a </a:t>
            </a:r>
            <a:r>
              <a:rPr lang="es-ES" sz="2000" dirty="0" err="1"/>
              <a:t>prol</a:t>
            </a:r>
            <a:r>
              <a:rPr lang="es-ES" sz="2000" dirty="0"/>
              <a:t> da concienciación política e na defensa dos valores republicanos, mediante actividades políticas e </a:t>
            </a:r>
            <a:r>
              <a:rPr lang="es-ES" sz="2000" dirty="0" err="1"/>
              <a:t>culturais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Destaca </a:t>
            </a:r>
            <a:r>
              <a:rPr lang="es-ES" sz="2000" dirty="0"/>
              <a:t>a </a:t>
            </a:r>
            <a:r>
              <a:rPr lang="es-ES" sz="2000" b="1" dirty="0"/>
              <a:t>Unión Republicana </a:t>
            </a:r>
            <a:r>
              <a:rPr lang="es-ES" sz="2000" b="1" dirty="0" err="1"/>
              <a:t>Feminina</a:t>
            </a:r>
            <a:r>
              <a:rPr lang="es-ES" sz="2000" dirty="0"/>
              <a:t>, creada por Clara Campoamor en 1931 en defensa do </a:t>
            </a:r>
            <a:r>
              <a:rPr lang="es-ES" sz="2000" dirty="0" err="1"/>
              <a:t>sufraxio</a:t>
            </a:r>
            <a:r>
              <a:rPr lang="es-ES" sz="2000" dirty="0"/>
              <a:t> </a:t>
            </a:r>
            <a:r>
              <a:rPr lang="es-ES" sz="2000" dirty="0" err="1" smtClean="0"/>
              <a:t>feminino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As </a:t>
            </a:r>
            <a:r>
              <a:rPr lang="es-ES" sz="2000" b="1" dirty="0" err="1"/>
              <a:t>Agrupacións</a:t>
            </a:r>
            <a:r>
              <a:rPr lang="es-ES" sz="2000" b="1" dirty="0"/>
              <a:t> Republicanas </a:t>
            </a:r>
            <a:r>
              <a:rPr lang="es-ES" sz="2000" b="1" dirty="0" err="1"/>
              <a:t>Femininas</a:t>
            </a:r>
            <a:r>
              <a:rPr lang="es-ES" sz="2000" dirty="0"/>
              <a:t> repartidas por toda España.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En </a:t>
            </a:r>
            <a:r>
              <a:rPr lang="es-ES" sz="2000" dirty="0"/>
              <a:t>Galicia destaca a Agrupación Republicana </a:t>
            </a:r>
            <a:r>
              <a:rPr lang="es-ES" sz="2000" dirty="0" err="1"/>
              <a:t>Feminina</a:t>
            </a:r>
            <a:r>
              <a:rPr lang="es-ES" sz="2000" dirty="0"/>
              <a:t> de A Coruña, 1933, encabezada por Elvira </a:t>
            </a:r>
            <a:r>
              <a:rPr lang="es-ES" sz="2000" dirty="0" err="1"/>
              <a:t>Bao</a:t>
            </a:r>
            <a:r>
              <a:rPr lang="es-ES" sz="2000" dirty="0"/>
              <a:t>, </a:t>
            </a:r>
            <a:r>
              <a:rPr lang="es-ES" sz="2000" dirty="0" err="1"/>
              <a:t>onde</a:t>
            </a:r>
            <a:r>
              <a:rPr lang="es-ES" sz="2000" dirty="0"/>
              <a:t> militaban mulleres republicanas e </a:t>
            </a:r>
            <a:r>
              <a:rPr lang="es-ES" sz="2000" dirty="0" err="1"/>
              <a:t>galeguistas</a:t>
            </a:r>
            <a:r>
              <a:rPr lang="es-ES" sz="2000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62" y="1052649"/>
            <a:ext cx="6306456" cy="47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8674" y="304800"/>
            <a:ext cx="43978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i="1" dirty="0"/>
              <a:t>Feminismo proletario:</a:t>
            </a:r>
            <a:r>
              <a:rPr lang="es-ES" sz="2000" b="1" dirty="0"/>
              <a:t> </a:t>
            </a:r>
            <a:endParaRPr lang="es-ES" sz="2000" b="1" dirty="0" smtClean="0"/>
          </a:p>
          <a:p>
            <a:pPr algn="just"/>
            <a:r>
              <a:rPr lang="es-ES" sz="2000" dirty="0" smtClean="0"/>
              <a:t>Buscaba </a:t>
            </a:r>
            <a:r>
              <a:rPr lang="es-ES" sz="2000" dirty="0"/>
              <a:t>a liberación da </a:t>
            </a:r>
            <a:r>
              <a:rPr lang="es-ES" sz="2000" dirty="0" err="1"/>
              <a:t>muller</a:t>
            </a:r>
            <a:r>
              <a:rPr lang="es-ES" sz="2000" dirty="0"/>
              <a:t> desde a perspectiva de emancipación da clase </a:t>
            </a:r>
            <a:r>
              <a:rPr lang="es-ES" sz="2000" dirty="0" err="1"/>
              <a:t>obreira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Destaca </a:t>
            </a:r>
            <a:r>
              <a:rPr lang="es-ES" sz="2000" b="1" dirty="0"/>
              <a:t>Mulleres Libres</a:t>
            </a:r>
            <a:r>
              <a:rPr lang="es-ES" sz="2000" dirty="0"/>
              <a:t>, de orientación anarcosindicalista, creada en abril de 1936. Contaba </a:t>
            </a:r>
            <a:r>
              <a:rPr lang="es-ES" sz="2000" dirty="0" err="1"/>
              <a:t>cunha</a:t>
            </a:r>
            <a:r>
              <a:rPr lang="es-ES" sz="2000" dirty="0"/>
              <a:t> revista, do </a:t>
            </a:r>
            <a:r>
              <a:rPr lang="es-ES" sz="2000" dirty="0" err="1"/>
              <a:t>mesmo</a:t>
            </a:r>
            <a:r>
              <a:rPr lang="es-ES" sz="2000" dirty="0"/>
              <a:t> </a:t>
            </a:r>
            <a:r>
              <a:rPr lang="es-ES" sz="2000" dirty="0" err="1"/>
              <a:t>nome</a:t>
            </a:r>
            <a:r>
              <a:rPr lang="es-ES" sz="2000" dirty="0"/>
              <a:t> e exclusivamente </a:t>
            </a:r>
            <a:r>
              <a:rPr lang="es-ES" sz="2000" dirty="0" err="1" smtClean="0"/>
              <a:t>feminina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 Defendían </a:t>
            </a:r>
            <a:r>
              <a:rPr lang="es-ES" sz="2000" dirty="0"/>
              <a:t>a liberación da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obreira</a:t>
            </a:r>
            <a:r>
              <a:rPr lang="es-ES" sz="2000" dirty="0"/>
              <a:t>, a educación </a:t>
            </a:r>
            <a:r>
              <a:rPr lang="es-ES" sz="2000" dirty="0" err="1"/>
              <a:t>feminina</a:t>
            </a:r>
            <a:r>
              <a:rPr lang="es-ES" sz="2000" dirty="0"/>
              <a:t>, a </a:t>
            </a:r>
            <a:r>
              <a:rPr lang="es-ES" sz="2000" dirty="0" err="1"/>
              <a:t>igualdade</a:t>
            </a:r>
            <a:r>
              <a:rPr lang="es-ES" sz="2000" dirty="0"/>
              <a:t> </a:t>
            </a:r>
            <a:r>
              <a:rPr lang="es-ES" sz="2000" dirty="0" err="1"/>
              <a:t>nas</a:t>
            </a:r>
            <a:r>
              <a:rPr lang="es-ES" sz="2000" dirty="0"/>
              <a:t> </a:t>
            </a:r>
            <a:r>
              <a:rPr lang="es-ES" sz="2000" dirty="0" err="1"/>
              <a:t>relacións</a:t>
            </a:r>
            <a:r>
              <a:rPr lang="es-ES" sz="2000" dirty="0"/>
              <a:t> de </a:t>
            </a:r>
            <a:r>
              <a:rPr lang="es-ES" sz="2000" dirty="0" err="1"/>
              <a:t>homes</a:t>
            </a:r>
            <a:r>
              <a:rPr lang="es-ES" sz="2000" dirty="0"/>
              <a:t> e mulleres, o amor libre, a fin da </a:t>
            </a:r>
            <a:r>
              <a:rPr lang="es-ES" sz="2000" dirty="0" err="1"/>
              <a:t>xerarquía</a:t>
            </a:r>
            <a:r>
              <a:rPr lang="es-ES" sz="2000" dirty="0"/>
              <a:t> autoritaria masculina na familia e a educación sexual con información sobre anticonceptivos e aborto.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67" y="0"/>
            <a:ext cx="4993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753" y="182880"/>
            <a:ext cx="491163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err="1"/>
              <a:t>Mobilización</a:t>
            </a:r>
            <a:r>
              <a:rPr lang="es-ES" sz="2000" b="1" dirty="0"/>
              <a:t> </a:t>
            </a:r>
            <a:r>
              <a:rPr lang="es-ES" sz="2000" b="1" dirty="0" err="1"/>
              <a:t>feminina</a:t>
            </a:r>
            <a:r>
              <a:rPr lang="es-ES" sz="2000" b="1" dirty="0"/>
              <a:t> conservadora: </a:t>
            </a:r>
            <a:endParaRPr lang="es-ES" sz="2000" b="1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000" dirty="0" smtClean="0"/>
              <a:t>Paralelamente </a:t>
            </a:r>
            <a:r>
              <a:rPr lang="es-ES" sz="2000" dirty="0" err="1"/>
              <a:t>incorporáronse</a:t>
            </a:r>
            <a:r>
              <a:rPr lang="es-ES" sz="2000" dirty="0"/>
              <a:t> á vida política e social as mulleres conservadoras en defensa de valores </a:t>
            </a:r>
            <a:r>
              <a:rPr lang="es-ES" sz="2000" dirty="0" err="1"/>
              <a:t>tradicionais</a:t>
            </a:r>
            <a:r>
              <a:rPr lang="es-ES" sz="2000" dirty="0"/>
              <a:t> como a patria, familia, catolicismo e </a:t>
            </a:r>
            <a:r>
              <a:rPr lang="es-ES" sz="2000" dirty="0" err="1"/>
              <a:t>Igrexa</a:t>
            </a:r>
            <a:r>
              <a:rPr lang="es-ES" sz="2000" dirty="0"/>
              <a:t>, considerados </a:t>
            </a:r>
            <a:r>
              <a:rPr lang="es-ES" sz="2000" dirty="0" err="1"/>
              <a:t>ameazados</a:t>
            </a:r>
            <a:r>
              <a:rPr lang="es-ES" sz="2000" dirty="0"/>
              <a:t> polo programa laico e de </a:t>
            </a:r>
            <a:r>
              <a:rPr lang="es-ES" sz="2000" dirty="0" err="1"/>
              <a:t>esquerdas</a:t>
            </a:r>
            <a:r>
              <a:rPr lang="es-ES" sz="2000" dirty="0"/>
              <a:t> da II República</a:t>
            </a:r>
            <a:r>
              <a:rPr lang="es-ES" sz="20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000" dirty="0"/>
              <a:t>A aprobación do </a:t>
            </a:r>
            <a:r>
              <a:rPr lang="es-ES" sz="2000" dirty="0" err="1"/>
              <a:t>sufraxio</a:t>
            </a:r>
            <a:r>
              <a:rPr lang="es-ES" sz="2000" dirty="0"/>
              <a:t> </a:t>
            </a:r>
            <a:r>
              <a:rPr lang="es-ES" sz="2000" dirty="0" err="1"/>
              <a:t>feminino</a:t>
            </a:r>
            <a:r>
              <a:rPr lang="es-ES" sz="2000" dirty="0"/>
              <a:t> e a </a:t>
            </a:r>
            <a:r>
              <a:rPr lang="es-ES" sz="2000" dirty="0" err="1"/>
              <a:t>posibilidade</a:t>
            </a:r>
            <a:r>
              <a:rPr lang="es-ES" sz="2000" dirty="0"/>
              <a:t> da incorporación da </a:t>
            </a:r>
            <a:r>
              <a:rPr lang="es-ES" sz="2000" dirty="0" err="1"/>
              <a:t>muller</a:t>
            </a:r>
            <a:r>
              <a:rPr lang="es-ES" sz="2000" dirty="0"/>
              <a:t> á vida social e política </a:t>
            </a:r>
            <a:r>
              <a:rPr lang="es-ES" sz="2000" dirty="0" err="1"/>
              <a:t>foi</a:t>
            </a:r>
            <a:r>
              <a:rPr lang="es-ES" sz="2000" dirty="0"/>
              <a:t> </a:t>
            </a:r>
            <a:r>
              <a:rPr lang="es-ES" sz="2000" dirty="0" err="1"/>
              <a:t>aproveitada</a:t>
            </a:r>
            <a:r>
              <a:rPr lang="es-ES" sz="2000" dirty="0"/>
              <a:t> polos partidos de </a:t>
            </a:r>
            <a:r>
              <a:rPr lang="es-ES" sz="2000" dirty="0" err="1"/>
              <a:t>dereita</a:t>
            </a:r>
            <a:r>
              <a:rPr lang="es-ES" sz="2000" dirty="0"/>
              <a:t> e </a:t>
            </a:r>
            <a:r>
              <a:rPr lang="es-ES" sz="2000" dirty="0" err="1"/>
              <a:t>ultradereita</a:t>
            </a:r>
            <a:r>
              <a:rPr lang="es-ES" sz="2000" dirty="0"/>
              <a:t> para a utilización das mulleres na </a:t>
            </a:r>
            <a:r>
              <a:rPr lang="es-ES" sz="2000" dirty="0" err="1"/>
              <a:t>súa</a:t>
            </a:r>
            <a:r>
              <a:rPr lang="es-ES" sz="2000" dirty="0"/>
              <a:t> </a:t>
            </a:r>
            <a:r>
              <a:rPr lang="es-ES" sz="2000" dirty="0" err="1"/>
              <a:t>loita</a:t>
            </a:r>
            <a:r>
              <a:rPr lang="es-ES" sz="2000" dirty="0"/>
              <a:t> política</a:t>
            </a:r>
            <a:r>
              <a:rPr lang="es-ES" sz="20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 </a:t>
            </a:r>
            <a:r>
              <a:rPr lang="es-ES" sz="2000" dirty="0" err="1"/>
              <a:t>Fronte</a:t>
            </a:r>
            <a:r>
              <a:rPr lang="es-ES" sz="2000" dirty="0"/>
              <a:t> a anti España, como consideraban a II República polos </a:t>
            </a:r>
            <a:r>
              <a:rPr lang="es-ES" sz="2000" dirty="0" err="1"/>
              <a:t>novos</a:t>
            </a:r>
            <a:r>
              <a:rPr lang="es-ES" sz="2000" dirty="0"/>
              <a:t> valores republicanos, </a:t>
            </a:r>
            <a:r>
              <a:rPr lang="es-ES" sz="2000" dirty="0" err="1"/>
              <a:t>mobilizan</a:t>
            </a:r>
            <a:r>
              <a:rPr lang="es-ES" sz="2000" dirty="0"/>
              <a:t> </a:t>
            </a:r>
            <a:r>
              <a:rPr lang="es-ES" sz="2000" dirty="0" err="1"/>
              <a:t>ás</a:t>
            </a:r>
            <a:r>
              <a:rPr lang="es-ES" sz="2000" dirty="0"/>
              <a:t> mulleres conservadoras en representación do catolicismo e patriotismo.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17" y="1219201"/>
            <a:ext cx="6609078" cy="371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3825" y="633548"/>
            <a:ext cx="41975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Os partidos conservadores, </a:t>
            </a:r>
            <a:r>
              <a:rPr lang="es-ES" sz="2000" dirty="0" err="1" smtClean="0"/>
              <a:t>tradicionais</a:t>
            </a:r>
            <a:r>
              <a:rPr lang="es-ES" sz="2000" dirty="0" smtClean="0"/>
              <a:t> e fascistas crearon as </a:t>
            </a:r>
            <a:r>
              <a:rPr lang="es-ES" sz="2000" dirty="0" err="1" smtClean="0"/>
              <a:t>súas</a:t>
            </a:r>
            <a:r>
              <a:rPr lang="es-ES" sz="2000" dirty="0" smtClean="0"/>
              <a:t> propias </a:t>
            </a:r>
            <a:r>
              <a:rPr lang="es-ES" sz="2000" dirty="0" err="1" smtClean="0"/>
              <a:t>seccións</a:t>
            </a:r>
            <a:r>
              <a:rPr lang="es-ES" sz="2000" dirty="0" smtClean="0"/>
              <a:t> </a:t>
            </a:r>
            <a:r>
              <a:rPr lang="es-ES" sz="2000" dirty="0" err="1" smtClean="0"/>
              <a:t>femininas</a:t>
            </a:r>
            <a:r>
              <a:rPr lang="es-ES" sz="2000" dirty="0" smtClean="0"/>
              <a:t>. 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err="1"/>
              <a:t>Fronte</a:t>
            </a:r>
            <a:r>
              <a:rPr lang="es-ES" sz="2000" dirty="0"/>
              <a:t> á República as mulleres conservadoras </a:t>
            </a:r>
            <a:r>
              <a:rPr lang="es-ES" sz="2000" dirty="0" err="1"/>
              <a:t>amosaron</a:t>
            </a:r>
            <a:r>
              <a:rPr lang="es-ES" sz="2000" dirty="0"/>
              <a:t> </a:t>
            </a:r>
            <a:r>
              <a:rPr lang="es-ES" sz="2000" dirty="0" err="1"/>
              <a:t>unha</a:t>
            </a:r>
            <a:r>
              <a:rPr lang="es-ES" sz="2000" dirty="0"/>
              <a:t> grande </a:t>
            </a:r>
            <a:r>
              <a:rPr lang="es-ES" sz="2000" dirty="0" err="1"/>
              <a:t>actividade</a:t>
            </a:r>
            <a:r>
              <a:rPr lang="es-ES" sz="2000" dirty="0"/>
              <a:t>, liderando campañas de propaganda e </a:t>
            </a:r>
            <a:r>
              <a:rPr lang="es-ES" sz="2000" dirty="0" err="1"/>
              <a:t>axitación</a:t>
            </a:r>
            <a:r>
              <a:rPr lang="es-ES" sz="2000" dirty="0"/>
              <a:t>, de repulsa da </a:t>
            </a:r>
            <a:r>
              <a:rPr lang="es-ES" sz="2000" dirty="0" err="1"/>
              <a:t>lexislación</a:t>
            </a:r>
            <a:r>
              <a:rPr lang="es-ES" sz="2000" dirty="0"/>
              <a:t> republicana (laica, democrática e republicana), pegada de </a:t>
            </a:r>
            <a:r>
              <a:rPr lang="es-ES" sz="2000" dirty="0" err="1"/>
              <a:t>pasquíns</a:t>
            </a:r>
            <a:r>
              <a:rPr lang="es-ES" sz="2000" dirty="0"/>
              <a:t>, captación de votos para as </a:t>
            </a:r>
            <a:r>
              <a:rPr lang="es-ES" sz="2000" dirty="0" err="1"/>
              <a:t>eleccións</a:t>
            </a:r>
            <a:r>
              <a:rPr lang="es-ES" sz="2000" dirty="0"/>
              <a:t>...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Este </a:t>
            </a:r>
            <a:r>
              <a:rPr lang="es-ES" sz="2000" dirty="0"/>
              <a:t>feminismo nunca </a:t>
            </a:r>
            <a:r>
              <a:rPr lang="es-ES" sz="2000" dirty="0" err="1"/>
              <a:t>puxo</a:t>
            </a:r>
            <a:r>
              <a:rPr lang="es-ES" sz="2000" dirty="0"/>
              <a:t> en </a:t>
            </a:r>
            <a:r>
              <a:rPr lang="es-ES" sz="2000" dirty="0" err="1"/>
              <a:t>dúbida</a:t>
            </a:r>
            <a:r>
              <a:rPr lang="es-ES" sz="2000" dirty="0"/>
              <a:t> o modelo de </a:t>
            </a:r>
            <a:r>
              <a:rPr lang="es-ES" sz="2000" dirty="0" err="1"/>
              <a:t>sociedade</a:t>
            </a:r>
            <a:r>
              <a:rPr lang="es-ES" sz="2000" dirty="0"/>
              <a:t> tradicional e de subordinación da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ó</a:t>
            </a:r>
            <a:r>
              <a:rPr lang="es-ES" sz="2000" dirty="0"/>
              <a:t> home.</a:t>
            </a:r>
          </a:p>
          <a:p>
            <a:pPr algn="just"/>
            <a:endParaRPr lang="es-E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34" y="342007"/>
            <a:ext cx="7351684" cy="52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7714" y="148046"/>
            <a:ext cx="568669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O Papel da </a:t>
            </a:r>
            <a:r>
              <a:rPr lang="es-ES" sz="2000" b="1" dirty="0" err="1"/>
              <a:t>muller</a:t>
            </a:r>
            <a:r>
              <a:rPr lang="es-ES" sz="2000" b="1" dirty="0"/>
              <a:t> na cultura durante a II República:</a:t>
            </a:r>
            <a:r>
              <a:rPr lang="es-ES" sz="2000" dirty="0"/>
              <a:t>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Os </a:t>
            </a:r>
            <a:r>
              <a:rPr lang="es-ES" sz="2000" dirty="0"/>
              <a:t>anos da II República </a:t>
            </a:r>
            <a:r>
              <a:rPr lang="es-ES" sz="2000" dirty="0" err="1"/>
              <a:t>foron</a:t>
            </a:r>
            <a:r>
              <a:rPr lang="es-ES" sz="2000" dirty="0"/>
              <a:t> </a:t>
            </a:r>
            <a:r>
              <a:rPr lang="es-ES" sz="2000" dirty="0" err="1"/>
              <a:t>dunha</a:t>
            </a:r>
            <a:r>
              <a:rPr lang="es-ES" sz="2000" dirty="0"/>
              <a:t> extraordinaria </a:t>
            </a:r>
            <a:r>
              <a:rPr lang="es-ES" sz="2000" dirty="0" err="1"/>
              <a:t>vitalidade</a:t>
            </a:r>
            <a:r>
              <a:rPr lang="es-ES" sz="2000" dirty="0"/>
              <a:t> cultural e </a:t>
            </a:r>
            <a:r>
              <a:rPr lang="es-ES" sz="2000" dirty="0" err="1"/>
              <a:t>desenvolvemento</a:t>
            </a:r>
            <a:r>
              <a:rPr lang="es-ES" sz="2000" dirty="0"/>
              <a:t> das </a:t>
            </a:r>
            <a:r>
              <a:rPr lang="es-ES" sz="2000" dirty="0" err="1"/>
              <a:t>vangardas</a:t>
            </a:r>
            <a:r>
              <a:rPr lang="es-ES" sz="2000" dirty="0"/>
              <a:t> artísticas e da </a:t>
            </a:r>
            <a:r>
              <a:rPr lang="es-ES" sz="2000" dirty="0" err="1"/>
              <a:t>produción</a:t>
            </a:r>
            <a:r>
              <a:rPr lang="es-ES" sz="2000" dirty="0"/>
              <a:t> literaria e poética da </a:t>
            </a:r>
            <a:r>
              <a:rPr lang="es-ES" sz="2000" dirty="0" err="1"/>
              <a:t>xeración</a:t>
            </a:r>
            <a:r>
              <a:rPr lang="es-ES" sz="2000" dirty="0"/>
              <a:t> do 27</a:t>
            </a:r>
            <a:r>
              <a:rPr lang="es-ES" sz="20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 </a:t>
            </a:r>
            <a:r>
              <a:rPr lang="es-ES" sz="2000" dirty="0" err="1"/>
              <a:t>Nestes</a:t>
            </a:r>
            <a:r>
              <a:rPr lang="es-ES" sz="2000" dirty="0"/>
              <a:t> anos destacaron importantes mulleres </a:t>
            </a:r>
            <a:r>
              <a:rPr lang="es-ES" sz="2000" dirty="0" err="1"/>
              <a:t>intelectuais</a:t>
            </a:r>
            <a:r>
              <a:rPr lang="es-ES" sz="2000" dirty="0"/>
              <a:t> e artistas que, en </a:t>
            </a:r>
            <a:r>
              <a:rPr lang="es-ES" sz="2000" dirty="0" err="1"/>
              <a:t>moitos</a:t>
            </a:r>
            <a:r>
              <a:rPr lang="es-ES" sz="2000" dirty="0"/>
              <a:t> casos, quedaron minusvaloradas </a:t>
            </a:r>
            <a:r>
              <a:rPr lang="es-ES" sz="2000" dirty="0" err="1"/>
              <a:t>fronte</a:t>
            </a:r>
            <a:r>
              <a:rPr lang="es-ES" sz="2000" dirty="0"/>
              <a:t> </a:t>
            </a:r>
            <a:r>
              <a:rPr lang="es-ES" sz="2000" dirty="0" err="1"/>
              <a:t>ós</a:t>
            </a:r>
            <a:r>
              <a:rPr lang="es-ES" sz="2000" dirty="0"/>
              <a:t> </a:t>
            </a:r>
            <a:r>
              <a:rPr lang="es-ES" sz="2000" dirty="0" err="1"/>
              <a:t>seus</a:t>
            </a:r>
            <a:r>
              <a:rPr lang="es-ES" sz="2000" dirty="0"/>
              <a:t> </a:t>
            </a:r>
            <a:r>
              <a:rPr lang="es-ES" sz="2000" dirty="0" err="1"/>
              <a:t>compañeiros</a:t>
            </a:r>
            <a:r>
              <a:rPr lang="es-ES" sz="2000" dirty="0"/>
              <a:t> </a:t>
            </a:r>
            <a:r>
              <a:rPr lang="es-ES" sz="2000" dirty="0" err="1"/>
              <a:t>varóns</a:t>
            </a:r>
            <a:r>
              <a:rPr lang="es-ES" sz="2000" dirty="0"/>
              <a:t> (a </a:t>
            </a:r>
            <a:r>
              <a:rPr lang="es-ES" sz="2000" dirty="0" err="1"/>
              <a:t>meirande</a:t>
            </a:r>
            <a:r>
              <a:rPr lang="es-ES" sz="2000" dirty="0"/>
              <a:t> parte amigos </a:t>
            </a:r>
            <a:r>
              <a:rPr lang="es-ES" sz="2000" dirty="0" err="1"/>
              <a:t>ou</a:t>
            </a:r>
            <a:r>
              <a:rPr lang="es-ES" sz="2000" dirty="0"/>
              <a:t> parellas).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Pódense destacar escritoras e </a:t>
            </a:r>
            <a:r>
              <a:rPr lang="es-ES" sz="2000" dirty="0" err="1" smtClean="0"/>
              <a:t>intelectuais</a:t>
            </a:r>
            <a:r>
              <a:rPr lang="es-ES" sz="2000" dirty="0" smtClean="0"/>
              <a:t> como Rosa </a:t>
            </a:r>
            <a:r>
              <a:rPr lang="es-ES" sz="2000" dirty="0" err="1" smtClean="0"/>
              <a:t>Chacel</a:t>
            </a:r>
            <a:r>
              <a:rPr lang="es-ES" sz="2000" dirty="0" smtClean="0"/>
              <a:t>, María Teresa León, María Zambrano, Zenobia </a:t>
            </a:r>
            <a:r>
              <a:rPr lang="es-ES" sz="2000" dirty="0" err="1" smtClean="0"/>
              <a:t>Camprubí</a:t>
            </a:r>
            <a:r>
              <a:rPr lang="es-ES" sz="2000" dirty="0" smtClean="0"/>
              <a:t>. Escultoras como Eulalia Fábregas </a:t>
            </a:r>
            <a:r>
              <a:rPr lang="es-ES" sz="2000" dirty="0" err="1" smtClean="0"/>
              <a:t>ou</a:t>
            </a:r>
            <a:r>
              <a:rPr lang="es-ES" sz="2000" dirty="0" smtClean="0"/>
              <a:t> Marga Gil; artistas como Maruja </a:t>
            </a:r>
            <a:r>
              <a:rPr lang="es-ES" sz="2000" dirty="0" err="1" smtClean="0"/>
              <a:t>Mallo</a:t>
            </a:r>
            <a:r>
              <a:rPr lang="es-ES" sz="2000" dirty="0" smtClean="0"/>
              <a:t>, </a:t>
            </a:r>
            <a:r>
              <a:rPr lang="es-ES" sz="2000" dirty="0" err="1" smtClean="0"/>
              <a:t>quen</a:t>
            </a:r>
            <a:r>
              <a:rPr lang="es-ES" sz="2000" dirty="0" smtClean="0"/>
              <a:t> </a:t>
            </a:r>
            <a:r>
              <a:rPr lang="es-ES" sz="2000" dirty="0" err="1" smtClean="0"/>
              <a:t>xunto</a:t>
            </a:r>
            <a:r>
              <a:rPr lang="es-ES" sz="2000" dirty="0" smtClean="0"/>
              <a:t> a </a:t>
            </a:r>
            <a:r>
              <a:rPr lang="es-ES" sz="2000" dirty="0" err="1" smtClean="0"/>
              <a:t>outras</a:t>
            </a:r>
            <a:r>
              <a:rPr lang="es-ES" sz="2000" dirty="0" smtClean="0"/>
              <a:t> autoras ligadas á </a:t>
            </a:r>
            <a:r>
              <a:rPr lang="es-ES" sz="2000" dirty="0" err="1" smtClean="0"/>
              <a:t>xeneración</a:t>
            </a:r>
            <a:r>
              <a:rPr lang="es-ES" sz="2000" dirty="0" smtClean="0"/>
              <a:t> do 27, reciben o </a:t>
            </a:r>
            <a:r>
              <a:rPr lang="es-ES" sz="2000" dirty="0" err="1" smtClean="0"/>
              <a:t>nome</a:t>
            </a:r>
            <a:r>
              <a:rPr lang="es-ES" sz="2000" dirty="0" smtClean="0"/>
              <a:t> de “Las sin sombrero”, polo </a:t>
            </a:r>
            <a:r>
              <a:rPr lang="es-ES" sz="2000" dirty="0" err="1" smtClean="0"/>
              <a:t>xesto</a:t>
            </a:r>
            <a:r>
              <a:rPr lang="es-ES" sz="2000" dirty="0" smtClean="0"/>
              <a:t> que </a:t>
            </a:r>
            <a:r>
              <a:rPr lang="es-ES" sz="2000" dirty="0" err="1" smtClean="0"/>
              <a:t>tiveron</a:t>
            </a:r>
            <a:r>
              <a:rPr lang="es-ES" sz="2000" dirty="0" smtClean="0"/>
              <a:t> nos anos 20, Maruja </a:t>
            </a:r>
            <a:r>
              <a:rPr lang="es-ES" sz="2000" dirty="0" err="1" smtClean="0"/>
              <a:t>Mallo</a:t>
            </a:r>
            <a:r>
              <a:rPr lang="es-ES" sz="2000" dirty="0" smtClean="0"/>
              <a:t>, Margarita Manso, García Lorca e Dalí de quitarse o </a:t>
            </a:r>
            <a:r>
              <a:rPr lang="es-ES" sz="2000" dirty="0" err="1" smtClean="0"/>
              <a:t>sombreiro</a:t>
            </a:r>
            <a:r>
              <a:rPr lang="es-ES" sz="2000" dirty="0" smtClean="0"/>
              <a:t> en plena Porta do Sol, acto que resultaba escandaloso </a:t>
            </a:r>
            <a:r>
              <a:rPr lang="es-ES" sz="2000" dirty="0" err="1" smtClean="0"/>
              <a:t>naquela</a:t>
            </a:r>
            <a:r>
              <a:rPr lang="es-ES" sz="2000" dirty="0" smtClean="0"/>
              <a:t> época.</a:t>
            </a:r>
          </a:p>
          <a:p>
            <a:pPr algn="just"/>
            <a:endParaRPr lang="gl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3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5131" y="243840"/>
            <a:ext cx="47200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u="sng" dirty="0"/>
              <a:t>A MULLER NA GUERRA CIVIL ESPAÑOLA. 1936-1939</a:t>
            </a:r>
            <a:r>
              <a:rPr lang="es-ES" sz="2000" b="1" u="sng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Tanto no bando sublevado como na zona republicana </a:t>
            </a:r>
            <a:r>
              <a:rPr lang="es-ES" sz="2000" dirty="0" err="1"/>
              <a:t>recorreuse</a:t>
            </a:r>
            <a:r>
              <a:rPr lang="es-ES" sz="2000" dirty="0"/>
              <a:t> á </a:t>
            </a:r>
            <a:r>
              <a:rPr lang="es-ES" sz="2000" dirty="0" err="1"/>
              <a:t>muller</a:t>
            </a:r>
            <a:r>
              <a:rPr lang="es-ES" sz="2000" dirty="0"/>
              <a:t> no </a:t>
            </a:r>
            <a:r>
              <a:rPr lang="es-ES" sz="2000" dirty="0" err="1"/>
              <a:t>esforzo</a:t>
            </a:r>
            <a:r>
              <a:rPr lang="es-ES" sz="2000" dirty="0"/>
              <a:t> para </a:t>
            </a:r>
            <a:r>
              <a:rPr lang="es-ES" sz="2000" dirty="0" err="1"/>
              <a:t>gañar</a:t>
            </a:r>
            <a:r>
              <a:rPr lang="es-ES" sz="2000" dirty="0"/>
              <a:t> a guerra, pero os modelos de </a:t>
            </a:r>
            <a:r>
              <a:rPr lang="es-ES" sz="2000" dirty="0" err="1"/>
              <a:t>muller</a:t>
            </a:r>
            <a:r>
              <a:rPr lang="es-ES" sz="2000" dirty="0"/>
              <a:t>, </a:t>
            </a:r>
            <a:r>
              <a:rPr lang="es-ES" sz="2000" dirty="0" err="1"/>
              <a:t>sociedade</a:t>
            </a:r>
            <a:r>
              <a:rPr lang="es-ES" sz="2000" dirty="0"/>
              <a:t> e relación entre </a:t>
            </a:r>
            <a:r>
              <a:rPr lang="es-ES" sz="2000" dirty="0" err="1"/>
              <a:t>xéneros</a:t>
            </a:r>
            <a:r>
              <a:rPr lang="es-ES" sz="2000" dirty="0"/>
              <a:t> era totalmente distinta.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Nos </a:t>
            </a:r>
            <a:r>
              <a:rPr lang="es-ES" sz="2000" dirty="0"/>
              <a:t>2 bandos </a:t>
            </a:r>
            <a:r>
              <a:rPr lang="es-ES" sz="2000" dirty="0" err="1"/>
              <a:t>atopamos</a:t>
            </a:r>
            <a:r>
              <a:rPr lang="es-ES" sz="2000" dirty="0"/>
              <a:t> a mulleres concienciadas e comprometidas política e </a:t>
            </a:r>
            <a:r>
              <a:rPr lang="es-ES" sz="2000" dirty="0" err="1"/>
              <a:t>ideoloxicamente</a:t>
            </a:r>
            <a:r>
              <a:rPr lang="es-ES" sz="2000" dirty="0"/>
              <a:t>, </a:t>
            </a:r>
            <a:r>
              <a:rPr lang="es-ES" sz="2000" dirty="0" err="1"/>
              <a:t>mentres</a:t>
            </a:r>
            <a:r>
              <a:rPr lang="es-ES" sz="2000" dirty="0"/>
              <a:t> que </a:t>
            </a:r>
            <a:r>
              <a:rPr lang="es-ES" sz="2000" dirty="0" err="1"/>
              <a:t>outra</a:t>
            </a:r>
            <a:r>
              <a:rPr lang="es-ES" sz="2000" dirty="0"/>
              <a:t> parte importante </a:t>
            </a:r>
            <a:r>
              <a:rPr lang="es-ES" sz="2000" dirty="0" err="1"/>
              <a:t>tivo</a:t>
            </a:r>
            <a:r>
              <a:rPr lang="es-ES" sz="2000" dirty="0"/>
              <a:t> que soportar as duras </a:t>
            </a:r>
            <a:r>
              <a:rPr lang="es-ES" sz="2000" dirty="0" err="1"/>
              <a:t>condicións</a:t>
            </a:r>
            <a:r>
              <a:rPr lang="es-ES" sz="2000" dirty="0"/>
              <a:t> da guerra: </a:t>
            </a:r>
            <a:r>
              <a:rPr lang="es-ES" sz="2000" dirty="0" err="1"/>
              <a:t>morte</a:t>
            </a:r>
            <a:r>
              <a:rPr lang="es-ES" sz="2000" dirty="0"/>
              <a:t>, </a:t>
            </a:r>
            <a:r>
              <a:rPr lang="es-ES" sz="2000" dirty="0" err="1"/>
              <a:t>fame</a:t>
            </a:r>
            <a:r>
              <a:rPr lang="es-ES" sz="2000" dirty="0"/>
              <a:t> e tentando sobrevivir e sacar </a:t>
            </a:r>
            <a:r>
              <a:rPr lang="es-ES" sz="2000" dirty="0" err="1"/>
              <a:t>adiante</a:t>
            </a:r>
            <a:r>
              <a:rPr lang="es-ES" sz="2000" dirty="0"/>
              <a:t> </a:t>
            </a:r>
            <a:r>
              <a:rPr lang="es-ES" sz="2000" dirty="0" err="1"/>
              <a:t>ás</a:t>
            </a:r>
            <a:r>
              <a:rPr lang="es-ES" sz="2000" dirty="0"/>
              <a:t> </a:t>
            </a:r>
            <a:r>
              <a:rPr lang="es-ES" sz="2000" dirty="0" err="1"/>
              <a:t>súas</a:t>
            </a:r>
            <a:r>
              <a:rPr lang="es-ES" sz="2000" dirty="0"/>
              <a:t> familias.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402" y="-49520"/>
            <a:ext cx="4593501" cy="69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5464" y="0"/>
            <a:ext cx="56866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u="sng" dirty="0"/>
              <a:t>A </a:t>
            </a:r>
            <a:r>
              <a:rPr lang="es-ES" sz="2000" b="1" u="sng" dirty="0" err="1"/>
              <a:t>muller</a:t>
            </a:r>
            <a:r>
              <a:rPr lang="es-ES" sz="2000" b="1" u="sng" dirty="0"/>
              <a:t> na zona republicana</a:t>
            </a:r>
            <a:r>
              <a:rPr lang="es-ES" sz="2000" b="1" dirty="0"/>
              <a:t>:</a:t>
            </a:r>
            <a:r>
              <a:rPr lang="es-ES" sz="2000" dirty="0"/>
              <a:t> A sublevación de 1936 </a:t>
            </a:r>
            <a:r>
              <a:rPr lang="es-ES" sz="2000" dirty="0" err="1"/>
              <a:t>proporcionou</a:t>
            </a:r>
            <a:r>
              <a:rPr lang="es-ES" sz="2000" dirty="0"/>
              <a:t> </a:t>
            </a:r>
            <a:r>
              <a:rPr lang="es-ES" sz="2000" dirty="0" err="1"/>
              <a:t>ás</a:t>
            </a:r>
            <a:r>
              <a:rPr lang="es-ES" sz="2000" dirty="0"/>
              <a:t> mulleres republicanas a </a:t>
            </a:r>
            <a:r>
              <a:rPr lang="es-ES" sz="2000" dirty="0" err="1"/>
              <a:t>oportunidade</a:t>
            </a:r>
            <a:r>
              <a:rPr lang="es-ES" sz="2000" dirty="0"/>
              <a:t> de </a:t>
            </a:r>
            <a:r>
              <a:rPr lang="es-ES" sz="2000" dirty="0" err="1"/>
              <a:t>exercer</a:t>
            </a:r>
            <a:r>
              <a:rPr lang="es-ES" sz="2000" dirty="0"/>
              <a:t> novas actividades do mundo político, social e cultural. Mulleres </a:t>
            </a:r>
            <a:r>
              <a:rPr lang="es-ES" sz="2000" dirty="0" err="1"/>
              <a:t>combatendo</a:t>
            </a:r>
            <a:r>
              <a:rPr lang="es-ES" sz="2000" dirty="0"/>
              <a:t> coma os </a:t>
            </a:r>
            <a:r>
              <a:rPr lang="es-ES" sz="2000" dirty="0" err="1" smtClean="0"/>
              <a:t>homes</a:t>
            </a:r>
            <a:r>
              <a:rPr lang="es-ES" sz="2000" dirty="0" smtClean="0"/>
              <a:t>, na </a:t>
            </a:r>
            <a:r>
              <a:rPr lang="es-ES" sz="2000" dirty="0"/>
              <a:t>propaganda e no </a:t>
            </a:r>
            <a:r>
              <a:rPr lang="es-ES" sz="2000" dirty="0" err="1"/>
              <a:t>esforzo</a:t>
            </a:r>
            <a:r>
              <a:rPr lang="es-ES" sz="2000" dirty="0"/>
              <a:t> de guerra e incluso ocupando </a:t>
            </a:r>
            <a:r>
              <a:rPr lang="es-ES" sz="2000" dirty="0" err="1"/>
              <a:t>postos</a:t>
            </a:r>
            <a:r>
              <a:rPr lang="es-ES" sz="2000" dirty="0"/>
              <a:t> políticos relevantes, como a </a:t>
            </a:r>
            <a:r>
              <a:rPr lang="es-ES" sz="2000" dirty="0" err="1"/>
              <a:t>primeira</a:t>
            </a:r>
            <a:r>
              <a:rPr lang="es-ES" sz="2000" dirty="0"/>
              <a:t> ministra de España, a anarquista Federica </a:t>
            </a:r>
            <a:r>
              <a:rPr lang="es-ES" sz="2000" dirty="0" err="1"/>
              <a:t>Montseny</a:t>
            </a:r>
            <a:r>
              <a:rPr lang="es-ES" sz="2000" dirty="0"/>
              <a:t>, </a:t>
            </a:r>
            <a:r>
              <a:rPr lang="es-ES" sz="2000" dirty="0" err="1"/>
              <a:t>ou</a:t>
            </a:r>
            <a:r>
              <a:rPr lang="es-ES" sz="2000" dirty="0"/>
              <a:t> a comunista, Dolores </a:t>
            </a:r>
            <a:r>
              <a:rPr lang="es-ES" sz="2000" dirty="0" err="1"/>
              <a:t>Ibarruri</a:t>
            </a:r>
            <a:r>
              <a:rPr lang="es-ES" sz="2000" dirty="0"/>
              <a:t>, A </a:t>
            </a:r>
            <a:r>
              <a:rPr lang="es-ES" sz="2000" dirty="0" smtClean="0"/>
              <a:t>Pasionaria.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A </a:t>
            </a:r>
            <a:r>
              <a:rPr lang="es-ES" sz="2000" dirty="0" err="1"/>
              <a:t>pluralidade</a:t>
            </a:r>
            <a:r>
              <a:rPr lang="es-ES" sz="2000" dirty="0"/>
              <a:t> política e </a:t>
            </a:r>
            <a:r>
              <a:rPr lang="es-ES" sz="2000" dirty="0" err="1"/>
              <a:t>ideolóxica</a:t>
            </a:r>
            <a:r>
              <a:rPr lang="es-ES" sz="2000" dirty="0"/>
              <a:t> dos sindicatos e partidos políticos republicanos, </a:t>
            </a:r>
            <a:r>
              <a:rPr lang="es-ES" sz="2000" dirty="0" err="1"/>
              <a:t>ó</a:t>
            </a:r>
            <a:r>
              <a:rPr lang="es-ES" sz="2000" dirty="0"/>
              <a:t> que se </a:t>
            </a:r>
            <a:r>
              <a:rPr lang="es-ES" sz="2000" dirty="0" err="1"/>
              <a:t>engade</a:t>
            </a:r>
            <a:r>
              <a:rPr lang="es-ES" sz="2000" dirty="0"/>
              <a:t> o </a:t>
            </a:r>
            <a:r>
              <a:rPr lang="es-ES" sz="2000" dirty="0" err="1"/>
              <a:t>seu</a:t>
            </a:r>
            <a:r>
              <a:rPr lang="es-ES" sz="2000" dirty="0"/>
              <a:t> control de rúas e territorios, ante o colapso do </a:t>
            </a:r>
            <a:r>
              <a:rPr lang="es-ES" sz="2000" dirty="0" err="1"/>
              <a:t>goberno</a:t>
            </a:r>
            <a:r>
              <a:rPr lang="es-ES" sz="2000" dirty="0"/>
              <a:t> republicano, explican as diferentes posturas e actitudes das mulleres no bando republicano e o papel que </a:t>
            </a:r>
            <a:r>
              <a:rPr lang="es-ES" sz="2000" dirty="0" err="1"/>
              <a:t>lles</a:t>
            </a:r>
            <a:r>
              <a:rPr lang="es-ES" sz="2000" dirty="0"/>
              <a:t> van </a:t>
            </a:r>
            <a:r>
              <a:rPr lang="es-ES" sz="2000" dirty="0" err="1"/>
              <a:t>adxudicar</a:t>
            </a:r>
            <a:r>
              <a:rPr lang="es-ES" sz="2000" dirty="0"/>
              <a:t> as </a:t>
            </a:r>
            <a:r>
              <a:rPr lang="es-ES" sz="2000" dirty="0" err="1"/>
              <a:t>organizacións</a:t>
            </a:r>
            <a:r>
              <a:rPr lang="es-ES" sz="2000" dirty="0"/>
              <a:t> políticas e </a:t>
            </a:r>
            <a:r>
              <a:rPr lang="es-ES" sz="2000" dirty="0" err="1"/>
              <a:t>sindicais</a:t>
            </a:r>
            <a:r>
              <a:rPr lang="es-ES" sz="2000" dirty="0"/>
              <a:t> e o propio </a:t>
            </a:r>
            <a:r>
              <a:rPr lang="es-ES" sz="2000" dirty="0" err="1"/>
              <a:t>goberno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Non </a:t>
            </a:r>
            <a:r>
              <a:rPr lang="es-ES" sz="2000" dirty="0"/>
              <a:t>existirá un </a:t>
            </a:r>
            <a:r>
              <a:rPr lang="es-ES" sz="2000" dirty="0" err="1"/>
              <a:t>proxecto</a:t>
            </a:r>
            <a:r>
              <a:rPr lang="es-ES" sz="2000" dirty="0"/>
              <a:t> social común compartido entre as mulleres republicanas por mor das </a:t>
            </a:r>
            <a:r>
              <a:rPr lang="es-ES" sz="2000" dirty="0" err="1"/>
              <a:t>divisións</a:t>
            </a:r>
            <a:r>
              <a:rPr lang="es-ES" sz="2000" dirty="0"/>
              <a:t> e </a:t>
            </a:r>
            <a:r>
              <a:rPr lang="es-ES" sz="2000" dirty="0" err="1"/>
              <a:t>enfrontamentos</a:t>
            </a:r>
            <a:r>
              <a:rPr lang="es-ES" sz="2000" dirty="0"/>
              <a:t> entre os distintos partidos e </a:t>
            </a:r>
            <a:r>
              <a:rPr lang="es-ES" sz="2000" dirty="0" err="1"/>
              <a:t>organizacións</a:t>
            </a:r>
            <a:endParaRPr lang="gl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77" y="170348"/>
            <a:ext cx="4437426" cy="32613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241" y="3547394"/>
            <a:ext cx="5886461" cy="33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880" y="278674"/>
            <a:ext cx="52077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As mulleres na </a:t>
            </a:r>
            <a:r>
              <a:rPr lang="es-ES" sz="2000" b="1" dirty="0" err="1"/>
              <a:t>fronte</a:t>
            </a:r>
            <a:r>
              <a:rPr lang="es-ES" sz="2000" b="1" dirty="0"/>
              <a:t>. As Milicianas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r>
              <a:rPr lang="es-ES" sz="2000" dirty="0" err="1" smtClean="0"/>
              <a:t>Nas</a:t>
            </a:r>
            <a:r>
              <a:rPr lang="es-ES" sz="2000" dirty="0" smtClean="0"/>
              <a:t> </a:t>
            </a:r>
            <a:r>
              <a:rPr lang="es-ES" sz="2000" dirty="0" err="1"/>
              <a:t>primeiras</a:t>
            </a:r>
            <a:r>
              <a:rPr lang="es-ES" sz="2000" dirty="0"/>
              <a:t> semanas de guerra, grupos de mulleres, anarquistas e comunistas na </a:t>
            </a:r>
            <a:r>
              <a:rPr lang="es-ES" sz="2000" dirty="0" err="1"/>
              <a:t>súa</a:t>
            </a:r>
            <a:r>
              <a:rPr lang="es-ES" sz="2000" dirty="0"/>
              <a:t> </a:t>
            </a:r>
            <a:r>
              <a:rPr lang="es-ES" sz="2000" dirty="0" err="1"/>
              <a:t>maioría</a:t>
            </a:r>
            <a:r>
              <a:rPr lang="es-ES" sz="2000" dirty="0"/>
              <a:t>, como os </a:t>
            </a:r>
            <a:r>
              <a:rPr lang="es-ES" sz="2000" dirty="0" err="1"/>
              <a:t>seus</a:t>
            </a:r>
            <a:r>
              <a:rPr lang="es-ES" sz="2000" dirty="0"/>
              <a:t> </a:t>
            </a:r>
            <a:r>
              <a:rPr lang="es-ES" sz="2000" dirty="0" err="1"/>
              <a:t>compañeiros</a:t>
            </a:r>
            <a:r>
              <a:rPr lang="es-ES" sz="2000" dirty="0"/>
              <a:t> e ante o </a:t>
            </a:r>
            <a:r>
              <a:rPr lang="es-ES" sz="2000" dirty="0" err="1"/>
              <a:t>chamamento</a:t>
            </a:r>
            <a:r>
              <a:rPr lang="es-ES" sz="2000" dirty="0"/>
              <a:t> das </a:t>
            </a:r>
            <a:r>
              <a:rPr lang="es-ES" sz="2000" dirty="0" err="1"/>
              <a:t>súas</a:t>
            </a:r>
            <a:r>
              <a:rPr lang="es-ES" sz="2000" dirty="0"/>
              <a:t> </a:t>
            </a:r>
            <a:r>
              <a:rPr lang="es-ES" sz="2000" dirty="0" err="1"/>
              <a:t>organizacións</a:t>
            </a:r>
            <a:r>
              <a:rPr lang="es-ES" sz="2000" dirty="0"/>
              <a:t>, tomaron as armas para evitar o triunfo do fascismo en España.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err="1" smtClean="0"/>
              <a:t>Aínda</a:t>
            </a:r>
            <a:r>
              <a:rPr lang="es-ES" sz="2000" dirty="0" smtClean="0"/>
              <a:t> </a:t>
            </a:r>
            <a:r>
              <a:rPr lang="es-ES" sz="2000" dirty="0"/>
              <a:t>que </a:t>
            </a:r>
            <a:r>
              <a:rPr lang="es-ES" sz="2000" dirty="0" err="1"/>
              <a:t>algunhas</a:t>
            </a:r>
            <a:r>
              <a:rPr lang="es-ES" sz="2000" dirty="0"/>
              <a:t> tomaron parte dos combates (Rosario dinamitera, Lina </a:t>
            </a:r>
            <a:r>
              <a:rPr lang="es-ES" sz="2000" dirty="0" err="1"/>
              <a:t>Odena</a:t>
            </a:r>
            <a:r>
              <a:rPr lang="es-ES" sz="2000" dirty="0"/>
              <a:t>...), </a:t>
            </a:r>
            <a:r>
              <a:rPr lang="es-ES" sz="2000" dirty="0" err="1"/>
              <a:t>tamén</a:t>
            </a:r>
            <a:r>
              <a:rPr lang="es-ES" sz="2000" dirty="0"/>
              <a:t> na </a:t>
            </a:r>
            <a:r>
              <a:rPr lang="es-ES" sz="2000" dirty="0" err="1"/>
              <a:t>fronte</a:t>
            </a:r>
            <a:r>
              <a:rPr lang="es-ES" sz="2000" dirty="0"/>
              <a:t> existirá </a:t>
            </a:r>
            <a:r>
              <a:rPr lang="es-ES" sz="2000" dirty="0" err="1"/>
              <a:t>unha</a:t>
            </a:r>
            <a:r>
              <a:rPr lang="es-ES" sz="2000" dirty="0"/>
              <a:t> marcada división sexual do </a:t>
            </a:r>
            <a:r>
              <a:rPr lang="es-ES" sz="2000" dirty="0" err="1"/>
              <a:t>traballo</a:t>
            </a:r>
            <a:r>
              <a:rPr lang="es-ES" sz="2000" dirty="0"/>
              <a:t>, </a:t>
            </a:r>
            <a:r>
              <a:rPr lang="es-ES" sz="2000" dirty="0" err="1"/>
              <a:t>pois</a:t>
            </a:r>
            <a:r>
              <a:rPr lang="es-ES" sz="2000" dirty="0"/>
              <a:t> normalmente eran as mulleres as que realizaban os labores de </a:t>
            </a:r>
            <a:r>
              <a:rPr lang="es-ES" sz="2000" dirty="0" err="1" smtClean="0"/>
              <a:t>cociña</a:t>
            </a:r>
            <a:r>
              <a:rPr lang="es-ES" sz="2000" dirty="0"/>
              <a:t>, lavandería, correo, sanitarias, correo...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Como </a:t>
            </a:r>
            <a:r>
              <a:rPr lang="es-ES" sz="2000" dirty="0"/>
              <a:t>medio de propaganda e </a:t>
            </a:r>
            <a:r>
              <a:rPr lang="es-ES" sz="2000" dirty="0" err="1"/>
              <a:t>mobilización</a:t>
            </a:r>
            <a:r>
              <a:rPr lang="es-ES" sz="2000" dirty="0"/>
              <a:t>, durante os </a:t>
            </a:r>
            <a:r>
              <a:rPr lang="es-ES" sz="2000" dirty="0" err="1"/>
              <a:t>primeiros</a:t>
            </a:r>
            <a:r>
              <a:rPr lang="es-ES" sz="2000" dirty="0"/>
              <a:t> meses da Guerra </a:t>
            </a:r>
            <a:r>
              <a:rPr lang="es-ES" sz="2000" dirty="0" err="1"/>
              <a:t>abondaron</a:t>
            </a:r>
            <a:r>
              <a:rPr lang="es-ES" sz="2000" dirty="0"/>
              <a:t> os </a:t>
            </a:r>
            <a:r>
              <a:rPr lang="es-ES" sz="2000" dirty="0" err="1"/>
              <a:t>carteis</a:t>
            </a:r>
            <a:r>
              <a:rPr lang="es-ES" sz="2000" dirty="0"/>
              <a:t> de milicianas implicadas na defensa da República, </a:t>
            </a:r>
            <a:r>
              <a:rPr lang="es-ES" sz="2000" dirty="0" err="1"/>
              <a:t>amosadas</a:t>
            </a:r>
            <a:r>
              <a:rPr lang="es-ES" sz="2000" dirty="0"/>
              <a:t> como </a:t>
            </a:r>
            <a:r>
              <a:rPr lang="es-ES" sz="2000" dirty="0" err="1"/>
              <a:t>verdadeiras</a:t>
            </a:r>
            <a:r>
              <a:rPr lang="es-ES" sz="2000" dirty="0"/>
              <a:t> heroínas antifascistas</a:t>
            </a:r>
            <a:endParaRPr lang="gl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41" y="512988"/>
            <a:ext cx="5280783" cy="29704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640" y="3697334"/>
            <a:ext cx="5092184" cy="31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0038" y="163796"/>
            <a:ext cx="6096001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dirty="0" smtClean="0"/>
              <a:t> A partir de </a:t>
            </a:r>
            <a:r>
              <a:rPr lang="es-ES" sz="2000" dirty="0" err="1" smtClean="0"/>
              <a:t>outubro</a:t>
            </a:r>
            <a:r>
              <a:rPr lang="es-ES" sz="2000" dirty="0" smtClean="0"/>
              <a:t> de 1936, as directrices das </a:t>
            </a:r>
            <a:r>
              <a:rPr lang="es-ES" sz="2000" dirty="0" err="1" smtClean="0"/>
              <a:t>organizacións</a:t>
            </a:r>
            <a:r>
              <a:rPr lang="es-ES" sz="2000" dirty="0" smtClean="0"/>
              <a:t> </a:t>
            </a:r>
            <a:r>
              <a:rPr lang="es-ES" sz="2000" dirty="0" err="1" smtClean="0"/>
              <a:t>obreiras</a:t>
            </a:r>
            <a:r>
              <a:rPr lang="es-ES" sz="2000" dirty="0" smtClean="0"/>
              <a:t> e do </a:t>
            </a:r>
            <a:r>
              <a:rPr lang="es-ES" sz="2000" dirty="0" err="1" smtClean="0"/>
              <a:t>goberno</a:t>
            </a:r>
            <a:r>
              <a:rPr lang="es-ES" sz="2000" dirty="0" smtClean="0"/>
              <a:t> de Largo Caballero viraron no sentido de </a:t>
            </a:r>
            <a:r>
              <a:rPr lang="es-ES" sz="2000" dirty="0" err="1" smtClean="0"/>
              <a:t>obrigar</a:t>
            </a:r>
            <a:r>
              <a:rPr lang="es-ES" sz="2000" dirty="0" smtClean="0"/>
              <a:t> </a:t>
            </a:r>
            <a:r>
              <a:rPr lang="es-ES" sz="2000" dirty="0" err="1" smtClean="0"/>
              <a:t>ás</a:t>
            </a:r>
            <a:r>
              <a:rPr lang="es-ES" sz="2000" dirty="0" smtClean="0"/>
              <a:t> mulleres a abandonar a </a:t>
            </a:r>
            <a:r>
              <a:rPr lang="es-ES" sz="2000" dirty="0" err="1" smtClean="0"/>
              <a:t>fronte</a:t>
            </a:r>
            <a:r>
              <a:rPr lang="es-ES" sz="2000" dirty="0" smtClean="0"/>
              <a:t> de guerra (proceso que remataría en 1937). 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000" b="1" dirty="0" smtClean="0"/>
              <a:t>As mulleres na </a:t>
            </a:r>
            <a:r>
              <a:rPr lang="es-ES" sz="2000" b="1" dirty="0" err="1" smtClean="0"/>
              <a:t>retagarda</a:t>
            </a:r>
            <a:r>
              <a:rPr lang="es-ES" sz="2000" dirty="0" smtClean="0"/>
              <a:t>. A incorporación dos </a:t>
            </a:r>
            <a:r>
              <a:rPr lang="es-ES" sz="2000" dirty="0" err="1" smtClean="0"/>
              <a:t>homes</a:t>
            </a:r>
            <a:r>
              <a:rPr lang="es-ES" sz="2000" dirty="0" smtClean="0"/>
              <a:t> </a:t>
            </a:r>
            <a:r>
              <a:rPr lang="es-ES" sz="2000" dirty="0" err="1" smtClean="0"/>
              <a:t>ó</a:t>
            </a:r>
            <a:r>
              <a:rPr lang="es-ES" sz="2000" dirty="0" smtClean="0"/>
              <a:t> </a:t>
            </a:r>
            <a:r>
              <a:rPr lang="es-ES" sz="2000" dirty="0" err="1" smtClean="0"/>
              <a:t>fronte</a:t>
            </a:r>
            <a:r>
              <a:rPr lang="es-ES" sz="2000" dirty="0" smtClean="0"/>
              <a:t>, </a:t>
            </a:r>
            <a:r>
              <a:rPr lang="es-ES" sz="2000" dirty="0" err="1" smtClean="0"/>
              <a:t>antepuxo</a:t>
            </a:r>
            <a:r>
              <a:rPr lang="es-ES" sz="2000" dirty="0" smtClean="0"/>
              <a:t> a </a:t>
            </a:r>
            <a:r>
              <a:rPr lang="es-ES" sz="2000" dirty="0" err="1" smtClean="0"/>
              <a:t>necesidade</a:t>
            </a:r>
            <a:r>
              <a:rPr lang="es-ES" sz="2000" dirty="0" smtClean="0"/>
              <a:t> de </a:t>
            </a:r>
            <a:r>
              <a:rPr lang="es-ES" sz="2000" dirty="0" err="1" smtClean="0"/>
              <a:t>substituílos</a:t>
            </a:r>
            <a:r>
              <a:rPr lang="es-ES" sz="2000" dirty="0" smtClean="0"/>
              <a:t> na </a:t>
            </a:r>
            <a:r>
              <a:rPr lang="es-ES" sz="2000" dirty="0" err="1" smtClean="0"/>
              <a:t>retagarda</a:t>
            </a:r>
            <a:r>
              <a:rPr lang="es-ES" sz="2000" dirty="0" smtClean="0"/>
              <a:t> e </a:t>
            </a:r>
            <a:r>
              <a:rPr lang="es-ES" sz="2000" dirty="0" err="1" smtClean="0"/>
              <a:t>posibilitou</a:t>
            </a:r>
            <a:r>
              <a:rPr lang="es-ES" sz="2000" dirty="0" smtClean="0"/>
              <a:t> a incorporación da </a:t>
            </a:r>
            <a:r>
              <a:rPr lang="es-ES" sz="2000" dirty="0" err="1" smtClean="0"/>
              <a:t>muller</a:t>
            </a:r>
            <a:r>
              <a:rPr lang="es-ES" sz="2000" dirty="0" smtClean="0"/>
              <a:t> a todo tipo de </a:t>
            </a:r>
            <a:r>
              <a:rPr lang="es-ES" sz="2000" dirty="0" err="1" smtClean="0"/>
              <a:t>tarefas</a:t>
            </a:r>
            <a:r>
              <a:rPr lang="es-ES" sz="2000" dirty="0" smtClean="0"/>
              <a:t> </a:t>
            </a:r>
            <a:r>
              <a:rPr lang="es-ES" sz="2000" dirty="0" err="1" smtClean="0"/>
              <a:t>produtivas</a:t>
            </a:r>
            <a:r>
              <a:rPr lang="es-ES" sz="2000" dirty="0" smtClean="0"/>
              <a:t> e </a:t>
            </a:r>
            <a:r>
              <a:rPr lang="es-ES" sz="2000" dirty="0" err="1" smtClean="0"/>
              <a:t>asistenciais</a:t>
            </a:r>
            <a:r>
              <a:rPr lang="es-ES" sz="2000" dirty="0" smtClean="0"/>
              <a:t>: </a:t>
            </a:r>
            <a:r>
              <a:rPr lang="es-ES" sz="2000" dirty="0" err="1" smtClean="0"/>
              <a:t>traballadoras</a:t>
            </a:r>
            <a:r>
              <a:rPr lang="es-ES" sz="2000" dirty="0" smtClean="0"/>
              <a:t> en fabricas de armas, en confección de </a:t>
            </a:r>
            <a:r>
              <a:rPr lang="es-ES" sz="2000" dirty="0" err="1" smtClean="0"/>
              <a:t>equipamento</a:t>
            </a:r>
            <a:r>
              <a:rPr lang="es-ES" sz="2000" dirty="0" smtClean="0"/>
              <a:t> militar, na industria </a:t>
            </a:r>
            <a:r>
              <a:rPr lang="es-ES" sz="2000" dirty="0" err="1" smtClean="0"/>
              <a:t>siderúrxica</a:t>
            </a:r>
            <a:r>
              <a:rPr lang="es-ES" sz="2000" dirty="0" smtClean="0"/>
              <a:t>, no transporte público, no </a:t>
            </a:r>
            <a:r>
              <a:rPr lang="es-ES" sz="2000" dirty="0" err="1" smtClean="0"/>
              <a:t>servizo</a:t>
            </a:r>
            <a:r>
              <a:rPr lang="es-ES" sz="2000" dirty="0" smtClean="0"/>
              <a:t> de </a:t>
            </a:r>
            <a:r>
              <a:rPr lang="es-ES" sz="2000" dirty="0" err="1" smtClean="0"/>
              <a:t>abastecemento</a:t>
            </a:r>
            <a:r>
              <a:rPr lang="es-ES" sz="2000" dirty="0" smtClean="0"/>
              <a:t>, nos </a:t>
            </a:r>
            <a:r>
              <a:rPr lang="es-ES" sz="2000" dirty="0" err="1" smtClean="0"/>
              <a:t>hospitais</a:t>
            </a:r>
            <a:r>
              <a:rPr lang="es-ES" sz="2000" dirty="0" smtClean="0"/>
              <a:t>...</a:t>
            </a:r>
          </a:p>
          <a:p>
            <a:pPr algn="just"/>
            <a:endParaRPr lang="es-ES" sz="800" dirty="0"/>
          </a:p>
          <a:p>
            <a:pPr algn="just"/>
            <a:r>
              <a:rPr lang="es-ES" sz="2000" dirty="0" err="1" smtClean="0"/>
              <a:t>Ademais</a:t>
            </a:r>
            <a:r>
              <a:rPr lang="es-ES" sz="2000" dirty="0" smtClean="0"/>
              <a:t> </a:t>
            </a:r>
            <a:r>
              <a:rPr lang="es-ES" sz="2000" dirty="0" err="1" smtClean="0"/>
              <a:t>moitas</a:t>
            </a:r>
            <a:r>
              <a:rPr lang="es-ES" sz="2000" dirty="0" smtClean="0"/>
              <a:t> mulleres </a:t>
            </a:r>
            <a:r>
              <a:rPr lang="es-ES" sz="2000" dirty="0" err="1" smtClean="0"/>
              <a:t>exerceron</a:t>
            </a:r>
            <a:r>
              <a:rPr lang="es-ES" sz="2000" dirty="0" smtClean="0"/>
              <a:t> voluntariamente na asistencia a orfos e </a:t>
            </a:r>
            <a:r>
              <a:rPr lang="es-ES" sz="2000" dirty="0" err="1" smtClean="0"/>
              <a:t>refuxiados</a:t>
            </a:r>
            <a:r>
              <a:rPr lang="es-ES" sz="2000" dirty="0" smtClean="0"/>
              <a:t> para garantir a supervivencia dos sectores </a:t>
            </a:r>
            <a:r>
              <a:rPr lang="es-ES" sz="2000" dirty="0" err="1" smtClean="0"/>
              <a:t>máis</a:t>
            </a:r>
            <a:r>
              <a:rPr lang="es-ES" sz="2000" dirty="0" smtClean="0"/>
              <a:t> castigados </a:t>
            </a:r>
            <a:r>
              <a:rPr lang="es-ES" sz="2000" dirty="0" err="1" smtClean="0"/>
              <a:t>pola</a:t>
            </a:r>
            <a:r>
              <a:rPr lang="es-ES" sz="2000" dirty="0" smtClean="0"/>
              <a:t> guerra.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000" dirty="0"/>
              <a:t>A derrota republicana </a:t>
            </a:r>
            <a:r>
              <a:rPr lang="es-ES" sz="2000" dirty="0" err="1"/>
              <a:t>significou</a:t>
            </a:r>
            <a:r>
              <a:rPr lang="es-ES" sz="2000" dirty="0"/>
              <a:t> </a:t>
            </a:r>
            <a:r>
              <a:rPr lang="es-ES" sz="2000" dirty="0" err="1"/>
              <a:t>tamén</a:t>
            </a:r>
            <a:r>
              <a:rPr lang="es-ES" sz="2000" dirty="0"/>
              <a:t> a derrota da emancipación da </a:t>
            </a:r>
            <a:r>
              <a:rPr lang="es-ES" sz="2000" dirty="0" err="1"/>
              <a:t>muller</a:t>
            </a:r>
            <a:r>
              <a:rPr lang="es-ES" sz="2000" dirty="0"/>
              <a:t> e a represión da </a:t>
            </a:r>
            <a:r>
              <a:rPr lang="es-ES" sz="2000" dirty="0" err="1"/>
              <a:t>meirande</a:t>
            </a:r>
            <a:r>
              <a:rPr lang="es-ES" sz="2000" dirty="0"/>
              <a:t> parte de todas </a:t>
            </a:r>
            <a:r>
              <a:rPr lang="es-ES" sz="2000" dirty="0" err="1"/>
              <a:t>aquelas</a:t>
            </a:r>
            <a:r>
              <a:rPr lang="es-ES" sz="2000" dirty="0"/>
              <a:t> mulleres comprometidas coas </a:t>
            </a:r>
            <a:r>
              <a:rPr lang="es-ES" sz="2000" dirty="0" err="1"/>
              <a:t>organizacións</a:t>
            </a:r>
            <a:r>
              <a:rPr lang="es-ES" sz="2000" dirty="0"/>
              <a:t> e partidos defensores da República.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819" y="0"/>
            <a:ext cx="4251100" cy="27063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14" y="2799201"/>
            <a:ext cx="2987911" cy="405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2548" y="113210"/>
            <a:ext cx="606987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u="sng" dirty="0"/>
              <a:t>A </a:t>
            </a:r>
            <a:r>
              <a:rPr lang="es-ES" sz="2000" b="1" u="sng" dirty="0" err="1"/>
              <a:t>muller</a:t>
            </a:r>
            <a:r>
              <a:rPr lang="es-ES" sz="2000" b="1" u="sng" dirty="0"/>
              <a:t> no bando franquista</a:t>
            </a:r>
            <a:r>
              <a:rPr lang="es-ES" sz="2000" u="sng" dirty="0"/>
              <a:t>.</a:t>
            </a:r>
            <a:r>
              <a:rPr lang="es-ES" sz="2000" dirty="0"/>
              <a:t> No bando sublevado había </a:t>
            </a:r>
            <a:r>
              <a:rPr lang="es-ES" sz="2000" dirty="0" err="1"/>
              <a:t>tamén</a:t>
            </a:r>
            <a:r>
              <a:rPr lang="es-ES" sz="2000" dirty="0"/>
              <a:t> mulleres comprometidas </a:t>
            </a:r>
            <a:r>
              <a:rPr lang="es-ES" sz="2000" dirty="0" err="1"/>
              <a:t>cos</a:t>
            </a:r>
            <a:r>
              <a:rPr lang="es-ES" sz="2000" dirty="0"/>
              <a:t> partidos de extrema </a:t>
            </a:r>
            <a:r>
              <a:rPr lang="es-ES" sz="2000" dirty="0" err="1"/>
              <a:t>dereita</a:t>
            </a:r>
            <a:r>
              <a:rPr lang="es-ES" sz="2000" dirty="0"/>
              <a:t>, Sección </a:t>
            </a:r>
            <a:r>
              <a:rPr lang="es-ES" sz="2000" dirty="0" err="1"/>
              <a:t>Feminina</a:t>
            </a:r>
            <a:r>
              <a:rPr lang="es-ES" sz="2000" dirty="0"/>
              <a:t> de </a:t>
            </a:r>
            <a:r>
              <a:rPr lang="es-ES" sz="2000" dirty="0" err="1"/>
              <a:t>Falanxe</a:t>
            </a:r>
            <a:r>
              <a:rPr lang="es-ES" sz="2000" dirty="0"/>
              <a:t>, as </a:t>
            </a:r>
            <a:r>
              <a:rPr lang="es-ES" sz="2000" dirty="0" err="1"/>
              <a:t>Margaridas</a:t>
            </a:r>
            <a:r>
              <a:rPr lang="es-ES" sz="2000" dirty="0"/>
              <a:t> dos requetés, carlistas, e </a:t>
            </a:r>
            <a:r>
              <a:rPr lang="es-ES" sz="2000" dirty="0" err="1"/>
              <a:t>tamén</a:t>
            </a:r>
            <a:r>
              <a:rPr lang="es-ES" sz="2000" dirty="0"/>
              <a:t> coa </a:t>
            </a:r>
            <a:r>
              <a:rPr lang="es-ES" sz="2000" dirty="0" err="1"/>
              <a:t>Igrexa</a:t>
            </a:r>
            <a:r>
              <a:rPr lang="es-ES" sz="2000" dirty="0"/>
              <a:t> como as mulleres católicas </a:t>
            </a:r>
            <a:r>
              <a:rPr lang="es-ES" sz="2000" dirty="0" err="1"/>
              <a:t>encadradas</a:t>
            </a:r>
            <a:r>
              <a:rPr lang="es-ES" sz="2000" dirty="0"/>
              <a:t> na Acción Católica da </a:t>
            </a:r>
            <a:r>
              <a:rPr lang="es-ES" sz="2000" dirty="0" err="1"/>
              <a:t>Muller</a:t>
            </a:r>
            <a:r>
              <a:rPr lang="es-ES" sz="2000" dirty="0"/>
              <a:t>, que colaboraron de </a:t>
            </a:r>
            <a:r>
              <a:rPr lang="es-ES" sz="2000" dirty="0" err="1"/>
              <a:t>xeito</a:t>
            </a:r>
            <a:r>
              <a:rPr lang="es-ES" sz="2000" dirty="0"/>
              <a:t> activo </a:t>
            </a:r>
            <a:r>
              <a:rPr lang="es-ES" sz="2000" dirty="0" err="1"/>
              <a:t>co</a:t>
            </a:r>
            <a:r>
              <a:rPr lang="es-ES" sz="2000" dirty="0"/>
              <a:t> </a:t>
            </a:r>
            <a:r>
              <a:rPr lang="es-ES" sz="2000" dirty="0" err="1"/>
              <a:t>exército</a:t>
            </a:r>
            <a:r>
              <a:rPr lang="es-ES" sz="2000" dirty="0"/>
              <a:t> e coas novas autoridades franquistas.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Recadaron </a:t>
            </a:r>
            <a:r>
              <a:rPr lang="es-ES" sz="2000" dirty="0"/>
              <a:t>fondos para a guerra, </a:t>
            </a:r>
            <a:r>
              <a:rPr lang="es-ES" sz="2000" dirty="0" err="1"/>
              <a:t>exerceron</a:t>
            </a:r>
            <a:r>
              <a:rPr lang="es-ES" sz="2000" dirty="0"/>
              <a:t> numerosas </a:t>
            </a:r>
            <a:r>
              <a:rPr lang="es-ES" sz="2000" dirty="0" err="1"/>
              <a:t>tarefas</a:t>
            </a:r>
            <a:r>
              <a:rPr lang="es-ES" sz="2000" dirty="0"/>
              <a:t> </a:t>
            </a:r>
            <a:r>
              <a:rPr lang="es-ES" sz="2000" dirty="0" err="1"/>
              <a:t>asistenciais</a:t>
            </a:r>
            <a:r>
              <a:rPr lang="es-ES" sz="2000" dirty="0"/>
              <a:t> en </a:t>
            </a:r>
            <a:r>
              <a:rPr lang="es-ES" sz="2000" dirty="0" err="1"/>
              <a:t>hospitais</a:t>
            </a:r>
            <a:r>
              <a:rPr lang="es-ES" sz="2000" dirty="0"/>
              <a:t>, comedores, </a:t>
            </a:r>
            <a:r>
              <a:rPr lang="es-ES" sz="2000" dirty="0" err="1"/>
              <a:t>almacéns</a:t>
            </a:r>
            <a:r>
              <a:rPr lang="es-ES" sz="2000" dirty="0"/>
              <a:t> de alimentos e </a:t>
            </a:r>
            <a:r>
              <a:rPr lang="es-ES" sz="2000" dirty="0" err="1"/>
              <a:t>servizos</a:t>
            </a:r>
            <a:r>
              <a:rPr lang="es-ES" sz="2000" dirty="0"/>
              <a:t> </a:t>
            </a:r>
            <a:r>
              <a:rPr lang="es-ES" sz="2000" dirty="0" err="1"/>
              <a:t>sociais</a:t>
            </a:r>
            <a:r>
              <a:rPr lang="es-ES" sz="2000" dirty="0"/>
              <a:t> (En 1936 a </a:t>
            </a:r>
            <a:r>
              <a:rPr lang="es-ES" sz="2000" dirty="0" err="1"/>
              <a:t>falanxista</a:t>
            </a:r>
            <a:r>
              <a:rPr lang="es-ES" sz="2000" dirty="0"/>
              <a:t> Mercedes Sanz Bachiller funda Auxilio </a:t>
            </a:r>
            <a:r>
              <a:rPr lang="es-ES" sz="2000" dirty="0" smtClean="0"/>
              <a:t>Social), </a:t>
            </a:r>
            <a:r>
              <a:rPr lang="es-ES" sz="2000" dirty="0" err="1" smtClean="0"/>
              <a:t>serviron</a:t>
            </a:r>
            <a:r>
              <a:rPr lang="es-ES" sz="2000" dirty="0" smtClean="0"/>
              <a:t> de </a:t>
            </a:r>
            <a:r>
              <a:rPr lang="es-ES" sz="2000" dirty="0" err="1" smtClean="0"/>
              <a:t>encadramento</a:t>
            </a:r>
            <a:r>
              <a:rPr lang="es-ES" sz="2000" dirty="0" smtClean="0"/>
              <a:t> para as mulleres(en </a:t>
            </a:r>
            <a:r>
              <a:rPr lang="es-ES" sz="2000" dirty="0"/>
              <a:t>1934 a Sección </a:t>
            </a:r>
            <a:r>
              <a:rPr lang="es-ES" sz="2000" dirty="0" err="1"/>
              <a:t>Feminina</a:t>
            </a:r>
            <a:r>
              <a:rPr lang="es-ES" sz="2000" dirty="0"/>
              <a:t> contaba con 2000 militantes </a:t>
            </a:r>
            <a:r>
              <a:rPr lang="es-ES" sz="2000" dirty="0" smtClean="0"/>
              <a:t>aprox.1939</a:t>
            </a:r>
            <a:r>
              <a:rPr lang="es-ES" sz="2000" dirty="0"/>
              <a:t>, </a:t>
            </a:r>
            <a:r>
              <a:rPr lang="es-ES" sz="2000" dirty="0" smtClean="0"/>
              <a:t>case </a:t>
            </a:r>
            <a:r>
              <a:rPr lang="es-ES" sz="2000" dirty="0"/>
              <a:t>600.000 afiliadas) e de propaganda da </a:t>
            </a:r>
            <a:r>
              <a:rPr lang="es-ES" sz="2000" dirty="0" err="1"/>
              <a:t>ideoloxía</a:t>
            </a:r>
            <a:r>
              <a:rPr lang="es-ES" sz="2000" dirty="0"/>
              <a:t> nacional-católica do </a:t>
            </a:r>
            <a:r>
              <a:rPr lang="es-ES" sz="2000" dirty="0" err="1"/>
              <a:t>réxime</a:t>
            </a:r>
            <a:r>
              <a:rPr lang="es-ES" sz="2000" dirty="0"/>
              <a:t>, participando en desfiles, misas, </a:t>
            </a:r>
            <a:r>
              <a:rPr lang="es-ES" sz="2000" dirty="0" err="1"/>
              <a:t>procesións</a:t>
            </a:r>
            <a:r>
              <a:rPr lang="es-ES" sz="2000" dirty="0"/>
              <a:t>...</a:t>
            </a:r>
            <a:r>
              <a:rPr lang="es-ES" sz="2000" dirty="0" err="1"/>
              <a:t>enchendo</a:t>
            </a:r>
            <a:r>
              <a:rPr lang="es-ES" sz="2000" dirty="0"/>
              <a:t> un </a:t>
            </a:r>
            <a:r>
              <a:rPr lang="es-ES" sz="2000" dirty="0" err="1"/>
              <a:t>espazo</a:t>
            </a:r>
            <a:r>
              <a:rPr lang="es-ES" sz="2000" dirty="0"/>
              <a:t> público, do que quedarían relegadas </a:t>
            </a:r>
            <a:r>
              <a:rPr lang="es-ES" sz="2000" dirty="0" err="1"/>
              <a:t>tralo</a:t>
            </a:r>
            <a:r>
              <a:rPr lang="es-ES" sz="2000" dirty="0"/>
              <a:t> fin da Guerra Civil. </a:t>
            </a:r>
            <a:endParaRPr lang="es-ES" sz="20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000" dirty="0" smtClean="0"/>
              <a:t>Rematada </a:t>
            </a:r>
            <a:r>
              <a:rPr lang="es-ES" sz="2000" dirty="0"/>
              <a:t>esta, </a:t>
            </a:r>
            <a:r>
              <a:rPr lang="es-ES" sz="2000" dirty="0" err="1"/>
              <a:t>imporase</a:t>
            </a:r>
            <a:r>
              <a:rPr lang="es-ES" sz="2000" dirty="0"/>
              <a:t> o </a:t>
            </a:r>
            <a:r>
              <a:rPr lang="es-ES" sz="2000" dirty="0" err="1"/>
              <a:t>seu</a:t>
            </a:r>
            <a:r>
              <a:rPr lang="es-ES" sz="2000" dirty="0"/>
              <a:t> modelo tradicional de </a:t>
            </a:r>
            <a:r>
              <a:rPr lang="es-ES" sz="2000" dirty="0" err="1"/>
              <a:t>muller</a:t>
            </a:r>
            <a:r>
              <a:rPr lang="es-ES" sz="2000" dirty="0"/>
              <a:t>, </a:t>
            </a:r>
            <a:r>
              <a:rPr lang="es-ES" sz="2000" dirty="0" err="1"/>
              <a:t>recollido</a:t>
            </a:r>
            <a:r>
              <a:rPr lang="es-ES" sz="2000" dirty="0"/>
              <a:t> na </a:t>
            </a:r>
            <a:r>
              <a:rPr lang="es-ES" sz="2000" dirty="0" err="1"/>
              <a:t>lexislación</a:t>
            </a:r>
            <a:r>
              <a:rPr lang="es-ES" sz="2000" dirty="0"/>
              <a:t> franquista, que contemplaba, como destinos </a:t>
            </a:r>
            <a:r>
              <a:rPr lang="es-ES" sz="2000" dirty="0" err="1"/>
              <a:t>naturais</a:t>
            </a:r>
            <a:r>
              <a:rPr lang="es-ES" sz="2000" dirty="0"/>
              <a:t> para a </a:t>
            </a:r>
            <a:r>
              <a:rPr lang="es-ES" sz="2000" dirty="0" err="1"/>
              <a:t>muller</a:t>
            </a:r>
            <a:r>
              <a:rPr lang="es-ES" sz="2000" dirty="0"/>
              <a:t>, a </a:t>
            </a:r>
            <a:r>
              <a:rPr lang="es-ES" sz="2000" dirty="0" err="1"/>
              <a:t>maternidade</a:t>
            </a:r>
            <a:r>
              <a:rPr lang="es-ES" sz="2000" dirty="0"/>
              <a:t> e o </a:t>
            </a:r>
            <a:r>
              <a:rPr lang="es-ES" sz="2000" dirty="0" err="1"/>
              <a:t>fogar</a:t>
            </a:r>
            <a:endParaRPr lang="es-ES" sz="20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096" y="113210"/>
            <a:ext cx="4598126" cy="29801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440" y="3171311"/>
            <a:ext cx="3353268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1589" y="287384"/>
            <a:ext cx="501613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  condición </a:t>
            </a:r>
            <a:r>
              <a:rPr lang="es-ES" sz="2000" dirty="0" err="1"/>
              <a:t>xeral</a:t>
            </a:r>
            <a:r>
              <a:rPr lang="es-ES" sz="2000" dirty="0"/>
              <a:t> da </a:t>
            </a:r>
            <a:r>
              <a:rPr lang="es-ES" sz="2000" dirty="0" err="1"/>
              <a:t>muller</a:t>
            </a:r>
            <a:r>
              <a:rPr lang="es-ES" sz="2000" dirty="0"/>
              <a:t> anterior á II República era de clara discriminación. Sufría  discriminación laboral (</a:t>
            </a:r>
            <a:r>
              <a:rPr lang="es-ES" sz="2000" dirty="0" err="1"/>
              <a:t>xornadas</a:t>
            </a:r>
            <a:r>
              <a:rPr lang="es-ES" sz="2000" dirty="0"/>
              <a:t> </a:t>
            </a:r>
            <a:r>
              <a:rPr lang="es-ES" sz="2000" dirty="0" err="1"/>
              <a:t>máis</a:t>
            </a:r>
            <a:r>
              <a:rPr lang="es-ES" sz="2000" dirty="0"/>
              <a:t> longas e salarios </a:t>
            </a:r>
            <a:r>
              <a:rPr lang="es-ES" sz="2000" dirty="0" err="1"/>
              <a:t>máis</a:t>
            </a:r>
            <a:r>
              <a:rPr lang="es-ES" sz="2000" dirty="0"/>
              <a:t> </a:t>
            </a:r>
            <a:r>
              <a:rPr lang="es-ES" sz="2000" dirty="0" err="1"/>
              <a:t>baixos</a:t>
            </a:r>
            <a:r>
              <a:rPr lang="es-ES" sz="2000" dirty="0"/>
              <a:t>), discriminación cultural (con </a:t>
            </a:r>
            <a:r>
              <a:rPr lang="es-ES" sz="2000" dirty="0" err="1"/>
              <a:t>maior</a:t>
            </a:r>
            <a:r>
              <a:rPr lang="es-ES" sz="2000" dirty="0"/>
              <a:t> </a:t>
            </a:r>
            <a:r>
              <a:rPr lang="es-ES" sz="2000" dirty="0" err="1"/>
              <a:t>taxa</a:t>
            </a:r>
            <a:r>
              <a:rPr lang="es-ES" sz="2000" dirty="0"/>
              <a:t> de analfabetismo, 71´4% de analfabetismo </a:t>
            </a:r>
            <a:r>
              <a:rPr lang="es-ES" sz="2000" dirty="0" err="1"/>
              <a:t>feminino</a:t>
            </a:r>
            <a:r>
              <a:rPr lang="es-ES" sz="2000" dirty="0"/>
              <a:t> e 55´8 % masculino a principios do s. XX) discriminación social e </a:t>
            </a:r>
            <a:r>
              <a:rPr lang="es-ES" sz="2000" dirty="0" err="1"/>
              <a:t>xurídica</a:t>
            </a:r>
            <a:r>
              <a:rPr lang="es-ES" sz="2000" dirty="0"/>
              <a:t> (sometidas </a:t>
            </a:r>
            <a:r>
              <a:rPr lang="es-ES" sz="2000" dirty="0" err="1"/>
              <a:t>ós</a:t>
            </a:r>
            <a:r>
              <a:rPr lang="es-ES" sz="2000" dirty="0"/>
              <a:t> </a:t>
            </a:r>
            <a:r>
              <a:rPr lang="es-ES" sz="2000" dirty="0" err="1"/>
              <a:t>varóns</a:t>
            </a:r>
            <a:r>
              <a:rPr lang="es-ES" sz="2000" dirty="0"/>
              <a:t>, en </a:t>
            </a:r>
            <a:r>
              <a:rPr lang="es-ES" sz="2000" dirty="0" err="1"/>
              <a:t>estruturas</a:t>
            </a:r>
            <a:r>
              <a:rPr lang="es-ES" sz="2000" dirty="0"/>
              <a:t> </a:t>
            </a:r>
            <a:r>
              <a:rPr lang="es-ES" sz="2000" dirty="0" err="1"/>
              <a:t>patriarcais</a:t>
            </a:r>
            <a:r>
              <a:rPr lang="es-ES" sz="2000" dirty="0"/>
              <a:t> en familias de 5-6 </a:t>
            </a:r>
            <a:r>
              <a:rPr lang="es-ES" sz="2000" dirty="0" err="1"/>
              <a:t>fillos</a:t>
            </a:r>
            <a:r>
              <a:rPr lang="es-ES" sz="2000" dirty="0"/>
              <a:t>), estaba sometida á </a:t>
            </a:r>
            <a:r>
              <a:rPr lang="es-ES" sz="2000" dirty="0" err="1"/>
              <a:t>ríxida</a:t>
            </a:r>
            <a:r>
              <a:rPr lang="es-ES" sz="2000" dirty="0"/>
              <a:t> moral católica e </a:t>
            </a:r>
            <a:r>
              <a:rPr lang="es-ES" sz="2000" dirty="0" err="1"/>
              <a:t>afastada</a:t>
            </a:r>
            <a:r>
              <a:rPr lang="es-ES" sz="2000" dirty="0"/>
              <a:t> da esfera pública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/>
              <a:t>En 1930 so un 9% da </a:t>
            </a:r>
            <a:r>
              <a:rPr lang="es-ES" sz="2000" dirty="0" err="1"/>
              <a:t>poboación</a:t>
            </a:r>
            <a:r>
              <a:rPr lang="es-ES" sz="2000" dirty="0"/>
              <a:t> </a:t>
            </a:r>
            <a:r>
              <a:rPr lang="es-ES" sz="2000" dirty="0" err="1"/>
              <a:t>feminina</a:t>
            </a:r>
            <a:r>
              <a:rPr lang="es-ES" sz="2000" dirty="0"/>
              <a:t>, 12% da </a:t>
            </a:r>
            <a:r>
              <a:rPr lang="es-ES" sz="2000" dirty="0" err="1"/>
              <a:t>poboación</a:t>
            </a:r>
            <a:r>
              <a:rPr lang="es-ES" sz="2000" dirty="0"/>
              <a:t> </a:t>
            </a:r>
            <a:r>
              <a:rPr lang="es-ES" sz="2000" dirty="0" err="1"/>
              <a:t>traballadora</a:t>
            </a:r>
            <a:r>
              <a:rPr lang="es-ES" sz="2000" dirty="0"/>
              <a:t>, </a:t>
            </a:r>
            <a:r>
              <a:rPr lang="es-ES" sz="2000" dirty="0" err="1"/>
              <a:t>traballaba</a:t>
            </a:r>
            <a:r>
              <a:rPr lang="es-ES" sz="2000" dirty="0"/>
              <a:t> </a:t>
            </a:r>
            <a:r>
              <a:rPr lang="es-ES" sz="2000" dirty="0" err="1"/>
              <a:t>fóra</a:t>
            </a:r>
            <a:r>
              <a:rPr lang="es-ES" sz="2000" dirty="0"/>
              <a:t> da casa. </a:t>
            </a:r>
            <a:r>
              <a:rPr lang="es-ES" sz="2000" dirty="0" err="1"/>
              <a:t>Nas</a:t>
            </a:r>
            <a:r>
              <a:rPr lang="es-ES" sz="2000" dirty="0"/>
              <a:t> </a:t>
            </a:r>
            <a:r>
              <a:rPr lang="es-ES" sz="2000" dirty="0" err="1"/>
              <a:t>cidades</a:t>
            </a:r>
            <a:r>
              <a:rPr lang="es-ES" sz="2000" dirty="0"/>
              <a:t>, a </a:t>
            </a:r>
            <a:r>
              <a:rPr lang="es-ES" sz="2000" dirty="0" err="1"/>
              <a:t>maioría</a:t>
            </a:r>
            <a:r>
              <a:rPr lang="es-ES" sz="2000" dirty="0"/>
              <a:t> de </a:t>
            </a:r>
            <a:r>
              <a:rPr lang="es-ES" sz="2000" dirty="0" err="1"/>
              <a:t>traballadoras</a:t>
            </a:r>
            <a:r>
              <a:rPr lang="es-ES" sz="2000" dirty="0"/>
              <a:t> eran </a:t>
            </a:r>
            <a:r>
              <a:rPr lang="es-ES" sz="2000" dirty="0" err="1"/>
              <a:t>solteiras</a:t>
            </a:r>
            <a:r>
              <a:rPr lang="es-ES" sz="2000" dirty="0"/>
              <a:t>, a </a:t>
            </a:r>
            <a:r>
              <a:rPr lang="es-ES" sz="2000" dirty="0" err="1"/>
              <a:t>maioría</a:t>
            </a:r>
            <a:r>
              <a:rPr lang="es-ES" sz="2000" dirty="0"/>
              <a:t> </a:t>
            </a:r>
            <a:r>
              <a:rPr lang="es-ES" sz="2000" dirty="0" err="1"/>
              <a:t>deixaban</a:t>
            </a:r>
            <a:r>
              <a:rPr lang="es-ES" sz="2000" dirty="0"/>
              <a:t> o </a:t>
            </a:r>
            <a:r>
              <a:rPr lang="es-ES" sz="2000" dirty="0" err="1"/>
              <a:t>traballo</a:t>
            </a:r>
            <a:r>
              <a:rPr lang="es-ES" sz="2000" dirty="0"/>
              <a:t> cando casaban, e a </a:t>
            </a:r>
            <a:r>
              <a:rPr lang="es-ES" sz="2000" dirty="0" err="1"/>
              <a:t>maioría</a:t>
            </a:r>
            <a:r>
              <a:rPr lang="es-ES" sz="2000" dirty="0"/>
              <a:t> </a:t>
            </a:r>
            <a:r>
              <a:rPr lang="es-ES" sz="2000" dirty="0" err="1"/>
              <a:t>dedicábase</a:t>
            </a:r>
            <a:r>
              <a:rPr lang="es-ES" sz="2000" dirty="0"/>
              <a:t> </a:t>
            </a:r>
            <a:r>
              <a:rPr lang="es-ES" sz="2000" dirty="0" err="1"/>
              <a:t>ó</a:t>
            </a:r>
            <a:r>
              <a:rPr lang="es-ES" sz="2000" dirty="0"/>
              <a:t> </a:t>
            </a:r>
            <a:r>
              <a:rPr lang="es-ES" sz="2000" dirty="0" err="1"/>
              <a:t>servizo</a:t>
            </a:r>
            <a:r>
              <a:rPr lang="es-ES" sz="2000" dirty="0"/>
              <a:t> doméstico, no </a:t>
            </a:r>
            <a:r>
              <a:rPr lang="es-ES" sz="2000" dirty="0" err="1"/>
              <a:t>pequeno</a:t>
            </a:r>
            <a:r>
              <a:rPr lang="es-ES" sz="2000" dirty="0"/>
              <a:t> comercio e no sector </a:t>
            </a:r>
            <a:r>
              <a:rPr lang="es-ES" sz="2000" dirty="0" err="1"/>
              <a:t>téxtil</a:t>
            </a:r>
            <a:r>
              <a:rPr lang="es-ES" sz="2000" dirty="0"/>
              <a:t>. </a:t>
            </a:r>
          </a:p>
          <a:p>
            <a:pPr algn="just"/>
            <a:endParaRPr lang="es-E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477" y="1107348"/>
            <a:ext cx="6790437" cy="410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9337" y="69669"/>
            <a:ext cx="507709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u="sng" dirty="0"/>
              <a:t>A </a:t>
            </a:r>
            <a:r>
              <a:rPr lang="es-ES" sz="2000" b="1" u="sng" dirty="0" err="1"/>
              <a:t>muller</a:t>
            </a:r>
            <a:r>
              <a:rPr lang="es-ES" sz="2000" b="1" u="sng" dirty="0"/>
              <a:t> durante o Franquismo(1939-1975).</a:t>
            </a:r>
            <a:endParaRPr lang="es-ES" sz="2000" dirty="0"/>
          </a:p>
          <a:p>
            <a:pPr algn="just"/>
            <a:endParaRPr lang="es-ES" sz="800" dirty="0" smtClean="0"/>
          </a:p>
          <a:p>
            <a:pPr algn="just"/>
            <a:r>
              <a:rPr lang="es-ES" sz="2000" dirty="0" smtClean="0"/>
              <a:t>O </a:t>
            </a:r>
            <a:r>
              <a:rPr lang="es-ES" sz="2000" dirty="0"/>
              <a:t>franquismo </a:t>
            </a:r>
            <a:r>
              <a:rPr lang="es-ES" sz="2000" dirty="0" err="1"/>
              <a:t>rematou</a:t>
            </a:r>
            <a:r>
              <a:rPr lang="es-ES" sz="2000" dirty="0"/>
              <a:t> con todos os avances que </a:t>
            </a:r>
            <a:r>
              <a:rPr lang="es-ES" sz="2000" dirty="0" err="1"/>
              <a:t>conseguiran</a:t>
            </a:r>
            <a:r>
              <a:rPr lang="es-ES" sz="2000" dirty="0"/>
              <a:t> as mulleres na II República: abolición do matrimonio civil en 1938, </a:t>
            </a:r>
            <a:r>
              <a:rPr lang="es-ES" sz="2000" dirty="0" err="1"/>
              <a:t>derrogación</a:t>
            </a:r>
            <a:r>
              <a:rPr lang="es-ES" sz="2000" dirty="0"/>
              <a:t> da </a:t>
            </a:r>
            <a:r>
              <a:rPr lang="es-ES" sz="2000" dirty="0" err="1"/>
              <a:t>lei</a:t>
            </a:r>
            <a:r>
              <a:rPr lang="es-ES" sz="2000" dirty="0"/>
              <a:t> de divorcio en 1939, penalización do aborto e do adulterio, </a:t>
            </a:r>
            <a:r>
              <a:rPr lang="es-ES" sz="2000" dirty="0" err="1"/>
              <a:t>maioría</a:t>
            </a:r>
            <a:r>
              <a:rPr lang="es-ES" sz="2000" dirty="0"/>
              <a:t> de </a:t>
            </a:r>
            <a:r>
              <a:rPr lang="es-ES" sz="2000" dirty="0" err="1"/>
              <a:t>idade</a:t>
            </a:r>
            <a:r>
              <a:rPr lang="es-ES" sz="2000" dirty="0"/>
              <a:t> </a:t>
            </a:r>
            <a:r>
              <a:rPr lang="es-ES" sz="2000" dirty="0" err="1"/>
              <a:t>ós</a:t>
            </a:r>
            <a:r>
              <a:rPr lang="es-ES" sz="2000" dirty="0"/>
              <a:t> 25 anos.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err="1" smtClean="0"/>
              <a:t>Volveu</a:t>
            </a:r>
            <a:r>
              <a:rPr lang="es-ES" sz="2000" dirty="0" smtClean="0"/>
              <a:t> </a:t>
            </a:r>
            <a:r>
              <a:rPr lang="es-ES" sz="2000" dirty="0"/>
              <a:t>a entrar en vigor o Título IV do Código Penal de 1889, que </a:t>
            </a:r>
            <a:r>
              <a:rPr lang="es-ES" sz="2000" dirty="0" err="1"/>
              <a:t>discapacitaba</a:t>
            </a:r>
            <a:r>
              <a:rPr lang="es-ES" sz="2000" dirty="0"/>
              <a:t> </a:t>
            </a:r>
            <a:r>
              <a:rPr lang="es-ES" sz="2000" dirty="0" err="1"/>
              <a:t>xuridicamente</a:t>
            </a:r>
            <a:r>
              <a:rPr lang="es-ES" sz="2000" dirty="0"/>
              <a:t> á </a:t>
            </a:r>
            <a:r>
              <a:rPr lang="es-ES" sz="2000" dirty="0" err="1"/>
              <a:t>muller</a:t>
            </a:r>
            <a:r>
              <a:rPr lang="es-ES" sz="2000" dirty="0"/>
              <a:t>, </a:t>
            </a:r>
            <a:r>
              <a:rPr lang="es-ES" sz="2000" dirty="0" err="1"/>
              <a:t>ó</a:t>
            </a:r>
            <a:r>
              <a:rPr lang="es-ES" sz="2000" dirty="0"/>
              <a:t> quedar </a:t>
            </a:r>
            <a:r>
              <a:rPr lang="es-ES" sz="2000" dirty="0" err="1"/>
              <a:t>baixo</a:t>
            </a:r>
            <a:r>
              <a:rPr lang="es-ES" sz="2000" dirty="0"/>
              <a:t> a autorización do marido abrir </a:t>
            </a:r>
            <a:r>
              <a:rPr lang="es-ES" sz="2000" dirty="0" err="1"/>
              <a:t>unha</a:t>
            </a:r>
            <a:r>
              <a:rPr lang="es-ES" sz="2000" dirty="0"/>
              <a:t> </a:t>
            </a:r>
            <a:r>
              <a:rPr lang="es-ES" sz="2000" dirty="0" err="1"/>
              <a:t>conta</a:t>
            </a:r>
            <a:r>
              <a:rPr lang="es-ES" sz="2000" dirty="0"/>
              <a:t> </a:t>
            </a:r>
            <a:r>
              <a:rPr lang="es-ES" sz="2000" dirty="0" err="1"/>
              <a:t>corrente</a:t>
            </a:r>
            <a:r>
              <a:rPr lang="es-ES" sz="2000" dirty="0"/>
              <a:t>, solicitar o pasaporte, </a:t>
            </a:r>
            <a:r>
              <a:rPr lang="es-ES" sz="2000" dirty="0" err="1"/>
              <a:t>asinar</a:t>
            </a:r>
            <a:r>
              <a:rPr lang="es-ES" sz="2000" dirty="0"/>
              <a:t> un contrato </a:t>
            </a:r>
            <a:r>
              <a:rPr lang="es-ES" sz="2000" dirty="0" err="1"/>
              <a:t>ou</a:t>
            </a:r>
            <a:r>
              <a:rPr lang="es-ES" sz="2000" dirty="0"/>
              <a:t> escritura pública </a:t>
            </a:r>
            <a:r>
              <a:rPr lang="es-ES" sz="2000" dirty="0" err="1"/>
              <a:t>nin</a:t>
            </a:r>
            <a:r>
              <a:rPr lang="es-ES" sz="2000" dirty="0"/>
              <a:t> </a:t>
            </a:r>
            <a:r>
              <a:rPr lang="es-ES" sz="2000" dirty="0" err="1"/>
              <a:t>tampouco</a:t>
            </a:r>
            <a:r>
              <a:rPr lang="es-ES" sz="2000" dirty="0"/>
              <a:t> podía </a:t>
            </a:r>
            <a:r>
              <a:rPr lang="es-ES" sz="2000" dirty="0" err="1"/>
              <a:t>exercer</a:t>
            </a:r>
            <a:r>
              <a:rPr lang="es-ES" sz="2000" dirty="0"/>
              <a:t> actividades </a:t>
            </a:r>
            <a:r>
              <a:rPr lang="es-ES" sz="2000" dirty="0" err="1"/>
              <a:t>comerciais</a:t>
            </a:r>
            <a:r>
              <a:rPr lang="es-ES" sz="2000" dirty="0"/>
              <a:t>, </a:t>
            </a:r>
            <a:r>
              <a:rPr lang="es-ES" sz="2000" dirty="0" err="1"/>
              <a:t>nin</a:t>
            </a:r>
            <a:r>
              <a:rPr lang="es-ES" sz="2000" dirty="0"/>
              <a:t> defender os </a:t>
            </a:r>
            <a:r>
              <a:rPr lang="es-ES" sz="2000" dirty="0" err="1"/>
              <a:t>seus</a:t>
            </a:r>
            <a:r>
              <a:rPr lang="es-ES" sz="2000" dirty="0"/>
              <a:t> propios intereses </a:t>
            </a:r>
            <a:r>
              <a:rPr lang="es-ES" sz="2000" dirty="0" err="1"/>
              <a:t>nun</a:t>
            </a:r>
            <a:r>
              <a:rPr lang="es-ES" sz="2000" dirty="0"/>
              <a:t> </a:t>
            </a:r>
            <a:r>
              <a:rPr lang="es-ES" sz="2000" dirty="0" err="1"/>
              <a:t>xuízo</a:t>
            </a:r>
            <a:r>
              <a:rPr lang="es-ES" sz="2000" dirty="0"/>
              <a:t> (non podía comparecer por si </a:t>
            </a:r>
            <a:r>
              <a:rPr lang="es-ES" sz="2000" dirty="0" err="1"/>
              <a:t>mesma</a:t>
            </a:r>
            <a:r>
              <a:rPr lang="es-ES" sz="2000" dirty="0"/>
              <a:t>, non podía designar </a:t>
            </a:r>
            <a:r>
              <a:rPr lang="es-ES" sz="2000" dirty="0" err="1"/>
              <a:t>nin</a:t>
            </a:r>
            <a:r>
              <a:rPr lang="es-ES" sz="2000" dirty="0"/>
              <a:t> un </a:t>
            </a:r>
            <a:r>
              <a:rPr lang="es-ES" sz="2000" dirty="0" err="1"/>
              <a:t>avogado</a:t>
            </a:r>
            <a:r>
              <a:rPr lang="es-ES" sz="2000" dirty="0"/>
              <a:t>, </a:t>
            </a:r>
            <a:r>
              <a:rPr lang="es-ES" sz="2000" dirty="0" err="1"/>
              <a:t>nin</a:t>
            </a:r>
            <a:r>
              <a:rPr lang="es-ES" sz="2000" dirty="0"/>
              <a:t> un procurador...).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Como </a:t>
            </a:r>
            <a:r>
              <a:rPr lang="es-ES" sz="2000" dirty="0"/>
              <a:t>se </a:t>
            </a:r>
            <a:r>
              <a:rPr lang="es-ES" sz="2000" dirty="0" err="1"/>
              <a:t>recollía</a:t>
            </a:r>
            <a:r>
              <a:rPr lang="es-ES" sz="2000" dirty="0"/>
              <a:t> no Código civil: “ o marido debe </a:t>
            </a:r>
            <a:r>
              <a:rPr lang="es-ES" sz="2000" dirty="0" err="1"/>
              <a:t>protexer</a:t>
            </a:r>
            <a:r>
              <a:rPr lang="es-ES" sz="2000" dirty="0"/>
              <a:t> á </a:t>
            </a:r>
            <a:r>
              <a:rPr lang="es-ES" sz="2000" dirty="0" err="1"/>
              <a:t>muller</a:t>
            </a:r>
            <a:r>
              <a:rPr lang="es-ES" sz="2000" dirty="0"/>
              <a:t> e esta obedecer </a:t>
            </a:r>
            <a:r>
              <a:rPr lang="es-ES" sz="2000" dirty="0" err="1"/>
              <a:t>ó</a:t>
            </a:r>
            <a:r>
              <a:rPr lang="es-ES" sz="2000" dirty="0"/>
              <a:t> marido”.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677" y="181926"/>
            <a:ext cx="4545874" cy="40131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677" y="4420232"/>
            <a:ext cx="5342454" cy="24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0594" y="200297"/>
            <a:ext cx="3718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No Estado corporativo do Franquismo, a familia era </a:t>
            </a:r>
            <a:r>
              <a:rPr lang="es-ES" sz="2000" dirty="0" err="1"/>
              <a:t>unha</a:t>
            </a:r>
            <a:r>
              <a:rPr lang="es-ES" sz="2000" dirty="0"/>
              <a:t> das bases </a:t>
            </a:r>
            <a:r>
              <a:rPr lang="es-ES" sz="2000" dirty="0" err="1"/>
              <a:t>fundamentais</a:t>
            </a:r>
            <a:r>
              <a:rPr lang="es-ES" sz="2000" dirty="0"/>
              <a:t> da </a:t>
            </a:r>
            <a:r>
              <a:rPr lang="es-ES" sz="2000" dirty="0" err="1"/>
              <a:t>sociedade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err="1" smtClean="0"/>
              <a:t>Unha</a:t>
            </a:r>
            <a:r>
              <a:rPr lang="es-ES" sz="2000" dirty="0" smtClean="0"/>
              <a:t> </a:t>
            </a:r>
            <a:r>
              <a:rPr lang="es-ES" sz="2000" dirty="0"/>
              <a:t>familia católica (único vínculo válido), matrimonio indisoluble </a:t>
            </a:r>
            <a:r>
              <a:rPr lang="es-ES" sz="2000" dirty="0" err="1"/>
              <a:t>co</a:t>
            </a:r>
            <a:r>
              <a:rPr lang="es-ES" sz="2000" dirty="0"/>
              <a:t> sagrado deber da procreación.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err="1" smtClean="0"/>
              <a:t>Nesta</a:t>
            </a:r>
            <a:r>
              <a:rPr lang="es-ES" sz="2000" dirty="0" smtClean="0"/>
              <a:t> </a:t>
            </a:r>
            <a:r>
              <a:rPr lang="es-ES" sz="2000" dirty="0"/>
              <a:t>home e </a:t>
            </a:r>
            <a:r>
              <a:rPr lang="es-ES" sz="2000" dirty="0" err="1"/>
              <a:t>muller</a:t>
            </a:r>
            <a:r>
              <a:rPr lang="es-ES" sz="2000" dirty="0"/>
              <a:t> tiñan </a:t>
            </a:r>
            <a:r>
              <a:rPr lang="es-ES" sz="2000" dirty="0" err="1"/>
              <a:t>papeis</a:t>
            </a:r>
            <a:r>
              <a:rPr lang="es-ES" sz="2000" dirty="0"/>
              <a:t> diferentes, o home, </a:t>
            </a:r>
            <a:r>
              <a:rPr lang="es-ES" sz="2000" dirty="0" err="1"/>
              <a:t>traballar</a:t>
            </a:r>
            <a:r>
              <a:rPr lang="es-ES" sz="2000" dirty="0"/>
              <a:t> para satisfacer as necesidades da familia; a </a:t>
            </a:r>
            <a:r>
              <a:rPr lang="es-ES" sz="2000" dirty="0" err="1"/>
              <a:t>muller</a:t>
            </a:r>
            <a:r>
              <a:rPr lang="es-ES" sz="2000" dirty="0"/>
              <a:t>, considerada inferior </a:t>
            </a:r>
            <a:r>
              <a:rPr lang="es-ES" sz="2000" dirty="0" err="1"/>
              <a:t>ó</a:t>
            </a:r>
            <a:r>
              <a:rPr lang="es-ES" sz="2000" dirty="0"/>
              <a:t> home, os labores da casa, atender </a:t>
            </a:r>
            <a:r>
              <a:rPr lang="es-ES" sz="2000" dirty="0" err="1"/>
              <a:t>ós</a:t>
            </a:r>
            <a:r>
              <a:rPr lang="es-ES" sz="2000" dirty="0"/>
              <a:t> </a:t>
            </a:r>
            <a:r>
              <a:rPr lang="es-ES" sz="2000" dirty="0" err="1"/>
              <a:t>fillos</a:t>
            </a:r>
            <a:r>
              <a:rPr lang="es-ES" sz="2000" dirty="0"/>
              <a:t>, </a:t>
            </a:r>
            <a:r>
              <a:rPr lang="es-ES" sz="2000" dirty="0" err="1"/>
              <a:t>educalos</a:t>
            </a:r>
            <a:r>
              <a:rPr lang="es-ES" sz="2000" dirty="0"/>
              <a:t> e perpetuar a tradición e o sistema </a:t>
            </a:r>
            <a:r>
              <a:rPr lang="es-ES" sz="2000" dirty="0" err="1"/>
              <a:t>vixente</a:t>
            </a:r>
            <a:r>
              <a:rPr lang="es-ES" sz="2000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4" y="0"/>
            <a:ext cx="5651863" cy="34732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84" y="3206625"/>
            <a:ext cx="5651863" cy="35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3212" y="121920"/>
            <a:ext cx="49638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 </a:t>
            </a:r>
            <a:r>
              <a:rPr lang="es-ES" sz="2000" b="1" dirty="0"/>
              <a:t>Sección </a:t>
            </a:r>
            <a:r>
              <a:rPr lang="es-ES" sz="2000" b="1" dirty="0" err="1"/>
              <a:t>Feminina</a:t>
            </a:r>
            <a:r>
              <a:rPr lang="es-ES" sz="2000" b="1" dirty="0"/>
              <a:t> de </a:t>
            </a:r>
            <a:r>
              <a:rPr lang="es-ES" sz="2000" b="1" dirty="0" err="1"/>
              <a:t>Falanxe</a:t>
            </a:r>
            <a:r>
              <a:rPr lang="es-ES" sz="2000" dirty="0"/>
              <a:t> </a:t>
            </a:r>
            <a:r>
              <a:rPr lang="es-ES" sz="2000" dirty="0" err="1"/>
              <a:t>tivo</a:t>
            </a:r>
            <a:r>
              <a:rPr lang="es-ES" sz="2000" dirty="0"/>
              <a:t> </a:t>
            </a:r>
            <a:r>
              <a:rPr lang="es-ES" sz="2000" dirty="0" err="1"/>
              <a:t>unha</a:t>
            </a:r>
            <a:r>
              <a:rPr lang="es-ES" sz="2000" dirty="0"/>
              <a:t> especial relevancia á hora de divulgar </a:t>
            </a:r>
            <a:r>
              <a:rPr lang="es-ES" sz="2000" dirty="0" err="1"/>
              <a:t>estes</a:t>
            </a:r>
            <a:r>
              <a:rPr lang="es-ES" sz="2000" dirty="0"/>
              <a:t> valores.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/>
              <a:t>Presidida por Pilar Primo de Rivera (</a:t>
            </a:r>
            <a:r>
              <a:rPr lang="es-ES" sz="2000" dirty="0" err="1"/>
              <a:t>irmá</a:t>
            </a:r>
            <a:r>
              <a:rPr lang="es-ES" sz="2000" dirty="0"/>
              <a:t> do fundador de </a:t>
            </a:r>
            <a:r>
              <a:rPr lang="es-ES" sz="2000" dirty="0" err="1"/>
              <a:t>Falanxe</a:t>
            </a:r>
            <a:r>
              <a:rPr lang="es-ES" sz="2000" dirty="0"/>
              <a:t> e </a:t>
            </a:r>
            <a:r>
              <a:rPr lang="es-ES" sz="2000" dirty="0" err="1"/>
              <a:t>filla</a:t>
            </a:r>
            <a:r>
              <a:rPr lang="es-ES" sz="2000" dirty="0"/>
              <a:t> do </a:t>
            </a:r>
            <a:r>
              <a:rPr lang="es-ES" sz="2000" dirty="0" err="1"/>
              <a:t>ditador</a:t>
            </a:r>
            <a:r>
              <a:rPr lang="es-ES" sz="2000" dirty="0"/>
              <a:t>) </a:t>
            </a:r>
            <a:r>
              <a:rPr lang="es-ES" sz="2000" dirty="0" err="1"/>
              <a:t>asentou</a:t>
            </a:r>
            <a:r>
              <a:rPr lang="es-ES" sz="2000" dirty="0"/>
              <a:t> o modelo </a:t>
            </a:r>
            <a:r>
              <a:rPr lang="es-ES" sz="2000" dirty="0" err="1"/>
              <a:t>feminino</a:t>
            </a:r>
            <a:r>
              <a:rPr lang="es-ES" sz="2000" dirty="0"/>
              <a:t> de </a:t>
            </a:r>
            <a:r>
              <a:rPr lang="es-ES" sz="2000" dirty="0" err="1"/>
              <a:t>pasividade</a:t>
            </a:r>
            <a:r>
              <a:rPr lang="es-ES" sz="2000" dirty="0"/>
              <a:t> política e nula participación pública </a:t>
            </a:r>
            <a:r>
              <a:rPr lang="es-ES" sz="2000" dirty="0" err="1"/>
              <a:t>ó</a:t>
            </a:r>
            <a:r>
              <a:rPr lang="es-ES" sz="2000" dirty="0"/>
              <a:t> ser as únicas actividades </a:t>
            </a:r>
            <a:r>
              <a:rPr lang="es-ES" sz="2000" dirty="0" err="1"/>
              <a:t>femininas</a:t>
            </a:r>
            <a:r>
              <a:rPr lang="es-ES" sz="2000" dirty="0"/>
              <a:t> o </a:t>
            </a:r>
            <a:r>
              <a:rPr lang="es-ES" sz="2000" dirty="0" err="1"/>
              <a:t>coidado</a:t>
            </a:r>
            <a:r>
              <a:rPr lang="es-ES" sz="2000" dirty="0"/>
              <a:t> do </a:t>
            </a:r>
            <a:r>
              <a:rPr lang="es-ES" sz="2000" dirty="0" err="1"/>
              <a:t>fogar</a:t>
            </a:r>
            <a:r>
              <a:rPr lang="es-ES" sz="2000" dirty="0"/>
              <a:t> e da familia.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/>
              <a:t>A sección </a:t>
            </a:r>
            <a:r>
              <a:rPr lang="es-ES" sz="2000" dirty="0" err="1"/>
              <a:t>Feminina</a:t>
            </a:r>
            <a:r>
              <a:rPr lang="es-ES" sz="2000" dirty="0"/>
              <a:t> </a:t>
            </a:r>
            <a:r>
              <a:rPr lang="es-ES" sz="2000" dirty="0" err="1"/>
              <a:t>contribuíu</a:t>
            </a:r>
            <a:r>
              <a:rPr lang="es-ES" sz="2000" dirty="0"/>
              <a:t> durante o Franquismo a </a:t>
            </a:r>
            <a:r>
              <a:rPr lang="es-ES" sz="2000" dirty="0" err="1"/>
              <a:t>deseñar</a:t>
            </a:r>
            <a:r>
              <a:rPr lang="es-ES" sz="2000" dirty="0"/>
              <a:t> a educación exclusivamente </a:t>
            </a:r>
            <a:r>
              <a:rPr lang="es-ES" sz="2000" dirty="0" err="1"/>
              <a:t>feminina</a:t>
            </a:r>
            <a:r>
              <a:rPr lang="es-ES" sz="2000" dirty="0"/>
              <a:t> coas materias de </a:t>
            </a:r>
            <a:r>
              <a:rPr lang="es-ES" sz="2000" dirty="0" err="1"/>
              <a:t>Fogar</a:t>
            </a:r>
            <a:r>
              <a:rPr lang="es-ES" sz="2000" dirty="0"/>
              <a:t>, </a:t>
            </a:r>
            <a:r>
              <a:rPr lang="es-ES" sz="2000" dirty="0" err="1"/>
              <a:t>Cociña</a:t>
            </a:r>
            <a:r>
              <a:rPr lang="es-ES" sz="2000" dirty="0"/>
              <a:t>, Corte e confección en </a:t>
            </a:r>
            <a:r>
              <a:rPr lang="es-ES" sz="2000" dirty="0" err="1"/>
              <a:t>Escolas</a:t>
            </a:r>
            <a:r>
              <a:rPr lang="es-ES" sz="2000" dirty="0"/>
              <a:t> e Institutos.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err="1" smtClean="0"/>
              <a:t>Ademais</a:t>
            </a:r>
            <a:r>
              <a:rPr lang="es-ES" sz="2000" dirty="0" smtClean="0"/>
              <a:t> </a:t>
            </a:r>
            <a:r>
              <a:rPr lang="es-ES" sz="2000" dirty="0"/>
              <a:t>desde 1937 a </a:t>
            </a:r>
            <a:r>
              <a:rPr lang="es-ES" sz="2000" dirty="0" err="1"/>
              <a:t>muller</a:t>
            </a:r>
            <a:r>
              <a:rPr lang="es-ES" sz="2000" dirty="0"/>
              <a:t> tiña que prestar </a:t>
            </a:r>
            <a:r>
              <a:rPr lang="es-ES" sz="2000" dirty="0" err="1"/>
              <a:t>obrigatoriamente</a:t>
            </a:r>
            <a:r>
              <a:rPr lang="es-ES" sz="2000" dirty="0"/>
              <a:t> durante 6 meses o </a:t>
            </a:r>
            <a:r>
              <a:rPr lang="es-ES" sz="2000" dirty="0" err="1"/>
              <a:t>Servizo</a:t>
            </a:r>
            <a:r>
              <a:rPr lang="es-ES" sz="2000" dirty="0"/>
              <a:t> Social, destinado á formación teórica e á prestación </a:t>
            </a:r>
            <a:r>
              <a:rPr lang="es-ES" sz="2000" dirty="0" err="1"/>
              <a:t>obrigatoria</a:t>
            </a:r>
            <a:r>
              <a:rPr lang="es-ES" sz="2000" dirty="0"/>
              <a:t> de </a:t>
            </a:r>
            <a:r>
              <a:rPr lang="es-ES" sz="2000" dirty="0" err="1"/>
              <a:t>traballos</a:t>
            </a:r>
            <a:r>
              <a:rPr lang="es-ES" sz="2000" dirty="0"/>
              <a:t> </a:t>
            </a:r>
            <a:r>
              <a:rPr lang="es-ES" sz="2000" dirty="0" err="1"/>
              <a:t>sociais</a:t>
            </a:r>
            <a:r>
              <a:rPr lang="es-ES" sz="2000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698" y="271334"/>
            <a:ext cx="5100308" cy="625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2217" y="69668"/>
            <a:ext cx="441524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As mulleres na </a:t>
            </a:r>
            <a:r>
              <a:rPr lang="es-ES" sz="2000" b="1" dirty="0" err="1"/>
              <a:t>loita</a:t>
            </a:r>
            <a:r>
              <a:rPr lang="es-ES" sz="2000" b="1" dirty="0"/>
              <a:t> antifranquista: </a:t>
            </a:r>
            <a:endParaRPr lang="es-ES" sz="2000" b="1" dirty="0" smtClean="0"/>
          </a:p>
          <a:p>
            <a:pPr algn="just"/>
            <a:endParaRPr lang="es-ES" sz="2000" b="1" dirty="0"/>
          </a:p>
          <a:p>
            <a:pPr algn="just"/>
            <a:r>
              <a:rPr lang="es-ES" sz="2000" dirty="0" smtClean="0"/>
              <a:t>Nos </a:t>
            </a:r>
            <a:r>
              <a:rPr lang="es-ES" sz="2000" dirty="0"/>
              <a:t>inmediatos anos da posguerra, </a:t>
            </a:r>
            <a:r>
              <a:rPr lang="es-ES" sz="2000" dirty="0" err="1"/>
              <a:t>moitas</a:t>
            </a:r>
            <a:r>
              <a:rPr lang="es-ES" sz="2000" dirty="0"/>
              <a:t> mulleres </a:t>
            </a:r>
            <a:r>
              <a:rPr lang="es-ES" sz="2000" dirty="0" err="1"/>
              <a:t>xogaron</a:t>
            </a:r>
            <a:r>
              <a:rPr lang="es-ES" sz="2000" dirty="0"/>
              <a:t> un papel importante </a:t>
            </a:r>
            <a:r>
              <a:rPr lang="es-ES" sz="2000" dirty="0" err="1"/>
              <a:t>servindo</a:t>
            </a:r>
            <a:r>
              <a:rPr lang="es-ES" sz="2000" dirty="0"/>
              <a:t> de </a:t>
            </a:r>
            <a:r>
              <a:rPr lang="es-ES" sz="2000" dirty="0" err="1"/>
              <a:t>refuxio</a:t>
            </a:r>
            <a:r>
              <a:rPr lang="es-ES" sz="2000" dirty="0"/>
              <a:t> e de enlace </a:t>
            </a:r>
            <a:r>
              <a:rPr lang="es-ES" sz="2000" dirty="0" err="1"/>
              <a:t>ós</a:t>
            </a:r>
            <a:r>
              <a:rPr lang="es-ES" sz="2000" dirty="0"/>
              <a:t> grupos </a:t>
            </a:r>
            <a:r>
              <a:rPr lang="es-ES" sz="2000" dirty="0" err="1"/>
              <a:t>guerrilleiros</a:t>
            </a:r>
            <a:r>
              <a:rPr lang="es-ES" sz="2000" dirty="0"/>
              <a:t> que actuaron en España ata os anos 50.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Segundo </a:t>
            </a:r>
            <a:r>
              <a:rPr lang="es-ES" sz="2000" dirty="0"/>
              <a:t>os propios </a:t>
            </a:r>
            <a:r>
              <a:rPr lang="es-ES" sz="2000" dirty="0" err="1"/>
              <a:t>guerrilleiros</a:t>
            </a:r>
            <a:r>
              <a:rPr lang="es-ES" sz="2000" dirty="0"/>
              <a:t> a guerrilla non </a:t>
            </a:r>
            <a:r>
              <a:rPr lang="es-ES" sz="2000" dirty="0" err="1"/>
              <a:t>podería</a:t>
            </a:r>
            <a:r>
              <a:rPr lang="es-ES" sz="2000" dirty="0"/>
              <a:t> ser posible </a:t>
            </a:r>
            <a:r>
              <a:rPr lang="es-ES" sz="2000" dirty="0" err="1"/>
              <a:t>sen</a:t>
            </a:r>
            <a:r>
              <a:rPr lang="es-ES" sz="2000" dirty="0"/>
              <a:t> a </a:t>
            </a:r>
            <a:r>
              <a:rPr lang="es-ES" sz="2000" dirty="0" err="1"/>
              <a:t>súa</a:t>
            </a:r>
            <a:r>
              <a:rPr lang="es-ES" sz="2000" dirty="0"/>
              <a:t> colaboración. </a:t>
            </a:r>
            <a:r>
              <a:rPr lang="es-ES" sz="2000" dirty="0" err="1"/>
              <a:t>Houbo</a:t>
            </a:r>
            <a:r>
              <a:rPr lang="es-ES" sz="2000" dirty="0"/>
              <a:t> </a:t>
            </a:r>
            <a:r>
              <a:rPr lang="es-ES" sz="2000" dirty="0" err="1"/>
              <a:t>ademais</a:t>
            </a:r>
            <a:r>
              <a:rPr lang="es-ES" sz="2000" dirty="0"/>
              <a:t> casos de mulleres que </a:t>
            </a:r>
            <a:r>
              <a:rPr lang="es-ES" sz="2000" dirty="0" err="1"/>
              <a:t>loitaron</a:t>
            </a:r>
            <a:r>
              <a:rPr lang="es-ES" sz="2000" dirty="0"/>
              <a:t> </a:t>
            </a:r>
            <a:r>
              <a:rPr lang="es-ES" sz="2000" dirty="0" err="1"/>
              <a:t>nas</a:t>
            </a:r>
            <a:r>
              <a:rPr lang="es-ES" sz="2000" dirty="0"/>
              <a:t> guerrillas, </a:t>
            </a:r>
            <a:r>
              <a:rPr lang="es-ES" sz="2000" dirty="0" err="1"/>
              <a:t>sendo</a:t>
            </a:r>
            <a:r>
              <a:rPr lang="es-ES" sz="2000" dirty="0"/>
              <a:t> abatidas na </a:t>
            </a:r>
            <a:r>
              <a:rPr lang="es-ES" sz="2000" dirty="0" err="1"/>
              <a:t>súa</a:t>
            </a:r>
            <a:r>
              <a:rPr lang="es-ES" sz="2000" dirty="0"/>
              <a:t> </a:t>
            </a:r>
            <a:r>
              <a:rPr lang="es-ES" sz="2000" dirty="0" err="1"/>
              <a:t>maioría</a:t>
            </a:r>
            <a:r>
              <a:rPr lang="es-ES" sz="2000" dirty="0"/>
              <a:t>, </a:t>
            </a:r>
            <a:r>
              <a:rPr lang="es-ES" sz="2000" dirty="0" err="1"/>
              <a:t>algunhas</a:t>
            </a:r>
            <a:r>
              <a:rPr lang="es-ES" sz="2000" dirty="0"/>
              <a:t> </a:t>
            </a:r>
            <a:r>
              <a:rPr lang="es-ES" sz="2000" dirty="0" err="1"/>
              <a:t>encarceradas</a:t>
            </a:r>
            <a:r>
              <a:rPr lang="es-ES" sz="2000" dirty="0"/>
              <a:t> e </a:t>
            </a:r>
            <a:r>
              <a:rPr lang="es-ES" sz="2000" dirty="0" err="1"/>
              <a:t>moi</a:t>
            </a:r>
            <a:r>
              <a:rPr lang="es-ES" sz="2000" dirty="0"/>
              <a:t> </a:t>
            </a:r>
            <a:r>
              <a:rPr lang="es-ES" sz="2000" dirty="0" err="1"/>
              <a:t>poucas</a:t>
            </a:r>
            <a:r>
              <a:rPr lang="es-ES" sz="2000" dirty="0"/>
              <a:t> </a:t>
            </a:r>
            <a:r>
              <a:rPr lang="es-ES" sz="2000" dirty="0" err="1"/>
              <a:t>conseguiron</a:t>
            </a:r>
            <a:r>
              <a:rPr lang="es-ES" sz="2000" dirty="0"/>
              <a:t> </a:t>
            </a:r>
            <a:r>
              <a:rPr lang="es-ES" sz="2000" dirty="0" err="1"/>
              <a:t>chegar</a:t>
            </a:r>
            <a:r>
              <a:rPr lang="es-ES" sz="2000" dirty="0"/>
              <a:t> a Francia.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err="1" smtClean="0"/>
              <a:t>Tamén</a:t>
            </a:r>
            <a:r>
              <a:rPr lang="es-ES" sz="2000" dirty="0" smtClean="0"/>
              <a:t> </a:t>
            </a:r>
            <a:r>
              <a:rPr lang="es-ES" sz="2000" dirty="0" err="1"/>
              <a:t>foi</a:t>
            </a:r>
            <a:r>
              <a:rPr lang="es-ES" sz="2000" dirty="0"/>
              <a:t> importante o </a:t>
            </a:r>
            <a:r>
              <a:rPr lang="es-ES" sz="2000" dirty="0" err="1"/>
              <a:t>apoio</a:t>
            </a:r>
            <a:r>
              <a:rPr lang="es-ES" sz="2000" dirty="0"/>
              <a:t> das mulleres </a:t>
            </a:r>
            <a:r>
              <a:rPr lang="es-ES" sz="2000" dirty="0" err="1"/>
              <a:t>ós</a:t>
            </a:r>
            <a:r>
              <a:rPr lang="es-ES" sz="2000" dirty="0"/>
              <a:t> miles de presos e presas políticas, organizando </a:t>
            </a:r>
            <a:r>
              <a:rPr lang="es-ES" sz="2000" dirty="0" err="1"/>
              <a:t>verdadeiras</a:t>
            </a:r>
            <a:r>
              <a:rPr lang="es-ES" sz="2000" dirty="0"/>
              <a:t> redes de </a:t>
            </a:r>
            <a:r>
              <a:rPr lang="es-ES" sz="2000" dirty="0" err="1"/>
              <a:t>solidariedade</a:t>
            </a:r>
            <a:r>
              <a:rPr lang="es-ES" sz="2000" dirty="0"/>
              <a:t> e </a:t>
            </a:r>
            <a:r>
              <a:rPr lang="es-ES" sz="2000" dirty="0" err="1"/>
              <a:t>axuda</a:t>
            </a:r>
            <a:r>
              <a:rPr lang="es-ES" sz="2000" dirty="0"/>
              <a:t> </a:t>
            </a:r>
            <a:r>
              <a:rPr lang="es-ES" sz="2000" dirty="0" err="1"/>
              <a:t>co</a:t>
            </a:r>
            <a:r>
              <a:rPr lang="es-ES" sz="2000" dirty="0"/>
              <a:t>/as preso/as e as </a:t>
            </a:r>
            <a:r>
              <a:rPr lang="es-ES" sz="2000" dirty="0" err="1"/>
              <a:t>súas</a:t>
            </a:r>
            <a:r>
              <a:rPr lang="es-ES" sz="2000" dirty="0"/>
              <a:t> familias.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715" y="0"/>
            <a:ext cx="2770254" cy="41126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991" y="4038206"/>
            <a:ext cx="6801799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754" y="217714"/>
            <a:ext cx="489421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O </a:t>
            </a:r>
            <a:r>
              <a:rPr lang="es-ES" sz="2000" b="1" dirty="0" err="1"/>
              <a:t>desenvolvemento</a:t>
            </a:r>
            <a:r>
              <a:rPr lang="es-ES" sz="2000" b="1" dirty="0"/>
              <a:t> económico dos anos 60 do s. XX en España</a:t>
            </a:r>
            <a:r>
              <a:rPr lang="es-ES" sz="2000" dirty="0"/>
              <a:t>, </a:t>
            </a:r>
            <a:r>
              <a:rPr lang="es-ES" sz="2000" dirty="0" err="1"/>
              <a:t>viu</a:t>
            </a:r>
            <a:r>
              <a:rPr lang="es-ES" sz="2000" dirty="0"/>
              <a:t> acompañado por importantes </a:t>
            </a:r>
            <a:r>
              <a:rPr lang="es-ES" sz="2000" dirty="0" err="1"/>
              <a:t>transformacións</a:t>
            </a:r>
            <a:r>
              <a:rPr lang="es-ES" sz="2000" dirty="0"/>
              <a:t> </a:t>
            </a:r>
            <a:r>
              <a:rPr lang="es-ES" sz="2000" dirty="0" err="1"/>
              <a:t>sociais</a:t>
            </a:r>
            <a:r>
              <a:rPr lang="es-ES" sz="2000" dirty="0"/>
              <a:t> que modificaron a condición da </a:t>
            </a:r>
            <a:r>
              <a:rPr lang="es-ES" sz="2000" dirty="0" err="1"/>
              <a:t>muller</a:t>
            </a:r>
            <a:r>
              <a:rPr lang="es-ES" sz="2000" dirty="0"/>
              <a:t> como </a:t>
            </a:r>
            <a:r>
              <a:rPr lang="es-ES" sz="2000" dirty="0" err="1"/>
              <a:t>foron</a:t>
            </a:r>
            <a:r>
              <a:rPr lang="es-ES" sz="2000" dirty="0"/>
              <a:t> o acceso </a:t>
            </a:r>
            <a:r>
              <a:rPr lang="es-ES" sz="2000" dirty="0" err="1"/>
              <a:t>ó</a:t>
            </a:r>
            <a:r>
              <a:rPr lang="es-ES" sz="2000" dirty="0"/>
              <a:t> </a:t>
            </a:r>
            <a:r>
              <a:rPr lang="es-ES" sz="2000" dirty="0" err="1"/>
              <a:t>ensino</a:t>
            </a:r>
            <a:r>
              <a:rPr lang="es-ES" sz="2000" dirty="0"/>
              <a:t> universitario e </a:t>
            </a:r>
            <a:r>
              <a:rPr lang="es-ES" sz="2000" dirty="0" err="1"/>
              <a:t>ó</a:t>
            </a:r>
            <a:r>
              <a:rPr lang="es-ES" sz="2000" dirty="0"/>
              <a:t> </a:t>
            </a:r>
            <a:r>
              <a:rPr lang="es-ES" sz="2000" dirty="0" err="1"/>
              <a:t>traballo</a:t>
            </a:r>
            <a:r>
              <a:rPr lang="es-ES" sz="2000" dirty="0"/>
              <a:t> remunerado </a:t>
            </a:r>
            <a:r>
              <a:rPr lang="es-ES" sz="2000" dirty="0" err="1"/>
              <a:t>fóra</a:t>
            </a:r>
            <a:r>
              <a:rPr lang="es-ES" sz="2000" dirty="0"/>
              <a:t> de casa.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A </a:t>
            </a:r>
            <a:r>
              <a:rPr lang="es-ES" sz="2000" dirty="0" err="1"/>
              <a:t>lexislación</a:t>
            </a:r>
            <a:r>
              <a:rPr lang="es-ES" sz="2000" dirty="0"/>
              <a:t> respecto á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mudou</a:t>
            </a:r>
            <a:r>
              <a:rPr lang="es-ES" sz="2000" dirty="0"/>
              <a:t> </a:t>
            </a:r>
            <a:r>
              <a:rPr lang="es-ES" sz="2000" dirty="0" err="1"/>
              <a:t>nalgúns</a:t>
            </a:r>
            <a:r>
              <a:rPr lang="es-ES" sz="2000" dirty="0"/>
              <a:t> aspectos no sentido de ver menos </a:t>
            </a:r>
            <a:r>
              <a:rPr lang="es-ES" sz="2000" dirty="0" err="1"/>
              <a:t>restrinxida</a:t>
            </a:r>
            <a:r>
              <a:rPr lang="es-ES" sz="2000" dirty="0"/>
              <a:t> a </a:t>
            </a:r>
            <a:r>
              <a:rPr lang="es-ES" sz="2000" dirty="0" err="1"/>
              <a:t>súa</a:t>
            </a:r>
            <a:r>
              <a:rPr lang="es-ES" sz="2000" dirty="0"/>
              <a:t> </a:t>
            </a:r>
            <a:r>
              <a:rPr lang="es-ES" sz="2000" dirty="0" err="1"/>
              <a:t>capacidade</a:t>
            </a:r>
            <a:r>
              <a:rPr lang="es-ES" sz="2000" dirty="0"/>
              <a:t> de actuación, </a:t>
            </a:r>
            <a:r>
              <a:rPr lang="es-ES" sz="2000" dirty="0" err="1"/>
              <a:t>sen</a:t>
            </a:r>
            <a:r>
              <a:rPr lang="es-ES" sz="2000" dirty="0"/>
              <a:t> </a:t>
            </a:r>
            <a:r>
              <a:rPr lang="es-ES" sz="2000" dirty="0" err="1"/>
              <a:t>necesidade</a:t>
            </a:r>
            <a:r>
              <a:rPr lang="es-ES" sz="2000" dirty="0"/>
              <a:t> de ser representada polo marido, contando o </a:t>
            </a:r>
            <a:r>
              <a:rPr lang="es-ES" sz="2000" dirty="0" err="1"/>
              <a:t>seu</a:t>
            </a:r>
            <a:r>
              <a:rPr lang="es-ES" sz="2000" dirty="0"/>
              <a:t> </a:t>
            </a:r>
            <a:r>
              <a:rPr lang="es-ES" sz="2000" dirty="0" err="1"/>
              <a:t>consentimento</a:t>
            </a:r>
            <a:r>
              <a:rPr lang="es-ES" sz="2000" dirty="0"/>
              <a:t> no caso de que o marido dese en adopción os </a:t>
            </a:r>
            <a:r>
              <a:rPr lang="es-ES" sz="2000" dirty="0" err="1"/>
              <a:t>fillos</a:t>
            </a:r>
            <a:r>
              <a:rPr lang="es-ES" sz="2000" dirty="0"/>
              <a:t>, </a:t>
            </a:r>
            <a:r>
              <a:rPr lang="es-ES" sz="2000" dirty="0" err="1"/>
              <a:t>ec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err="1" smtClean="0"/>
              <a:t>Ademais</a:t>
            </a:r>
            <a:r>
              <a:rPr lang="es-ES" sz="2000" dirty="0" smtClean="0"/>
              <a:t> </a:t>
            </a:r>
            <a:r>
              <a:rPr lang="es-ES" sz="2000" dirty="0"/>
              <a:t>a </a:t>
            </a:r>
            <a:r>
              <a:rPr lang="es-ES" sz="2000" dirty="0" err="1"/>
              <a:t>Lei</a:t>
            </a:r>
            <a:r>
              <a:rPr lang="es-ES" sz="2000" dirty="0"/>
              <a:t> de Educación de 1970 recuperaba a </a:t>
            </a:r>
            <a:r>
              <a:rPr lang="es-ES" sz="2000" dirty="0" err="1"/>
              <a:t>igualdade</a:t>
            </a:r>
            <a:r>
              <a:rPr lang="es-ES" sz="2000" dirty="0"/>
              <a:t> de ambos sexos no sistema escolar básico, </a:t>
            </a:r>
            <a:r>
              <a:rPr lang="es-ES" sz="2000" dirty="0" err="1"/>
              <a:t>obrigatorio</a:t>
            </a:r>
            <a:r>
              <a:rPr lang="es-ES" sz="2000" dirty="0"/>
              <a:t> para </a:t>
            </a:r>
            <a:r>
              <a:rPr lang="es-ES" sz="2000" dirty="0" err="1"/>
              <a:t>nenos</a:t>
            </a:r>
            <a:r>
              <a:rPr lang="es-ES" sz="2000" dirty="0"/>
              <a:t> e nenas ata os 14 anos.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46" y="0"/>
            <a:ext cx="664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5131" y="174171"/>
            <a:ext cx="539060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err="1"/>
              <a:t>Nestes</a:t>
            </a:r>
            <a:r>
              <a:rPr lang="es-ES" sz="2000" dirty="0"/>
              <a:t> anos a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empezou</a:t>
            </a:r>
            <a:r>
              <a:rPr lang="es-ES" sz="2000" dirty="0"/>
              <a:t> a participar progresivamente </a:t>
            </a:r>
            <a:r>
              <a:rPr lang="es-ES" sz="2000" dirty="0" err="1"/>
              <a:t>nas</a:t>
            </a:r>
            <a:r>
              <a:rPr lang="es-ES" sz="2000" dirty="0"/>
              <a:t> </a:t>
            </a:r>
            <a:r>
              <a:rPr lang="es-ES" sz="2000" dirty="0" err="1"/>
              <a:t>organizacións</a:t>
            </a:r>
            <a:r>
              <a:rPr lang="es-ES" sz="2000" dirty="0"/>
              <a:t> </a:t>
            </a:r>
            <a:r>
              <a:rPr lang="es-ES" sz="2000" dirty="0" err="1"/>
              <a:t>ilegais</a:t>
            </a:r>
            <a:r>
              <a:rPr lang="es-ES" sz="2000" dirty="0"/>
              <a:t> antifranquistas, en folgas, </a:t>
            </a:r>
            <a:r>
              <a:rPr lang="es-ES" sz="2000" dirty="0" err="1"/>
              <a:t>manifestacións</a:t>
            </a:r>
            <a:r>
              <a:rPr lang="es-ES" sz="2000" dirty="0"/>
              <a:t>...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En </a:t>
            </a:r>
            <a:r>
              <a:rPr lang="es-ES" sz="2000" dirty="0"/>
              <a:t>1965 </a:t>
            </a:r>
            <a:r>
              <a:rPr lang="es-ES" sz="2000" dirty="0" err="1"/>
              <a:t>xurdíu</a:t>
            </a:r>
            <a:r>
              <a:rPr lang="es-ES" sz="2000" dirty="0"/>
              <a:t> en Madrid o </a:t>
            </a:r>
            <a:r>
              <a:rPr lang="es-ES" sz="2000" dirty="0" err="1"/>
              <a:t>Movemento</a:t>
            </a:r>
            <a:r>
              <a:rPr lang="es-ES" sz="2000" dirty="0"/>
              <a:t> Democrático de Mulleres, auspiciado polo PCE e promovido por Dulcinea Bellido. </a:t>
            </a:r>
            <a:r>
              <a:rPr lang="es-ES" sz="2000" dirty="0" err="1"/>
              <a:t>Formouse</a:t>
            </a:r>
            <a:r>
              <a:rPr lang="es-ES" sz="2000" dirty="0"/>
              <a:t> como </a:t>
            </a:r>
            <a:r>
              <a:rPr lang="es-ES" sz="2000" dirty="0" err="1"/>
              <a:t>unha</a:t>
            </a:r>
            <a:r>
              <a:rPr lang="es-ES" sz="2000" dirty="0"/>
              <a:t> </a:t>
            </a:r>
            <a:r>
              <a:rPr lang="es-ES" sz="2000" dirty="0" err="1"/>
              <a:t>Fronte</a:t>
            </a:r>
            <a:r>
              <a:rPr lang="es-ES" sz="2000" dirty="0"/>
              <a:t> plural </a:t>
            </a:r>
            <a:r>
              <a:rPr lang="es-ES" sz="2000" dirty="0" err="1"/>
              <a:t>feminina</a:t>
            </a:r>
            <a:r>
              <a:rPr lang="es-ES" sz="2000" dirty="0"/>
              <a:t> clandestina de </a:t>
            </a:r>
            <a:r>
              <a:rPr lang="es-ES" sz="2000" dirty="0" err="1"/>
              <a:t>apoio</a:t>
            </a:r>
            <a:r>
              <a:rPr lang="es-ES" sz="2000" dirty="0"/>
              <a:t> </a:t>
            </a:r>
            <a:r>
              <a:rPr lang="es-ES" sz="2000" dirty="0" err="1"/>
              <a:t>ós</a:t>
            </a:r>
            <a:r>
              <a:rPr lang="es-ES" sz="2000" dirty="0"/>
              <a:t> presos e </a:t>
            </a:r>
            <a:r>
              <a:rPr lang="es-ES" sz="2000" dirty="0" err="1"/>
              <a:t>tamén</a:t>
            </a:r>
            <a:r>
              <a:rPr lang="es-ES" sz="2000" dirty="0"/>
              <a:t> de denuncia da discriminación sufrida </a:t>
            </a:r>
            <a:r>
              <a:rPr lang="es-ES" sz="2000" dirty="0" err="1"/>
              <a:t>pola</a:t>
            </a:r>
            <a:r>
              <a:rPr lang="es-ES" sz="2000" dirty="0"/>
              <a:t> </a:t>
            </a:r>
            <a:r>
              <a:rPr lang="es-ES" sz="2000" dirty="0" err="1"/>
              <a:t>muller</a:t>
            </a:r>
            <a:r>
              <a:rPr lang="es-ES" sz="2000" dirty="0"/>
              <a:t> e avanzar cara á </a:t>
            </a:r>
            <a:r>
              <a:rPr lang="es-ES" sz="2000" dirty="0" err="1"/>
              <a:t>igualdade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Infiltradas </a:t>
            </a:r>
            <a:r>
              <a:rPr lang="es-ES" sz="2000" dirty="0" err="1"/>
              <a:t>nas</a:t>
            </a:r>
            <a:r>
              <a:rPr lang="es-ES" sz="2000" dirty="0"/>
              <a:t> </a:t>
            </a:r>
            <a:r>
              <a:rPr lang="es-ES" sz="2000" dirty="0" err="1"/>
              <a:t>Asociacións</a:t>
            </a:r>
            <a:r>
              <a:rPr lang="es-ES" sz="2000" dirty="0"/>
              <a:t> de </a:t>
            </a:r>
            <a:r>
              <a:rPr lang="es-ES" sz="2000" dirty="0" err="1"/>
              <a:t>veciños</a:t>
            </a:r>
            <a:r>
              <a:rPr lang="es-ES" sz="2000" dirty="0"/>
              <a:t> e amas de casa reclamando </a:t>
            </a:r>
            <a:r>
              <a:rPr lang="es-ES" sz="2000" dirty="0" err="1"/>
              <a:t>melloras</a:t>
            </a:r>
            <a:r>
              <a:rPr lang="es-ES" sz="2000" dirty="0"/>
              <a:t> </a:t>
            </a:r>
            <a:r>
              <a:rPr lang="es-ES" sz="2000" dirty="0" err="1"/>
              <a:t>sociais</a:t>
            </a:r>
            <a:r>
              <a:rPr lang="es-ES" sz="2000" dirty="0"/>
              <a:t> e </a:t>
            </a:r>
            <a:r>
              <a:rPr lang="es-ES" sz="2000" dirty="0" err="1"/>
              <a:t>co</a:t>
            </a:r>
            <a:r>
              <a:rPr lang="es-ES" sz="2000" dirty="0"/>
              <a:t> tempo </a:t>
            </a:r>
            <a:r>
              <a:rPr lang="es-ES" sz="2000" dirty="0" err="1"/>
              <a:t>tamén</a:t>
            </a:r>
            <a:r>
              <a:rPr lang="es-ES" sz="2000" dirty="0"/>
              <a:t> políticas (petición de </a:t>
            </a:r>
            <a:r>
              <a:rPr lang="es-ES" sz="2000" dirty="0" err="1"/>
              <a:t>dereitos</a:t>
            </a:r>
            <a:r>
              <a:rPr lang="es-ES" sz="2000" dirty="0"/>
              <a:t> e </a:t>
            </a:r>
            <a:r>
              <a:rPr lang="es-ES" sz="2000" dirty="0" err="1"/>
              <a:t>liberdades</a:t>
            </a:r>
            <a:r>
              <a:rPr lang="es-ES" sz="2000" dirty="0"/>
              <a:t> democráticas) e feministas (En Vigo </a:t>
            </a:r>
            <a:r>
              <a:rPr lang="es-ES" sz="2000" dirty="0" err="1"/>
              <a:t>destacou</a:t>
            </a:r>
            <a:r>
              <a:rPr lang="es-ES" sz="2000" dirty="0"/>
              <a:t> a comunista Carmen </a:t>
            </a:r>
            <a:r>
              <a:rPr lang="es-ES" sz="2000" dirty="0" err="1"/>
              <a:t>Segurana</a:t>
            </a:r>
            <a:r>
              <a:rPr lang="es-ES" sz="2000" dirty="0"/>
              <a:t>).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Desde </a:t>
            </a:r>
            <a:r>
              <a:rPr lang="es-ES" sz="2000" dirty="0"/>
              <a:t>a oposición antifranquista, a </a:t>
            </a:r>
            <a:r>
              <a:rPr lang="es-ES" sz="2000" dirty="0" err="1"/>
              <a:t>avogada</a:t>
            </a:r>
            <a:r>
              <a:rPr lang="es-ES" sz="2000" dirty="0"/>
              <a:t> Lidia Falcón en Mujer y sociedad(1969) </a:t>
            </a:r>
            <a:r>
              <a:rPr lang="es-ES" sz="2000" dirty="0" err="1"/>
              <a:t>defendeu</a:t>
            </a:r>
            <a:r>
              <a:rPr lang="es-ES" sz="2000" dirty="0"/>
              <a:t> os </a:t>
            </a:r>
            <a:r>
              <a:rPr lang="es-ES" sz="2000" dirty="0" err="1"/>
              <a:t>dereitos</a:t>
            </a:r>
            <a:r>
              <a:rPr lang="es-ES" sz="2000" dirty="0"/>
              <a:t> </a:t>
            </a:r>
            <a:r>
              <a:rPr lang="es-ES" sz="2000" dirty="0" err="1"/>
              <a:t>civís</a:t>
            </a:r>
            <a:r>
              <a:rPr lang="es-ES" sz="2000" dirty="0"/>
              <a:t> e </a:t>
            </a:r>
            <a:r>
              <a:rPr lang="es-ES" sz="2000" dirty="0" err="1"/>
              <a:t>laborais</a:t>
            </a:r>
            <a:r>
              <a:rPr lang="es-ES" sz="2000" dirty="0"/>
              <a:t> da </a:t>
            </a:r>
            <a:r>
              <a:rPr lang="es-ES" sz="2000" dirty="0" err="1"/>
              <a:t>muller</a:t>
            </a:r>
            <a:r>
              <a:rPr lang="es-ES" sz="2000" dirty="0"/>
              <a:t>. A escritora Mª </a:t>
            </a:r>
            <a:r>
              <a:rPr lang="es-ES" sz="2000" dirty="0" err="1"/>
              <a:t>Aurélia</a:t>
            </a:r>
            <a:r>
              <a:rPr lang="es-ES" sz="2000" dirty="0"/>
              <a:t> </a:t>
            </a:r>
            <a:r>
              <a:rPr lang="es-ES" sz="2000" dirty="0" err="1"/>
              <a:t>Capmany</a:t>
            </a:r>
            <a:r>
              <a:rPr lang="es-ES" sz="2000" dirty="0"/>
              <a:t> </a:t>
            </a:r>
            <a:r>
              <a:rPr lang="es-ES" sz="2000" dirty="0" err="1"/>
              <a:t>plasmou</a:t>
            </a:r>
            <a:r>
              <a:rPr lang="es-ES" sz="2000" dirty="0"/>
              <a:t> na </a:t>
            </a:r>
            <a:r>
              <a:rPr lang="es-ES" sz="2000" dirty="0" err="1"/>
              <a:t>súa</a:t>
            </a:r>
            <a:r>
              <a:rPr lang="es-ES" sz="2000" dirty="0"/>
              <a:t> obra o ideario feminista e </a:t>
            </a:r>
            <a:r>
              <a:rPr lang="es-ES" sz="2000" dirty="0" err="1"/>
              <a:t>defendeu</a:t>
            </a:r>
            <a:r>
              <a:rPr lang="es-ES" sz="2000" dirty="0"/>
              <a:t> que a </a:t>
            </a:r>
            <a:r>
              <a:rPr lang="es-ES" sz="2000" dirty="0" err="1"/>
              <a:t>muller</a:t>
            </a:r>
            <a:r>
              <a:rPr lang="es-ES" sz="2000" dirty="0"/>
              <a:t> se liberase da </a:t>
            </a:r>
            <a:r>
              <a:rPr lang="es-ES" sz="2000" dirty="0" err="1"/>
              <a:t>súa</a:t>
            </a:r>
            <a:r>
              <a:rPr lang="es-ES" sz="2000" dirty="0"/>
              <a:t> condición de "</a:t>
            </a:r>
            <a:r>
              <a:rPr lang="es-ES" sz="2000" dirty="0" err="1"/>
              <a:t>anxo</a:t>
            </a:r>
            <a:r>
              <a:rPr lang="es-ES" sz="2000" dirty="0"/>
              <a:t> do </a:t>
            </a:r>
            <a:r>
              <a:rPr lang="es-ES" sz="2000" dirty="0" err="1"/>
              <a:t>fogar</a:t>
            </a:r>
            <a:r>
              <a:rPr lang="es-ES" sz="2000" dirty="0"/>
              <a:t>"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91" y="0"/>
            <a:ext cx="4773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" y="148046"/>
            <a:ext cx="523385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A </a:t>
            </a:r>
            <a:r>
              <a:rPr lang="es-ES" sz="2000" b="1" dirty="0" err="1"/>
              <a:t>chegada</a:t>
            </a:r>
            <a:r>
              <a:rPr lang="es-ES" sz="2000" b="1" dirty="0"/>
              <a:t> da Democracia. O lento avance ante a </a:t>
            </a:r>
            <a:r>
              <a:rPr lang="es-ES" sz="2000" b="1" dirty="0" err="1"/>
              <a:t>igualdade</a:t>
            </a:r>
            <a:r>
              <a:rPr lang="es-ES" sz="2000" b="1" dirty="0"/>
              <a:t> de </a:t>
            </a:r>
            <a:r>
              <a:rPr lang="es-ES" sz="2000" b="1" dirty="0" err="1"/>
              <a:t>xénero</a:t>
            </a:r>
            <a:r>
              <a:rPr lang="es-ES" sz="2000" b="1" dirty="0"/>
              <a:t>. A Constitución de 1978</a:t>
            </a:r>
            <a:r>
              <a:rPr lang="es-ES" sz="2000" b="1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000" dirty="0" err="1"/>
              <a:t>Aínda</a:t>
            </a:r>
            <a:r>
              <a:rPr lang="es-ES" sz="2000" dirty="0"/>
              <a:t> que no </a:t>
            </a:r>
            <a:r>
              <a:rPr lang="es-ES" sz="2000" dirty="0" err="1"/>
              <a:t>seu</a:t>
            </a:r>
            <a:r>
              <a:rPr lang="es-ES" sz="2000" dirty="0"/>
              <a:t> artigo 14 a Constitución de 1978 </a:t>
            </a:r>
            <a:r>
              <a:rPr lang="es-ES" sz="2000" dirty="0" err="1"/>
              <a:t>recoñece</a:t>
            </a:r>
            <a:r>
              <a:rPr lang="es-ES" sz="2000" dirty="0"/>
              <a:t> a </a:t>
            </a:r>
            <a:r>
              <a:rPr lang="es-ES" sz="2000" dirty="0" err="1"/>
              <a:t>igualdade</a:t>
            </a:r>
            <a:r>
              <a:rPr lang="es-ES" sz="2000" dirty="0"/>
              <a:t> entre os </a:t>
            </a:r>
            <a:r>
              <a:rPr lang="es-ES" sz="2000" dirty="0" err="1"/>
              <a:t>homes</a:t>
            </a:r>
            <a:r>
              <a:rPr lang="es-ES" sz="2000" dirty="0"/>
              <a:t> e mulleres, o </a:t>
            </a:r>
            <a:r>
              <a:rPr lang="es-ES" sz="2000" dirty="0" err="1"/>
              <a:t>camiño</a:t>
            </a:r>
            <a:r>
              <a:rPr lang="es-ES" sz="2000" dirty="0"/>
              <a:t> cara a </a:t>
            </a:r>
            <a:r>
              <a:rPr lang="es-ES" sz="2000" dirty="0" err="1"/>
              <a:t>igualdade</a:t>
            </a:r>
            <a:r>
              <a:rPr lang="es-ES" sz="2000" dirty="0"/>
              <a:t> de </a:t>
            </a:r>
            <a:r>
              <a:rPr lang="es-ES" sz="2000" dirty="0" err="1"/>
              <a:t>xénero</a:t>
            </a:r>
            <a:r>
              <a:rPr lang="es-ES" sz="2000" dirty="0"/>
              <a:t> </a:t>
            </a:r>
            <a:r>
              <a:rPr lang="es-ES" sz="2000" dirty="0" err="1"/>
              <a:t>volveuse</a:t>
            </a:r>
            <a:r>
              <a:rPr lang="es-ES" sz="2000" dirty="0"/>
              <a:t> lento.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A </a:t>
            </a:r>
            <a:r>
              <a:rPr lang="es-ES" sz="2000" dirty="0"/>
              <a:t>Transición política, </a:t>
            </a:r>
            <a:r>
              <a:rPr lang="es-ES" sz="2000" dirty="0" err="1"/>
              <a:t>baseada</a:t>
            </a:r>
            <a:r>
              <a:rPr lang="es-ES" sz="2000" dirty="0"/>
              <a:t> no consenso, </a:t>
            </a:r>
            <a:r>
              <a:rPr lang="es-ES" sz="2000" dirty="0" err="1"/>
              <a:t>deu</a:t>
            </a:r>
            <a:r>
              <a:rPr lang="es-ES" sz="2000" dirty="0"/>
              <a:t> </a:t>
            </a:r>
            <a:r>
              <a:rPr lang="es-ES" sz="2000" dirty="0" err="1"/>
              <a:t>prioridade</a:t>
            </a:r>
            <a:r>
              <a:rPr lang="es-ES" sz="2000" dirty="0"/>
              <a:t> </a:t>
            </a:r>
            <a:r>
              <a:rPr lang="es-ES" sz="2000" dirty="0" err="1"/>
              <a:t>ó</a:t>
            </a:r>
            <a:r>
              <a:rPr lang="es-ES" sz="2000" dirty="0"/>
              <a:t> pacto político e </a:t>
            </a:r>
            <a:r>
              <a:rPr lang="es-ES" sz="2000" dirty="0" err="1"/>
              <a:t>freou</a:t>
            </a:r>
            <a:r>
              <a:rPr lang="es-ES" sz="2000" dirty="0"/>
              <a:t> as arelas de </a:t>
            </a:r>
            <a:r>
              <a:rPr lang="es-ES" sz="2000" dirty="0" err="1"/>
              <a:t>igualdade</a:t>
            </a:r>
            <a:r>
              <a:rPr lang="es-ES" sz="2000" dirty="0"/>
              <a:t> das mulleres en aspectos que resultaron controvertidos ante a oposición da </a:t>
            </a:r>
            <a:r>
              <a:rPr lang="es-ES" sz="2000" dirty="0" err="1"/>
              <a:t>Igrexa</a:t>
            </a:r>
            <a:r>
              <a:rPr lang="es-ES" sz="2000" dirty="0"/>
              <a:t> católica e da </a:t>
            </a:r>
            <a:r>
              <a:rPr lang="es-ES" sz="2000" dirty="0" err="1"/>
              <a:t>dereita</a:t>
            </a:r>
            <a:r>
              <a:rPr lang="es-ES" sz="2000" dirty="0"/>
              <a:t> política, como nos casos do divorcio e o aborto.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As </a:t>
            </a:r>
            <a:r>
              <a:rPr lang="es-ES" sz="2000" dirty="0" err="1"/>
              <a:t>mobilizacións</a:t>
            </a:r>
            <a:r>
              <a:rPr lang="es-ES" sz="2000" dirty="0"/>
              <a:t> </a:t>
            </a:r>
            <a:r>
              <a:rPr lang="es-ES" sz="2000" dirty="0" err="1"/>
              <a:t>nas</a:t>
            </a:r>
            <a:r>
              <a:rPr lang="es-ES" sz="2000" dirty="0"/>
              <a:t> rúas, as denuncias, protestas e presión das feministas que militaban nos partidos de </a:t>
            </a:r>
            <a:r>
              <a:rPr lang="es-ES" sz="2000" dirty="0" err="1"/>
              <a:t>esquerdas</a:t>
            </a:r>
            <a:r>
              <a:rPr lang="es-ES" sz="2000" dirty="0"/>
              <a:t>, PSOE e PCE principalmente, </a:t>
            </a:r>
            <a:r>
              <a:rPr lang="es-ES" sz="2000" dirty="0" err="1"/>
              <a:t>fixeron</a:t>
            </a:r>
            <a:r>
              <a:rPr lang="es-ES" sz="2000" dirty="0"/>
              <a:t> que paulatinamente se fosen  modificando as </a:t>
            </a:r>
            <a:r>
              <a:rPr lang="es-ES" sz="2000" dirty="0" err="1"/>
              <a:t>leis</a:t>
            </a:r>
            <a:r>
              <a:rPr lang="es-ES" sz="2000" dirty="0"/>
              <a:t> que discriminaban </a:t>
            </a:r>
            <a:r>
              <a:rPr lang="es-ES" sz="2000" dirty="0" err="1"/>
              <a:t>ás</a:t>
            </a:r>
            <a:r>
              <a:rPr lang="es-ES" sz="2000" dirty="0"/>
              <a:t> mulleres e se fosen ampliando os </a:t>
            </a:r>
            <a:r>
              <a:rPr lang="es-ES" sz="2000" dirty="0" err="1"/>
              <a:t>seus</a:t>
            </a:r>
            <a:r>
              <a:rPr lang="es-ES" sz="2000" dirty="0"/>
              <a:t> </a:t>
            </a:r>
            <a:r>
              <a:rPr lang="es-ES" sz="2000" dirty="0" err="1"/>
              <a:t>dereitos</a:t>
            </a:r>
            <a:r>
              <a:rPr lang="es-ES" sz="2000" dirty="0"/>
              <a:t> e a </a:t>
            </a:r>
            <a:r>
              <a:rPr lang="es-ES" sz="2000" dirty="0" err="1"/>
              <a:t>liberdade</a:t>
            </a:r>
            <a:r>
              <a:rPr lang="es-ES" sz="2000" dirty="0"/>
              <a:t> sexual.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364" y="980942"/>
            <a:ext cx="5055421" cy="52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880" y="95795"/>
            <a:ext cx="54864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Ata 1981 nos se </a:t>
            </a:r>
            <a:r>
              <a:rPr lang="es-ES" sz="2000" dirty="0" err="1"/>
              <a:t>aprobou</a:t>
            </a:r>
            <a:r>
              <a:rPr lang="es-ES" sz="2000" dirty="0"/>
              <a:t> a </a:t>
            </a:r>
            <a:r>
              <a:rPr lang="es-ES" sz="2000" dirty="0" err="1"/>
              <a:t>lei</a:t>
            </a:r>
            <a:r>
              <a:rPr lang="es-ES" sz="2000" dirty="0"/>
              <a:t> do divorcio, presentada por Francisco Fernández Ordóñez, socialdemócrata, </a:t>
            </a:r>
            <a:r>
              <a:rPr lang="es-ES" sz="2000" dirty="0" err="1"/>
              <a:t>nese</a:t>
            </a:r>
            <a:r>
              <a:rPr lang="es-ES" sz="2000" dirty="0"/>
              <a:t> momento </a:t>
            </a:r>
            <a:r>
              <a:rPr lang="es-ES" sz="2000" dirty="0" err="1"/>
              <a:t>membro</a:t>
            </a:r>
            <a:r>
              <a:rPr lang="es-ES" sz="2000" dirty="0"/>
              <a:t> da coalición UCD do presidente Calvo Sotelo. Existía o precedente da </a:t>
            </a:r>
            <a:r>
              <a:rPr lang="es-ES" sz="2000" dirty="0" err="1"/>
              <a:t>lei</a:t>
            </a:r>
            <a:r>
              <a:rPr lang="es-ES" sz="2000" dirty="0"/>
              <a:t> de 1932, durante a II República que </a:t>
            </a:r>
            <a:r>
              <a:rPr lang="es-ES" sz="2000" dirty="0" err="1"/>
              <a:t>fora</a:t>
            </a:r>
            <a:r>
              <a:rPr lang="es-ES" sz="2000" dirty="0"/>
              <a:t> </a:t>
            </a:r>
            <a:r>
              <a:rPr lang="es-ES" sz="2000" dirty="0" err="1"/>
              <a:t>derrogada</a:t>
            </a:r>
            <a:r>
              <a:rPr lang="es-ES" sz="2000" dirty="0"/>
              <a:t> por Franco en 1939.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err="1"/>
              <a:t>Aínda</a:t>
            </a:r>
            <a:r>
              <a:rPr lang="es-ES" sz="2000" dirty="0"/>
              <a:t> que na redacción da </a:t>
            </a:r>
            <a:r>
              <a:rPr lang="es-ES" sz="2000" dirty="0" err="1"/>
              <a:t>lei</a:t>
            </a:r>
            <a:r>
              <a:rPr lang="es-ES" sz="2000" dirty="0"/>
              <a:t> de 1981 </a:t>
            </a:r>
            <a:r>
              <a:rPr lang="es-ES" sz="2000" dirty="0" err="1"/>
              <a:t>interviñeron</a:t>
            </a:r>
            <a:r>
              <a:rPr lang="es-ES" sz="2000" dirty="0"/>
              <a:t> feministas como a presidenta da Asociación de Mulleres Separadas, Ana María Pérez del Campo, a </a:t>
            </a:r>
            <a:r>
              <a:rPr lang="es-ES" sz="2000" dirty="0" err="1"/>
              <a:t>lei</a:t>
            </a:r>
            <a:r>
              <a:rPr lang="es-ES" sz="2000" dirty="0"/>
              <a:t> non incluía a separación de mutuo </a:t>
            </a:r>
            <a:r>
              <a:rPr lang="es-ES" sz="2000" dirty="0" err="1"/>
              <a:t>acordo</a:t>
            </a:r>
            <a:r>
              <a:rPr lang="es-ES" sz="2000" dirty="0"/>
              <a:t>. En 2005 </a:t>
            </a:r>
            <a:r>
              <a:rPr lang="es-ES" sz="2000" dirty="0" err="1"/>
              <a:t>foi</a:t>
            </a:r>
            <a:r>
              <a:rPr lang="es-ES" sz="2000" dirty="0"/>
              <a:t> reformada, contemplándose o divorcio libre. En 2015 </a:t>
            </a:r>
            <a:r>
              <a:rPr lang="es-ES" sz="2000" dirty="0" err="1"/>
              <a:t>contemplouse</a:t>
            </a:r>
            <a:r>
              <a:rPr lang="es-ES" sz="2000" dirty="0"/>
              <a:t> a </a:t>
            </a:r>
            <a:r>
              <a:rPr lang="es-ES" sz="2000" dirty="0" err="1"/>
              <a:t>posibilidade</a:t>
            </a:r>
            <a:r>
              <a:rPr lang="es-ES" sz="2000" dirty="0"/>
              <a:t> de divorcio ante notario</a:t>
            </a:r>
            <a:r>
              <a:rPr lang="es-ES" sz="20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000" dirty="0"/>
              <a:t>En canto </a:t>
            </a:r>
            <a:r>
              <a:rPr lang="es-ES" sz="2000" dirty="0" err="1"/>
              <a:t>ó</a:t>
            </a:r>
            <a:r>
              <a:rPr lang="es-ES" sz="2000" dirty="0"/>
              <a:t> aborto, delito castigado </a:t>
            </a:r>
            <a:r>
              <a:rPr lang="es-ES" sz="2000" dirty="0" err="1"/>
              <a:t>pola</a:t>
            </a:r>
            <a:r>
              <a:rPr lang="es-ES" sz="2000" dirty="0"/>
              <a:t> </a:t>
            </a:r>
            <a:r>
              <a:rPr lang="es-ES" sz="2000" dirty="0" err="1"/>
              <a:t>lei</a:t>
            </a:r>
            <a:r>
              <a:rPr lang="es-ES" sz="2000" dirty="0"/>
              <a:t>, agás en Cataluña durante a Guerra Civil, </a:t>
            </a:r>
            <a:r>
              <a:rPr lang="es-ES" sz="2000" dirty="0" err="1"/>
              <a:t>houbo</a:t>
            </a:r>
            <a:r>
              <a:rPr lang="es-ES" sz="2000" dirty="0"/>
              <a:t> que esperar ata 1985, no </a:t>
            </a:r>
            <a:r>
              <a:rPr lang="es-ES" sz="2000" dirty="0" err="1"/>
              <a:t>goberno</a:t>
            </a:r>
            <a:r>
              <a:rPr lang="es-ES" sz="2000" dirty="0"/>
              <a:t> do PSOE de Felipe González que contempla a non penalización parcial en tres </a:t>
            </a:r>
            <a:r>
              <a:rPr lang="es-ES" sz="2000" dirty="0" err="1"/>
              <a:t>supostos</a:t>
            </a:r>
            <a:r>
              <a:rPr lang="es-ES" sz="2000" dirty="0"/>
              <a:t>: grave </a:t>
            </a:r>
            <a:r>
              <a:rPr lang="es-ES" sz="2000" dirty="0" err="1"/>
              <a:t>perigo</a:t>
            </a:r>
            <a:r>
              <a:rPr lang="es-ES" sz="2000" dirty="0"/>
              <a:t> para a vida </a:t>
            </a:r>
            <a:r>
              <a:rPr lang="es-ES" sz="2000" dirty="0" err="1"/>
              <a:t>ou</a:t>
            </a:r>
            <a:r>
              <a:rPr lang="es-ES" sz="2000" dirty="0"/>
              <a:t> a </a:t>
            </a:r>
            <a:r>
              <a:rPr lang="es-ES" sz="2000" dirty="0" err="1"/>
              <a:t>saúde</a:t>
            </a:r>
            <a:r>
              <a:rPr lang="es-ES" sz="2000" dirty="0"/>
              <a:t> física </a:t>
            </a:r>
            <a:r>
              <a:rPr lang="es-ES" sz="2000" dirty="0" err="1"/>
              <a:t>ou</a:t>
            </a:r>
            <a:r>
              <a:rPr lang="es-ES" sz="2000" dirty="0"/>
              <a:t> psíquica da embarazada; violación; e graves taras físicas </a:t>
            </a:r>
            <a:r>
              <a:rPr lang="es-ES" sz="2000" dirty="0" err="1"/>
              <a:t>ou</a:t>
            </a:r>
            <a:r>
              <a:rPr lang="es-ES" sz="2000" dirty="0"/>
              <a:t> psíquicas do feto.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3024040"/>
            <a:ext cx="6349454" cy="38339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009" y="95795"/>
            <a:ext cx="6055995" cy="290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4171" y="252549"/>
            <a:ext cx="512934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err="1"/>
              <a:t>Mailos</a:t>
            </a:r>
            <a:r>
              <a:rPr lang="es-ES" sz="2000" dirty="0"/>
              <a:t> atrancos, dificultades e </a:t>
            </a:r>
            <a:r>
              <a:rPr lang="es-ES" sz="2000" dirty="0" err="1"/>
              <a:t>lentitude</a:t>
            </a:r>
            <a:r>
              <a:rPr lang="es-ES" sz="2000" dirty="0"/>
              <a:t> dos cambios, as </a:t>
            </a:r>
            <a:r>
              <a:rPr lang="es-ES" sz="2000" dirty="0" err="1"/>
              <a:t>organizacións</a:t>
            </a:r>
            <a:r>
              <a:rPr lang="es-ES" sz="2000" dirty="0"/>
              <a:t> feministas </a:t>
            </a:r>
            <a:r>
              <a:rPr lang="es-ES" sz="2000" dirty="0" err="1"/>
              <a:t>contribuíron</a:t>
            </a:r>
            <a:r>
              <a:rPr lang="es-ES" sz="2000" dirty="0"/>
              <a:t> a eliminar as desigualdades.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En </a:t>
            </a:r>
            <a:r>
              <a:rPr lang="es-ES" sz="2000" dirty="0"/>
              <a:t>1978 </a:t>
            </a:r>
            <a:r>
              <a:rPr lang="es-ES" sz="2000" dirty="0" err="1"/>
              <a:t>rematouse</a:t>
            </a:r>
            <a:r>
              <a:rPr lang="es-ES" sz="2000" dirty="0"/>
              <a:t> coa penalización do adulterio, do </a:t>
            </a:r>
            <a:r>
              <a:rPr lang="es-ES" sz="2000" dirty="0" err="1"/>
              <a:t>amancebamento</a:t>
            </a:r>
            <a:r>
              <a:rPr lang="es-ES" sz="2000" dirty="0"/>
              <a:t>, da venda de anticonceptivos. En 1979 </a:t>
            </a:r>
            <a:r>
              <a:rPr lang="es-ES" sz="2000" dirty="0" err="1"/>
              <a:t>despenalizouse</a:t>
            </a:r>
            <a:r>
              <a:rPr lang="es-ES" sz="2000" dirty="0"/>
              <a:t> a </a:t>
            </a:r>
            <a:r>
              <a:rPr lang="es-ES" sz="2000" dirty="0" err="1"/>
              <a:t>homosexualidade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En </a:t>
            </a:r>
            <a:r>
              <a:rPr lang="es-ES" sz="2000" dirty="0"/>
              <a:t>1983 </a:t>
            </a:r>
            <a:r>
              <a:rPr lang="es-ES" sz="2000" dirty="0" err="1"/>
              <a:t>creouse</a:t>
            </a:r>
            <a:r>
              <a:rPr lang="es-ES" sz="2000" dirty="0"/>
              <a:t> o Instituto da </a:t>
            </a:r>
            <a:r>
              <a:rPr lang="es-ES" sz="2000" dirty="0" err="1"/>
              <a:t>Muller</a:t>
            </a:r>
            <a:r>
              <a:rPr lang="es-ES" sz="2000" dirty="0"/>
              <a:t>. A partir de 1988, </a:t>
            </a:r>
            <a:r>
              <a:rPr lang="es-ES" sz="2000" dirty="0" err="1"/>
              <a:t>recoñeceuse</a:t>
            </a:r>
            <a:r>
              <a:rPr lang="es-ES" sz="2000" dirty="0"/>
              <a:t> o </a:t>
            </a:r>
            <a:r>
              <a:rPr lang="es-ES" sz="2000" dirty="0" err="1"/>
              <a:t>dereito</a:t>
            </a:r>
            <a:r>
              <a:rPr lang="es-ES" sz="2000" dirty="0"/>
              <a:t> da </a:t>
            </a:r>
            <a:r>
              <a:rPr lang="es-ES" sz="2000" dirty="0" err="1"/>
              <a:t>muller</a:t>
            </a:r>
            <a:r>
              <a:rPr lang="es-ES" sz="2000" dirty="0"/>
              <a:t> a formar parte das </a:t>
            </a:r>
            <a:r>
              <a:rPr lang="es-ES" sz="2000" dirty="0" err="1"/>
              <a:t>Forzas</a:t>
            </a:r>
            <a:r>
              <a:rPr lang="es-ES" sz="2000" dirty="0"/>
              <a:t> Armadas </a:t>
            </a:r>
            <a:r>
              <a:rPr lang="es-ES" sz="2000" dirty="0" err="1"/>
              <a:t>ea</a:t>
            </a:r>
            <a:r>
              <a:rPr lang="es-ES" sz="2000" dirty="0"/>
              <a:t> </a:t>
            </a:r>
            <a:r>
              <a:rPr lang="es-ES" sz="2000" dirty="0" err="1"/>
              <a:t>súa</a:t>
            </a:r>
            <a:r>
              <a:rPr lang="es-ES" sz="2000" dirty="0"/>
              <a:t> participación en </a:t>
            </a:r>
            <a:r>
              <a:rPr lang="es-ES" sz="2000" dirty="0" err="1"/>
              <a:t>misións</a:t>
            </a:r>
            <a:r>
              <a:rPr lang="es-ES" sz="2000" dirty="0"/>
              <a:t> </a:t>
            </a:r>
            <a:r>
              <a:rPr lang="es-ES" sz="2000" dirty="0" err="1"/>
              <a:t>internacionais</a:t>
            </a:r>
            <a:r>
              <a:rPr lang="es-ES" sz="2000" dirty="0"/>
              <a:t> do </a:t>
            </a:r>
            <a:r>
              <a:rPr lang="es-ES" sz="2000" dirty="0" err="1"/>
              <a:t>exército</a:t>
            </a:r>
            <a:r>
              <a:rPr lang="es-ES" sz="2000" dirty="0"/>
              <a:t> (a galega Idoia Rodríguez Buján </a:t>
            </a:r>
            <a:r>
              <a:rPr lang="es-ES" sz="2000" dirty="0" err="1"/>
              <a:t>foi</a:t>
            </a:r>
            <a:r>
              <a:rPr lang="es-ES" sz="2000" dirty="0"/>
              <a:t> a </a:t>
            </a:r>
            <a:r>
              <a:rPr lang="es-ES" sz="2000" dirty="0" err="1"/>
              <a:t>primeira</a:t>
            </a:r>
            <a:r>
              <a:rPr lang="es-ES" sz="2000" dirty="0"/>
              <a:t>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falecida</a:t>
            </a:r>
            <a:r>
              <a:rPr lang="es-ES" sz="2000" dirty="0"/>
              <a:t> en misión internacional en Afganistán).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En </a:t>
            </a:r>
            <a:r>
              <a:rPr lang="es-ES" sz="2000" dirty="0"/>
              <a:t>2003 </a:t>
            </a:r>
            <a:r>
              <a:rPr lang="es-ES" sz="2000" dirty="0" err="1"/>
              <a:t>aprobouse</a:t>
            </a:r>
            <a:r>
              <a:rPr lang="es-ES" sz="2000" dirty="0"/>
              <a:t> a </a:t>
            </a:r>
            <a:r>
              <a:rPr lang="es-ES" sz="2000" dirty="0" err="1"/>
              <a:t>lei</a:t>
            </a:r>
            <a:r>
              <a:rPr lang="es-ES" sz="2000" dirty="0"/>
              <a:t> reguladora da protección a </a:t>
            </a:r>
            <a:r>
              <a:rPr lang="es-ES" sz="2000" dirty="0" err="1"/>
              <a:t>vítimas</a:t>
            </a:r>
            <a:r>
              <a:rPr lang="es-ES" sz="2000" dirty="0"/>
              <a:t> da violencia doméstica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1057274"/>
            <a:ext cx="6675299" cy="5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4800" y="374469"/>
            <a:ext cx="473746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sz="2000" dirty="0" smtClean="0"/>
              <a:t>O fin da </a:t>
            </a:r>
            <a:r>
              <a:rPr lang="es-ES" sz="2000" dirty="0" err="1" smtClean="0"/>
              <a:t>Ditadura</a:t>
            </a:r>
            <a:r>
              <a:rPr lang="es-ES" sz="2000" dirty="0" smtClean="0"/>
              <a:t> e a consolidación paulatina da democracia </a:t>
            </a:r>
            <a:r>
              <a:rPr lang="es-ES" sz="2000" dirty="0" err="1" smtClean="0"/>
              <a:t>contribuíu</a:t>
            </a:r>
            <a:r>
              <a:rPr lang="es-ES" sz="2000" dirty="0" smtClean="0"/>
              <a:t> a ampliar os ámbitos de participación </a:t>
            </a:r>
            <a:r>
              <a:rPr lang="es-ES" sz="2000" dirty="0" err="1" smtClean="0"/>
              <a:t>feminina</a:t>
            </a:r>
            <a:r>
              <a:rPr lang="es-ES" sz="2000" dirty="0" smtClean="0"/>
              <a:t>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No ámbito laboral, </a:t>
            </a:r>
            <a:r>
              <a:rPr lang="es-ES" sz="2000" dirty="0" err="1" smtClean="0"/>
              <a:t>destacou</a:t>
            </a:r>
            <a:r>
              <a:rPr lang="es-ES" sz="2000" dirty="0" smtClean="0"/>
              <a:t> a reivindicación de plena </a:t>
            </a:r>
            <a:r>
              <a:rPr lang="es-ES" sz="2000" dirty="0" err="1" smtClean="0"/>
              <a:t>igualdade</a:t>
            </a:r>
            <a:r>
              <a:rPr lang="es-ES" sz="2000" dirty="0" smtClean="0"/>
              <a:t> de </a:t>
            </a:r>
            <a:r>
              <a:rPr lang="es-ES" sz="2000" dirty="0" err="1" smtClean="0"/>
              <a:t>condicións</a:t>
            </a:r>
            <a:r>
              <a:rPr lang="es-ES" sz="2000" dirty="0" smtClean="0"/>
              <a:t> e salarios e </a:t>
            </a:r>
            <a:r>
              <a:rPr lang="es-ES" sz="2000" dirty="0" err="1" smtClean="0"/>
              <a:t>ó</a:t>
            </a:r>
            <a:r>
              <a:rPr lang="es-ES" sz="2000" dirty="0" smtClean="0"/>
              <a:t> </a:t>
            </a:r>
            <a:r>
              <a:rPr lang="es-ES" sz="2000" dirty="0" err="1" smtClean="0"/>
              <a:t>mesmo</a:t>
            </a:r>
            <a:r>
              <a:rPr lang="es-ES" sz="2000" dirty="0" smtClean="0"/>
              <a:t> tempo, a apertura de </a:t>
            </a:r>
            <a:r>
              <a:rPr lang="es-ES" sz="2000" dirty="0" err="1" smtClean="0"/>
              <a:t>garderías</a:t>
            </a:r>
            <a:r>
              <a:rPr lang="es-ES" sz="2000" dirty="0" smtClean="0"/>
              <a:t>, avances na conciliación familiar e </a:t>
            </a:r>
            <a:r>
              <a:rPr lang="es-ES" sz="2000" dirty="0" err="1" smtClean="0"/>
              <a:t>tamén</a:t>
            </a:r>
            <a:r>
              <a:rPr lang="es-ES" sz="2000" dirty="0" smtClean="0"/>
              <a:t> a socialización das </a:t>
            </a:r>
            <a:r>
              <a:rPr lang="es-ES" sz="2000" dirty="0" err="1" smtClean="0"/>
              <a:t>tarefas</a:t>
            </a:r>
            <a:r>
              <a:rPr lang="es-ES" sz="2000" dirty="0" smtClean="0"/>
              <a:t> domésticas.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err="1" smtClean="0"/>
              <a:t>Incrementouse</a:t>
            </a:r>
            <a:r>
              <a:rPr lang="es-ES" sz="2000" dirty="0" smtClean="0"/>
              <a:t> a participación da </a:t>
            </a:r>
            <a:r>
              <a:rPr lang="es-ES" sz="2000" dirty="0" err="1" smtClean="0"/>
              <a:t>muller</a:t>
            </a:r>
            <a:r>
              <a:rPr lang="es-ES" sz="2000" dirty="0" smtClean="0"/>
              <a:t> en </a:t>
            </a:r>
            <a:r>
              <a:rPr lang="es-ES" sz="2000" dirty="0" err="1" smtClean="0"/>
              <a:t>organizacións</a:t>
            </a:r>
            <a:r>
              <a:rPr lang="es-ES" sz="2000" dirty="0" smtClean="0"/>
              <a:t> </a:t>
            </a:r>
            <a:r>
              <a:rPr lang="es-ES" sz="2000" dirty="0" err="1" smtClean="0"/>
              <a:t>sindicais</a:t>
            </a:r>
            <a:r>
              <a:rPr lang="es-ES" sz="2000" dirty="0" smtClean="0"/>
              <a:t> que empezaron a contemplar as demandas de </a:t>
            </a:r>
            <a:r>
              <a:rPr lang="es-ES" sz="2000" dirty="0" err="1" smtClean="0"/>
              <a:t>igualdade</a:t>
            </a:r>
            <a:r>
              <a:rPr lang="es-ES" sz="2000" dirty="0" smtClean="0"/>
              <a:t> de </a:t>
            </a:r>
            <a:r>
              <a:rPr lang="es-ES" sz="2000" dirty="0" err="1" smtClean="0"/>
              <a:t>xénero</a:t>
            </a:r>
            <a:r>
              <a:rPr lang="es-ES" sz="2000" dirty="0" smtClean="0"/>
              <a:t>, incorporando secretarías especializadas no </a:t>
            </a:r>
            <a:r>
              <a:rPr lang="es-ES" sz="2000" dirty="0" err="1" smtClean="0"/>
              <a:t>traballo</a:t>
            </a:r>
            <a:r>
              <a:rPr lang="es-ES" sz="2000" dirty="0" smtClean="0"/>
              <a:t> </a:t>
            </a:r>
            <a:r>
              <a:rPr lang="es-ES" sz="2000" dirty="0" err="1" smtClean="0"/>
              <a:t>feminino</a:t>
            </a:r>
            <a:r>
              <a:rPr lang="es-ES" sz="2000" dirty="0" smtClean="0"/>
              <a:t>. </a:t>
            </a:r>
            <a:endParaRPr lang="gl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4" y="3381375"/>
            <a:ext cx="5953125" cy="34017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58" y="0"/>
            <a:ext cx="3820092" cy="35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8673" y="0"/>
            <a:ext cx="519030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As mulleres </a:t>
            </a:r>
            <a:r>
              <a:rPr lang="es-ES" sz="2000" dirty="0" err="1"/>
              <a:t>traballadoras</a:t>
            </a:r>
            <a:r>
              <a:rPr lang="es-ES" sz="2000" dirty="0"/>
              <a:t> </a:t>
            </a:r>
            <a:r>
              <a:rPr lang="es-ES" sz="2000" dirty="0" err="1"/>
              <a:t>tampouco</a:t>
            </a:r>
            <a:r>
              <a:rPr lang="es-ES" sz="2000" dirty="0"/>
              <a:t> </a:t>
            </a:r>
            <a:r>
              <a:rPr lang="es-ES" sz="2000" dirty="0" err="1"/>
              <a:t>tiveron</a:t>
            </a:r>
            <a:r>
              <a:rPr lang="es-ES" sz="2000" dirty="0"/>
              <a:t> </a:t>
            </a:r>
            <a:r>
              <a:rPr lang="es-ES" sz="2000" dirty="0" err="1"/>
              <a:t>unha</a:t>
            </a:r>
            <a:r>
              <a:rPr lang="es-ES" sz="2000" dirty="0"/>
              <a:t> situación diferente no seo dos sindicatos socialistas e anarquistas, que </a:t>
            </a:r>
            <a:r>
              <a:rPr lang="es-ES" sz="2000" dirty="0" err="1"/>
              <a:t>aínda</a:t>
            </a:r>
            <a:r>
              <a:rPr lang="es-ES" sz="2000" dirty="0"/>
              <a:t> que defendían a liberación dos oprimidos e a </a:t>
            </a:r>
            <a:r>
              <a:rPr lang="es-ES" sz="2000" dirty="0" err="1"/>
              <a:t>igualdade</a:t>
            </a:r>
            <a:r>
              <a:rPr lang="es-ES" sz="2000" dirty="0"/>
              <a:t> teórica entre </a:t>
            </a:r>
            <a:r>
              <a:rPr lang="es-ES" sz="2000" dirty="0" err="1"/>
              <a:t>homes</a:t>
            </a:r>
            <a:r>
              <a:rPr lang="es-ES" sz="2000" dirty="0"/>
              <a:t> e mulleres, </a:t>
            </a:r>
            <a:r>
              <a:rPr lang="es-ES" sz="2000" dirty="0" err="1"/>
              <a:t>moitos</a:t>
            </a:r>
            <a:r>
              <a:rPr lang="es-ES" sz="2000" dirty="0"/>
              <a:t> dos </a:t>
            </a:r>
            <a:r>
              <a:rPr lang="es-ES" sz="2000" dirty="0" err="1"/>
              <a:t>seus</a:t>
            </a:r>
            <a:r>
              <a:rPr lang="es-ES" sz="2000" dirty="0"/>
              <a:t> </a:t>
            </a:r>
            <a:r>
              <a:rPr lang="es-ES" sz="2000" dirty="0" err="1"/>
              <a:t>dirixentes</a:t>
            </a:r>
            <a:r>
              <a:rPr lang="es-ES" sz="2000" dirty="0"/>
              <a:t> reproducían os valores machistas e subordinaban as mulleres á consecución da revolución do proletariado.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err="1" smtClean="0"/>
              <a:t>Aínda</a:t>
            </a:r>
            <a:r>
              <a:rPr lang="es-ES" sz="2000" dirty="0" smtClean="0"/>
              <a:t> </a:t>
            </a:r>
            <a:r>
              <a:rPr lang="es-ES" sz="2000" dirty="0"/>
              <a:t>así, </a:t>
            </a:r>
            <a:r>
              <a:rPr lang="es-ES" sz="2000" dirty="0" err="1"/>
              <a:t>xa</a:t>
            </a:r>
            <a:r>
              <a:rPr lang="es-ES" sz="2000" dirty="0"/>
              <a:t> en 1872 a FRE, Federación </a:t>
            </a:r>
            <a:r>
              <a:rPr lang="es-ES" sz="2000" dirty="0" err="1"/>
              <a:t>Rexional</a:t>
            </a:r>
            <a:r>
              <a:rPr lang="es-ES" sz="2000" dirty="0"/>
              <a:t> Española, no 2º Congreso de Zaragoza </a:t>
            </a:r>
            <a:r>
              <a:rPr lang="es-ES" sz="2000" dirty="0" err="1"/>
              <a:t>recoñece</a:t>
            </a:r>
            <a:r>
              <a:rPr lang="es-ES" sz="2000" dirty="0"/>
              <a:t> a </a:t>
            </a:r>
            <a:r>
              <a:rPr lang="es-ES" sz="2000" dirty="0" err="1"/>
              <a:t>mesma</a:t>
            </a:r>
            <a:r>
              <a:rPr lang="es-ES" sz="2000" dirty="0"/>
              <a:t> </a:t>
            </a:r>
            <a:r>
              <a:rPr lang="es-ES" sz="2000" dirty="0" err="1"/>
              <a:t>responsabilidade</a:t>
            </a:r>
            <a:r>
              <a:rPr lang="es-ES" sz="2000" dirty="0"/>
              <a:t> a </a:t>
            </a:r>
            <a:r>
              <a:rPr lang="es-ES" sz="2000" dirty="0" err="1"/>
              <a:t>homes</a:t>
            </a:r>
            <a:r>
              <a:rPr lang="es-ES" sz="2000" dirty="0"/>
              <a:t> e mulleres. Consideraban que a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sufrira</a:t>
            </a:r>
            <a:r>
              <a:rPr lang="es-ES" sz="2000" dirty="0"/>
              <a:t> </a:t>
            </a:r>
            <a:r>
              <a:rPr lang="es-ES" sz="2000" dirty="0" err="1"/>
              <a:t>unha</a:t>
            </a:r>
            <a:r>
              <a:rPr lang="es-ES" sz="2000" dirty="0"/>
              <a:t> </a:t>
            </a:r>
            <a:r>
              <a:rPr lang="es-ES" sz="2000" dirty="0" err="1"/>
              <a:t>dobre</a:t>
            </a:r>
            <a:r>
              <a:rPr lang="es-ES" sz="2000" dirty="0"/>
              <a:t> </a:t>
            </a:r>
            <a:r>
              <a:rPr lang="es-ES" sz="2000" dirty="0" err="1"/>
              <a:t>escravitude</a:t>
            </a:r>
            <a:r>
              <a:rPr lang="es-ES" sz="2000" dirty="0"/>
              <a:t>, a do Capitalismo e a do home, “ a </a:t>
            </a:r>
            <a:r>
              <a:rPr lang="es-ES" sz="2000" dirty="0" err="1"/>
              <a:t>escrava</a:t>
            </a:r>
            <a:r>
              <a:rPr lang="es-ES" sz="2000" dirty="0"/>
              <a:t> do </a:t>
            </a:r>
            <a:r>
              <a:rPr lang="es-ES" sz="2000" dirty="0" err="1"/>
              <a:t>escravo</a:t>
            </a:r>
            <a:r>
              <a:rPr lang="es-ES" sz="2000" dirty="0"/>
              <a:t>”. </a:t>
            </a:r>
            <a:r>
              <a:rPr lang="es-ES" sz="2000" dirty="0" smtClean="0"/>
              <a:t>Partidarias </a:t>
            </a:r>
            <a:r>
              <a:rPr lang="es-ES" sz="2000" dirty="0"/>
              <a:t>do amor libre, entre </a:t>
            </a:r>
            <a:r>
              <a:rPr lang="es-ES" sz="2000" dirty="0" err="1"/>
              <a:t>iguais</a:t>
            </a:r>
            <a:r>
              <a:rPr lang="es-ES" sz="2000" dirty="0"/>
              <a:t>, denunciaban a consideración da </a:t>
            </a:r>
            <a:r>
              <a:rPr lang="es-ES" sz="2000" dirty="0" err="1"/>
              <a:t>muller</a:t>
            </a:r>
            <a:r>
              <a:rPr lang="es-ES" sz="2000" dirty="0"/>
              <a:t> como </a:t>
            </a:r>
            <a:r>
              <a:rPr lang="es-ES" sz="2000" dirty="0" err="1"/>
              <a:t>obxecto</a:t>
            </a:r>
            <a:r>
              <a:rPr lang="es-ES" sz="2000" dirty="0"/>
              <a:t> sexual e ser perverso para o home (segundo a </a:t>
            </a:r>
            <a:r>
              <a:rPr lang="es-ES" sz="2000" dirty="0" err="1"/>
              <a:t>relixión</a:t>
            </a:r>
            <a:r>
              <a:rPr lang="es-ES" sz="2000" dirty="0"/>
              <a:t>) e </a:t>
            </a:r>
            <a:r>
              <a:rPr lang="es-ES" sz="2000" dirty="0" err="1"/>
              <a:t>apoiaban</a:t>
            </a:r>
            <a:r>
              <a:rPr lang="es-ES" sz="2000" dirty="0"/>
              <a:t> a popularización dos métodos anticonceptivos. </a:t>
            </a:r>
          </a:p>
        </p:txBody>
      </p:sp>
      <p:pic>
        <p:nvPicPr>
          <p:cNvPr id="2050" name="Picture 2" descr="https://catxipanda.tothistoria.cat/wp-content/uploads/2021/03/H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82" y="155238"/>
            <a:ext cx="6626103" cy="37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82" y="3505200"/>
            <a:ext cx="6985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4950" y="313508"/>
            <a:ext cx="507727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No ámbito da educación </a:t>
            </a:r>
            <a:r>
              <a:rPr lang="es-ES" sz="2000" dirty="0" err="1" smtClean="0"/>
              <a:t>avanzouse</a:t>
            </a:r>
            <a:r>
              <a:rPr lang="es-ES" sz="2000" dirty="0" smtClean="0"/>
              <a:t> cara </a:t>
            </a:r>
            <a:r>
              <a:rPr lang="es-ES" sz="2000" dirty="0" err="1" smtClean="0"/>
              <a:t>ó</a:t>
            </a:r>
            <a:r>
              <a:rPr lang="es-ES" sz="2000" dirty="0" smtClean="0"/>
              <a:t> acceso a todo tipo de </a:t>
            </a:r>
            <a:r>
              <a:rPr lang="es-ES" sz="2000" dirty="0" err="1" smtClean="0"/>
              <a:t>estudos</a:t>
            </a:r>
            <a:r>
              <a:rPr lang="es-ES" sz="2000" dirty="0" smtClean="0"/>
              <a:t>, a coeducación, o </a:t>
            </a:r>
            <a:r>
              <a:rPr lang="es-ES" sz="2000" dirty="0" err="1" smtClean="0"/>
              <a:t>funcionamento</a:t>
            </a:r>
            <a:r>
              <a:rPr lang="es-ES" sz="2000" dirty="0" smtClean="0"/>
              <a:t> democrático. A </a:t>
            </a:r>
            <a:r>
              <a:rPr lang="es-ES" sz="2000" dirty="0" err="1" smtClean="0"/>
              <a:t>súa</a:t>
            </a:r>
            <a:r>
              <a:rPr lang="es-ES" sz="2000" dirty="0" smtClean="0"/>
              <a:t> incorporación </a:t>
            </a:r>
            <a:r>
              <a:rPr lang="es-ES" sz="2000" dirty="0" err="1" smtClean="0"/>
              <a:t>ós</a:t>
            </a:r>
            <a:r>
              <a:rPr lang="es-ES" sz="2000" dirty="0" smtClean="0"/>
              <a:t> sindicatos docentes </a:t>
            </a:r>
            <a:r>
              <a:rPr lang="es-ES" sz="2000" dirty="0" err="1" smtClean="0"/>
              <a:t>contribuíu</a:t>
            </a:r>
            <a:r>
              <a:rPr lang="es-ES" sz="2000" dirty="0" smtClean="0"/>
              <a:t> </a:t>
            </a:r>
            <a:r>
              <a:rPr lang="es-ES" sz="2000" dirty="0" err="1" smtClean="0"/>
              <a:t>tamén</a:t>
            </a:r>
            <a:r>
              <a:rPr lang="es-ES" sz="2000" dirty="0" smtClean="0"/>
              <a:t> á renovación </a:t>
            </a:r>
            <a:r>
              <a:rPr lang="es-ES" sz="2000" dirty="0" err="1" smtClean="0"/>
              <a:t>pedagóxica</a:t>
            </a:r>
            <a:r>
              <a:rPr lang="es-ES" sz="2000" dirty="0" smtClean="0"/>
              <a:t>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A </a:t>
            </a:r>
            <a:r>
              <a:rPr lang="es-ES" sz="2000" dirty="0" err="1" smtClean="0"/>
              <a:t>porcentaxe</a:t>
            </a:r>
            <a:r>
              <a:rPr lang="es-ES" sz="2000" dirty="0" smtClean="0"/>
              <a:t> de mulleres universitarias </a:t>
            </a:r>
            <a:r>
              <a:rPr lang="es-ES" sz="2000" dirty="0" err="1" smtClean="0"/>
              <a:t>incrementouse</a:t>
            </a:r>
            <a:r>
              <a:rPr lang="es-ES" sz="2000" dirty="0" smtClean="0"/>
              <a:t> notablemente, </a:t>
            </a:r>
            <a:r>
              <a:rPr lang="es-ES" sz="2000" dirty="0" err="1" smtClean="0"/>
              <a:t>aínda</a:t>
            </a:r>
            <a:r>
              <a:rPr lang="es-ES" sz="2000" dirty="0" smtClean="0"/>
              <a:t> que durante </a:t>
            </a:r>
            <a:r>
              <a:rPr lang="es-ES" sz="2000" dirty="0" err="1" smtClean="0"/>
              <a:t>moito</a:t>
            </a:r>
            <a:r>
              <a:rPr lang="es-ES" sz="2000" dirty="0" smtClean="0"/>
              <a:t> tempo </a:t>
            </a:r>
            <a:r>
              <a:rPr lang="es-ES" sz="2000" dirty="0" err="1" smtClean="0"/>
              <a:t>foron</a:t>
            </a:r>
            <a:r>
              <a:rPr lang="es-ES" sz="2000" dirty="0" smtClean="0"/>
              <a:t> </a:t>
            </a:r>
            <a:r>
              <a:rPr lang="es-ES" sz="2000" dirty="0" err="1" smtClean="0"/>
              <a:t>maioritarias</a:t>
            </a:r>
            <a:r>
              <a:rPr lang="es-ES" sz="2000" dirty="0" smtClean="0"/>
              <a:t> en </a:t>
            </a:r>
            <a:r>
              <a:rPr lang="es-ES" sz="2000" dirty="0" err="1" smtClean="0"/>
              <a:t>carreiras</a:t>
            </a:r>
            <a:r>
              <a:rPr lang="es-ES" sz="2000" dirty="0" smtClean="0"/>
              <a:t> relacionadas coa Educación, a </a:t>
            </a:r>
            <a:r>
              <a:rPr lang="es-ES" sz="2000" dirty="0" err="1" smtClean="0"/>
              <a:t>Sanidade</a:t>
            </a:r>
            <a:r>
              <a:rPr lang="es-ES" sz="2000" dirty="0" smtClean="0"/>
              <a:t>, </a:t>
            </a:r>
            <a:r>
              <a:rPr lang="es-ES" sz="2000" dirty="0" err="1" smtClean="0"/>
              <a:t>Servizos</a:t>
            </a:r>
            <a:r>
              <a:rPr lang="es-ES" sz="2000" dirty="0" smtClean="0"/>
              <a:t> </a:t>
            </a:r>
            <a:r>
              <a:rPr lang="es-ES" sz="2000" dirty="0" err="1" smtClean="0"/>
              <a:t>Sociais</a:t>
            </a:r>
            <a:r>
              <a:rPr lang="es-ES" sz="2000" dirty="0" smtClean="0"/>
              <a:t>, Artes e Humanidades.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No ámbito cultural, </a:t>
            </a:r>
            <a:r>
              <a:rPr lang="es-ES" sz="2000" dirty="0" err="1" smtClean="0"/>
              <a:t>deuse</a:t>
            </a:r>
            <a:r>
              <a:rPr lang="es-ES" sz="2000" dirty="0" smtClean="0"/>
              <a:t> </a:t>
            </a:r>
            <a:r>
              <a:rPr lang="es-ES" sz="2000" dirty="0" err="1" smtClean="0"/>
              <a:t>tamén</a:t>
            </a:r>
            <a:r>
              <a:rPr lang="es-ES" sz="2000" dirty="0" smtClean="0"/>
              <a:t> </a:t>
            </a:r>
            <a:r>
              <a:rPr lang="es-ES" sz="2000" dirty="0" err="1" smtClean="0"/>
              <a:t>unha</a:t>
            </a:r>
            <a:r>
              <a:rPr lang="es-ES" sz="2000" dirty="0" smtClean="0"/>
              <a:t> incorporación da </a:t>
            </a:r>
            <a:r>
              <a:rPr lang="es-ES" sz="2000" dirty="0" err="1" smtClean="0"/>
              <a:t>muller</a:t>
            </a:r>
            <a:r>
              <a:rPr lang="es-ES" sz="2000" dirty="0" smtClean="0"/>
              <a:t> en todas as artes, cobrando especial importancia na Literatura narrativa na que se poden destacar autoras como Rosa Montero, Rosa </a:t>
            </a:r>
            <a:r>
              <a:rPr lang="es-ES" sz="2000" dirty="0" err="1" smtClean="0"/>
              <a:t>Chacel</a:t>
            </a:r>
            <a:r>
              <a:rPr lang="es-ES" sz="2000" dirty="0" smtClean="0"/>
              <a:t>, </a:t>
            </a:r>
            <a:r>
              <a:rPr lang="es-ES" sz="2000" dirty="0" err="1" smtClean="0"/>
              <a:t>Mercé</a:t>
            </a:r>
            <a:r>
              <a:rPr lang="es-ES" sz="2000" dirty="0" smtClean="0"/>
              <a:t> </a:t>
            </a:r>
            <a:r>
              <a:rPr lang="es-ES" sz="2000" dirty="0" err="1" smtClean="0"/>
              <a:t>Rodoreda</a:t>
            </a:r>
            <a:r>
              <a:rPr lang="es-ES" sz="2000" dirty="0" smtClean="0"/>
              <a:t>, Carmen Martín Gaite...</a:t>
            </a: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3" y="0"/>
            <a:ext cx="5305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5130" y="365760"/>
            <a:ext cx="485938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err="1"/>
              <a:t>Mailos</a:t>
            </a:r>
            <a:r>
              <a:rPr lang="es-ES" sz="2000" dirty="0"/>
              <a:t> importantes avances, en canto á participación política, </a:t>
            </a:r>
            <a:r>
              <a:rPr lang="es-ES" sz="2000" dirty="0" err="1"/>
              <a:t>unha</a:t>
            </a:r>
            <a:r>
              <a:rPr lang="es-ES" sz="2000" dirty="0"/>
              <a:t> </a:t>
            </a:r>
            <a:r>
              <a:rPr lang="es-ES" sz="2000" dirty="0" err="1"/>
              <a:t>realidade</a:t>
            </a:r>
            <a:r>
              <a:rPr lang="es-ES" sz="2000" dirty="0"/>
              <a:t> evidente era a escasa </a:t>
            </a:r>
            <a:r>
              <a:rPr lang="es-ES" sz="2000" dirty="0" err="1"/>
              <a:t>presenza</a:t>
            </a:r>
            <a:r>
              <a:rPr lang="es-ES" sz="2000" dirty="0"/>
              <a:t> nos </a:t>
            </a:r>
            <a:r>
              <a:rPr lang="es-ES" sz="2000" dirty="0" err="1"/>
              <a:t>postos</a:t>
            </a:r>
            <a:r>
              <a:rPr lang="es-ES" sz="2000" dirty="0"/>
              <a:t> de poder, especialmente dentro dos partidos políticos e sindicatos e do </a:t>
            </a:r>
            <a:r>
              <a:rPr lang="es-ES" sz="2000" dirty="0" err="1"/>
              <a:t>goberno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As </a:t>
            </a:r>
            <a:r>
              <a:rPr lang="es-ES" sz="2000" dirty="0"/>
              <a:t>feministas </a:t>
            </a:r>
            <a:r>
              <a:rPr lang="es-ES" sz="2000" dirty="0" err="1"/>
              <a:t>exerceron</a:t>
            </a:r>
            <a:r>
              <a:rPr lang="es-ES" sz="2000" dirty="0"/>
              <a:t> presión para establecer un sistema de cotas á hora de </a:t>
            </a:r>
            <a:r>
              <a:rPr lang="es-ES" sz="2000" dirty="0" err="1"/>
              <a:t>fixar</a:t>
            </a:r>
            <a:r>
              <a:rPr lang="es-ES" sz="2000" dirty="0"/>
              <a:t> as listas para os cargos e as candidaturas </a:t>
            </a:r>
            <a:r>
              <a:rPr lang="es-ES" sz="2000" dirty="0" err="1"/>
              <a:t>electorais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Ante a presión, en 1988 o PSOE </a:t>
            </a:r>
            <a:r>
              <a:rPr lang="es-ES" sz="2000" dirty="0" err="1"/>
              <a:t>aprobou</a:t>
            </a:r>
            <a:r>
              <a:rPr lang="es-ES" sz="2000" dirty="0"/>
              <a:t> </a:t>
            </a:r>
            <a:r>
              <a:rPr lang="es-ES" sz="2000" dirty="0" err="1"/>
              <a:t>unha</a:t>
            </a:r>
            <a:r>
              <a:rPr lang="es-ES" sz="2000" dirty="0"/>
              <a:t> </a:t>
            </a:r>
            <a:r>
              <a:rPr lang="es-ES" sz="2000" dirty="0" err="1"/>
              <a:t>presenza</a:t>
            </a:r>
            <a:r>
              <a:rPr lang="es-ES" sz="2000" dirty="0"/>
              <a:t> </a:t>
            </a:r>
            <a:r>
              <a:rPr lang="es-ES" sz="2000" dirty="0" err="1"/>
              <a:t>feminina</a:t>
            </a:r>
            <a:r>
              <a:rPr lang="es-ES" sz="2000" dirty="0"/>
              <a:t> mínima do 25% </a:t>
            </a:r>
            <a:r>
              <a:rPr lang="es-ES" sz="2000" dirty="0" smtClean="0"/>
              <a:t>para </a:t>
            </a:r>
            <a:r>
              <a:rPr lang="es-ES" sz="2000" dirty="0"/>
              <a:t>as </a:t>
            </a:r>
            <a:r>
              <a:rPr lang="es-ES" sz="2000" dirty="0" err="1"/>
              <a:t>eleccións</a:t>
            </a:r>
            <a:r>
              <a:rPr lang="es-ES" sz="2000" dirty="0"/>
              <a:t> </a:t>
            </a:r>
            <a:r>
              <a:rPr lang="es-ES" sz="2000" dirty="0" err="1"/>
              <a:t>xerais</a:t>
            </a:r>
            <a:r>
              <a:rPr lang="es-ES" sz="2000" dirty="0"/>
              <a:t> e </a:t>
            </a:r>
            <a:r>
              <a:rPr lang="es-ES" sz="2000" dirty="0" err="1"/>
              <a:t>locais</a:t>
            </a:r>
            <a:r>
              <a:rPr lang="es-ES" sz="2000" dirty="0"/>
              <a:t> (O PCE </a:t>
            </a:r>
            <a:r>
              <a:rPr lang="es-ES" sz="2000" dirty="0" err="1"/>
              <a:t>aprobouno</a:t>
            </a:r>
            <a:r>
              <a:rPr lang="es-ES" sz="2000" dirty="0"/>
              <a:t> </a:t>
            </a:r>
            <a:r>
              <a:rPr lang="es-ES" sz="2000" dirty="0" err="1"/>
              <a:t>ó</a:t>
            </a:r>
            <a:r>
              <a:rPr lang="es-ES" sz="2000" dirty="0"/>
              <a:t> ano </a:t>
            </a:r>
            <a:r>
              <a:rPr lang="es-ES" sz="2000" dirty="0" err="1"/>
              <a:t>seguinte</a:t>
            </a:r>
            <a:r>
              <a:rPr lang="es-ES" sz="2000" dirty="0"/>
              <a:t>).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En </a:t>
            </a:r>
            <a:r>
              <a:rPr lang="es-ES" sz="2000" dirty="0"/>
              <a:t>1997 o PSOE </a:t>
            </a:r>
            <a:r>
              <a:rPr lang="es-ES" sz="2000" dirty="0" err="1"/>
              <a:t>aprobou</a:t>
            </a:r>
            <a:r>
              <a:rPr lang="es-ES" sz="2000" dirty="0"/>
              <a:t> a democracia paritaria, un mínimo </a:t>
            </a:r>
            <a:r>
              <a:rPr lang="es-ES" sz="2000" dirty="0" err="1"/>
              <a:t>dun</a:t>
            </a:r>
            <a:r>
              <a:rPr lang="es-ES" sz="2000" dirty="0"/>
              <a:t> 40% e un máximo do 60% para </a:t>
            </a:r>
            <a:r>
              <a:rPr lang="es-ES" sz="2000" dirty="0" err="1"/>
              <a:t>calquera</a:t>
            </a:r>
            <a:r>
              <a:rPr lang="es-ES" sz="2000" dirty="0"/>
              <a:t> sexo.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5130" y="243840"/>
            <a:ext cx="55560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O feminismo</a:t>
            </a:r>
            <a:r>
              <a:rPr lang="es-ES" sz="2000" dirty="0"/>
              <a:t> </a:t>
            </a:r>
            <a:r>
              <a:rPr lang="es-ES" sz="2000" dirty="0" err="1"/>
              <a:t>espallouse</a:t>
            </a:r>
            <a:r>
              <a:rPr lang="es-ES" sz="2000" dirty="0"/>
              <a:t> notablemente a partir de 1975, Ano Internacional da </a:t>
            </a:r>
            <a:r>
              <a:rPr lang="es-ES" sz="2000" dirty="0" err="1"/>
              <a:t>Muller</a:t>
            </a:r>
            <a:r>
              <a:rPr lang="es-ES" sz="20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Durante </a:t>
            </a:r>
            <a:r>
              <a:rPr lang="es-ES" sz="2000" dirty="0"/>
              <a:t>o último franquismo, a </a:t>
            </a:r>
            <a:r>
              <a:rPr lang="es-ES" sz="2000" dirty="0" err="1"/>
              <a:t>maioría</a:t>
            </a:r>
            <a:r>
              <a:rPr lang="es-ES" sz="2000" dirty="0"/>
              <a:t> das </a:t>
            </a:r>
            <a:r>
              <a:rPr lang="es-ES" sz="2000" dirty="0" err="1"/>
              <a:t>organizacións</a:t>
            </a:r>
            <a:r>
              <a:rPr lang="es-ES" sz="2000" dirty="0"/>
              <a:t> feministas dependían dos partidos políticos de </a:t>
            </a:r>
            <a:r>
              <a:rPr lang="es-ES" sz="2000" dirty="0" err="1"/>
              <a:t>esquerdas</a:t>
            </a:r>
            <a:r>
              <a:rPr lang="es-ES" sz="2000" dirty="0"/>
              <a:t>. </a:t>
            </a:r>
            <a:r>
              <a:rPr lang="es-ES" sz="2000" dirty="0" err="1"/>
              <a:t>Moitas</a:t>
            </a:r>
            <a:r>
              <a:rPr lang="es-ES" sz="2000" dirty="0"/>
              <a:t> delas </a:t>
            </a:r>
            <a:r>
              <a:rPr lang="es-ES" sz="2000" dirty="0" err="1"/>
              <a:t>agrupáronse</a:t>
            </a:r>
            <a:r>
              <a:rPr lang="es-ES" sz="2000" dirty="0"/>
              <a:t> en 1978 na Coordinadora Estatal de </a:t>
            </a:r>
            <a:r>
              <a:rPr lang="es-ES" sz="2000" dirty="0" err="1"/>
              <a:t>Organizacións</a:t>
            </a:r>
            <a:r>
              <a:rPr lang="es-ES" sz="2000" dirty="0"/>
              <a:t> feministas. Para </a:t>
            </a:r>
            <a:r>
              <a:rPr lang="es-ES" sz="2000" dirty="0" err="1"/>
              <a:t>acadar</a:t>
            </a:r>
            <a:r>
              <a:rPr lang="es-ES" sz="2000" dirty="0"/>
              <a:t> o fin da discriminación da </a:t>
            </a:r>
            <a:r>
              <a:rPr lang="es-ES" sz="2000" dirty="0" err="1"/>
              <a:t>muller</a:t>
            </a:r>
            <a:r>
              <a:rPr lang="es-ES" sz="2000" dirty="0"/>
              <a:t> en todos os ámbitos (laboral, social, político, sexual, familiar...), a Coordinadora </a:t>
            </a:r>
            <a:r>
              <a:rPr lang="es-ES" sz="2000" dirty="0" err="1"/>
              <a:t>levou</a:t>
            </a:r>
            <a:r>
              <a:rPr lang="es-ES" sz="2000" dirty="0"/>
              <a:t> </a:t>
            </a:r>
            <a:r>
              <a:rPr lang="es-ES" sz="2000" dirty="0" err="1"/>
              <a:t>adiante</a:t>
            </a:r>
            <a:r>
              <a:rPr lang="es-ES" sz="2000" dirty="0"/>
              <a:t> numerosas campañas na que </a:t>
            </a:r>
            <a:r>
              <a:rPr lang="es-ES" sz="2000" dirty="0" err="1"/>
              <a:t>difundiron</a:t>
            </a:r>
            <a:r>
              <a:rPr lang="es-ES" sz="2000" dirty="0"/>
              <a:t> e popularizaron numerosos slogans como “Eu </a:t>
            </a:r>
            <a:r>
              <a:rPr lang="es-ES" sz="2000" dirty="0" err="1"/>
              <a:t>tamén</a:t>
            </a:r>
            <a:r>
              <a:rPr lang="es-ES" sz="2000" dirty="0"/>
              <a:t> son adúltera” “No </a:t>
            </a:r>
            <a:r>
              <a:rPr lang="es-ES" sz="2000" dirty="0" err="1"/>
              <a:t>meu</a:t>
            </a:r>
            <a:r>
              <a:rPr lang="es-ES" sz="2000" dirty="0"/>
              <a:t> </a:t>
            </a:r>
            <a:r>
              <a:rPr lang="es-ES" sz="2000" dirty="0" err="1"/>
              <a:t>corpo</a:t>
            </a:r>
            <a:r>
              <a:rPr lang="es-ES" sz="2000" dirty="0"/>
              <a:t> mando </a:t>
            </a:r>
            <a:r>
              <a:rPr lang="es-ES" sz="2000" dirty="0" err="1"/>
              <a:t>eu</a:t>
            </a:r>
            <a:r>
              <a:rPr lang="es-ES" sz="2000" dirty="0"/>
              <a:t>” “</a:t>
            </a:r>
            <a:r>
              <a:rPr lang="es-ES" sz="2000" dirty="0" err="1"/>
              <a:t>Nosoutras</a:t>
            </a:r>
            <a:r>
              <a:rPr lang="es-ES" sz="2000" dirty="0"/>
              <a:t> parimos, </a:t>
            </a:r>
            <a:r>
              <a:rPr lang="es-ES" sz="2000" dirty="0" err="1"/>
              <a:t>nosoutras</a:t>
            </a:r>
            <a:r>
              <a:rPr lang="es-ES" sz="2000" dirty="0"/>
              <a:t> decidimos”, acompañadas de </a:t>
            </a:r>
            <a:r>
              <a:rPr lang="es-ES" sz="2000" dirty="0" err="1"/>
              <a:t>manifestacións</a:t>
            </a:r>
            <a:r>
              <a:rPr lang="es-ES" sz="2000" dirty="0"/>
              <a:t> e protestas ante </a:t>
            </a:r>
            <a:r>
              <a:rPr lang="es-ES" sz="2000" dirty="0" err="1"/>
              <a:t>tribunais</a:t>
            </a:r>
            <a:r>
              <a:rPr lang="es-ES" sz="2000" dirty="0"/>
              <a:t> e </a:t>
            </a:r>
            <a:r>
              <a:rPr lang="es-ES" sz="2000" dirty="0" err="1"/>
              <a:t>institucións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En </a:t>
            </a:r>
            <a:r>
              <a:rPr lang="es-ES" sz="2000" dirty="0"/>
              <a:t>1978 organizaron as </a:t>
            </a:r>
            <a:r>
              <a:rPr lang="es-ES" sz="2000" dirty="0" err="1"/>
              <a:t>primeiras</a:t>
            </a:r>
            <a:r>
              <a:rPr lang="es-ES" sz="2000" dirty="0"/>
              <a:t> </a:t>
            </a:r>
            <a:r>
              <a:rPr lang="es-ES" sz="2000" dirty="0" err="1"/>
              <a:t>manifestacións</a:t>
            </a:r>
            <a:r>
              <a:rPr lang="es-ES" sz="2000" dirty="0"/>
              <a:t> para celebrar o 8 de marzo como Día da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Traballadora</a:t>
            </a:r>
            <a:r>
              <a:rPr lang="es-ES" sz="2000" dirty="0"/>
              <a:t>, día de reivindicación de </a:t>
            </a:r>
            <a:r>
              <a:rPr lang="es-ES" sz="2000" dirty="0" err="1"/>
              <a:t>dereitos</a:t>
            </a:r>
            <a:r>
              <a:rPr lang="es-ES" sz="2000" dirty="0"/>
              <a:t> das mulleres e contra a discriminación e </a:t>
            </a:r>
            <a:r>
              <a:rPr lang="es-ES" sz="2000" dirty="0" err="1"/>
              <a:t>inxustizas</a:t>
            </a:r>
            <a:r>
              <a:rPr lang="es-ES" sz="2000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29" y="0"/>
            <a:ext cx="6415071" cy="37290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49" y="3336994"/>
            <a:ext cx="6134100" cy="34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3841" y="1001485"/>
            <a:ext cx="50945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err="1"/>
              <a:t>Mailos</a:t>
            </a:r>
            <a:r>
              <a:rPr lang="es-ES" sz="2000" dirty="0"/>
              <a:t> avances evidentes cara á </a:t>
            </a:r>
            <a:r>
              <a:rPr lang="es-ES" sz="2000" dirty="0" err="1"/>
              <a:t>igualdade</a:t>
            </a:r>
            <a:r>
              <a:rPr lang="es-ES" sz="2000" dirty="0"/>
              <a:t>, tal como </a:t>
            </a:r>
            <a:r>
              <a:rPr lang="es-ES" sz="2000" dirty="0" err="1"/>
              <a:t>recolle</a:t>
            </a:r>
            <a:r>
              <a:rPr lang="es-ES" sz="2000" dirty="0"/>
              <a:t> a </a:t>
            </a:r>
            <a:r>
              <a:rPr lang="es-ES" sz="2000" b="1" dirty="0" err="1"/>
              <a:t>Lei</a:t>
            </a:r>
            <a:r>
              <a:rPr lang="es-ES" sz="2000" b="1" dirty="0"/>
              <a:t> para a </a:t>
            </a:r>
            <a:r>
              <a:rPr lang="es-ES" sz="2000" b="1" dirty="0" err="1"/>
              <a:t>igualdade</a:t>
            </a:r>
            <a:r>
              <a:rPr lang="es-ES" sz="2000" b="1" dirty="0"/>
              <a:t> efectiva entre Mulleres e </a:t>
            </a:r>
            <a:r>
              <a:rPr lang="es-ES" sz="2000" b="1" dirty="0" err="1"/>
              <a:t>Homes</a:t>
            </a:r>
            <a:r>
              <a:rPr lang="es-ES" sz="2000" dirty="0"/>
              <a:t>, a violencia de </a:t>
            </a:r>
            <a:r>
              <a:rPr lang="es-ES" sz="2000" dirty="0" err="1"/>
              <a:t>xénero</a:t>
            </a:r>
            <a:r>
              <a:rPr lang="es-ES" sz="2000" dirty="0"/>
              <a:t>, a discriminación salarial, a discriminación </a:t>
            </a:r>
            <a:r>
              <a:rPr lang="es-ES" sz="2000" dirty="0" err="1"/>
              <a:t>nas</a:t>
            </a:r>
            <a:r>
              <a:rPr lang="es-ES" sz="2000" dirty="0"/>
              <a:t> </a:t>
            </a:r>
            <a:r>
              <a:rPr lang="es-ES" sz="2000" dirty="0" err="1"/>
              <a:t>pensións</a:t>
            </a:r>
            <a:r>
              <a:rPr lang="es-ES" sz="2000" dirty="0"/>
              <a:t> de </a:t>
            </a:r>
            <a:r>
              <a:rPr lang="es-ES" sz="2000" dirty="0" err="1"/>
              <a:t>viuvez</a:t>
            </a:r>
            <a:r>
              <a:rPr lang="es-ES" sz="2000" dirty="0"/>
              <a:t>, o </a:t>
            </a:r>
            <a:r>
              <a:rPr lang="es-ES" sz="2000" dirty="0" err="1"/>
              <a:t>maior</a:t>
            </a:r>
            <a:r>
              <a:rPr lang="es-ES" sz="2000" dirty="0"/>
              <a:t> </a:t>
            </a:r>
            <a:r>
              <a:rPr lang="es-ES" sz="2000" dirty="0" err="1"/>
              <a:t>desemprego</a:t>
            </a:r>
            <a:r>
              <a:rPr lang="es-ES" sz="2000" dirty="0"/>
              <a:t> </a:t>
            </a:r>
            <a:r>
              <a:rPr lang="es-ES" sz="2000" dirty="0" err="1"/>
              <a:t>feminino</a:t>
            </a:r>
            <a:r>
              <a:rPr lang="es-ES" sz="2000" dirty="0"/>
              <a:t>, a </a:t>
            </a:r>
            <a:r>
              <a:rPr lang="es-ES" sz="2000" dirty="0" err="1"/>
              <a:t>aínda</a:t>
            </a:r>
            <a:r>
              <a:rPr lang="es-ES" sz="2000" dirty="0"/>
              <a:t> escasa presencia das mulleres en </a:t>
            </a:r>
            <a:r>
              <a:rPr lang="es-ES" sz="2000" dirty="0" err="1"/>
              <a:t>postos</a:t>
            </a:r>
            <a:r>
              <a:rPr lang="es-ES" sz="2000" dirty="0"/>
              <a:t> de </a:t>
            </a:r>
            <a:r>
              <a:rPr lang="es-ES" sz="2000" dirty="0" err="1"/>
              <a:t>responsabilidade</a:t>
            </a:r>
            <a:r>
              <a:rPr lang="es-ES" sz="2000" dirty="0"/>
              <a:t> política, social, cultural e económica, </a:t>
            </a:r>
            <a:r>
              <a:rPr lang="es-ES" sz="2000" dirty="0" err="1"/>
              <a:t>ou</a:t>
            </a:r>
            <a:r>
              <a:rPr lang="es-ES" sz="2000" dirty="0"/>
              <a:t> os problemas de conciliación entre a vida </a:t>
            </a:r>
            <a:r>
              <a:rPr lang="es-ES" sz="2000" dirty="0" err="1"/>
              <a:t>persoal</a:t>
            </a:r>
            <a:r>
              <a:rPr lang="es-ES" sz="2000" dirty="0"/>
              <a:t>, laboral e familiar </a:t>
            </a:r>
            <a:r>
              <a:rPr lang="es-ES" sz="2000" dirty="0" err="1"/>
              <a:t>amosan</a:t>
            </a:r>
            <a:r>
              <a:rPr lang="es-ES" sz="2000" dirty="0"/>
              <a:t> como a </a:t>
            </a:r>
            <a:r>
              <a:rPr lang="es-ES" sz="2000" dirty="0" err="1"/>
              <a:t>igualdade</a:t>
            </a:r>
            <a:r>
              <a:rPr lang="es-ES" sz="2000" dirty="0"/>
              <a:t> plena, efectiva, entre mulleres e </a:t>
            </a:r>
            <a:r>
              <a:rPr lang="es-ES" sz="2000" dirty="0" err="1"/>
              <a:t>homes</a:t>
            </a:r>
            <a:r>
              <a:rPr lang="es-ES" sz="2000" dirty="0"/>
              <a:t> (...) é </a:t>
            </a:r>
            <a:r>
              <a:rPr lang="es-ES" sz="2000" dirty="0" err="1"/>
              <a:t>aínda</a:t>
            </a:r>
            <a:r>
              <a:rPr lang="es-ES" sz="2000" dirty="0"/>
              <a:t> </a:t>
            </a:r>
            <a:r>
              <a:rPr lang="es-ES" sz="2000" dirty="0" err="1"/>
              <a:t>hoxe</a:t>
            </a:r>
            <a:r>
              <a:rPr lang="es-ES" sz="2000" dirty="0"/>
              <a:t> </a:t>
            </a:r>
            <a:r>
              <a:rPr lang="es-ES" sz="2000" dirty="0" err="1"/>
              <a:t>unha</a:t>
            </a:r>
            <a:r>
              <a:rPr lang="es-ES" sz="2000" dirty="0"/>
              <a:t> </a:t>
            </a:r>
            <a:r>
              <a:rPr lang="es-ES" sz="2000" dirty="0" err="1"/>
              <a:t>tarefa</a:t>
            </a:r>
            <a:r>
              <a:rPr lang="es-ES" sz="2000" dirty="0"/>
              <a:t> </a:t>
            </a:r>
            <a:r>
              <a:rPr lang="es-ES" sz="2000" dirty="0" err="1"/>
              <a:t>pendente</a:t>
            </a:r>
            <a:r>
              <a:rPr lang="es-ES" sz="2000" dirty="0"/>
              <a:t> que precisa de </a:t>
            </a:r>
            <a:r>
              <a:rPr lang="es-ES" sz="2000" dirty="0" err="1"/>
              <a:t>novos</a:t>
            </a:r>
            <a:r>
              <a:rPr lang="es-ES" sz="2000" dirty="0"/>
              <a:t> instrumentos </a:t>
            </a:r>
            <a:r>
              <a:rPr lang="es-ES" sz="2000" dirty="0" err="1"/>
              <a:t>xurídicos</a:t>
            </a:r>
            <a:r>
              <a:rPr lang="es-ES" sz="2000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60" y="3438525"/>
            <a:ext cx="5909733" cy="33214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60" y="114300"/>
            <a:ext cx="5909733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4800" y="148045"/>
            <a:ext cx="39275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Coma os socialistas, </a:t>
            </a:r>
            <a:r>
              <a:rPr lang="es-ES" sz="2000" dirty="0" err="1" smtClean="0"/>
              <a:t>defenden</a:t>
            </a:r>
            <a:r>
              <a:rPr lang="es-ES" sz="2000" dirty="0" smtClean="0"/>
              <a:t> un </a:t>
            </a:r>
            <a:r>
              <a:rPr lang="es-ES" sz="2000" dirty="0" err="1" smtClean="0"/>
              <a:t>ensino</a:t>
            </a:r>
            <a:r>
              <a:rPr lang="es-ES" sz="2000" dirty="0" smtClean="0"/>
              <a:t> integral, libre e en plano de </a:t>
            </a:r>
            <a:r>
              <a:rPr lang="es-ES" sz="2000" dirty="0" err="1" smtClean="0"/>
              <a:t>igualdade</a:t>
            </a:r>
            <a:r>
              <a:rPr lang="es-ES" sz="2000" dirty="0" smtClean="0"/>
              <a:t> para ambos sexos, </a:t>
            </a:r>
            <a:r>
              <a:rPr lang="es-ES" sz="2000" dirty="0" err="1" smtClean="0"/>
              <a:t>coeducativa</a:t>
            </a:r>
            <a:r>
              <a:rPr lang="es-ES" sz="2000" dirty="0" smtClean="0"/>
              <a:t>, racional, científica.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O feminismo </a:t>
            </a:r>
            <a:r>
              <a:rPr lang="es-ES" sz="2000" dirty="0" err="1" smtClean="0"/>
              <a:t>empeza</a:t>
            </a:r>
            <a:r>
              <a:rPr lang="es-ES" sz="2000" dirty="0" smtClean="0"/>
              <a:t> a </a:t>
            </a:r>
            <a:r>
              <a:rPr lang="es-ES" sz="2000" dirty="0" err="1" smtClean="0"/>
              <a:t>súa</a:t>
            </a:r>
            <a:r>
              <a:rPr lang="es-ES" sz="2000" dirty="0" smtClean="0"/>
              <a:t> </a:t>
            </a:r>
            <a:r>
              <a:rPr lang="es-ES" sz="2000" dirty="0" err="1" smtClean="0"/>
              <a:t>traxectoria</a:t>
            </a:r>
            <a:r>
              <a:rPr lang="es-ES" sz="2000" dirty="0" smtClean="0"/>
              <a:t> en España, </a:t>
            </a:r>
            <a:r>
              <a:rPr lang="es-ES" sz="2000" dirty="0" err="1" smtClean="0"/>
              <a:t>tendo</a:t>
            </a:r>
            <a:r>
              <a:rPr lang="es-ES" sz="2000" dirty="0" smtClean="0"/>
              <a:t> que destacar a figura de Carmen de Burgos e a Asociación nacional de Mulleres Españolas.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 </a:t>
            </a:r>
            <a:r>
              <a:rPr lang="es-ES" sz="2000" dirty="0" err="1"/>
              <a:t>Ademais</a:t>
            </a:r>
            <a:r>
              <a:rPr lang="es-ES" sz="2000" dirty="0"/>
              <a:t> </a:t>
            </a:r>
            <a:r>
              <a:rPr lang="es-ES" sz="2000" dirty="0" err="1"/>
              <a:t>hai</a:t>
            </a:r>
            <a:r>
              <a:rPr lang="es-ES" sz="2000" dirty="0"/>
              <a:t> que </a:t>
            </a:r>
            <a:r>
              <a:rPr lang="es-ES" sz="2000" dirty="0" err="1"/>
              <a:t>sinalar</a:t>
            </a:r>
            <a:r>
              <a:rPr lang="es-ES" sz="2000" dirty="0"/>
              <a:t> o impacto do Krausismo, </a:t>
            </a:r>
            <a:r>
              <a:rPr lang="es-ES" sz="2000" dirty="0" err="1"/>
              <a:t>movemento</a:t>
            </a:r>
            <a:r>
              <a:rPr lang="es-ES" sz="2000" dirty="0"/>
              <a:t> intelectual defensor da secularización, de liberar </a:t>
            </a:r>
            <a:r>
              <a:rPr lang="es-ES" sz="2000" dirty="0" err="1"/>
              <a:t>ó</a:t>
            </a:r>
            <a:r>
              <a:rPr lang="es-ES" sz="2000" dirty="0"/>
              <a:t> </a:t>
            </a:r>
            <a:r>
              <a:rPr lang="es-ES" sz="2000" dirty="0" err="1"/>
              <a:t>ensino</a:t>
            </a:r>
            <a:r>
              <a:rPr lang="es-ES" sz="2000" dirty="0"/>
              <a:t> da influencia da </a:t>
            </a:r>
            <a:r>
              <a:rPr lang="es-ES" sz="2000" dirty="0" err="1"/>
              <a:t>Igrexa</a:t>
            </a:r>
            <a:r>
              <a:rPr lang="es-ES" sz="2000" dirty="0"/>
              <a:t>, de introducir os valores de </a:t>
            </a:r>
            <a:r>
              <a:rPr lang="es-ES" sz="2000" dirty="0" err="1"/>
              <a:t>modernidade</a:t>
            </a:r>
            <a:r>
              <a:rPr lang="es-ES" sz="2000" dirty="0"/>
              <a:t> e progreso e de incorporar á </a:t>
            </a:r>
            <a:r>
              <a:rPr lang="es-ES" sz="2000" dirty="0" err="1"/>
              <a:t>muller</a:t>
            </a:r>
            <a:r>
              <a:rPr lang="es-ES" sz="2000" dirty="0"/>
              <a:t> á educación. O Krausismo influirá na Institución Libre de Enseñanza, fundada por Giner de los Ríos.</a:t>
            </a:r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499" y="775335"/>
            <a:ext cx="72199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087291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err="1"/>
              <a:t>Só</a:t>
            </a:r>
            <a:r>
              <a:rPr lang="es-ES" sz="2000" dirty="0"/>
              <a:t> </a:t>
            </a:r>
            <a:r>
              <a:rPr lang="es-ES" sz="2000" dirty="0" err="1"/>
              <a:t>unha</a:t>
            </a:r>
            <a:r>
              <a:rPr lang="es-ES" sz="2000" dirty="0"/>
              <a:t> </a:t>
            </a:r>
            <a:r>
              <a:rPr lang="es-ES" sz="2000" dirty="0" smtClean="0"/>
              <a:t>minoría, </a:t>
            </a:r>
            <a:r>
              <a:rPr lang="es-ES" sz="2000" b="1" dirty="0"/>
              <a:t>“as modernas”, </a:t>
            </a:r>
            <a:r>
              <a:rPr lang="es-ES" sz="2000" dirty="0"/>
              <a:t>desafiaban o establecido e </a:t>
            </a:r>
            <a:r>
              <a:rPr lang="es-ES" sz="2000" dirty="0" err="1"/>
              <a:t>loitaban</a:t>
            </a:r>
            <a:r>
              <a:rPr lang="es-ES" sz="2000" dirty="0"/>
              <a:t> `</a:t>
            </a:r>
            <a:r>
              <a:rPr lang="es-ES" sz="2000" dirty="0" err="1"/>
              <a:t>pola</a:t>
            </a:r>
            <a:r>
              <a:rPr lang="es-ES" sz="2000" dirty="0"/>
              <a:t> </a:t>
            </a:r>
            <a:r>
              <a:rPr lang="es-ES" sz="2000" dirty="0" err="1"/>
              <a:t>igualdade</a:t>
            </a:r>
            <a:r>
              <a:rPr lang="es-ES" sz="2000" dirty="0"/>
              <a:t> entre </a:t>
            </a:r>
            <a:r>
              <a:rPr lang="es-ES" sz="2000" dirty="0" err="1"/>
              <a:t>homes</a:t>
            </a:r>
            <a:r>
              <a:rPr lang="es-ES" sz="2000" dirty="0"/>
              <a:t> e mulleres. </a:t>
            </a:r>
            <a:endParaRPr lang="es-ES" sz="20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000" dirty="0"/>
              <a:t>A</a:t>
            </a:r>
            <a:r>
              <a:rPr lang="es-ES" sz="2000" dirty="0" smtClean="0"/>
              <a:t> </a:t>
            </a:r>
            <a:r>
              <a:rPr lang="es-ES" sz="2000" dirty="0" err="1" smtClean="0"/>
              <a:t>maioría</a:t>
            </a:r>
            <a:r>
              <a:rPr lang="es-ES" sz="2000" dirty="0" smtClean="0"/>
              <a:t> de  </a:t>
            </a:r>
            <a:r>
              <a:rPr lang="es-ES" sz="2000" dirty="0"/>
              <a:t>familias burguesas de clase alta e media que </a:t>
            </a:r>
            <a:r>
              <a:rPr lang="es-ES" sz="2000" dirty="0" err="1"/>
              <a:t>rexeitaban</a:t>
            </a:r>
            <a:r>
              <a:rPr lang="es-ES" sz="2000" dirty="0"/>
              <a:t> o modelo de </a:t>
            </a:r>
            <a:r>
              <a:rPr lang="es-ES" sz="2000" dirty="0" err="1"/>
              <a:t>muller</a:t>
            </a:r>
            <a:r>
              <a:rPr lang="es-ES" sz="2000" dirty="0"/>
              <a:t> tradicional (esposa, </a:t>
            </a:r>
            <a:r>
              <a:rPr lang="es-ES" sz="2000" dirty="0" err="1"/>
              <a:t>nai</a:t>
            </a:r>
            <a:r>
              <a:rPr lang="es-ES" sz="2000" dirty="0"/>
              <a:t>...) e trataban </a:t>
            </a:r>
            <a:r>
              <a:rPr lang="es-ES" sz="2000" dirty="0" smtClean="0"/>
              <a:t>mediante </a:t>
            </a:r>
            <a:r>
              <a:rPr lang="es-ES" sz="2000" dirty="0"/>
              <a:t>o acceso á educación e á </a:t>
            </a:r>
            <a:r>
              <a:rPr lang="es-ES" sz="2000" dirty="0" err="1" smtClean="0"/>
              <a:t>cultura,desen</a:t>
            </a:r>
            <a:r>
              <a:rPr lang="es-ES" sz="2000" dirty="0" smtClean="0"/>
              <a:t> volver </a:t>
            </a:r>
            <a:r>
              <a:rPr lang="es-ES" sz="2000" dirty="0" err="1"/>
              <a:t>unha</a:t>
            </a:r>
            <a:r>
              <a:rPr lang="es-ES" sz="2000" dirty="0"/>
              <a:t> profesión igual </a:t>
            </a:r>
            <a:r>
              <a:rPr lang="es-ES" sz="2000" dirty="0" smtClean="0"/>
              <a:t>a </a:t>
            </a:r>
            <a:r>
              <a:rPr lang="es-ES" sz="2000" dirty="0"/>
              <a:t>dos </a:t>
            </a:r>
            <a:r>
              <a:rPr lang="es-ES" sz="2000" dirty="0" err="1"/>
              <a:t>homes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/>
              <a:t>As modernas alcanzarán </a:t>
            </a:r>
            <a:r>
              <a:rPr lang="es-ES" sz="2000" dirty="0" err="1"/>
              <a:t>unha</a:t>
            </a:r>
            <a:r>
              <a:rPr lang="es-ES" sz="2000" dirty="0"/>
              <a:t> conciencia política liberal, militarán no asociacionismo político e no feminismo</a:t>
            </a:r>
            <a:r>
              <a:rPr lang="es-ES" sz="20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000" dirty="0" err="1"/>
              <a:t>I</a:t>
            </a:r>
            <a:r>
              <a:rPr lang="es-ES" sz="2000" dirty="0" err="1" smtClean="0"/>
              <a:t>nseríronse</a:t>
            </a:r>
            <a:r>
              <a:rPr lang="es-ES" sz="2000" dirty="0" smtClean="0"/>
              <a:t> </a:t>
            </a:r>
            <a:r>
              <a:rPr lang="es-ES" sz="2000" dirty="0"/>
              <a:t>na vida social e cultural do momento, teatros, cinemas, </a:t>
            </a:r>
            <a:r>
              <a:rPr lang="es-ES" sz="2000" dirty="0" err="1"/>
              <a:t>faladoiros</a:t>
            </a:r>
            <a:r>
              <a:rPr lang="es-ES" sz="2000" dirty="0"/>
              <a:t>, clubs...adoptando </a:t>
            </a:r>
            <a:r>
              <a:rPr lang="es-ES" sz="2000" dirty="0" err="1"/>
              <a:t>unha</a:t>
            </a:r>
            <a:r>
              <a:rPr lang="es-ES" sz="2000" dirty="0"/>
              <a:t> moda e </a:t>
            </a:r>
            <a:r>
              <a:rPr lang="es-ES" sz="2000" dirty="0" err="1"/>
              <a:t>unha</a:t>
            </a:r>
            <a:r>
              <a:rPr lang="es-ES" sz="2000" dirty="0"/>
              <a:t> forma de vestir (moderna, </a:t>
            </a:r>
            <a:r>
              <a:rPr lang="es-ES" sz="2000" dirty="0" err="1"/>
              <a:t>baseado</a:t>
            </a:r>
            <a:r>
              <a:rPr lang="es-ES" sz="2000" dirty="0"/>
              <a:t> en modelos </a:t>
            </a:r>
            <a:r>
              <a:rPr lang="es-ES" sz="2000" dirty="0" err="1"/>
              <a:t>chegados</a:t>
            </a:r>
            <a:r>
              <a:rPr lang="es-ES" sz="2000" dirty="0"/>
              <a:t> de </a:t>
            </a:r>
            <a:r>
              <a:rPr lang="es-ES" sz="2000" dirty="0" err="1"/>
              <a:t>fóra</a:t>
            </a:r>
            <a:r>
              <a:rPr lang="es-ES" sz="2000" dirty="0"/>
              <a:t>, do cine de Hollywood, da </a:t>
            </a:r>
            <a:r>
              <a:rPr lang="es-ES" sz="2000" dirty="0" err="1"/>
              <a:t>publicidade</a:t>
            </a:r>
            <a:r>
              <a:rPr lang="es-ES" sz="2000" dirty="0"/>
              <a:t>) e </a:t>
            </a:r>
            <a:r>
              <a:rPr lang="es-ES" sz="2000" dirty="0" err="1"/>
              <a:t>asumindo</a:t>
            </a:r>
            <a:r>
              <a:rPr lang="es-ES" sz="2000" dirty="0"/>
              <a:t> </a:t>
            </a:r>
            <a:r>
              <a:rPr lang="es-ES" sz="2000" dirty="0" err="1"/>
              <a:t>novos</a:t>
            </a:r>
            <a:r>
              <a:rPr lang="es-ES" sz="2000" dirty="0"/>
              <a:t> hábitos para a </a:t>
            </a:r>
            <a:r>
              <a:rPr lang="es-ES" sz="2000" dirty="0" err="1"/>
              <a:t>muller</a:t>
            </a:r>
            <a:r>
              <a:rPr lang="es-ES" sz="2000" dirty="0"/>
              <a:t> (fumar, maquillarse, broncearse), escandalosos para a </a:t>
            </a:r>
            <a:r>
              <a:rPr lang="es-ES" sz="2000" dirty="0" err="1"/>
              <a:t>súa</a:t>
            </a:r>
            <a:r>
              <a:rPr lang="es-ES" sz="2000" dirty="0"/>
              <a:t> época.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Todos </a:t>
            </a:r>
            <a:r>
              <a:rPr lang="es-ES" sz="2000" dirty="0" err="1"/>
              <a:t>estes</a:t>
            </a:r>
            <a:r>
              <a:rPr lang="es-ES" sz="2000" dirty="0"/>
              <a:t> cambios </a:t>
            </a:r>
            <a:r>
              <a:rPr lang="es-ES" sz="2000" dirty="0" err="1"/>
              <a:t>difundíanse</a:t>
            </a:r>
            <a:r>
              <a:rPr lang="es-ES" sz="2000" dirty="0"/>
              <a:t> mediante revistas </a:t>
            </a:r>
            <a:r>
              <a:rPr lang="es-ES" sz="2000" dirty="0" err="1"/>
              <a:t>nas</a:t>
            </a:r>
            <a:r>
              <a:rPr lang="es-ES" sz="2000" dirty="0"/>
              <a:t> que se potenciaba </a:t>
            </a:r>
            <a:r>
              <a:rPr lang="es-ES" sz="2000" dirty="0" err="1"/>
              <a:t>unha</a:t>
            </a:r>
            <a:r>
              <a:rPr lang="es-ES" sz="2000" dirty="0"/>
              <a:t> </a:t>
            </a:r>
            <a:r>
              <a:rPr lang="es-ES" sz="2000" dirty="0" err="1"/>
              <a:t>imaxe</a:t>
            </a:r>
            <a:r>
              <a:rPr lang="es-ES" sz="2000" dirty="0"/>
              <a:t> de </a:t>
            </a:r>
            <a:r>
              <a:rPr lang="es-ES" sz="2000" dirty="0" err="1"/>
              <a:t>muller</a:t>
            </a:r>
            <a:r>
              <a:rPr lang="es-ES" sz="2000" dirty="0"/>
              <a:t> dinámica, </a:t>
            </a:r>
            <a:r>
              <a:rPr lang="es-ES" sz="2000" dirty="0" err="1"/>
              <a:t>enérxica</a:t>
            </a:r>
            <a:r>
              <a:rPr lang="es-ES" sz="2000" dirty="0"/>
              <a:t> e </a:t>
            </a:r>
            <a:r>
              <a:rPr lang="es-ES" sz="2000" dirty="0" err="1"/>
              <a:t>independente</a:t>
            </a:r>
            <a:r>
              <a:rPr lang="es-ES" sz="2000" dirty="0"/>
              <a:t>, deportista, usaba </a:t>
            </a:r>
            <a:r>
              <a:rPr lang="es-ES" sz="2000" dirty="0" err="1"/>
              <a:t>pantalóns</a:t>
            </a:r>
            <a:r>
              <a:rPr lang="es-ES" sz="2000" dirty="0"/>
              <a:t>, pelo curto e </a:t>
            </a:r>
            <a:r>
              <a:rPr lang="es-ES" sz="2000" dirty="0" err="1"/>
              <a:t>incorporábase</a:t>
            </a:r>
            <a:r>
              <a:rPr lang="es-ES" sz="2000" dirty="0"/>
              <a:t>, </a:t>
            </a:r>
            <a:r>
              <a:rPr lang="es-ES" sz="2000" dirty="0" err="1"/>
              <a:t>pouco</a:t>
            </a:r>
            <a:r>
              <a:rPr lang="es-ES" sz="2000" dirty="0"/>
              <a:t> a </a:t>
            </a:r>
            <a:r>
              <a:rPr lang="es-ES" sz="2000" dirty="0" err="1"/>
              <a:t>pouco</a:t>
            </a:r>
            <a:r>
              <a:rPr lang="es-ES" sz="2000" dirty="0"/>
              <a:t>, </a:t>
            </a:r>
            <a:r>
              <a:rPr lang="es-ES" sz="2000" dirty="0" err="1"/>
              <a:t>ó</a:t>
            </a:r>
            <a:r>
              <a:rPr lang="es-ES" sz="2000" dirty="0"/>
              <a:t> mundo laboral.</a:t>
            </a:r>
          </a:p>
        </p:txBody>
      </p:sp>
      <p:pic>
        <p:nvPicPr>
          <p:cNvPr id="1026" name="Picture 2" descr="NY 1920 nuevas muje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084" y="3701143"/>
            <a:ext cx="4689928" cy="35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794" y="108453"/>
            <a:ext cx="4172537" cy="307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2548" y="0"/>
            <a:ext cx="458941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u="sng" dirty="0"/>
              <a:t>A MULLER NA II REPÚBLICA. 1931-1936</a:t>
            </a:r>
            <a:r>
              <a:rPr lang="es-ES" sz="2000" b="1" u="sng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A proclamación da II República </a:t>
            </a:r>
            <a:r>
              <a:rPr lang="es-ES" sz="2000" dirty="0" err="1"/>
              <a:t>significou</a:t>
            </a:r>
            <a:r>
              <a:rPr lang="es-ES" sz="2000" dirty="0"/>
              <a:t> para as mulleres a apertura </a:t>
            </a:r>
            <a:r>
              <a:rPr lang="es-ES" sz="2000" dirty="0" err="1"/>
              <a:t>dun</a:t>
            </a:r>
            <a:r>
              <a:rPr lang="es-ES" sz="2000" dirty="0"/>
              <a:t> </a:t>
            </a:r>
            <a:r>
              <a:rPr lang="es-ES" sz="2000" dirty="0" err="1"/>
              <a:t>novo</a:t>
            </a:r>
            <a:r>
              <a:rPr lang="es-ES" sz="2000" dirty="0"/>
              <a:t> período histórico, reformador e progresista que </a:t>
            </a:r>
            <a:r>
              <a:rPr lang="es-ES" sz="2000" dirty="0" err="1"/>
              <a:t>lles</a:t>
            </a:r>
            <a:r>
              <a:rPr lang="es-ES" sz="2000" dirty="0"/>
              <a:t> permitía a </a:t>
            </a:r>
            <a:r>
              <a:rPr lang="es-ES" sz="2000" dirty="0" err="1"/>
              <a:t>súa</a:t>
            </a:r>
            <a:r>
              <a:rPr lang="es-ES" sz="2000" dirty="0"/>
              <a:t> realización como </a:t>
            </a:r>
            <a:r>
              <a:rPr lang="es-ES" sz="2000" dirty="0" err="1"/>
              <a:t>persoas</a:t>
            </a:r>
            <a:r>
              <a:rPr lang="es-ES" sz="2000" dirty="0"/>
              <a:t> libres e </a:t>
            </a:r>
            <a:r>
              <a:rPr lang="es-ES" sz="2000" dirty="0" err="1"/>
              <a:t>independentes</a:t>
            </a:r>
            <a:r>
              <a:rPr lang="es-ES" sz="2000" dirty="0"/>
              <a:t>. Pero </a:t>
            </a:r>
            <a:r>
              <a:rPr lang="es-ES" sz="2000" dirty="0" err="1"/>
              <a:t>ó</a:t>
            </a:r>
            <a:r>
              <a:rPr lang="es-ES" sz="2000" dirty="0"/>
              <a:t> </a:t>
            </a:r>
            <a:r>
              <a:rPr lang="es-ES" sz="2000" dirty="0" err="1"/>
              <a:t>mesmo</a:t>
            </a:r>
            <a:r>
              <a:rPr lang="es-ES" sz="2000" dirty="0"/>
              <a:t> tempo </a:t>
            </a:r>
            <a:r>
              <a:rPr lang="es-ES" sz="2000" dirty="0" err="1"/>
              <a:t>temos</a:t>
            </a:r>
            <a:r>
              <a:rPr lang="es-ES" sz="2000" dirty="0"/>
              <a:t> que </a:t>
            </a:r>
            <a:r>
              <a:rPr lang="es-ES" sz="2000" dirty="0" err="1"/>
              <a:t>sinalar</a:t>
            </a:r>
            <a:r>
              <a:rPr lang="es-ES" sz="2000" dirty="0"/>
              <a:t>, todas as mulleres que non compartían esta emancipación e que tiñan medo ante o que consideraban un </a:t>
            </a:r>
            <a:r>
              <a:rPr lang="es-ES" sz="2000" dirty="0" err="1"/>
              <a:t>perigo</a:t>
            </a:r>
            <a:r>
              <a:rPr lang="es-ES" sz="2000" dirty="0"/>
              <a:t> para os valores </a:t>
            </a:r>
            <a:r>
              <a:rPr lang="es-ES" sz="2000" dirty="0" err="1"/>
              <a:t>tradicionais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b="1" dirty="0" err="1"/>
              <a:t>Camiño</a:t>
            </a:r>
            <a:r>
              <a:rPr lang="es-ES" sz="2000" b="1" dirty="0"/>
              <a:t> á </a:t>
            </a:r>
            <a:r>
              <a:rPr lang="es-ES" sz="2000" b="1" dirty="0" err="1"/>
              <a:t>Igualdade</a:t>
            </a:r>
            <a:r>
              <a:rPr lang="es-ES" sz="2000" b="1" dirty="0"/>
              <a:t>: </a:t>
            </a:r>
            <a:endParaRPr lang="es-ES" sz="2000" b="1" dirty="0" smtClean="0"/>
          </a:p>
          <a:p>
            <a:pPr algn="just"/>
            <a:r>
              <a:rPr lang="es-ES" sz="2000" dirty="0" smtClean="0"/>
              <a:t>A </a:t>
            </a:r>
            <a:r>
              <a:rPr lang="es-ES" sz="2000" dirty="0"/>
              <a:t>Constitución de 1931 e a </a:t>
            </a:r>
            <a:r>
              <a:rPr lang="es-ES" sz="2000" dirty="0" err="1"/>
              <a:t>lexislación</a:t>
            </a:r>
            <a:r>
              <a:rPr lang="es-ES" sz="2000" dirty="0"/>
              <a:t> republicana van </a:t>
            </a:r>
            <a:r>
              <a:rPr lang="es-ES" sz="2000" dirty="0" err="1"/>
              <a:t>recoñecer</a:t>
            </a:r>
            <a:r>
              <a:rPr lang="es-ES" sz="2000" dirty="0"/>
              <a:t> numerosos </a:t>
            </a:r>
            <a:r>
              <a:rPr lang="es-ES" sz="2000" dirty="0" err="1"/>
              <a:t>dereitos</a:t>
            </a:r>
            <a:r>
              <a:rPr lang="es-ES" sz="2000" dirty="0"/>
              <a:t> para as mulleres que significaron un grande avance na procura da </a:t>
            </a:r>
            <a:r>
              <a:rPr lang="es-ES" sz="2000" dirty="0" err="1"/>
              <a:t>igualdade</a:t>
            </a:r>
            <a:r>
              <a:rPr lang="es-ES" sz="2000" dirty="0"/>
              <a:t> política, legal e de </a:t>
            </a:r>
            <a:r>
              <a:rPr lang="es-ES" sz="2000" dirty="0" err="1"/>
              <a:t>xénero</a:t>
            </a:r>
            <a:r>
              <a:rPr lang="es-ES" sz="2000" dirty="0"/>
              <a:t>. </a:t>
            </a:r>
            <a:endParaRPr lang="gl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03" y="0"/>
            <a:ext cx="5080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501" y="0"/>
            <a:ext cx="564315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err="1" smtClean="0"/>
              <a:t>Sufraxio</a:t>
            </a:r>
            <a:r>
              <a:rPr lang="es-ES" sz="2000" b="1" dirty="0" smtClean="0"/>
              <a:t> </a:t>
            </a:r>
            <a:r>
              <a:rPr lang="es-ES" sz="2000" b="1" dirty="0" err="1"/>
              <a:t>feminino</a:t>
            </a:r>
            <a:r>
              <a:rPr lang="es-ES" sz="2000" b="1" dirty="0"/>
              <a:t>.</a:t>
            </a:r>
            <a:r>
              <a:rPr lang="es-ES" sz="2000" dirty="0"/>
              <a:t> </a:t>
            </a:r>
            <a:endParaRPr lang="es-ES" sz="2000" dirty="0" smtClean="0"/>
          </a:p>
          <a:p>
            <a:pPr algn="just"/>
            <a:r>
              <a:rPr lang="es-ES" sz="2000" dirty="0" smtClean="0"/>
              <a:t>Por </a:t>
            </a:r>
            <a:r>
              <a:rPr lang="es-ES" sz="2000" dirty="0"/>
              <a:t>1ª vez na Historia de España </a:t>
            </a:r>
            <a:r>
              <a:rPr lang="es-ES" sz="2000" dirty="0" err="1"/>
              <a:t>recoñecíase</a:t>
            </a:r>
            <a:r>
              <a:rPr lang="es-ES" sz="2000" dirty="0"/>
              <a:t>, na Constitución de 1931, o </a:t>
            </a:r>
            <a:r>
              <a:rPr lang="es-ES" sz="2000" dirty="0" err="1"/>
              <a:t>dereito</a:t>
            </a:r>
            <a:r>
              <a:rPr lang="es-ES" sz="2000" dirty="0"/>
              <a:t> das mulleres a </a:t>
            </a:r>
            <a:r>
              <a:rPr lang="es-ES" sz="2000" dirty="0" err="1"/>
              <a:t>exercer</a:t>
            </a:r>
            <a:r>
              <a:rPr lang="es-ES" sz="2000" dirty="0"/>
              <a:t> como </a:t>
            </a:r>
            <a:r>
              <a:rPr lang="es-ES" sz="2000" dirty="0" err="1"/>
              <a:t>cidadás</a:t>
            </a:r>
            <a:r>
              <a:rPr lang="es-ES" sz="2000" dirty="0"/>
              <a:t> de pleno </a:t>
            </a:r>
            <a:r>
              <a:rPr lang="es-ES" sz="2000" dirty="0" err="1"/>
              <a:t>dereito</a:t>
            </a:r>
            <a:r>
              <a:rPr lang="es-ES" sz="2000" dirty="0"/>
              <a:t>, conseguir a </a:t>
            </a:r>
            <a:r>
              <a:rPr lang="es-ES" sz="2000" dirty="0" err="1"/>
              <a:t>igualdade</a:t>
            </a:r>
            <a:r>
              <a:rPr lang="es-ES" sz="2000" dirty="0"/>
              <a:t> política </a:t>
            </a:r>
            <a:r>
              <a:rPr lang="es-ES" sz="2000" dirty="0" err="1"/>
              <a:t>cos</a:t>
            </a:r>
            <a:r>
              <a:rPr lang="es-ES" sz="2000" dirty="0"/>
              <a:t> </a:t>
            </a:r>
            <a:r>
              <a:rPr lang="es-ES" sz="2000" dirty="0" err="1"/>
              <a:t>homes</a:t>
            </a:r>
            <a:r>
              <a:rPr lang="es-ES" sz="2000" dirty="0"/>
              <a:t>, elixir </a:t>
            </a:r>
            <a:r>
              <a:rPr lang="es-ES" sz="2000" dirty="0" err="1"/>
              <a:t>ós</a:t>
            </a:r>
            <a:r>
              <a:rPr lang="es-ES" sz="2000" dirty="0"/>
              <a:t> </a:t>
            </a:r>
            <a:r>
              <a:rPr lang="es-ES" sz="2000" dirty="0" err="1"/>
              <a:t>seus</a:t>
            </a:r>
            <a:r>
              <a:rPr lang="es-ES" sz="2000" dirty="0"/>
              <a:t> representantes e ser </a:t>
            </a:r>
            <a:r>
              <a:rPr lang="es-ES" sz="2000" dirty="0" err="1"/>
              <a:t>elixidas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/>
              <a:t>O</a:t>
            </a:r>
            <a:r>
              <a:rPr lang="es-ES" sz="2000" dirty="0" smtClean="0"/>
              <a:t> </a:t>
            </a:r>
            <a:r>
              <a:rPr lang="es-ES" sz="2000" dirty="0" err="1"/>
              <a:t>sufraxio</a:t>
            </a:r>
            <a:r>
              <a:rPr lang="es-ES" sz="2000" dirty="0"/>
              <a:t> </a:t>
            </a:r>
            <a:r>
              <a:rPr lang="es-ES" sz="2000" dirty="0" err="1"/>
              <a:t>feminino</a:t>
            </a:r>
            <a:r>
              <a:rPr lang="es-ES" sz="2000" dirty="0"/>
              <a:t> </a:t>
            </a:r>
            <a:r>
              <a:rPr lang="es-ES" sz="2000" dirty="0" err="1"/>
              <a:t>ocasionou</a:t>
            </a:r>
            <a:r>
              <a:rPr lang="es-ES" sz="2000" dirty="0"/>
              <a:t> un intenso debate no Parlamento.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err="1"/>
              <a:t>Na</a:t>
            </a:r>
            <a:r>
              <a:rPr lang="es-ES" sz="2000" dirty="0"/>
              <a:t> sesión do 1º de </a:t>
            </a:r>
            <a:r>
              <a:rPr lang="es-ES" sz="2000" dirty="0" err="1"/>
              <a:t>outubro</a:t>
            </a:r>
            <a:r>
              <a:rPr lang="es-ES" sz="2000" dirty="0"/>
              <a:t> Clara Campoamor, deputada polo Partido Radical, </a:t>
            </a:r>
            <a:r>
              <a:rPr lang="es-ES" sz="2000" dirty="0" err="1"/>
              <a:t>defendeu</a:t>
            </a:r>
            <a:r>
              <a:rPr lang="es-ES" sz="2000" dirty="0"/>
              <a:t> que a República debía conceder o </a:t>
            </a:r>
            <a:r>
              <a:rPr lang="es-ES" sz="2000" dirty="0" err="1"/>
              <a:t>sufraxio</a:t>
            </a:r>
            <a:r>
              <a:rPr lang="es-ES" sz="2000" dirty="0"/>
              <a:t> á </a:t>
            </a:r>
            <a:r>
              <a:rPr lang="es-ES" sz="2000" dirty="0" err="1"/>
              <a:t>muller</a:t>
            </a:r>
            <a:r>
              <a:rPr lang="es-ES" sz="2000" dirty="0"/>
              <a:t> e que este </a:t>
            </a:r>
            <a:r>
              <a:rPr lang="es-ES" sz="2000" dirty="0" err="1"/>
              <a:t>dereito</a:t>
            </a:r>
            <a:r>
              <a:rPr lang="es-ES" sz="2000" dirty="0"/>
              <a:t> debería ser contemplado na Constitución republicana. </a:t>
            </a:r>
            <a:endParaRPr lang="es-ES" sz="20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000" dirty="0" smtClean="0"/>
              <a:t>En </a:t>
            </a:r>
            <a:r>
              <a:rPr lang="es-ES" sz="2000" dirty="0"/>
              <a:t>troques, Victoria Kent, deputada do Partido Republicano Radical Socialista, argumentaba que antes de </a:t>
            </a:r>
            <a:r>
              <a:rPr lang="es-ES" sz="2000" dirty="0" err="1"/>
              <a:t>recoñecer</a:t>
            </a:r>
            <a:r>
              <a:rPr lang="es-ES" sz="2000" dirty="0"/>
              <a:t> o </a:t>
            </a:r>
            <a:r>
              <a:rPr lang="es-ES" sz="2000" dirty="0" err="1"/>
              <a:t>dereito</a:t>
            </a:r>
            <a:r>
              <a:rPr lang="es-ES" sz="2000" dirty="0"/>
              <a:t> de </a:t>
            </a:r>
            <a:r>
              <a:rPr lang="es-ES" sz="2000" dirty="0" err="1"/>
              <a:t>sufraxio</a:t>
            </a:r>
            <a:r>
              <a:rPr lang="es-ES" sz="2000" dirty="0"/>
              <a:t> </a:t>
            </a:r>
            <a:r>
              <a:rPr lang="es-ES" sz="2000" dirty="0" err="1"/>
              <a:t>feminino</a:t>
            </a:r>
            <a:r>
              <a:rPr lang="es-ES" sz="2000" dirty="0"/>
              <a:t> (</a:t>
            </a:r>
            <a:r>
              <a:rPr lang="es-ES" sz="2000" dirty="0" err="1"/>
              <a:t>pois</a:t>
            </a:r>
            <a:r>
              <a:rPr lang="es-ES" sz="2000" dirty="0"/>
              <a:t> a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sempre</a:t>
            </a:r>
            <a:r>
              <a:rPr lang="es-ES" sz="2000" dirty="0"/>
              <a:t> </a:t>
            </a:r>
            <a:r>
              <a:rPr lang="es-ES" sz="2000" dirty="0" err="1"/>
              <a:t>estivera</a:t>
            </a:r>
            <a:r>
              <a:rPr lang="es-ES" sz="2000" dirty="0"/>
              <a:t> sometida á </a:t>
            </a:r>
            <a:r>
              <a:rPr lang="es-ES" sz="2000" dirty="0" err="1"/>
              <a:t>vontade</a:t>
            </a:r>
            <a:r>
              <a:rPr lang="es-ES" sz="2000" dirty="0"/>
              <a:t>, do </a:t>
            </a:r>
            <a:r>
              <a:rPr lang="es-ES" sz="2000" dirty="0" err="1"/>
              <a:t>pai</a:t>
            </a:r>
            <a:r>
              <a:rPr lang="es-ES" sz="2000" dirty="0"/>
              <a:t>, do marido e influenciada polos valores </a:t>
            </a:r>
            <a:r>
              <a:rPr lang="es-ES" sz="2000" dirty="0" err="1"/>
              <a:t>tradicionais</a:t>
            </a:r>
            <a:r>
              <a:rPr lang="es-ES" sz="2000" dirty="0"/>
              <a:t> do clero católico) debía esperarse a que a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tivese</a:t>
            </a:r>
            <a:r>
              <a:rPr lang="es-ES" sz="2000" dirty="0"/>
              <a:t> </a:t>
            </a:r>
            <a:r>
              <a:rPr lang="es-ES" sz="2000" dirty="0" err="1"/>
              <a:t>maior</a:t>
            </a:r>
            <a:r>
              <a:rPr lang="es-ES" sz="2000" dirty="0"/>
              <a:t> formación política para que o </a:t>
            </a:r>
            <a:r>
              <a:rPr lang="es-ES" sz="2000" dirty="0" err="1"/>
              <a:t>seu</a:t>
            </a:r>
            <a:r>
              <a:rPr lang="es-ES" sz="2000" dirty="0"/>
              <a:t> voto non fose </a:t>
            </a:r>
            <a:r>
              <a:rPr lang="es-ES" sz="2000" dirty="0" err="1"/>
              <a:t>influído</a:t>
            </a:r>
            <a:r>
              <a:rPr lang="es-ES" sz="2000" dirty="0"/>
              <a:t> </a:t>
            </a:r>
            <a:r>
              <a:rPr lang="es-ES" sz="2000" dirty="0" err="1"/>
              <a:t>ou</a:t>
            </a:r>
            <a:r>
              <a:rPr lang="es-ES" sz="2000" dirty="0"/>
              <a:t> coaccionado.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324" y="3747405"/>
            <a:ext cx="5716625" cy="32141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953" y="244519"/>
            <a:ext cx="51911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503" y="148046"/>
            <a:ext cx="508580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No ámbito social </a:t>
            </a:r>
            <a:r>
              <a:rPr lang="es-ES" sz="2000" dirty="0" err="1"/>
              <a:t>fomentouse</a:t>
            </a:r>
            <a:r>
              <a:rPr lang="es-ES" sz="2000" dirty="0"/>
              <a:t> a equiparación de </a:t>
            </a:r>
            <a:r>
              <a:rPr lang="es-ES" sz="2000" dirty="0" err="1"/>
              <a:t>dereitos</a:t>
            </a:r>
            <a:r>
              <a:rPr lang="es-ES" sz="2000" dirty="0"/>
              <a:t> entre o home e a </a:t>
            </a:r>
            <a:r>
              <a:rPr lang="es-ES" sz="2000" dirty="0" err="1"/>
              <a:t>muller</a:t>
            </a:r>
            <a:r>
              <a:rPr lang="es-ES" sz="2000" dirty="0"/>
              <a:t>. A </a:t>
            </a:r>
            <a:r>
              <a:rPr lang="es-ES" sz="2000" i="1" dirty="0" err="1"/>
              <a:t>lei</a:t>
            </a:r>
            <a:r>
              <a:rPr lang="es-ES" sz="2000" i="1" dirty="0"/>
              <a:t> de divorcio </a:t>
            </a:r>
            <a:r>
              <a:rPr lang="es-ES" sz="2000" dirty="0"/>
              <a:t>aprobada era </a:t>
            </a:r>
            <a:r>
              <a:rPr lang="es-ES" sz="2000" dirty="0" err="1"/>
              <a:t>unha</a:t>
            </a:r>
            <a:r>
              <a:rPr lang="es-ES" sz="2000" dirty="0"/>
              <a:t> das </a:t>
            </a:r>
            <a:r>
              <a:rPr lang="es-ES" sz="2000" dirty="0" err="1"/>
              <a:t>máis</a:t>
            </a:r>
            <a:r>
              <a:rPr lang="es-ES" sz="2000" dirty="0"/>
              <a:t> avanzadas para a </a:t>
            </a:r>
            <a:r>
              <a:rPr lang="es-ES" sz="2000" dirty="0" err="1"/>
              <a:t>súa</a:t>
            </a:r>
            <a:r>
              <a:rPr lang="es-ES" sz="2000" dirty="0"/>
              <a:t> época </a:t>
            </a:r>
            <a:r>
              <a:rPr lang="es-ES" sz="2000" dirty="0" err="1"/>
              <a:t>pois</a:t>
            </a:r>
            <a:r>
              <a:rPr lang="es-ES" sz="2000" dirty="0"/>
              <a:t> contemplaba o </a:t>
            </a:r>
            <a:r>
              <a:rPr lang="es-ES" sz="2000" dirty="0" err="1"/>
              <a:t>suposto</a:t>
            </a:r>
            <a:r>
              <a:rPr lang="es-ES" sz="2000" dirty="0"/>
              <a:t> de mutua </a:t>
            </a:r>
            <a:r>
              <a:rPr lang="es-ES" sz="2000" dirty="0" err="1"/>
              <a:t>desavinza</a:t>
            </a:r>
            <a:r>
              <a:rPr lang="es-ES" sz="2000" dirty="0"/>
              <a:t> e a petición de parte.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err="1" smtClean="0"/>
              <a:t>Hai</a:t>
            </a:r>
            <a:r>
              <a:rPr lang="es-ES" sz="2000" dirty="0" smtClean="0"/>
              <a:t> </a:t>
            </a:r>
            <a:r>
              <a:rPr lang="es-ES" sz="2000" dirty="0"/>
              <a:t>que </a:t>
            </a:r>
            <a:r>
              <a:rPr lang="es-ES" sz="2000" dirty="0" err="1"/>
              <a:t>engadir</a:t>
            </a:r>
            <a:r>
              <a:rPr lang="es-ES" sz="2000" dirty="0"/>
              <a:t> a </a:t>
            </a:r>
            <a:r>
              <a:rPr lang="es-ES" sz="2000" i="1" dirty="0" err="1"/>
              <a:t>lei</a:t>
            </a:r>
            <a:r>
              <a:rPr lang="es-ES" sz="2000" i="1" dirty="0"/>
              <a:t> de matrimonio civil</a:t>
            </a:r>
            <a:r>
              <a:rPr lang="es-ES" sz="2000" dirty="0"/>
              <a:t>, a </a:t>
            </a:r>
            <a:r>
              <a:rPr lang="es-ES" sz="2000" i="1" dirty="0"/>
              <a:t>equiparación na </a:t>
            </a:r>
            <a:r>
              <a:rPr lang="es-ES" sz="2000" i="1" dirty="0" err="1"/>
              <a:t>maioría</a:t>
            </a:r>
            <a:r>
              <a:rPr lang="es-ES" sz="2000" i="1" dirty="0"/>
              <a:t> de </a:t>
            </a:r>
            <a:r>
              <a:rPr lang="es-ES" sz="2000" i="1" dirty="0" err="1"/>
              <a:t>idade</a:t>
            </a:r>
            <a:r>
              <a:rPr lang="es-ES" sz="2000" dirty="0"/>
              <a:t>, a escolarización e </a:t>
            </a:r>
            <a:r>
              <a:rPr lang="es-ES" sz="2000" dirty="0" err="1"/>
              <a:t>ensino</a:t>
            </a:r>
            <a:r>
              <a:rPr lang="es-ES" sz="2000" dirty="0"/>
              <a:t> </a:t>
            </a:r>
            <a:r>
              <a:rPr lang="es-ES" sz="2000" dirty="0" err="1"/>
              <a:t>obrigatorio</a:t>
            </a:r>
            <a:r>
              <a:rPr lang="es-ES" sz="2000" dirty="0"/>
              <a:t>, </a:t>
            </a:r>
            <a:r>
              <a:rPr lang="es-ES" sz="2000" dirty="0" err="1"/>
              <a:t>gratuíto</a:t>
            </a:r>
            <a:r>
              <a:rPr lang="es-ES" sz="2000" dirty="0"/>
              <a:t>, laico e a </a:t>
            </a:r>
            <a:r>
              <a:rPr lang="es-ES" sz="2000" i="1" dirty="0"/>
              <a:t>coeducación,</a:t>
            </a:r>
            <a:r>
              <a:rPr lang="es-ES" sz="2000" dirty="0"/>
              <a:t> que </a:t>
            </a:r>
            <a:r>
              <a:rPr lang="es-ES" sz="2000" dirty="0" err="1"/>
              <a:t>contribuíu</a:t>
            </a:r>
            <a:r>
              <a:rPr lang="es-ES" sz="2000" dirty="0"/>
              <a:t> </a:t>
            </a:r>
            <a:r>
              <a:rPr lang="es-ES" sz="2000" dirty="0" err="1"/>
              <a:t>ó</a:t>
            </a:r>
            <a:r>
              <a:rPr lang="es-ES" sz="2000" dirty="0"/>
              <a:t> descenso da </a:t>
            </a:r>
            <a:r>
              <a:rPr lang="es-ES" sz="2000" dirty="0" err="1"/>
              <a:t>taxa</a:t>
            </a:r>
            <a:r>
              <a:rPr lang="es-ES" sz="2000" dirty="0"/>
              <a:t> de analfabetismo </a:t>
            </a:r>
            <a:r>
              <a:rPr lang="es-ES" sz="2000" dirty="0" err="1"/>
              <a:t>feminino</a:t>
            </a:r>
            <a:r>
              <a:rPr lang="es-ES" sz="2000" dirty="0"/>
              <a:t> e a eliminación da discriminación educativa por </a:t>
            </a:r>
            <a:r>
              <a:rPr lang="es-ES" sz="2000" dirty="0" err="1"/>
              <a:t>xénero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err="1"/>
              <a:t>Outras</a:t>
            </a:r>
            <a:r>
              <a:rPr lang="es-ES" sz="2000" dirty="0"/>
              <a:t> medidas </a:t>
            </a:r>
            <a:r>
              <a:rPr lang="es-ES" sz="2000" dirty="0" err="1"/>
              <a:t>foron</a:t>
            </a:r>
            <a:r>
              <a:rPr lang="es-ES" sz="2000" dirty="0"/>
              <a:t> a </a:t>
            </a:r>
            <a:r>
              <a:rPr lang="es-ES" sz="2000" i="1" dirty="0"/>
              <a:t>non penalización do adulterio e do </a:t>
            </a:r>
            <a:r>
              <a:rPr lang="es-ES" sz="2000" i="1" dirty="0" err="1"/>
              <a:t>amancebamento</a:t>
            </a:r>
            <a:r>
              <a:rPr lang="es-ES" sz="2000" dirty="0"/>
              <a:t>, a desaparición do parricidio por honor (causas </a:t>
            </a:r>
            <a:r>
              <a:rPr lang="es-ES" sz="2000" dirty="0" err="1"/>
              <a:t>nas</a:t>
            </a:r>
            <a:r>
              <a:rPr lang="es-ES" sz="2000" dirty="0"/>
              <a:t> que a </a:t>
            </a:r>
            <a:r>
              <a:rPr lang="es-ES" sz="2000" dirty="0" err="1"/>
              <a:t>muller</a:t>
            </a:r>
            <a:r>
              <a:rPr lang="es-ES" sz="2000" dirty="0"/>
              <a:t> estaba </a:t>
            </a:r>
            <a:r>
              <a:rPr lang="es-ES" sz="2000" dirty="0" err="1"/>
              <a:t>sempre</a:t>
            </a:r>
            <a:r>
              <a:rPr lang="es-ES" sz="2000" dirty="0"/>
              <a:t> desfavorecida), o </a:t>
            </a:r>
            <a:r>
              <a:rPr lang="es-ES" sz="2000" dirty="0" err="1"/>
              <a:t>recoñecemento</a:t>
            </a:r>
            <a:r>
              <a:rPr lang="es-ES" sz="2000" dirty="0"/>
              <a:t> dos </a:t>
            </a:r>
            <a:r>
              <a:rPr lang="es-ES" sz="2000" i="1" dirty="0" err="1"/>
              <a:t>mesmos</a:t>
            </a:r>
            <a:r>
              <a:rPr lang="es-ES" sz="2000" i="1" dirty="0"/>
              <a:t> </a:t>
            </a:r>
            <a:r>
              <a:rPr lang="es-ES" sz="2000" i="1" dirty="0" err="1"/>
              <a:t>dereitos</a:t>
            </a:r>
            <a:r>
              <a:rPr lang="es-ES" sz="2000" i="1" dirty="0"/>
              <a:t> para </a:t>
            </a:r>
            <a:r>
              <a:rPr lang="es-ES" sz="2000" i="1" dirty="0" err="1"/>
              <a:t>fillos</a:t>
            </a:r>
            <a:r>
              <a:rPr lang="es-ES" sz="2000" i="1" dirty="0"/>
              <a:t> </a:t>
            </a:r>
            <a:r>
              <a:rPr lang="es-ES" sz="2000" i="1" dirty="0" err="1"/>
              <a:t>lexítimos</a:t>
            </a:r>
            <a:r>
              <a:rPr lang="es-ES" sz="2000" i="1" dirty="0"/>
              <a:t> e </a:t>
            </a:r>
            <a:r>
              <a:rPr lang="es-ES" sz="2000" i="1" dirty="0" err="1"/>
              <a:t>ilexítimos</a:t>
            </a:r>
            <a:r>
              <a:rPr lang="es-ES" sz="2000" dirty="0"/>
              <a:t> (</a:t>
            </a:r>
            <a:r>
              <a:rPr lang="es-ES" sz="2000" dirty="0" err="1"/>
              <a:t>fóra</a:t>
            </a:r>
            <a:r>
              <a:rPr lang="es-ES" sz="2000" dirty="0"/>
              <a:t> do matrimonio), a </a:t>
            </a:r>
            <a:r>
              <a:rPr lang="es-ES" sz="2000" dirty="0" err="1"/>
              <a:t>presenza</a:t>
            </a:r>
            <a:r>
              <a:rPr lang="es-ES" sz="2000" dirty="0"/>
              <a:t> de </a:t>
            </a:r>
            <a:r>
              <a:rPr lang="es-ES" sz="2000" i="1" dirty="0"/>
              <a:t>mulleres nos </a:t>
            </a:r>
            <a:r>
              <a:rPr lang="es-ES" sz="2000" i="1" dirty="0" err="1"/>
              <a:t>xurados</a:t>
            </a:r>
            <a:r>
              <a:rPr lang="es-ES" sz="2000" i="1" dirty="0"/>
              <a:t> populares</a:t>
            </a:r>
            <a:r>
              <a:rPr lang="es-ES" sz="2000" dirty="0"/>
              <a:t>...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95796"/>
            <a:ext cx="4197532" cy="21864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647" y="1968137"/>
            <a:ext cx="3178597" cy="47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2539" y="0"/>
            <a:ext cx="481584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No ámbito laboral, na II República </a:t>
            </a:r>
            <a:r>
              <a:rPr lang="es-ES" sz="2000" dirty="0" err="1"/>
              <a:t>regulouse</a:t>
            </a:r>
            <a:r>
              <a:rPr lang="es-ES" sz="2000" dirty="0"/>
              <a:t> o </a:t>
            </a:r>
            <a:r>
              <a:rPr lang="es-ES" sz="2000" dirty="0" err="1"/>
              <a:t>traballo</a:t>
            </a:r>
            <a:r>
              <a:rPr lang="es-ES" sz="2000" dirty="0"/>
              <a:t> das mulleres, o seguro de </a:t>
            </a:r>
            <a:r>
              <a:rPr lang="es-ES" sz="2000" dirty="0" err="1"/>
              <a:t>maternidade</a:t>
            </a:r>
            <a:r>
              <a:rPr lang="es-ES" sz="2000" dirty="0"/>
              <a:t>, o acceso da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ós</a:t>
            </a:r>
            <a:r>
              <a:rPr lang="es-ES" sz="2000" dirty="0"/>
              <a:t> </a:t>
            </a:r>
            <a:r>
              <a:rPr lang="es-ES" sz="2000" dirty="0" err="1"/>
              <a:t>colexios</a:t>
            </a:r>
            <a:r>
              <a:rPr lang="es-ES" sz="2000" dirty="0"/>
              <a:t> </a:t>
            </a:r>
            <a:r>
              <a:rPr lang="es-ES" sz="2000" dirty="0" err="1"/>
              <a:t>profesionais</a:t>
            </a:r>
            <a:r>
              <a:rPr lang="es-ES" sz="2000" dirty="0"/>
              <a:t> e na función pública (</a:t>
            </a:r>
            <a:r>
              <a:rPr lang="es-ES" sz="2000" dirty="0" err="1"/>
              <a:t>co</a:t>
            </a:r>
            <a:r>
              <a:rPr lang="es-ES" sz="2000" dirty="0"/>
              <a:t> </a:t>
            </a:r>
            <a:r>
              <a:rPr lang="es-ES" sz="2000" dirty="0" err="1"/>
              <a:t>mesmo</a:t>
            </a:r>
            <a:r>
              <a:rPr lang="es-ES" sz="2000" dirty="0"/>
              <a:t> </a:t>
            </a:r>
            <a:r>
              <a:rPr lang="es-ES" sz="2000" dirty="0" err="1"/>
              <a:t>soldo</a:t>
            </a:r>
            <a:r>
              <a:rPr lang="es-ES" sz="2000" dirty="0" smtClean="0"/>
              <a:t>).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 </a:t>
            </a:r>
            <a:r>
              <a:rPr lang="es-ES" sz="2000" dirty="0" err="1"/>
              <a:t>Aínda</a:t>
            </a:r>
            <a:r>
              <a:rPr lang="es-ES" sz="2000" dirty="0"/>
              <a:t> así, </a:t>
            </a:r>
            <a:r>
              <a:rPr lang="es-ES" sz="2000" dirty="0" err="1"/>
              <a:t>mantívose</a:t>
            </a:r>
            <a:r>
              <a:rPr lang="es-ES" sz="2000" dirty="0"/>
              <a:t> a </a:t>
            </a:r>
            <a:r>
              <a:rPr lang="es-ES" sz="2000" dirty="0" err="1"/>
              <a:t>autoridade</a:t>
            </a:r>
            <a:r>
              <a:rPr lang="es-ES" sz="2000" dirty="0"/>
              <a:t> do marido como representante legal da esposa para administrar os </a:t>
            </a:r>
            <a:r>
              <a:rPr lang="es-ES" sz="2000" dirty="0" err="1"/>
              <a:t>bens</a:t>
            </a:r>
            <a:r>
              <a:rPr lang="es-ES" sz="2000" dirty="0"/>
              <a:t> e realizar numerosas actividades económicas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b="1" dirty="0"/>
              <a:t>A participación política da </a:t>
            </a:r>
            <a:r>
              <a:rPr lang="es-ES" sz="2000" b="1" dirty="0" err="1"/>
              <a:t>muller</a:t>
            </a:r>
            <a:r>
              <a:rPr lang="es-ES" sz="2000" b="1" dirty="0"/>
              <a:t>: </a:t>
            </a:r>
            <a:r>
              <a:rPr lang="es-ES" sz="2000" dirty="0"/>
              <a:t>Coa proclamación da Segunda República </a:t>
            </a:r>
            <a:r>
              <a:rPr lang="es-ES" sz="2000" dirty="0" err="1"/>
              <a:t>moitas</a:t>
            </a:r>
            <a:r>
              <a:rPr lang="es-ES" sz="2000" dirty="0"/>
              <a:t> mulleres </a:t>
            </a:r>
            <a:r>
              <a:rPr lang="es-ES" sz="2000" dirty="0" err="1"/>
              <a:t>incorporáronse</a:t>
            </a:r>
            <a:r>
              <a:rPr lang="es-ES" sz="2000" dirty="0"/>
              <a:t> á vida política e social de España. A </a:t>
            </a:r>
            <a:r>
              <a:rPr lang="es-ES" sz="2000" dirty="0" err="1"/>
              <a:t>liberdade</a:t>
            </a:r>
            <a:r>
              <a:rPr lang="es-ES" sz="2000" dirty="0"/>
              <a:t> </a:t>
            </a:r>
            <a:r>
              <a:rPr lang="es-ES" sz="2000" dirty="0" err="1"/>
              <a:t>permitiulles</a:t>
            </a:r>
            <a:r>
              <a:rPr lang="es-ES" sz="2000" dirty="0"/>
              <a:t> militar e participar activamente nos diferentes partidos e sindicatos existentes, formando </a:t>
            </a:r>
            <a:r>
              <a:rPr lang="es-ES" sz="2000" dirty="0" err="1"/>
              <a:t>seccións</a:t>
            </a:r>
            <a:r>
              <a:rPr lang="es-ES" sz="2000" dirty="0"/>
              <a:t> </a:t>
            </a:r>
            <a:r>
              <a:rPr lang="es-ES" sz="2000" dirty="0" err="1"/>
              <a:t>femininas</a:t>
            </a:r>
            <a:r>
              <a:rPr lang="es-ES" sz="2000" dirty="0"/>
              <a:t> dentro deles. Pero </a:t>
            </a:r>
            <a:r>
              <a:rPr lang="es-ES" sz="2000" dirty="0" err="1"/>
              <a:t>tamén</a:t>
            </a:r>
            <a:r>
              <a:rPr lang="es-ES" sz="2000" dirty="0"/>
              <a:t> formaron </a:t>
            </a:r>
            <a:r>
              <a:rPr lang="es-ES" sz="2000" dirty="0" err="1"/>
              <a:t>agrupacións</a:t>
            </a:r>
            <a:r>
              <a:rPr lang="es-ES" sz="2000" dirty="0"/>
              <a:t> específicas para defender os </a:t>
            </a:r>
            <a:r>
              <a:rPr lang="es-ES" sz="2000" dirty="0" err="1"/>
              <a:t>seus</a:t>
            </a:r>
            <a:r>
              <a:rPr lang="es-ES" sz="2000" dirty="0"/>
              <a:t> </a:t>
            </a:r>
            <a:r>
              <a:rPr lang="es-ES" sz="2000" dirty="0" err="1"/>
              <a:t>dereitos</a:t>
            </a:r>
            <a:r>
              <a:rPr lang="es-ES" sz="2000" dirty="0"/>
              <a:t> e avanzar na </a:t>
            </a:r>
            <a:r>
              <a:rPr lang="es-ES" sz="2000" dirty="0" err="1"/>
              <a:t>igualdade</a:t>
            </a:r>
            <a:r>
              <a:rPr lang="es-ES" sz="2000" dirty="0"/>
              <a:t> e na emancipación </a:t>
            </a:r>
            <a:r>
              <a:rPr lang="es-ES" sz="2000" dirty="0" err="1"/>
              <a:t>feminina</a:t>
            </a:r>
            <a:r>
              <a:rPr lang="es-ES" sz="2000" dirty="0"/>
              <a:t>, desde perspectivas distintas.</a:t>
            </a:r>
          </a:p>
          <a:p>
            <a:pPr algn="just"/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11" y="1149530"/>
            <a:ext cx="6458731" cy="46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3955</Words>
  <Application>Microsoft Office PowerPoint</Application>
  <PresentationFormat>Panorámica</PresentationFormat>
  <Paragraphs>188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28</cp:revision>
  <dcterms:created xsi:type="dcterms:W3CDTF">2024-04-21T09:02:34Z</dcterms:created>
  <dcterms:modified xsi:type="dcterms:W3CDTF">2025-04-12T19:49:53Z</dcterms:modified>
</cp:coreProperties>
</file>