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5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12192000" cy="6858000"/>
  <p:notesSz cx="7559675" cy="106918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ES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ES" sz="4400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ES" sz="4400" b="0" strike="noStrike" spc="-1"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ES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ES" sz="4400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ES" sz="4400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ES" sz="4400" b="0" strike="noStrike" spc="-1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ES" sz="4400" b="0" strike="noStrike" spc="-1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ES" sz="4400" b="0" strike="noStrike" spc="-1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15"/>
          <a:srcRect l="3610"/>
          <a:stretch/>
        </p:blipFill>
        <p:spPr>
          <a:xfrm>
            <a:off x="0" y="2669760"/>
            <a:ext cx="4035960" cy="4187160"/>
          </a:xfrm>
          <a:prstGeom prst="rect">
            <a:avLst/>
          </a:prstGeom>
          <a:ln w="0">
            <a:noFill/>
          </a:ln>
        </p:spPr>
      </p:pic>
      <p:pic>
        <p:nvPicPr>
          <p:cNvPr id="9" name="Picture 6"/>
          <p:cNvPicPr/>
          <p:nvPr/>
        </p:nvPicPr>
        <p:blipFill>
          <a:blip r:embed="rId16"/>
          <a:srcRect l="35647"/>
          <a:stretch/>
        </p:blipFill>
        <p:spPr>
          <a:xfrm>
            <a:off x="0" y="2892240"/>
            <a:ext cx="1521360" cy="2364480"/>
          </a:xfrm>
          <a:prstGeom prst="rect">
            <a:avLst/>
          </a:prstGeom>
          <a:ln w="0">
            <a:noFill/>
          </a:ln>
        </p:spPr>
      </p:pic>
      <p:sp>
        <p:nvSpPr>
          <p:cNvPr id="2" name="Oval 15"/>
          <p:cNvSpPr/>
          <p:nvPr/>
        </p:nvSpPr>
        <p:spPr>
          <a:xfrm>
            <a:off x="8609040" y="1676520"/>
            <a:ext cx="2818440" cy="2818440"/>
          </a:xfrm>
          <a:prstGeom prst="ellipse">
            <a:avLst/>
          </a:prstGeom>
          <a:gradFill rotWithShape="0">
            <a:gsLst>
              <a:gs pos="0">
                <a:srgbClr val="50B9C1">
                  <a:alpha val="7058"/>
                </a:srgbClr>
              </a:gs>
              <a:gs pos="100000">
                <a:srgbClr val="50B9C1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38160" dist="2556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3" name="Picture 8"/>
          <p:cNvPicPr/>
          <p:nvPr/>
        </p:nvPicPr>
        <p:blipFill>
          <a:blip r:embed="rId17"/>
          <a:srcRect t="28812"/>
          <a:stretch/>
        </p:blipFill>
        <p:spPr>
          <a:xfrm>
            <a:off x="7999560" y="0"/>
            <a:ext cx="1602360" cy="1140480"/>
          </a:xfrm>
          <a:prstGeom prst="rect">
            <a:avLst/>
          </a:prstGeom>
          <a:ln w="0">
            <a:noFill/>
          </a:ln>
        </p:spPr>
      </p:pic>
      <p:pic>
        <p:nvPicPr>
          <p:cNvPr id="4" name="Picture 9"/>
          <p:cNvPicPr/>
          <p:nvPr/>
        </p:nvPicPr>
        <p:blipFill>
          <a:blip r:embed="rId18"/>
          <a:srcRect b="23333"/>
          <a:stretch/>
        </p:blipFill>
        <p:spPr>
          <a:xfrm>
            <a:off x="8605800" y="6095880"/>
            <a:ext cx="992520" cy="761040"/>
          </a:xfrm>
          <a:prstGeom prst="rect">
            <a:avLst/>
          </a:prstGeom>
          <a:ln w="0">
            <a:noFill/>
          </a:ln>
        </p:spPr>
      </p:pic>
      <p:sp>
        <p:nvSpPr>
          <p:cNvPr id="5" name="Rectangle 13"/>
          <p:cNvSpPr/>
          <p:nvPr/>
        </p:nvSpPr>
        <p:spPr>
          <a:xfrm>
            <a:off x="10437840" y="0"/>
            <a:ext cx="684720" cy="11419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st="2556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s-ES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adroTexto 1"/>
          <p:cNvSpPr/>
          <p:nvPr/>
        </p:nvSpPr>
        <p:spPr>
          <a:xfrm>
            <a:off x="7286760" y="2249640"/>
            <a:ext cx="4104720" cy="146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gl-ES" sz="5400" b="0" strike="noStrike" spc="-1">
                <a:solidFill>
                  <a:srgbClr val="FFFFFF"/>
                </a:solidFill>
                <a:latin typeface="Arial"/>
                <a:ea typeface="DejaVu Sans"/>
              </a:rPr>
              <a:t>O CUBISMO</a:t>
            </a:r>
            <a:endParaRPr lang="es-ES" sz="5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gl-ES" sz="3600" b="0" strike="noStrike" spc="-1">
                <a:solidFill>
                  <a:srgbClr val="FFFFFF"/>
                </a:solidFill>
                <a:latin typeface="Arial"/>
                <a:ea typeface="DejaVu Sans"/>
              </a:rPr>
              <a:t>      1908-1914</a:t>
            </a:r>
            <a:endParaRPr lang="es-ES" sz="3600" b="0" strike="noStrike" spc="-1">
              <a:latin typeface="Arial"/>
            </a:endParaRPr>
          </a:p>
        </p:txBody>
      </p:sp>
      <p:pic>
        <p:nvPicPr>
          <p:cNvPr id="45" name="Picture 2" descr="Resultado de imagen de las seÃ±oritas de avignon"/>
          <p:cNvPicPr/>
          <p:nvPr/>
        </p:nvPicPr>
        <p:blipFill>
          <a:blip r:embed="rId2"/>
          <a:stretch/>
        </p:blipFill>
        <p:spPr>
          <a:xfrm>
            <a:off x="0" y="0"/>
            <a:ext cx="6562800" cy="6856920"/>
          </a:xfrm>
          <a:prstGeom prst="rect">
            <a:avLst/>
          </a:prstGeom>
          <a:ln w="0">
            <a:noFill/>
          </a:ln>
        </p:spPr>
      </p:pic>
      <p:sp>
        <p:nvSpPr>
          <p:cNvPr id="46" name="Rectángulo 45"/>
          <p:cNvSpPr/>
          <p:nvPr/>
        </p:nvSpPr>
        <p:spPr>
          <a:xfrm>
            <a:off x="7020000" y="6300000"/>
            <a:ext cx="3419280" cy="35928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Rectángulo 46"/>
          <p:cNvSpPr/>
          <p:nvPr/>
        </p:nvSpPr>
        <p:spPr>
          <a:xfrm>
            <a:off x="6948298" y="6341494"/>
            <a:ext cx="3932138" cy="2762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gl-ES" sz="14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As señoritas de </a:t>
            </a:r>
            <a:r>
              <a:rPr lang="gl-ES" sz="1400" b="0" strike="noStrike" spc="-1" dirty="0" err="1">
                <a:solidFill>
                  <a:srgbClr val="000000"/>
                </a:solidFill>
                <a:latin typeface="Century Gothic"/>
                <a:ea typeface="DejaVu Sans"/>
              </a:rPr>
              <a:t>Aviñón</a:t>
            </a:r>
            <a:r>
              <a:rPr lang="gl-ES" sz="14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. P. </a:t>
            </a:r>
            <a:r>
              <a:rPr lang="gl-ES" sz="1400" b="0" strike="noStrike" spc="-1" dirty="0" err="1">
                <a:solidFill>
                  <a:srgbClr val="000000"/>
                </a:solidFill>
                <a:latin typeface="Century Gothic"/>
                <a:ea typeface="DejaVu Sans"/>
              </a:rPr>
              <a:t>Picasso</a:t>
            </a:r>
            <a:r>
              <a:rPr lang="gl-ES" sz="14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. </a:t>
            </a:r>
            <a:r>
              <a:rPr lang="gl-ES" sz="1400" b="0" strike="noStrike" spc="-1" dirty="0" smtClean="0">
                <a:solidFill>
                  <a:srgbClr val="000000"/>
                </a:solidFill>
                <a:latin typeface="Century Gothic"/>
                <a:ea typeface="DejaVu Sans"/>
              </a:rPr>
              <a:t>1907</a:t>
            </a:r>
            <a:endParaRPr lang="es-ES" sz="1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adroTexto 1"/>
          <p:cNvSpPr/>
          <p:nvPr/>
        </p:nvSpPr>
        <p:spPr>
          <a:xfrm>
            <a:off x="360000" y="2340000"/>
            <a:ext cx="3369960" cy="1735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StarSymbol"/>
              <a:buChar char="-"/>
            </a:pP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Desaparece a perspectiva e </a:t>
            </a:r>
            <a:endParaRPr lang="es-ES" sz="18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StarSymbol"/>
              <a:buChar char="-"/>
            </a:pP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a profundidade: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Non se pretende reflectir unha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 terceira dimensión</a:t>
            </a:r>
            <a:endParaRPr lang="es-ES" sz="1800" b="0" strike="noStrike" spc="-1">
              <a:latin typeface="Arial"/>
            </a:endParaRPr>
          </a:p>
        </p:txBody>
      </p:sp>
      <p:pic>
        <p:nvPicPr>
          <p:cNvPr id="100" name="Picture 1" descr="Resultado de imagen de paisaje de lÂ´estaque.Braque 1907"/>
          <p:cNvPicPr/>
          <p:nvPr/>
        </p:nvPicPr>
        <p:blipFill>
          <a:blip r:embed="rId2"/>
          <a:stretch/>
        </p:blipFill>
        <p:spPr>
          <a:xfrm>
            <a:off x="5400000" y="0"/>
            <a:ext cx="4859640" cy="6961680"/>
          </a:xfrm>
          <a:prstGeom prst="rect">
            <a:avLst/>
          </a:prstGeom>
          <a:ln w="0">
            <a:noFill/>
          </a:ln>
        </p:spPr>
      </p:pic>
      <p:sp>
        <p:nvSpPr>
          <p:cNvPr id="101" name="Rectángulo 100"/>
          <p:cNvSpPr/>
          <p:nvPr/>
        </p:nvSpPr>
        <p:spPr>
          <a:xfrm>
            <a:off x="2160000" y="6356880"/>
            <a:ext cx="3239640" cy="35964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2" name="CuadroTexto 9"/>
          <p:cNvSpPr/>
          <p:nvPr/>
        </p:nvSpPr>
        <p:spPr>
          <a:xfrm>
            <a:off x="2150640" y="6356880"/>
            <a:ext cx="309960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gl-ES" sz="14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Paisaxe de </a:t>
            </a:r>
            <a:r>
              <a:rPr lang="gl-ES" sz="1400" b="0" strike="noStrike" spc="-1" dirty="0" err="1">
                <a:solidFill>
                  <a:srgbClr val="000000"/>
                </a:solidFill>
                <a:latin typeface="Century Gothic"/>
                <a:ea typeface="DejaVu Sans"/>
              </a:rPr>
              <a:t>L´Estaque</a:t>
            </a:r>
            <a:r>
              <a:rPr lang="gl-ES" sz="14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. </a:t>
            </a:r>
            <a:r>
              <a:rPr lang="gl-ES" sz="1400" b="0" strike="noStrike" spc="-1" dirty="0" err="1">
                <a:solidFill>
                  <a:srgbClr val="000000"/>
                </a:solidFill>
                <a:latin typeface="Century Gothic"/>
                <a:ea typeface="DejaVu Sans"/>
              </a:rPr>
              <a:t>Braque</a:t>
            </a:r>
            <a:r>
              <a:rPr lang="gl-ES" sz="14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. 1907</a:t>
            </a:r>
            <a:endParaRPr lang="es-ES" sz="1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adroTexto 1"/>
          <p:cNvSpPr/>
          <p:nvPr/>
        </p:nvSpPr>
        <p:spPr>
          <a:xfrm>
            <a:off x="0" y="923009"/>
            <a:ext cx="494532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gl-ES" sz="1800" b="0" strike="noStrike" spc="-1" dirty="0">
                <a:solidFill>
                  <a:srgbClr val="FFFFFF"/>
                </a:solidFill>
                <a:latin typeface="Century Gothic"/>
                <a:ea typeface="DejaVu Sans"/>
              </a:rPr>
              <a:t>- Represéntanse os obxectos, as figuras... desde distintos ángulos ou puntos de vista</a:t>
            </a:r>
            <a:endParaRPr lang="es-ES" sz="1800" b="0" strike="noStrike" spc="-1" dirty="0">
              <a:latin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388" y="557089"/>
            <a:ext cx="7252612" cy="630091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851950" y="6331352"/>
            <a:ext cx="2870522" cy="52664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1400" dirty="0" smtClean="0">
                <a:solidFill>
                  <a:schemeClr val="tx1"/>
                </a:solidFill>
              </a:rPr>
              <a:t>O muíño de aceite. </a:t>
            </a:r>
            <a:r>
              <a:rPr lang="gl-ES" sz="1400" dirty="0" err="1" smtClean="0">
                <a:solidFill>
                  <a:schemeClr val="tx1"/>
                </a:solidFill>
              </a:rPr>
              <a:t>Picasso</a:t>
            </a:r>
            <a:r>
              <a:rPr lang="gl-ES" sz="1400" dirty="0" smtClean="0">
                <a:solidFill>
                  <a:schemeClr val="tx1"/>
                </a:solidFill>
              </a:rPr>
              <a:t>. 1909</a:t>
            </a:r>
            <a:endParaRPr lang="gl-E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adroTexto 1"/>
          <p:cNvSpPr/>
          <p:nvPr/>
        </p:nvSpPr>
        <p:spPr>
          <a:xfrm>
            <a:off x="0" y="609025"/>
            <a:ext cx="5476680" cy="393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gl-ES" sz="1800" b="0" i="1" strike="noStrike" spc="-1" dirty="0">
                <a:solidFill>
                  <a:srgbClr val="FFFFFF"/>
                </a:solidFill>
                <a:latin typeface="Century Gothic"/>
                <a:ea typeface="DejaVu Sans"/>
              </a:rPr>
              <a:t>Agora o cadro ten “vida” por si mesmo, é unha realidade na que aparecen:</a:t>
            </a: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s-ES" sz="18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StarSymbol"/>
              <a:buChar char="-"/>
            </a:pPr>
            <a:r>
              <a:rPr lang="gl-ES" sz="1800" b="0" i="1" strike="noStrike" spc="-1" dirty="0">
                <a:solidFill>
                  <a:srgbClr val="FFFFFF"/>
                </a:solidFill>
                <a:latin typeface="Century Gothic"/>
                <a:ea typeface="DejaVu Sans"/>
              </a:rPr>
              <a:t>obxectos vistos en distintos momentos</a:t>
            </a: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gl-ES" sz="1800" b="0" i="1" strike="noStrike" spc="-1" dirty="0">
                <a:solidFill>
                  <a:srgbClr val="FFFFFF"/>
                </a:solidFill>
                <a:latin typeface="Century Gothic"/>
                <a:ea typeface="DejaVu Sans"/>
              </a:rPr>
              <a:t>     –factor tempo – </a:t>
            </a: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s-ES" sz="18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StarSymbol"/>
              <a:buChar char="-"/>
            </a:pPr>
            <a:r>
              <a:rPr lang="gl-ES" sz="1800" b="0" i="1" strike="noStrike" spc="-1" dirty="0">
                <a:solidFill>
                  <a:srgbClr val="FFFFFF"/>
                </a:solidFill>
                <a:latin typeface="Century Gothic"/>
                <a:ea typeface="DejaVu Sans"/>
              </a:rPr>
              <a:t>pintados por planos, descompostos na superficie do lenzo </a:t>
            </a: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s-ES" sz="18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StarSymbol"/>
              <a:buChar char="-"/>
            </a:pPr>
            <a:r>
              <a:rPr lang="gl-ES" sz="1800" b="0" i="1" strike="noStrike" spc="-1" dirty="0">
                <a:solidFill>
                  <a:srgbClr val="FFFFFF"/>
                </a:solidFill>
                <a:latin typeface="Century Gothic"/>
                <a:ea typeface="DejaVu Sans"/>
              </a:rPr>
              <a:t>reducidos ás súas formas xeométricas esenciais.</a:t>
            </a:r>
            <a:endParaRPr lang="es-ES" sz="1800" b="0" strike="noStrike" spc="-1" dirty="0">
              <a:latin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411" y="1088020"/>
            <a:ext cx="7485589" cy="526621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127585" y="6354232"/>
            <a:ext cx="5416952" cy="34145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dirty="0" smtClean="0">
                <a:solidFill>
                  <a:schemeClr val="tx1"/>
                </a:solidFill>
              </a:rPr>
              <a:t>Os paxaros mortos. </a:t>
            </a:r>
            <a:r>
              <a:rPr lang="gl-ES" dirty="0" err="1" smtClean="0">
                <a:solidFill>
                  <a:schemeClr val="tx1"/>
                </a:solidFill>
              </a:rPr>
              <a:t>Picasso</a:t>
            </a:r>
            <a:r>
              <a:rPr lang="gl-ES" dirty="0" smtClean="0">
                <a:solidFill>
                  <a:schemeClr val="tx1"/>
                </a:solidFill>
              </a:rPr>
              <a:t>. 1912</a:t>
            </a:r>
            <a:endParaRPr lang="gl-E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adroTexto 1"/>
          <p:cNvSpPr/>
          <p:nvPr/>
        </p:nvSpPr>
        <p:spPr>
          <a:xfrm>
            <a:off x="270000" y="505080"/>
            <a:ext cx="4466520" cy="447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gl-ES" sz="1800" b="1" u="sng" strike="noStrike" spc="-1">
                <a:solidFill>
                  <a:srgbClr val="FFFFFF"/>
                </a:solidFill>
                <a:uFillTx/>
                <a:latin typeface="Century Gothic"/>
                <a:ea typeface="DejaVu Sans"/>
              </a:rPr>
              <a:t>Técnica primordial: </a:t>
            </a: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óleo sobre lienzo.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Desde 1912 súmase o </a:t>
            </a:r>
            <a:r>
              <a:rPr lang="gl-ES" sz="1800" b="1" strike="noStrike" spc="-1">
                <a:solidFill>
                  <a:srgbClr val="FFFFFF"/>
                </a:solidFill>
                <a:latin typeface="Century Gothic"/>
                <a:ea typeface="DejaVu Sans"/>
              </a:rPr>
              <a:t>Collage (</a:t>
            </a: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papel pegado):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Incorpóranse, mediante o encolado, ó cadro obxectos alleos como trozos de papel, teas...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Poténciase así a valoración e o interese sobre as texturas.</a:t>
            </a:r>
            <a:endParaRPr lang="es-ES" sz="1800" b="0" strike="noStrike" spc="-1">
              <a:latin typeface="Arial"/>
            </a:endParaRPr>
          </a:p>
        </p:txBody>
      </p:sp>
      <p:pic>
        <p:nvPicPr>
          <p:cNvPr id="106" name="Picture 2" descr="https://thebleuve.com/wp-content/uploads/2021/06/guitarra-745x1024.jpeg"/>
          <p:cNvPicPr/>
          <p:nvPr/>
        </p:nvPicPr>
        <p:blipFill>
          <a:blip r:embed="rId2"/>
          <a:stretch/>
        </p:blipFill>
        <p:spPr>
          <a:xfrm>
            <a:off x="5362200" y="0"/>
            <a:ext cx="4971240" cy="6833160"/>
          </a:xfrm>
          <a:prstGeom prst="rect">
            <a:avLst/>
          </a:prstGeom>
          <a:ln w="0">
            <a:noFill/>
          </a:ln>
        </p:spPr>
      </p:pic>
      <p:sp>
        <p:nvSpPr>
          <p:cNvPr id="107" name="Rectángulo 106"/>
          <p:cNvSpPr/>
          <p:nvPr/>
        </p:nvSpPr>
        <p:spPr>
          <a:xfrm>
            <a:off x="1260000" y="6300000"/>
            <a:ext cx="3779640" cy="53964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8" name="CuadroTexto 12"/>
          <p:cNvSpPr/>
          <p:nvPr/>
        </p:nvSpPr>
        <p:spPr>
          <a:xfrm flipH="1">
            <a:off x="1259280" y="6399720"/>
            <a:ext cx="367380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gl-ES" sz="14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Guitarra, partitura e vaso. </a:t>
            </a:r>
            <a:r>
              <a:rPr lang="gl-ES" sz="1400" b="0" strike="noStrike" spc="-1" dirty="0" err="1">
                <a:solidFill>
                  <a:srgbClr val="000000"/>
                </a:solidFill>
                <a:latin typeface="Century Gothic"/>
                <a:ea typeface="DejaVu Sans"/>
              </a:rPr>
              <a:t>Picasso</a:t>
            </a:r>
            <a:r>
              <a:rPr lang="gl-ES" sz="14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. 1912</a:t>
            </a:r>
            <a:r>
              <a:rPr lang="gl-ES" sz="1800" b="0" strike="noStrike" spc="-1" dirty="0">
                <a:solidFill>
                  <a:srgbClr val="FFFFFF"/>
                </a:solidFill>
                <a:latin typeface="Century Gothic"/>
                <a:ea typeface="DejaVu Sans"/>
              </a:rPr>
              <a:t>.</a:t>
            </a:r>
            <a:endParaRPr lang="es-ES" sz="1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adroTexto 2"/>
          <p:cNvSpPr/>
          <p:nvPr/>
        </p:nvSpPr>
        <p:spPr>
          <a:xfrm>
            <a:off x="731520" y="2238120"/>
            <a:ext cx="2585520" cy="1735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gl-ES" sz="1800" b="1" i="1" strike="noStrike" spc="-1">
                <a:solidFill>
                  <a:srgbClr val="FFFFFF"/>
                </a:solidFill>
                <a:latin typeface="Century Gothic"/>
                <a:ea typeface="DejaVu Sans"/>
              </a:rPr>
              <a:t>A </a:t>
            </a: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pincelada curta, algo ancha, rectilínea, disposta paralelamente entre si e case sempre en relación cos planos que delimitan as liñas.</a:t>
            </a:r>
            <a:endParaRPr lang="es-ES" sz="1800" b="0" strike="noStrike" spc="-1">
              <a:latin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675" y="0"/>
            <a:ext cx="7979538" cy="682904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92080" y="6504957"/>
            <a:ext cx="2888777" cy="32409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1400" dirty="0" smtClean="0">
                <a:solidFill>
                  <a:schemeClr val="tx1"/>
                </a:solidFill>
              </a:rPr>
              <a:t>Fábrica de Horta. </a:t>
            </a:r>
            <a:r>
              <a:rPr lang="gl-ES" sz="1400" dirty="0" err="1" smtClean="0">
                <a:solidFill>
                  <a:schemeClr val="tx1"/>
                </a:solidFill>
              </a:rPr>
              <a:t>Picasso</a:t>
            </a:r>
            <a:r>
              <a:rPr lang="gl-ES" sz="1400" dirty="0" smtClean="0">
                <a:solidFill>
                  <a:schemeClr val="tx1"/>
                </a:solidFill>
              </a:rPr>
              <a:t>. 1909</a:t>
            </a:r>
            <a:endParaRPr lang="gl-E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adroTexto 1"/>
          <p:cNvSpPr/>
          <p:nvPr/>
        </p:nvSpPr>
        <p:spPr>
          <a:xfrm>
            <a:off x="522360" y="975240"/>
            <a:ext cx="4257360" cy="310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gl-ES" sz="1800" b="1" i="1" strike="noStrike" spc="-1">
                <a:solidFill>
                  <a:srgbClr val="FFFFFF"/>
                </a:solidFill>
                <a:latin typeface="Century Gothic"/>
                <a:ea typeface="DejaVu Sans"/>
              </a:rPr>
              <a:t>A liña é moi importante. 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Con ela constrúese o cadro: delimita os planos e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suxire algunhas formas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Son liñas rectas, ás veces, compensadas por algunhas curvas, predominan as horizontais e verticais, tamén hai diagonais, a súa intersección xera ángulos precisos. O seu trazo é groso e nítido.</a:t>
            </a:r>
            <a:endParaRPr lang="es-ES" sz="1800" b="0" strike="noStrike" spc="-1">
              <a:latin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115" y="0"/>
            <a:ext cx="5305858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917533" y="6220633"/>
            <a:ext cx="2992582" cy="52647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1400" dirty="0" smtClean="0">
                <a:solidFill>
                  <a:schemeClr val="tx1"/>
                </a:solidFill>
              </a:rPr>
              <a:t>Retrato de </a:t>
            </a:r>
            <a:r>
              <a:rPr lang="gl-ES" sz="1400" dirty="0" err="1" smtClean="0">
                <a:solidFill>
                  <a:schemeClr val="tx1"/>
                </a:solidFill>
              </a:rPr>
              <a:t>Picasso</a:t>
            </a:r>
            <a:r>
              <a:rPr lang="gl-ES" sz="1400" dirty="0" smtClean="0">
                <a:solidFill>
                  <a:schemeClr val="tx1"/>
                </a:solidFill>
              </a:rPr>
              <a:t>. </a:t>
            </a:r>
          </a:p>
          <a:p>
            <a:pPr algn="ctr"/>
            <a:r>
              <a:rPr lang="gl-ES" sz="1400" dirty="0" smtClean="0">
                <a:solidFill>
                  <a:schemeClr val="tx1"/>
                </a:solidFill>
              </a:rPr>
              <a:t>Juan Gris. 1912</a:t>
            </a:r>
            <a:endParaRPr lang="gl-E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adroTexto 1"/>
          <p:cNvSpPr/>
          <p:nvPr/>
        </p:nvSpPr>
        <p:spPr>
          <a:xfrm>
            <a:off x="147960" y="600840"/>
            <a:ext cx="4675320" cy="447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O </a:t>
            </a:r>
            <a:r>
              <a:rPr lang="gl-ES" sz="1800" b="1" i="1" strike="noStrike" spc="-1">
                <a:solidFill>
                  <a:srgbClr val="FFFFFF"/>
                </a:solidFill>
                <a:latin typeface="Century Gothic"/>
                <a:ea typeface="DejaVu Sans"/>
              </a:rPr>
              <a:t>volume: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Nun principio a xeometrización das formas potenciou a suxestión do volume.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Despois, a proliferación de planos e a multiplicación de puntos de vista desintegrará as formas e aplanaraas. 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Este efecto increméntase coa utilización de planos “transparentes” que crean unha certa confusión entre os cheos e baleiros .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gl-ES" sz="1800" b="1" strike="noStrike" spc="-1">
                <a:solidFill>
                  <a:srgbClr val="FFFFFF"/>
                </a:solidFill>
                <a:latin typeface="Century Gothic"/>
                <a:ea typeface="DejaVu Sans"/>
              </a:rPr>
              <a:t>O Cubismo fai desaparecer a tradicional diferenciación entre figura e fondo ó integrar estes dous elementos.</a:t>
            </a:r>
            <a:endParaRPr lang="es-ES" sz="1800" b="0" strike="noStrike" spc="-1">
              <a:latin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499" y="905178"/>
            <a:ext cx="7004631" cy="515515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369669" y="6264613"/>
            <a:ext cx="4737370" cy="42801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dirty="0" smtClean="0">
                <a:solidFill>
                  <a:schemeClr val="tx1"/>
                </a:solidFill>
              </a:rPr>
              <a:t>Clarinete. </a:t>
            </a:r>
            <a:r>
              <a:rPr lang="gl-ES" dirty="0" err="1" smtClean="0">
                <a:solidFill>
                  <a:schemeClr val="tx1"/>
                </a:solidFill>
              </a:rPr>
              <a:t>Braque</a:t>
            </a:r>
            <a:r>
              <a:rPr lang="gl-ES" dirty="0" smtClean="0">
                <a:solidFill>
                  <a:schemeClr val="tx1"/>
                </a:solidFill>
              </a:rPr>
              <a:t>. 1913</a:t>
            </a:r>
            <a:endParaRPr lang="gl-E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adroTexto 1"/>
          <p:cNvSpPr/>
          <p:nvPr/>
        </p:nvSpPr>
        <p:spPr>
          <a:xfrm>
            <a:off x="330840" y="600840"/>
            <a:ext cx="3665160" cy="146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gl-ES" sz="1800" b="1" i="1" strike="noStrike" spc="-1">
                <a:solidFill>
                  <a:srgbClr val="FFFFFF"/>
                </a:solidFill>
                <a:latin typeface="Century Gothic"/>
                <a:ea typeface="DejaVu Sans"/>
              </a:rPr>
              <a:t>A luz </a:t>
            </a: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pasa a ser un elemento auxiliar do pintor para facer vibrar uns planos sobre outros, non se estudan fontes luminosas de ningún tipo.</a:t>
            </a:r>
            <a:endParaRPr lang="es-ES" sz="1800" b="0" strike="noStrike" spc="-1">
              <a:latin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573" y="0"/>
            <a:ext cx="5061017" cy="688573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760706" y="5856051"/>
            <a:ext cx="3394954" cy="43774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1400" dirty="0" smtClean="0">
                <a:solidFill>
                  <a:schemeClr val="tx1"/>
                </a:solidFill>
              </a:rPr>
              <a:t>Le Sacre </a:t>
            </a:r>
            <a:r>
              <a:rPr lang="gl-ES" sz="1400" dirty="0" err="1" smtClean="0">
                <a:solidFill>
                  <a:schemeClr val="tx1"/>
                </a:solidFill>
              </a:rPr>
              <a:t>Coeur</a:t>
            </a:r>
            <a:r>
              <a:rPr lang="gl-ES" sz="1400" dirty="0" smtClean="0">
                <a:solidFill>
                  <a:schemeClr val="tx1"/>
                </a:solidFill>
              </a:rPr>
              <a:t>. </a:t>
            </a:r>
            <a:r>
              <a:rPr lang="gl-ES" sz="1400" dirty="0" err="1" smtClean="0">
                <a:solidFill>
                  <a:schemeClr val="tx1"/>
                </a:solidFill>
              </a:rPr>
              <a:t>Braque</a:t>
            </a:r>
            <a:r>
              <a:rPr lang="gl-ES" sz="1400" dirty="0" smtClean="0">
                <a:solidFill>
                  <a:schemeClr val="tx1"/>
                </a:solidFill>
              </a:rPr>
              <a:t>. 1910</a:t>
            </a:r>
            <a:r>
              <a:rPr lang="gl-ES" sz="1400" dirty="0" smtClean="0"/>
              <a:t>.</a:t>
            </a:r>
            <a:endParaRPr lang="gl-ES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adroTexto 1"/>
          <p:cNvSpPr/>
          <p:nvPr/>
        </p:nvSpPr>
        <p:spPr>
          <a:xfrm>
            <a:off x="365760" y="557280"/>
            <a:ext cx="5006520" cy="2009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Na</a:t>
            </a:r>
            <a:r>
              <a:rPr lang="gl-ES" sz="1800" b="1" i="1" strike="noStrike" spc="-1">
                <a:solidFill>
                  <a:srgbClr val="FFFFFF"/>
                </a:solidFill>
                <a:latin typeface="Century Gothic"/>
                <a:ea typeface="DejaVu Sans"/>
              </a:rPr>
              <a:t> color: valórase máis o ton que a color.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A gama cromática é pobre e apagada: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Ocre, grises, brancos, negros, azuis e algúns toques doutros como verdes.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Causan a impresión de monocromía.</a:t>
            </a:r>
            <a:endParaRPr lang="es-ES" sz="1800" b="0" strike="noStrike" spc="-1">
              <a:latin typeface="Arial"/>
            </a:endParaRPr>
          </a:p>
        </p:txBody>
      </p:sp>
      <p:pic>
        <p:nvPicPr>
          <p:cNvPr id="114" name="Imagen 113"/>
          <p:cNvPicPr/>
          <p:nvPr/>
        </p:nvPicPr>
        <p:blipFill>
          <a:blip r:embed="rId2"/>
          <a:stretch/>
        </p:blipFill>
        <p:spPr>
          <a:xfrm>
            <a:off x="6650280" y="0"/>
            <a:ext cx="5184720" cy="6840000"/>
          </a:xfrm>
          <a:prstGeom prst="rect">
            <a:avLst/>
          </a:prstGeom>
          <a:ln w="0">
            <a:noFill/>
          </a:ln>
        </p:spPr>
      </p:pic>
      <p:sp>
        <p:nvSpPr>
          <p:cNvPr id="115" name="Rectángulo 114"/>
          <p:cNvSpPr/>
          <p:nvPr/>
        </p:nvSpPr>
        <p:spPr>
          <a:xfrm>
            <a:off x="3240000" y="6120000"/>
            <a:ext cx="3240000" cy="54000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s-ES" sz="1400" b="0" strike="noStrike" spc="-1">
                <a:latin typeface="Arial"/>
              </a:rPr>
              <a:t>Braque. Natureza morta e violín. 1912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adroTexto 1"/>
          <p:cNvSpPr/>
          <p:nvPr/>
        </p:nvSpPr>
        <p:spPr>
          <a:xfrm>
            <a:off x="392040" y="783720"/>
            <a:ext cx="4858200" cy="338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Ausencia de perspectiva.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Ráchase coa concepción tradicional do espazo, non se pretende simular a terceira dimensión e descártase a perspectiva.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O cadro non pretender representar os obxectos como os vemos. Os cubistas amósannos os obxectos como os pensan,  simultaneamente desde distintos ángulos e puntos de vista, introducindo así o factor tempo no cadro</a:t>
            </a:r>
            <a:endParaRPr lang="es-ES" sz="1800" b="0" strike="noStrike" spc="-1">
              <a:latin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594" y="0"/>
            <a:ext cx="5580206" cy="684163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330036" y="6132945"/>
            <a:ext cx="3759200" cy="4156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1400" dirty="0" smtClean="0">
                <a:solidFill>
                  <a:schemeClr val="tx1"/>
                </a:solidFill>
              </a:rPr>
              <a:t>Botella, vaso e </a:t>
            </a:r>
            <a:r>
              <a:rPr lang="gl-ES" sz="1400" dirty="0" err="1" smtClean="0">
                <a:solidFill>
                  <a:schemeClr val="tx1"/>
                </a:solidFill>
              </a:rPr>
              <a:t>aceituna</a:t>
            </a:r>
            <a:r>
              <a:rPr lang="gl-ES" sz="1400" dirty="0" smtClean="0">
                <a:solidFill>
                  <a:schemeClr val="tx1"/>
                </a:solidFill>
              </a:rPr>
              <a:t>. </a:t>
            </a:r>
            <a:r>
              <a:rPr lang="gl-ES" sz="1400" dirty="0" err="1" smtClean="0">
                <a:solidFill>
                  <a:schemeClr val="tx1"/>
                </a:solidFill>
              </a:rPr>
              <a:t>Braque</a:t>
            </a:r>
            <a:endParaRPr lang="gl-E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adroTexto 3"/>
          <p:cNvSpPr/>
          <p:nvPr/>
        </p:nvSpPr>
        <p:spPr>
          <a:xfrm flipH="1">
            <a:off x="156600" y="223920"/>
            <a:ext cx="5933520" cy="130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gl-ES" sz="24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O Cubismo nace pola colaboración de 2 grandes pintores: </a:t>
            </a:r>
            <a:endParaRPr lang="es-ES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gl-ES" sz="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          </a:t>
            </a:r>
            <a:endParaRPr lang="es-ES" sz="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gl-ES" sz="24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    George Braque e Pablo Picasso</a:t>
            </a:r>
            <a:endParaRPr lang="es-ES" sz="2400" b="0" strike="noStrike" spc="-1">
              <a:latin typeface="Arial"/>
            </a:endParaRPr>
          </a:p>
        </p:txBody>
      </p:sp>
      <p:pic>
        <p:nvPicPr>
          <p:cNvPr id="51" name="Picture 4" descr="https://3.bp.blogspot.com/-brCUI-Ae6UA/VCkqY3iatSI/AAAAAAAAfaM/k4fqtj0hzQk/s1600/Retrato-de-Ambroise-Vollard-1910.jpg"/>
          <p:cNvPicPr/>
          <p:nvPr/>
        </p:nvPicPr>
        <p:blipFill>
          <a:blip r:embed="rId2"/>
          <a:stretch/>
        </p:blipFill>
        <p:spPr>
          <a:xfrm>
            <a:off x="6017040" y="0"/>
            <a:ext cx="4725720" cy="6874200"/>
          </a:xfrm>
          <a:prstGeom prst="rect">
            <a:avLst/>
          </a:prstGeom>
          <a:ln w="0">
            <a:noFill/>
          </a:ln>
        </p:spPr>
      </p:pic>
      <p:sp>
        <p:nvSpPr>
          <p:cNvPr id="52" name="CuadroTexto 5"/>
          <p:cNvSpPr/>
          <p:nvPr/>
        </p:nvSpPr>
        <p:spPr>
          <a:xfrm>
            <a:off x="10926360" y="3757680"/>
            <a:ext cx="1215000" cy="72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" name="Rectángulo 52"/>
          <p:cNvSpPr/>
          <p:nvPr/>
        </p:nvSpPr>
        <p:spPr>
          <a:xfrm>
            <a:off x="1335335" y="6414750"/>
            <a:ext cx="3496945" cy="37728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Rectángulo 53"/>
          <p:cNvSpPr/>
          <p:nvPr/>
        </p:nvSpPr>
        <p:spPr>
          <a:xfrm>
            <a:off x="1699491" y="6436620"/>
            <a:ext cx="2968269" cy="33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gl-ES" sz="14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George </a:t>
            </a:r>
            <a:r>
              <a:rPr lang="gl-ES" sz="1400" b="0" strike="noStrike" spc="-1" dirty="0" err="1">
                <a:solidFill>
                  <a:srgbClr val="000000"/>
                </a:solidFill>
                <a:latin typeface="Century Gothic"/>
                <a:ea typeface="DejaVu Sans"/>
              </a:rPr>
              <a:t>Braque</a:t>
            </a:r>
            <a:r>
              <a:rPr lang="gl-ES" sz="14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. Guitarra. 1910</a:t>
            </a:r>
            <a:endParaRPr lang="es-ES" sz="1400" b="0" strike="noStrike" spc="-1" dirty="0">
              <a:latin typeface="Arial"/>
            </a:endParaRPr>
          </a:p>
        </p:txBody>
      </p:sp>
      <p:sp>
        <p:nvSpPr>
          <p:cNvPr id="55" name="Rectángulo 54"/>
          <p:cNvSpPr/>
          <p:nvPr/>
        </p:nvSpPr>
        <p:spPr>
          <a:xfrm>
            <a:off x="10800000" y="6138000"/>
            <a:ext cx="1079280" cy="71928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Rectángulo 55"/>
          <p:cNvSpPr/>
          <p:nvPr/>
        </p:nvSpPr>
        <p:spPr>
          <a:xfrm>
            <a:off x="10743480" y="6120000"/>
            <a:ext cx="1397880" cy="689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gl-ES" sz="14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Retrato de </a:t>
            </a:r>
            <a:r>
              <a:rPr lang="gl-ES" sz="1400" b="0" strike="noStrike" spc="-1" dirty="0" err="1" smtClean="0">
                <a:solidFill>
                  <a:srgbClr val="000000"/>
                </a:solidFill>
                <a:latin typeface="Century Gothic"/>
                <a:ea typeface="DejaVu Sans"/>
              </a:rPr>
              <a:t>A.Vollard</a:t>
            </a:r>
            <a:r>
              <a:rPr lang="gl-ES" sz="14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. </a:t>
            </a:r>
            <a:r>
              <a:rPr lang="gl-ES" sz="1400" b="0" strike="noStrike" spc="-1" dirty="0" smtClean="0">
                <a:solidFill>
                  <a:srgbClr val="000000"/>
                </a:solidFill>
                <a:latin typeface="Century Gothic"/>
                <a:ea typeface="DejaVu Sans"/>
              </a:rPr>
              <a:t>1910</a:t>
            </a:r>
            <a:r>
              <a:rPr lang="es-ES" sz="1400" spc="-1" dirty="0">
                <a:latin typeface="Arial"/>
              </a:rPr>
              <a:t> </a:t>
            </a:r>
            <a:r>
              <a:rPr lang="gl-ES" sz="1400" b="0" strike="noStrike" spc="-1" dirty="0" err="1" smtClean="0">
                <a:solidFill>
                  <a:srgbClr val="000000"/>
                </a:solidFill>
                <a:latin typeface="Century Gothic"/>
                <a:ea typeface="DejaVu Sans"/>
              </a:rPr>
              <a:t>Picasso</a:t>
            </a:r>
            <a:endParaRPr lang="es-ES" sz="1400" b="0" strike="noStrike" spc="-1" dirty="0">
              <a:latin typeface="Arial"/>
            </a:endParaRPr>
          </a:p>
        </p:txBody>
      </p:sp>
      <p:pic>
        <p:nvPicPr>
          <p:cNvPr id="11" name="Picture 2" descr="800px-Georges_Braque,_1909-10,_La_guitare_(Mandora,_La_Mandore),_oil_on_canvas,_71.1_x_55.9_cm,_Tate_Modern,_London"/>
          <p:cNvPicPr/>
          <p:nvPr/>
        </p:nvPicPr>
        <p:blipFill>
          <a:blip r:embed="rId3"/>
          <a:stretch/>
        </p:blipFill>
        <p:spPr>
          <a:xfrm>
            <a:off x="1045440" y="1778760"/>
            <a:ext cx="3786840" cy="4629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adroTexto 1"/>
          <p:cNvSpPr/>
          <p:nvPr/>
        </p:nvSpPr>
        <p:spPr>
          <a:xfrm>
            <a:off x="348480" y="583560"/>
            <a:ext cx="4936680" cy="365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A Composición: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Nova concepción, pola tendencia a fundir fondo e figura.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O cadro parece construírse do centro cara ós bordes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(o espectador tende a miralo deste modo).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A sensación que se produce é de estatismo.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t/>
            </a:r>
            <a:br/>
            <a:endParaRPr lang="es-ES" sz="1800" b="0" strike="noStrike" spc="-1">
              <a:latin typeface="Arial"/>
            </a:endParaRPr>
          </a:p>
        </p:txBody>
      </p:sp>
      <p:pic>
        <p:nvPicPr>
          <p:cNvPr id="1026" name="Picture 2" descr="https://4.bp.blogspot.com/-yMAi4eGnjMk/WqoiqC2U1XI/AAAAAAABJxU/v74nF4HGdAwRteJS3Med2JScwHtc5zX9ACLcBGAs/s640/Imagen1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666" y="894628"/>
            <a:ext cx="6096000" cy="50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6049818" y="6225309"/>
            <a:ext cx="4387273" cy="3694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1400" dirty="0" smtClean="0">
                <a:solidFill>
                  <a:schemeClr val="tx1"/>
                </a:solidFill>
              </a:rPr>
              <a:t>A cunca de froita. </a:t>
            </a:r>
            <a:r>
              <a:rPr lang="gl-ES" sz="1400" dirty="0" err="1" smtClean="0">
                <a:solidFill>
                  <a:schemeClr val="tx1"/>
                </a:solidFill>
              </a:rPr>
              <a:t>Braque</a:t>
            </a:r>
            <a:endParaRPr lang="gl-E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adroTexto 1"/>
          <p:cNvSpPr/>
          <p:nvPr/>
        </p:nvSpPr>
        <p:spPr>
          <a:xfrm>
            <a:off x="722880" y="583560"/>
            <a:ext cx="3673800" cy="1735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Aínda que a descomposición dos obxectos e figuras achega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o Cubismo á abstracción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gl-ES" sz="1800" b="1" strike="noStrike" spc="-1">
                <a:solidFill>
                  <a:srgbClr val="FFFFFF"/>
                </a:solidFill>
                <a:latin typeface="Century Gothic"/>
                <a:ea typeface="DejaVu Sans"/>
              </a:rPr>
              <a:t>Non se racha co figurativo</a:t>
            </a:r>
            <a:endParaRPr lang="es-ES" sz="1800" b="0" strike="noStrike" spc="-1">
              <a:latin typeface="Arial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002" y="0"/>
            <a:ext cx="5319849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724727" y="6326909"/>
            <a:ext cx="3011055" cy="406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1400" dirty="0" smtClean="0">
                <a:solidFill>
                  <a:schemeClr val="tx1"/>
                </a:solidFill>
              </a:rPr>
              <a:t>Fábrica de Río Tinto. </a:t>
            </a:r>
            <a:r>
              <a:rPr lang="gl-ES" sz="1400" dirty="0" err="1" smtClean="0">
                <a:solidFill>
                  <a:schemeClr val="tx1"/>
                </a:solidFill>
              </a:rPr>
              <a:t>Braque</a:t>
            </a:r>
            <a:r>
              <a:rPr lang="gl-ES" sz="1400" dirty="0" smtClean="0">
                <a:solidFill>
                  <a:schemeClr val="tx1"/>
                </a:solidFill>
              </a:rPr>
              <a:t>. 1910</a:t>
            </a:r>
            <a:endParaRPr lang="gl-E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adroTexto 1"/>
          <p:cNvSpPr/>
          <p:nvPr/>
        </p:nvSpPr>
        <p:spPr>
          <a:xfrm>
            <a:off x="444240" y="696600"/>
            <a:ext cx="4057200" cy="447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gl-ES" sz="1800" b="1" i="1" strike="noStrike" spc="-1">
                <a:solidFill>
                  <a:srgbClr val="FFFFFF"/>
                </a:solidFill>
                <a:latin typeface="Century Gothic"/>
                <a:ea typeface="DejaVu Sans"/>
              </a:rPr>
              <a:t>A Temática: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gl-ES" sz="1800" b="1" i="1" strike="noStrike" spc="-1">
                <a:solidFill>
                  <a:srgbClr val="FFFFFF"/>
                </a:solidFill>
                <a:latin typeface="Century Gothic"/>
                <a:ea typeface="DejaVu Sans"/>
              </a:rPr>
              <a:t>O tema </a:t>
            </a: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máis frecuente é o das naturezas mortas ou bodegóns, ás veces, con algunha figura humana..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Aínda que as figuras e obxectos son pretextos para crear algo novo.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O seu estilo de composición obriga a temas familiares e doadamente recoñecibles para que o espectador poida relacionar os diversos fragmentos da visión e comprender as relacións entre as diversas partes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</p:txBody>
      </p:sp>
      <p:pic>
        <p:nvPicPr>
          <p:cNvPr id="121" name="Imagen 2"/>
          <p:cNvPicPr/>
          <p:nvPr/>
        </p:nvPicPr>
        <p:blipFill>
          <a:blip r:embed="rId2"/>
          <a:stretch/>
        </p:blipFill>
        <p:spPr>
          <a:xfrm>
            <a:off x="5221440" y="0"/>
            <a:ext cx="5162040" cy="6856920"/>
          </a:xfrm>
          <a:prstGeom prst="rect">
            <a:avLst/>
          </a:prstGeom>
          <a:ln w="0">
            <a:noFill/>
          </a:ln>
        </p:spPr>
      </p:pic>
      <p:sp>
        <p:nvSpPr>
          <p:cNvPr id="122" name="Rectángulo 121"/>
          <p:cNvSpPr/>
          <p:nvPr/>
        </p:nvSpPr>
        <p:spPr>
          <a:xfrm>
            <a:off x="900000" y="6300000"/>
            <a:ext cx="4139640" cy="35964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3" name="CuadroTexto 13"/>
          <p:cNvSpPr/>
          <p:nvPr/>
        </p:nvSpPr>
        <p:spPr>
          <a:xfrm>
            <a:off x="915840" y="6356880"/>
            <a:ext cx="448380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gl-ES" sz="1400" b="0" strike="noStrike" spc="-1">
                <a:solidFill>
                  <a:srgbClr val="000000"/>
                </a:solidFill>
                <a:latin typeface="Century Gothic"/>
                <a:ea typeface="DejaVu Sans"/>
              </a:rPr>
              <a:t>Natureza morta e xogo de cartas.. Braque. 1913</a:t>
            </a:r>
            <a:r>
              <a:rPr lang="gl-ES" sz="14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.</a:t>
            </a:r>
            <a:endParaRPr lang="es-ES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adroTexto 1"/>
          <p:cNvSpPr/>
          <p:nvPr/>
        </p:nvSpPr>
        <p:spPr>
          <a:xfrm>
            <a:off x="0" y="135000"/>
            <a:ext cx="5598360" cy="612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en-US" sz="1800" b="1" u="sng" strike="noStrike" spc="-1">
                <a:solidFill>
                  <a:srgbClr val="FFFFFF"/>
                </a:solidFill>
                <a:uFillTx/>
                <a:latin typeface="Century Gothic"/>
                <a:ea typeface="DejaVu Sans"/>
              </a:rPr>
              <a:t>CUBISMO SINTÉTICO: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Evolución</a:t>
            </a:r>
            <a:r>
              <a:rPr lang="en-U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 do cubismo cara a formas máis nítidas, facilmente recoñecibles, e planas . Parte do principio oposto ó do cubismo analítico, pois pretende reducir o obxecto ó esencial (non a multiples puntos de vista)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 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Continúan potenciando o plano pictórico e a temática e as técnicas seguen sendo as mesmas.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A pincelada é máis ampla, fluída e máis difícil de apreciar.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A liña segue sendo esencial para definer todas as formas, pero o seu trazo é máis seguro e continuo. 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es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A color é máis viva e rica, aplícase por tintas planas e contrástase máis.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O auténtico protagonista desta tendencia será </a:t>
            </a:r>
            <a:r>
              <a:rPr lang="en-US" sz="1800" b="1" strike="noStrike" spc="-1">
                <a:solidFill>
                  <a:srgbClr val="FFFFFF"/>
                </a:solidFill>
                <a:latin typeface="Century Gothic"/>
                <a:ea typeface="DejaVu Sans"/>
              </a:rPr>
              <a:t>Juan Gris.</a:t>
            </a:r>
            <a:endParaRPr lang="es-ES" sz="1800" b="0" strike="noStrike" spc="-1">
              <a:latin typeface="Arial"/>
            </a:endParaRPr>
          </a:p>
        </p:txBody>
      </p:sp>
      <p:pic>
        <p:nvPicPr>
          <p:cNvPr id="125" name="Imagen 2"/>
          <p:cNvPicPr/>
          <p:nvPr/>
        </p:nvPicPr>
        <p:blipFill>
          <a:blip r:embed="rId2"/>
          <a:stretch/>
        </p:blipFill>
        <p:spPr>
          <a:xfrm>
            <a:off x="5825160" y="772200"/>
            <a:ext cx="5592960" cy="5592960"/>
          </a:xfrm>
          <a:prstGeom prst="rect">
            <a:avLst/>
          </a:prstGeom>
          <a:ln w="0">
            <a:noFill/>
          </a:ln>
        </p:spPr>
      </p:pic>
      <p:sp>
        <p:nvSpPr>
          <p:cNvPr id="126" name="Rectángulo 125"/>
          <p:cNvSpPr/>
          <p:nvPr/>
        </p:nvSpPr>
        <p:spPr>
          <a:xfrm>
            <a:off x="7200000" y="6480000"/>
            <a:ext cx="4139640" cy="37764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7" name="CuadroTexto 14"/>
          <p:cNvSpPr/>
          <p:nvPr/>
        </p:nvSpPr>
        <p:spPr>
          <a:xfrm>
            <a:off x="7207200" y="6480000"/>
            <a:ext cx="503244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gl-ES" sz="1400" b="0" strike="noStrike" spc="-1">
                <a:solidFill>
                  <a:srgbClr val="000000"/>
                </a:solidFill>
                <a:latin typeface="Century Gothic"/>
                <a:ea typeface="DejaVu Sans"/>
              </a:rPr>
              <a:t>Os 3 músicos. Picasso. 1921</a:t>
            </a:r>
            <a:endParaRPr lang="es-ES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adroTexto 1"/>
          <p:cNvSpPr/>
          <p:nvPr/>
        </p:nvSpPr>
        <p:spPr>
          <a:xfrm>
            <a:off x="565920" y="505080"/>
            <a:ext cx="5110920" cy="5850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O Cubismo propiciou cambios na escultura.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Por influencia do collage, a escultura empezouse a concibir como construción, como conxunto de elementos que eran ensamblados ou unidos orixinando baleiros e ocos.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A figura xa non se define exclusivamente pola súa masa, senón polo espazo que abarca e co que se relaciona.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Nesta liña están as obras de Gargallo e Julio González (influirán na revalorización de materiais non nobres como o ferro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</p:txBody>
      </p:sp>
      <p:pic>
        <p:nvPicPr>
          <p:cNvPr id="129" name="Picture 2" descr="https://i.pinimg.com/originals/9f/9f/ea/9f9feae2f7edc7dbd82d6a2e1768038b.jpg"/>
          <p:cNvPicPr/>
          <p:nvPr/>
        </p:nvPicPr>
        <p:blipFill>
          <a:blip r:embed="rId2"/>
          <a:stretch/>
        </p:blipFill>
        <p:spPr>
          <a:xfrm>
            <a:off x="5798880" y="0"/>
            <a:ext cx="5164200" cy="6886080"/>
          </a:xfrm>
          <a:prstGeom prst="rect">
            <a:avLst/>
          </a:prstGeom>
          <a:ln w="0">
            <a:noFill/>
          </a:ln>
        </p:spPr>
      </p:pic>
      <p:sp>
        <p:nvSpPr>
          <p:cNvPr id="130" name="Rectángulo 129"/>
          <p:cNvSpPr/>
          <p:nvPr/>
        </p:nvSpPr>
        <p:spPr>
          <a:xfrm>
            <a:off x="2520000" y="6300000"/>
            <a:ext cx="3059640" cy="35964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1" name="Rectángulo 130"/>
          <p:cNvSpPr/>
          <p:nvPr/>
        </p:nvSpPr>
        <p:spPr>
          <a:xfrm>
            <a:off x="2750760" y="6369480"/>
            <a:ext cx="2828880" cy="290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gl-ES" sz="1400" b="1" i="1" strike="noStrike" spc="-1">
                <a:solidFill>
                  <a:srgbClr val="000000"/>
                </a:solidFill>
                <a:latin typeface="Century Gothic"/>
                <a:ea typeface="DejaVu Sans"/>
              </a:rPr>
              <a:t>O profeta. Pablo Gargallo</a:t>
            </a:r>
            <a:r>
              <a:rPr lang="gl-ES" sz="1400" b="0" strike="noStrike" spc="-1">
                <a:solidFill>
                  <a:srgbClr val="000000"/>
                </a:solidFill>
                <a:latin typeface="Century Gothic"/>
                <a:ea typeface="DejaVu Sans"/>
              </a:rPr>
              <a:t>. 1933</a:t>
            </a:r>
            <a:endParaRPr lang="es-ES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adroTexto 1"/>
          <p:cNvSpPr/>
          <p:nvPr/>
        </p:nvSpPr>
        <p:spPr>
          <a:xfrm>
            <a:off x="409320" y="2298960"/>
            <a:ext cx="3978720" cy="1735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O estoupido da 1ª Guerra Mundial marca o fin do </a:t>
            </a:r>
            <a:r>
              <a:rPr lang="gl-ES" sz="1800" b="1" strike="noStrike" spc="-1">
                <a:solidFill>
                  <a:srgbClr val="FFFFFF"/>
                </a:solidFill>
                <a:latin typeface="Century Gothic"/>
                <a:ea typeface="DejaVu Sans"/>
              </a:rPr>
              <a:t>Cubismo</a:t>
            </a: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,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 sen embargo, a súa influencia será decisivo na arte do s. XX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e influirá noutros movementos artísticos posteriores.</a:t>
            </a:r>
            <a:endParaRPr lang="es-ES" sz="1800" b="0" strike="noStrike" spc="-1">
              <a:latin typeface="Arial"/>
            </a:endParaRPr>
          </a:p>
        </p:txBody>
      </p:sp>
      <p:pic>
        <p:nvPicPr>
          <p:cNvPr id="133" name="Imagen 2"/>
          <p:cNvPicPr/>
          <p:nvPr/>
        </p:nvPicPr>
        <p:blipFill>
          <a:blip r:embed="rId2"/>
          <a:stretch/>
        </p:blipFill>
        <p:spPr>
          <a:xfrm>
            <a:off x="4964400" y="155160"/>
            <a:ext cx="6701760" cy="6701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n 2"/>
          <p:cNvPicPr/>
          <p:nvPr/>
        </p:nvPicPr>
        <p:blipFill>
          <a:blip r:embed="rId2"/>
          <a:stretch/>
        </p:blipFill>
        <p:spPr>
          <a:xfrm>
            <a:off x="1238760" y="0"/>
            <a:ext cx="9604440" cy="6856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agen 1"/>
          <p:cNvPicPr/>
          <p:nvPr/>
        </p:nvPicPr>
        <p:blipFill>
          <a:blip r:embed="rId2"/>
          <a:stretch/>
        </p:blipFill>
        <p:spPr>
          <a:xfrm>
            <a:off x="1036440" y="0"/>
            <a:ext cx="9671400" cy="6856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agen 2"/>
          <p:cNvPicPr/>
          <p:nvPr/>
        </p:nvPicPr>
        <p:blipFill>
          <a:blip r:embed="rId2"/>
          <a:stretch/>
        </p:blipFill>
        <p:spPr>
          <a:xfrm>
            <a:off x="1408680" y="0"/>
            <a:ext cx="9101520" cy="6853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Resultado de imagen de metzinger cubismo"/>
          <p:cNvPicPr/>
          <p:nvPr/>
        </p:nvPicPr>
        <p:blipFill>
          <a:blip r:embed="rId2"/>
          <a:stretch/>
        </p:blipFill>
        <p:spPr>
          <a:xfrm>
            <a:off x="136440" y="2328480"/>
            <a:ext cx="3031920" cy="372348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4" descr="Resultado de imagen de gleizes cubismo"/>
          <p:cNvPicPr/>
          <p:nvPr/>
        </p:nvPicPr>
        <p:blipFill>
          <a:blip r:embed="rId3"/>
          <a:stretch/>
        </p:blipFill>
        <p:spPr>
          <a:xfrm>
            <a:off x="7999560" y="2323440"/>
            <a:ext cx="4191120" cy="3733200"/>
          </a:xfrm>
          <a:prstGeom prst="rect">
            <a:avLst/>
          </a:prstGeom>
          <a:ln w="0">
            <a:noFill/>
          </a:ln>
        </p:spPr>
      </p:pic>
      <p:sp>
        <p:nvSpPr>
          <p:cNvPr id="59" name="CuadroTexto 2"/>
          <p:cNvSpPr/>
          <p:nvPr/>
        </p:nvSpPr>
        <p:spPr>
          <a:xfrm>
            <a:off x="8122320" y="6058080"/>
            <a:ext cx="181822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endParaRPr lang="es-ES" sz="1800" b="0" strike="noStrike" spc="-1" dirty="0">
              <a:latin typeface="Arial"/>
            </a:endParaRPr>
          </a:p>
        </p:txBody>
      </p:sp>
      <p:pic>
        <p:nvPicPr>
          <p:cNvPr id="60" name="Picture 6" descr="La ciudad (1919)"/>
          <p:cNvPicPr/>
          <p:nvPr/>
        </p:nvPicPr>
        <p:blipFill>
          <a:blip r:embed="rId4"/>
          <a:stretch/>
        </p:blipFill>
        <p:spPr>
          <a:xfrm>
            <a:off x="3371400" y="2494080"/>
            <a:ext cx="4425120" cy="3392280"/>
          </a:xfrm>
          <a:prstGeom prst="rect">
            <a:avLst/>
          </a:prstGeom>
          <a:ln w="0">
            <a:noFill/>
          </a:ln>
        </p:spPr>
      </p:pic>
      <p:sp>
        <p:nvSpPr>
          <p:cNvPr id="62" name="CuadroTexto 4"/>
          <p:cNvSpPr/>
          <p:nvPr/>
        </p:nvSpPr>
        <p:spPr>
          <a:xfrm>
            <a:off x="729360" y="231840"/>
            <a:ext cx="4537440" cy="155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gl-ES" sz="24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Outros autores importantes son:</a:t>
            </a:r>
            <a:endParaRPr lang="es-ES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gl-ES" sz="24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  Jean Metzinger</a:t>
            </a:r>
            <a:endParaRPr lang="es-ES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gl-ES" sz="24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  Fernand Leger</a:t>
            </a:r>
            <a:endParaRPr lang="es-ES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gl-ES" sz="24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  Albert Gleizes</a:t>
            </a:r>
            <a:endParaRPr lang="es-ES" sz="2400" b="0" strike="noStrike" spc="-1">
              <a:latin typeface="Arial"/>
            </a:endParaRPr>
          </a:p>
        </p:txBody>
      </p:sp>
      <p:sp>
        <p:nvSpPr>
          <p:cNvPr id="63" name="Rectángulo 62"/>
          <p:cNvSpPr/>
          <p:nvPr/>
        </p:nvSpPr>
        <p:spPr>
          <a:xfrm>
            <a:off x="136440" y="6120000"/>
            <a:ext cx="2922840" cy="53928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" name="CuadroTexto 6"/>
          <p:cNvSpPr/>
          <p:nvPr/>
        </p:nvSpPr>
        <p:spPr>
          <a:xfrm>
            <a:off x="136440" y="6104160"/>
            <a:ext cx="3772440" cy="51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gl-ES" sz="1400" b="0" strike="noStrike" spc="-1">
                <a:solidFill>
                  <a:srgbClr val="000000"/>
                </a:solidFill>
                <a:latin typeface="Century Gothic"/>
                <a:ea typeface="DejaVu Sans"/>
              </a:rPr>
              <a:t>Jean Metzinger. Retrato de</a:t>
            </a:r>
            <a:endParaRPr lang="es-ES" sz="1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gl-ES" sz="1400" b="0" strike="noStrike" spc="-1">
                <a:solidFill>
                  <a:srgbClr val="000000"/>
                </a:solidFill>
                <a:latin typeface="Century Gothic"/>
                <a:ea typeface="DejaVu Sans"/>
              </a:rPr>
              <a:t>Mme Metzinger. 1911</a:t>
            </a:r>
            <a:endParaRPr lang="es-ES" sz="1400" b="0" strike="noStrike" spc="-1">
              <a:latin typeface="Arial"/>
            </a:endParaRPr>
          </a:p>
        </p:txBody>
      </p:sp>
      <p:sp>
        <p:nvSpPr>
          <p:cNvPr id="65" name="Rectángulo 64"/>
          <p:cNvSpPr/>
          <p:nvPr/>
        </p:nvSpPr>
        <p:spPr>
          <a:xfrm flipV="1">
            <a:off x="3783924" y="6104160"/>
            <a:ext cx="3586694" cy="37512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" name="Rectángulo 65"/>
          <p:cNvSpPr/>
          <p:nvPr/>
        </p:nvSpPr>
        <p:spPr>
          <a:xfrm>
            <a:off x="3940379" y="6132240"/>
            <a:ext cx="3051547" cy="34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gl-ES" sz="1400" b="0" strike="noStrike" spc="-1" dirty="0" err="1">
                <a:solidFill>
                  <a:srgbClr val="000000"/>
                </a:solidFill>
                <a:latin typeface="Century Gothic"/>
                <a:ea typeface="DejaVu Sans"/>
              </a:rPr>
              <a:t>Fernand</a:t>
            </a:r>
            <a:r>
              <a:rPr lang="gl-ES" sz="14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lang="gl-ES" sz="1400" b="0" strike="noStrike" spc="-1" dirty="0" err="1">
                <a:solidFill>
                  <a:srgbClr val="000000"/>
                </a:solidFill>
                <a:latin typeface="Century Gothic"/>
                <a:ea typeface="DejaVu Sans"/>
              </a:rPr>
              <a:t>Léger</a:t>
            </a:r>
            <a:r>
              <a:rPr lang="gl-ES" sz="14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. A cidade. 1919</a:t>
            </a:r>
            <a:endParaRPr lang="es-ES" sz="1400" b="0" strike="noStrike" spc="-1" dirty="0">
              <a:latin typeface="Arial"/>
            </a:endParaRPr>
          </a:p>
        </p:txBody>
      </p:sp>
      <p:sp>
        <p:nvSpPr>
          <p:cNvPr id="67" name="Rectángulo 66"/>
          <p:cNvSpPr/>
          <p:nvPr/>
        </p:nvSpPr>
        <p:spPr>
          <a:xfrm>
            <a:off x="7920000" y="6120000"/>
            <a:ext cx="3779280" cy="35928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" name="Rectángulo 67"/>
          <p:cNvSpPr/>
          <p:nvPr/>
        </p:nvSpPr>
        <p:spPr>
          <a:xfrm>
            <a:off x="7920000" y="6189480"/>
            <a:ext cx="3599280" cy="232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gl-ES" sz="1400" b="0" strike="noStrike" spc="-1" dirty="0" err="1">
                <a:solidFill>
                  <a:srgbClr val="000000"/>
                </a:solidFill>
                <a:latin typeface="Century Gothic"/>
                <a:ea typeface="DejaVu Sans"/>
              </a:rPr>
              <a:t>Albert</a:t>
            </a:r>
            <a:r>
              <a:rPr lang="gl-ES" sz="14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lang="gl-ES" sz="1400" b="0" strike="noStrike" spc="-1" dirty="0" err="1">
                <a:solidFill>
                  <a:srgbClr val="000000"/>
                </a:solidFill>
                <a:latin typeface="Century Gothic"/>
                <a:ea typeface="DejaVu Sans"/>
              </a:rPr>
              <a:t>Gleizes</a:t>
            </a:r>
            <a:r>
              <a:rPr lang="gl-ES" sz="14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. Home en Hamaca. 1913</a:t>
            </a:r>
            <a:endParaRPr lang="es-ES" sz="1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 descr="Resultado de imagen de Maria Blanchard pintora cubista"/>
          <p:cNvPicPr/>
          <p:nvPr/>
        </p:nvPicPr>
        <p:blipFill>
          <a:blip r:embed="rId2"/>
          <a:stretch/>
        </p:blipFill>
        <p:spPr>
          <a:xfrm>
            <a:off x="412200" y="916200"/>
            <a:ext cx="4178880" cy="5399280"/>
          </a:xfrm>
          <a:prstGeom prst="rect">
            <a:avLst/>
          </a:prstGeom>
          <a:ln w="0">
            <a:noFill/>
          </a:ln>
        </p:spPr>
      </p:pic>
      <p:pic>
        <p:nvPicPr>
          <p:cNvPr id="70" name="Picture 2" descr="https://upload.wikimedia.org/wikipedia/commons/thumb/2/2e/Juan_Gris_-_Guitar_and_Pipe.jpg/800px-Juan_Gris_-_Guitar_and_Pipe.jpg"/>
          <p:cNvPicPr/>
          <p:nvPr/>
        </p:nvPicPr>
        <p:blipFill>
          <a:blip r:embed="rId3"/>
          <a:stretch/>
        </p:blipFill>
        <p:spPr>
          <a:xfrm>
            <a:off x="6265080" y="916200"/>
            <a:ext cx="3962520" cy="5181120"/>
          </a:xfrm>
          <a:prstGeom prst="rect">
            <a:avLst/>
          </a:prstGeom>
          <a:ln w="0">
            <a:noFill/>
          </a:ln>
        </p:spPr>
      </p:pic>
      <p:sp>
        <p:nvSpPr>
          <p:cNvPr id="71" name="CuadroTexto 3"/>
          <p:cNvSpPr/>
          <p:nvPr/>
        </p:nvSpPr>
        <p:spPr>
          <a:xfrm>
            <a:off x="848160" y="360720"/>
            <a:ext cx="40604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gl-ES" sz="24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María Blanchard e Juan Gris</a:t>
            </a:r>
            <a:endParaRPr lang="es-ES" sz="2400" b="0" strike="noStrike" spc="-1">
              <a:latin typeface="Arial"/>
            </a:endParaRPr>
          </a:p>
        </p:txBody>
      </p:sp>
      <p:sp>
        <p:nvSpPr>
          <p:cNvPr id="72" name="Rectángulo 71"/>
          <p:cNvSpPr/>
          <p:nvPr/>
        </p:nvSpPr>
        <p:spPr>
          <a:xfrm>
            <a:off x="569880" y="6315840"/>
            <a:ext cx="3389760" cy="37764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" name="CuadroTexto 7"/>
          <p:cNvSpPr/>
          <p:nvPr/>
        </p:nvSpPr>
        <p:spPr>
          <a:xfrm>
            <a:off x="560520" y="6352920"/>
            <a:ext cx="340596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gl-ES" sz="1400" b="0" strike="noStrike" spc="-1">
                <a:solidFill>
                  <a:srgbClr val="000000"/>
                </a:solidFill>
                <a:latin typeface="Century Gothic"/>
                <a:ea typeface="DejaVu Sans"/>
              </a:rPr>
              <a:t>María Blanchard. O Laudista. 1917-1918</a:t>
            </a:r>
            <a:endParaRPr lang="es-ES" sz="1400" b="0" strike="noStrike" spc="-1">
              <a:latin typeface="Arial"/>
            </a:endParaRPr>
          </a:p>
        </p:txBody>
      </p:sp>
      <p:sp>
        <p:nvSpPr>
          <p:cNvPr id="74" name="Rectángulo 73"/>
          <p:cNvSpPr/>
          <p:nvPr/>
        </p:nvSpPr>
        <p:spPr>
          <a:xfrm>
            <a:off x="6300000" y="6300000"/>
            <a:ext cx="3959640" cy="35964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" name="CuadroTexto 8"/>
          <p:cNvSpPr/>
          <p:nvPr/>
        </p:nvSpPr>
        <p:spPr>
          <a:xfrm>
            <a:off x="6645240" y="6356880"/>
            <a:ext cx="272304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gl-ES" sz="1400" b="0" strike="noStrike" spc="-1">
                <a:solidFill>
                  <a:srgbClr val="000000"/>
                </a:solidFill>
                <a:latin typeface="Century Gothic"/>
                <a:ea typeface="DejaVu Sans"/>
              </a:rPr>
              <a:t>Juan Gris. Guitarra e pipa. 1913</a:t>
            </a:r>
            <a:endParaRPr lang="es-ES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adroTexto 1"/>
          <p:cNvSpPr/>
          <p:nvPr/>
        </p:nvSpPr>
        <p:spPr>
          <a:xfrm>
            <a:off x="486360" y="772560"/>
            <a:ext cx="544212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gl-ES" sz="2800" b="1" u="sng" strike="noStrike" spc="-1">
                <a:solidFill>
                  <a:srgbClr val="000000"/>
                </a:solidFill>
                <a:uFillTx/>
                <a:latin typeface="Century Gothic"/>
                <a:ea typeface="DejaVu Sans"/>
              </a:rPr>
              <a:t>ORIXE DO NOME DE CUBISMO</a:t>
            </a:r>
            <a:endParaRPr lang="es-ES" sz="2800" b="0" strike="noStrike" spc="-1">
              <a:latin typeface="Arial"/>
            </a:endParaRPr>
          </a:p>
        </p:txBody>
      </p:sp>
      <p:sp>
        <p:nvSpPr>
          <p:cNvPr id="77" name="CuadroTexto 2"/>
          <p:cNvSpPr/>
          <p:nvPr/>
        </p:nvSpPr>
        <p:spPr>
          <a:xfrm>
            <a:off x="618120" y="1584000"/>
            <a:ext cx="4261680" cy="255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Matisse,na exposición do Salón de outono de 1907, ó falar da pintura de Braque fai referencia a pequenos cubos. 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Vauxcelles calificou as obras presentadas no Salón dos Independentes de 1908 como bizarreries cubiques.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78" name="Rectángulo 77"/>
          <p:cNvSpPr/>
          <p:nvPr/>
        </p:nvSpPr>
        <p:spPr>
          <a:xfrm>
            <a:off x="6480000" y="6480000"/>
            <a:ext cx="4139640" cy="35964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Paisaxe con río. Picasso. 1909</a:t>
            </a:r>
            <a:endParaRPr lang="es-ES" sz="1400" b="0" strike="noStrike" spc="-1">
              <a:latin typeface="Arial"/>
            </a:endParaRPr>
          </a:p>
        </p:txBody>
      </p:sp>
      <p:pic>
        <p:nvPicPr>
          <p:cNvPr id="79" name="Imagen 78"/>
          <p:cNvPicPr/>
          <p:nvPr/>
        </p:nvPicPr>
        <p:blipFill>
          <a:blip r:embed="rId2"/>
          <a:stretch/>
        </p:blipFill>
        <p:spPr>
          <a:xfrm>
            <a:off x="5580000" y="1289160"/>
            <a:ext cx="6422040" cy="5010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adroTexto 1"/>
          <p:cNvSpPr/>
          <p:nvPr/>
        </p:nvSpPr>
        <p:spPr>
          <a:xfrm>
            <a:off x="113040" y="147960"/>
            <a:ext cx="48146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t/>
            </a:r>
            <a:br/>
            <a:endParaRPr lang="es-ES" sz="1800" b="0" strike="noStrike" spc="-1">
              <a:latin typeface="Arial"/>
            </a:endParaRPr>
          </a:p>
        </p:txBody>
      </p:sp>
      <p:pic>
        <p:nvPicPr>
          <p:cNvPr id="81" name="Imagen 2"/>
          <p:cNvPicPr/>
          <p:nvPr/>
        </p:nvPicPr>
        <p:blipFill>
          <a:blip r:embed="rId2"/>
          <a:stretch/>
        </p:blipFill>
        <p:spPr>
          <a:xfrm>
            <a:off x="5573880" y="0"/>
            <a:ext cx="6617160" cy="6856920"/>
          </a:xfrm>
          <a:prstGeom prst="rect">
            <a:avLst/>
          </a:prstGeom>
          <a:ln w="0">
            <a:noFill/>
          </a:ln>
        </p:spPr>
      </p:pic>
      <p:sp>
        <p:nvSpPr>
          <p:cNvPr id="82" name="CuadroTexto 3"/>
          <p:cNvSpPr/>
          <p:nvPr/>
        </p:nvSpPr>
        <p:spPr>
          <a:xfrm flipH="1">
            <a:off x="218520" y="217800"/>
            <a:ext cx="5030280" cy="557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en-US" sz="1800" b="1" i="1" strike="noStrike" spc="-1">
                <a:solidFill>
                  <a:srgbClr val="FFFFFF"/>
                </a:solidFill>
                <a:latin typeface="Century Gothic"/>
                <a:ea typeface="DejaVu Sans"/>
              </a:rPr>
              <a:t>A 1ª </a:t>
            </a:r>
            <a:r>
              <a:rPr lang="gl-ES" sz="1800" b="1" i="1" strike="noStrike" spc="-1">
                <a:solidFill>
                  <a:srgbClr val="FFFFFF"/>
                </a:solidFill>
                <a:latin typeface="Century Gothic"/>
                <a:ea typeface="DejaVu Sans"/>
              </a:rPr>
              <a:t>Obra</a:t>
            </a:r>
            <a:r>
              <a:rPr lang="en-US" sz="1800" b="1" i="1" strike="noStrike" spc="-1">
                <a:solidFill>
                  <a:srgbClr val="FFFFFF"/>
                </a:solidFill>
                <a:latin typeface="Century Gothic"/>
                <a:ea typeface="DejaVu Sans"/>
              </a:rPr>
              <a:t> cubista: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en-US" sz="1800" b="1" i="1" u="sng" strike="noStrike" spc="-1">
                <a:solidFill>
                  <a:srgbClr val="FFFFFF"/>
                </a:solidFill>
                <a:uFillTx/>
                <a:latin typeface="Century Gothic"/>
                <a:ea typeface="DejaVu Sans"/>
              </a:rPr>
              <a:t>As Señoritas de Avignon </a:t>
            </a:r>
            <a:r>
              <a:rPr lang="en-U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.Picasso. 1907.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Presenta como características : 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 marL="285840" indent="-285840" algn="just">
              <a:lnSpc>
                <a:spcPct val="100000"/>
              </a:lnSpc>
              <a:buClr>
                <a:srgbClr val="FFFFFF"/>
              </a:buClr>
              <a:buFont typeface="StarSymbol"/>
              <a:buChar char="-"/>
            </a:pPr>
            <a:r>
              <a:rPr lang="en-U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A descomposición do espazo tradicional 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As figuras, obxectos e espazo non se diferencian</a:t>
            </a:r>
            <a:endParaRPr lang="es-ES" sz="14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es-ES" sz="14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es-ES" sz="1400" b="0" strike="noStrike" spc="-1">
              <a:latin typeface="Arial"/>
            </a:endParaRPr>
          </a:p>
          <a:p>
            <a:pPr marL="285840" indent="-285840" algn="just">
              <a:lnSpc>
                <a:spcPct val="100000"/>
              </a:lnSpc>
              <a:buClr>
                <a:srgbClr val="FFFFFF"/>
              </a:buClr>
              <a:buFont typeface="StarSymbol"/>
              <a:buChar char="-"/>
            </a:pPr>
            <a:r>
              <a:rPr lang="en-U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A existencia de varios puntos de vista simultáneos (nas 2 figuras da dereita)</a:t>
            </a: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Figuras da esquerda, máis suaves</a:t>
            </a:r>
            <a:endParaRPr lang="es-ES" sz="14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1ª: influencia pintura exipcia: Rostro de perfil, ollo de fronte</a:t>
            </a:r>
            <a:endParaRPr lang="es-ES" sz="14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2ª e 3ª: influencia escultura ibérica no modelado das cabezas</a:t>
            </a:r>
            <a:endParaRPr lang="es-ES" sz="14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Influencia da escultura Africana nas 2 figuras da dereita.</a:t>
            </a:r>
            <a:endParaRPr lang="es-ES" sz="14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Influencia de Cezanne en froiteiro e composición</a:t>
            </a:r>
            <a:endParaRPr lang="es-ES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adroTexto 1"/>
          <p:cNvSpPr/>
          <p:nvPr/>
        </p:nvSpPr>
        <p:spPr>
          <a:xfrm>
            <a:off x="568080" y="631080"/>
            <a:ext cx="256320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gl-ES" sz="2800" b="1" u="sng" strike="noStrike" spc="-1">
                <a:solidFill>
                  <a:srgbClr val="000000"/>
                </a:solidFill>
                <a:uFillTx/>
                <a:latin typeface="Century Gothic"/>
                <a:ea typeface="DejaVu Sans"/>
              </a:rPr>
              <a:t>INFLUENCIAS</a:t>
            </a:r>
            <a:endParaRPr lang="es-ES" sz="2800" b="0" strike="noStrike" spc="-1">
              <a:latin typeface="Arial"/>
            </a:endParaRPr>
          </a:p>
        </p:txBody>
      </p:sp>
      <p:sp>
        <p:nvSpPr>
          <p:cNvPr id="84" name="CuadroTexto 2"/>
          <p:cNvSpPr/>
          <p:nvPr/>
        </p:nvSpPr>
        <p:spPr>
          <a:xfrm>
            <a:off x="900000" y="1315440"/>
            <a:ext cx="3355560" cy="228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gl-ES" sz="1800" b="1" u="sng" strike="noStrike" spc="-1">
                <a:solidFill>
                  <a:srgbClr val="FFFFFF"/>
                </a:solidFill>
                <a:uFillTx/>
                <a:latin typeface="Century Gothic"/>
                <a:ea typeface="DejaVu Sans"/>
              </a:rPr>
              <a:t>A pintura de Paul Cezanne.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StarSymbol"/>
              <a:buChar char="-"/>
            </a:pPr>
            <a:r>
              <a:rPr lang="en-U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Valoración do volume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StarSymbol"/>
              <a:buChar char="-"/>
            </a:pPr>
            <a:r>
              <a:rPr lang="en-U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A distorsión espacial 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StarSymbol"/>
              <a:buChar char="-"/>
            </a:pPr>
            <a:r>
              <a:rPr lang="en-U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Tendencia á xeometrización 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    das formas</a:t>
            </a:r>
            <a:endParaRPr lang="es-ES" sz="1800" b="0" strike="noStrike" spc="-1">
              <a:latin typeface="Arial"/>
            </a:endParaRPr>
          </a:p>
        </p:txBody>
      </p:sp>
      <p:pic>
        <p:nvPicPr>
          <p:cNvPr id="85" name="Picture 2" descr="Viaduct at L'Estaque, 1908 - Georges Braque"/>
          <p:cNvPicPr/>
          <p:nvPr/>
        </p:nvPicPr>
        <p:blipFill>
          <a:blip r:embed="rId2"/>
          <a:stretch/>
        </p:blipFill>
        <p:spPr>
          <a:xfrm>
            <a:off x="5032440" y="565920"/>
            <a:ext cx="4650480" cy="5837760"/>
          </a:xfrm>
          <a:prstGeom prst="rect">
            <a:avLst/>
          </a:prstGeom>
          <a:ln w="0">
            <a:noFill/>
          </a:ln>
        </p:spPr>
      </p:pic>
      <p:pic>
        <p:nvPicPr>
          <p:cNvPr id="86" name="Picture 6" descr="Cézanne. El mar en l'Estaque, 1879"/>
          <p:cNvPicPr/>
          <p:nvPr/>
        </p:nvPicPr>
        <p:blipFill>
          <a:blip r:embed="rId3"/>
          <a:stretch/>
        </p:blipFill>
        <p:spPr>
          <a:xfrm>
            <a:off x="1080000" y="3780000"/>
            <a:ext cx="3148560" cy="2497680"/>
          </a:xfrm>
          <a:prstGeom prst="rect">
            <a:avLst/>
          </a:prstGeom>
          <a:ln w="0">
            <a:noFill/>
          </a:ln>
        </p:spPr>
      </p:pic>
      <p:sp>
        <p:nvSpPr>
          <p:cNvPr id="87" name="Rectángulo 86"/>
          <p:cNvSpPr/>
          <p:nvPr/>
        </p:nvSpPr>
        <p:spPr>
          <a:xfrm>
            <a:off x="1080000" y="6366240"/>
            <a:ext cx="3239640" cy="35964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" name="CuadroTexto 10"/>
          <p:cNvSpPr/>
          <p:nvPr/>
        </p:nvSpPr>
        <p:spPr>
          <a:xfrm>
            <a:off x="1080000" y="6423120"/>
            <a:ext cx="3419640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gl-ES" sz="1400" spc="-1">
                <a:solidFill>
                  <a:srgbClr val="000000"/>
                </a:solidFill>
                <a:latin typeface="Century Gothic"/>
                <a:ea typeface="DejaVu Sans"/>
              </a:rPr>
              <a:t>O</a:t>
            </a:r>
            <a:r>
              <a:rPr lang="gl-ES" sz="1400" b="0" strike="noStrike" spc="-1" smtClean="0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lang="gl-ES" sz="1400" b="0" strike="noStrike" spc="-1">
                <a:solidFill>
                  <a:srgbClr val="000000"/>
                </a:solidFill>
                <a:latin typeface="Century Gothic"/>
                <a:ea typeface="DejaVu Sans"/>
              </a:rPr>
              <a:t>mar en </a:t>
            </a:r>
            <a:r>
              <a:rPr lang="gl-ES" sz="1400" b="0" strike="noStrike" spc="-1" dirty="0" err="1">
                <a:solidFill>
                  <a:srgbClr val="000000"/>
                </a:solidFill>
                <a:latin typeface="Century Gothic"/>
                <a:ea typeface="DejaVu Sans"/>
              </a:rPr>
              <a:t>Léstaque</a:t>
            </a:r>
            <a:r>
              <a:rPr lang="gl-ES" sz="14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. 1879. </a:t>
            </a:r>
            <a:r>
              <a:rPr lang="gl-ES" sz="1400" b="0" strike="noStrike" spc="-1" dirty="0" err="1">
                <a:solidFill>
                  <a:srgbClr val="000000"/>
                </a:solidFill>
                <a:latin typeface="Century Gothic"/>
                <a:ea typeface="DejaVu Sans"/>
              </a:rPr>
              <a:t>Cezanne</a:t>
            </a:r>
            <a:endParaRPr lang="es-ES" sz="1400" b="0" strike="noStrike" spc="-1" dirty="0">
              <a:latin typeface="Arial"/>
            </a:endParaRPr>
          </a:p>
        </p:txBody>
      </p:sp>
      <p:sp>
        <p:nvSpPr>
          <p:cNvPr id="89" name="Rectángulo 88"/>
          <p:cNvSpPr/>
          <p:nvPr/>
        </p:nvSpPr>
        <p:spPr>
          <a:xfrm>
            <a:off x="5040000" y="6480000"/>
            <a:ext cx="4139640" cy="35964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" name="CuadroTexto 11"/>
          <p:cNvSpPr/>
          <p:nvPr/>
        </p:nvSpPr>
        <p:spPr>
          <a:xfrm>
            <a:off x="5220000" y="6480000"/>
            <a:ext cx="444888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gl-ES" sz="1400" b="0" strike="noStrike" spc="-1">
                <a:solidFill>
                  <a:srgbClr val="000000"/>
                </a:solidFill>
                <a:latin typeface="Century Gothic"/>
                <a:ea typeface="DejaVu Sans"/>
              </a:rPr>
              <a:t>Viaduct at Léstaque. Braque. 1908</a:t>
            </a:r>
            <a:endParaRPr lang="es-ES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adroTexto 1"/>
          <p:cNvSpPr/>
          <p:nvPr/>
        </p:nvSpPr>
        <p:spPr>
          <a:xfrm>
            <a:off x="568080" y="631080"/>
            <a:ext cx="256320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gl-ES" sz="2800" b="1" u="sng" strike="noStrike" spc="-1">
                <a:solidFill>
                  <a:srgbClr val="000000"/>
                </a:solidFill>
                <a:uFillTx/>
                <a:latin typeface="Century Gothic"/>
                <a:ea typeface="DejaVu Sans"/>
              </a:rPr>
              <a:t>INFLUENCIAS</a:t>
            </a:r>
            <a:endParaRPr lang="es-ES" sz="2800" b="0" strike="noStrike" spc="-1">
              <a:latin typeface="Arial"/>
            </a:endParaRPr>
          </a:p>
        </p:txBody>
      </p:sp>
      <p:sp>
        <p:nvSpPr>
          <p:cNvPr id="92" name="CuadroTexto 2"/>
          <p:cNvSpPr/>
          <p:nvPr/>
        </p:nvSpPr>
        <p:spPr>
          <a:xfrm>
            <a:off x="3137040" y="708120"/>
            <a:ext cx="39884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gl-ES" sz="1800" b="0" strike="noStrike" spc="-1">
                <a:solidFill>
                  <a:srgbClr val="FFFFFF"/>
                </a:solidFill>
                <a:latin typeface="Century Gothic"/>
                <a:ea typeface="DejaVu Sans"/>
              </a:rPr>
              <a:t> -</a:t>
            </a:r>
            <a:r>
              <a:rPr lang="gl-ES" sz="1800" b="1" u="sng" strike="noStrike" spc="-1">
                <a:solidFill>
                  <a:srgbClr val="FFFFFF"/>
                </a:solidFill>
                <a:uFillTx/>
                <a:latin typeface="Century Gothic"/>
                <a:ea typeface="DejaVu Sans"/>
              </a:rPr>
              <a:t>Escultura negra e artes primitivas</a:t>
            </a:r>
            <a:endParaRPr lang="es-ES" sz="1800" b="0" strike="noStrike" spc="-1">
              <a:latin typeface="Arial"/>
            </a:endParaRPr>
          </a:p>
        </p:txBody>
      </p:sp>
      <p:pic>
        <p:nvPicPr>
          <p:cNvPr id="93" name="Imagen 4"/>
          <p:cNvPicPr/>
          <p:nvPr/>
        </p:nvPicPr>
        <p:blipFill>
          <a:blip r:embed="rId2"/>
          <a:stretch/>
        </p:blipFill>
        <p:spPr>
          <a:xfrm>
            <a:off x="356760" y="1914120"/>
            <a:ext cx="5370480" cy="4154400"/>
          </a:xfrm>
          <a:prstGeom prst="rect">
            <a:avLst/>
          </a:prstGeom>
          <a:ln w="0">
            <a:noFill/>
          </a:ln>
        </p:spPr>
      </p:pic>
      <p:pic>
        <p:nvPicPr>
          <p:cNvPr id="94" name="Imagen 5"/>
          <p:cNvPicPr/>
          <p:nvPr/>
        </p:nvPicPr>
        <p:blipFill>
          <a:blip r:embed="rId3"/>
          <a:stretch/>
        </p:blipFill>
        <p:spPr>
          <a:xfrm>
            <a:off x="6158880" y="1914120"/>
            <a:ext cx="5692320" cy="4154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40144" y="175490"/>
            <a:ext cx="611447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 smtClean="0">
              <a:solidFill>
                <a:schemeClr val="bg1"/>
              </a:solidFill>
            </a:endParaRPr>
          </a:p>
          <a:p>
            <a:r>
              <a:rPr lang="es-ES" dirty="0" smtClean="0">
                <a:solidFill>
                  <a:schemeClr val="bg1"/>
                </a:solidFill>
              </a:rPr>
              <a:t>CARACTERÍSTICAS</a:t>
            </a:r>
          </a:p>
          <a:p>
            <a:endParaRPr lang="es-ES" dirty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r>
              <a:rPr lang="es-ES" dirty="0" smtClean="0">
                <a:solidFill>
                  <a:schemeClr val="bg1"/>
                </a:solidFill>
              </a:rPr>
              <a:t>- </a:t>
            </a:r>
            <a:r>
              <a:rPr lang="es-ES" b="1" dirty="0" smtClean="0">
                <a:solidFill>
                  <a:schemeClr val="bg1"/>
                </a:solidFill>
              </a:rPr>
              <a:t>O cubismo non </a:t>
            </a:r>
            <a:r>
              <a:rPr lang="es-ES" b="1" dirty="0" err="1" smtClean="0">
                <a:solidFill>
                  <a:schemeClr val="bg1"/>
                </a:solidFill>
              </a:rPr>
              <a:t>quere</a:t>
            </a:r>
            <a:r>
              <a:rPr lang="es-ES" b="1" dirty="0" smtClean="0">
                <a:solidFill>
                  <a:schemeClr val="bg1"/>
                </a:solidFill>
              </a:rPr>
              <a:t> representar a </a:t>
            </a:r>
            <a:r>
              <a:rPr lang="es-ES" b="1" dirty="0" err="1" smtClean="0">
                <a:solidFill>
                  <a:schemeClr val="bg1"/>
                </a:solidFill>
              </a:rPr>
              <a:t>realidade</a:t>
            </a:r>
            <a:r>
              <a:rPr lang="es-ES" b="1" dirty="0" smtClean="0">
                <a:solidFill>
                  <a:schemeClr val="bg1"/>
                </a:solidFill>
              </a:rPr>
              <a:t>, </a:t>
            </a:r>
            <a:r>
              <a:rPr lang="es-ES" b="1" dirty="0" err="1" smtClean="0">
                <a:solidFill>
                  <a:schemeClr val="bg1"/>
                </a:solidFill>
              </a:rPr>
              <a:t>senón</a:t>
            </a:r>
            <a:r>
              <a:rPr lang="es-ES" b="1" dirty="0" smtClean="0">
                <a:solidFill>
                  <a:schemeClr val="bg1"/>
                </a:solidFill>
              </a:rPr>
              <a:t> crear </a:t>
            </a:r>
            <a:r>
              <a:rPr lang="es-ES" b="1" dirty="0" err="1" smtClean="0">
                <a:solidFill>
                  <a:schemeClr val="bg1"/>
                </a:solidFill>
              </a:rPr>
              <a:t>unha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realidade</a:t>
            </a:r>
            <a:r>
              <a:rPr lang="es-ES" dirty="0" smtClean="0">
                <a:solidFill>
                  <a:schemeClr val="bg1"/>
                </a:solidFill>
              </a:rPr>
              <a:t>. O autor invita </a:t>
            </a:r>
            <a:r>
              <a:rPr lang="es-ES" dirty="0" err="1" smtClean="0">
                <a:solidFill>
                  <a:schemeClr val="bg1"/>
                </a:solidFill>
              </a:rPr>
              <a:t>ó</a:t>
            </a:r>
            <a:r>
              <a:rPr lang="es-ES" dirty="0" smtClean="0">
                <a:solidFill>
                  <a:schemeClr val="bg1"/>
                </a:solidFill>
              </a:rPr>
              <a:t> espectador a participar no </a:t>
            </a:r>
            <a:r>
              <a:rPr lang="es-ES" dirty="0" err="1" smtClean="0">
                <a:solidFill>
                  <a:schemeClr val="bg1"/>
                </a:solidFill>
              </a:rPr>
              <a:t>xogo</a:t>
            </a:r>
            <a:r>
              <a:rPr lang="es-ES" dirty="0" smtClean="0">
                <a:solidFill>
                  <a:schemeClr val="bg1"/>
                </a:solidFill>
              </a:rPr>
              <a:t> de elaborar a idea </a:t>
            </a:r>
            <a:r>
              <a:rPr lang="es-ES" dirty="0" err="1" smtClean="0">
                <a:solidFill>
                  <a:schemeClr val="bg1"/>
                </a:solidFill>
              </a:rPr>
              <a:t>dun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obxecto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cuns</a:t>
            </a:r>
            <a:r>
              <a:rPr lang="es-ES" dirty="0" smtClean="0">
                <a:solidFill>
                  <a:schemeClr val="bg1"/>
                </a:solidFill>
              </a:rPr>
              <a:t> cantos planos </a:t>
            </a:r>
            <a:r>
              <a:rPr lang="es-ES" dirty="0" err="1" smtClean="0">
                <a:solidFill>
                  <a:schemeClr val="bg1"/>
                </a:solidFill>
              </a:rPr>
              <a:t>seus</a:t>
            </a:r>
            <a:r>
              <a:rPr lang="es-ES" dirty="0" smtClean="0">
                <a:solidFill>
                  <a:schemeClr val="bg1"/>
                </a:solidFill>
              </a:rPr>
              <a:t> fragmentados.</a:t>
            </a:r>
            <a:endParaRPr lang="es-ES" dirty="0">
              <a:solidFill>
                <a:schemeClr val="bg1"/>
              </a:solidFill>
            </a:endParaRPr>
          </a:p>
          <a:p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- Visión </a:t>
            </a:r>
            <a:r>
              <a:rPr lang="es-ES" b="1" dirty="0">
                <a:solidFill>
                  <a:schemeClr val="bg1"/>
                </a:solidFill>
              </a:rPr>
              <a:t>analítica </a:t>
            </a:r>
            <a:r>
              <a:rPr lang="es-ES" b="1" dirty="0" smtClean="0">
                <a:solidFill>
                  <a:schemeClr val="bg1"/>
                </a:solidFill>
              </a:rPr>
              <a:t>dos </a:t>
            </a:r>
            <a:r>
              <a:rPr lang="es-ES" b="1" dirty="0">
                <a:solidFill>
                  <a:schemeClr val="bg1"/>
                </a:solidFill>
              </a:rPr>
              <a:t>elementos de </a:t>
            </a:r>
            <a:r>
              <a:rPr lang="es-ES" b="1" dirty="0" smtClean="0">
                <a:solidFill>
                  <a:schemeClr val="bg1"/>
                </a:solidFill>
              </a:rPr>
              <a:t>representación</a:t>
            </a:r>
          </a:p>
          <a:p>
            <a:endParaRPr lang="es-ES" b="1" dirty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- Poca </a:t>
            </a:r>
            <a:r>
              <a:rPr lang="es-ES" b="1" dirty="0">
                <a:solidFill>
                  <a:schemeClr val="bg1"/>
                </a:solidFill>
              </a:rPr>
              <a:t>perspectiva </a:t>
            </a:r>
            <a:r>
              <a:rPr lang="es-ES" b="1" dirty="0" smtClean="0">
                <a:solidFill>
                  <a:schemeClr val="bg1"/>
                </a:solidFill>
              </a:rPr>
              <a:t>e </a:t>
            </a:r>
            <a:r>
              <a:rPr lang="es-ES" b="1" dirty="0" err="1" smtClean="0">
                <a:solidFill>
                  <a:schemeClr val="bg1"/>
                </a:solidFill>
              </a:rPr>
              <a:t>profundidade</a:t>
            </a:r>
            <a:r>
              <a:rPr lang="es-ES" b="1" dirty="0" smtClean="0">
                <a:solidFill>
                  <a:schemeClr val="bg1"/>
                </a:solidFill>
              </a:rPr>
              <a:t> espacial</a:t>
            </a:r>
          </a:p>
          <a:p>
            <a:endParaRPr lang="es-ES" b="1" dirty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- Uso </a:t>
            </a:r>
            <a:r>
              <a:rPr lang="es-ES" b="1" dirty="0">
                <a:solidFill>
                  <a:schemeClr val="bg1"/>
                </a:solidFill>
              </a:rPr>
              <a:t>de figuras </a:t>
            </a:r>
            <a:r>
              <a:rPr lang="es-ES" b="1" dirty="0" err="1" smtClean="0">
                <a:solidFill>
                  <a:schemeClr val="bg1"/>
                </a:solidFill>
              </a:rPr>
              <a:t>xeométricas</a:t>
            </a:r>
            <a:r>
              <a:rPr lang="es-ES" b="1" dirty="0">
                <a:solidFill>
                  <a:schemeClr val="bg1"/>
                </a:solidFill>
              </a:rPr>
              <a:t>: cubos, cilindros, etc</a:t>
            </a:r>
            <a:r>
              <a:rPr lang="es-ES" b="1" dirty="0" smtClean="0">
                <a:solidFill>
                  <a:schemeClr val="bg1"/>
                </a:solidFill>
              </a:rPr>
              <a:t>.</a:t>
            </a:r>
          </a:p>
          <a:p>
            <a:endParaRPr lang="es-ES" b="1" dirty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- Incorporación </a:t>
            </a:r>
            <a:r>
              <a:rPr lang="es-ES" b="1" dirty="0">
                <a:solidFill>
                  <a:schemeClr val="bg1"/>
                </a:solidFill>
              </a:rPr>
              <a:t>de varios ángulos </a:t>
            </a:r>
            <a:r>
              <a:rPr lang="es-ES" b="1" dirty="0" err="1" smtClean="0">
                <a:solidFill>
                  <a:schemeClr val="bg1"/>
                </a:solidFill>
              </a:rPr>
              <a:t>nun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mesmo</a:t>
            </a:r>
            <a:r>
              <a:rPr lang="es-ES" b="1" dirty="0" smtClean="0">
                <a:solidFill>
                  <a:schemeClr val="bg1"/>
                </a:solidFill>
              </a:rPr>
              <a:t> plano</a:t>
            </a:r>
          </a:p>
          <a:p>
            <a:endParaRPr lang="es-ES" b="1" dirty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- Preferencia </a:t>
            </a:r>
            <a:r>
              <a:rPr lang="es-ES" b="1" dirty="0" err="1" smtClean="0">
                <a:solidFill>
                  <a:schemeClr val="bg1"/>
                </a:solidFill>
              </a:rPr>
              <a:t>polas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líñas</a:t>
            </a:r>
            <a:r>
              <a:rPr lang="es-ES" b="1" dirty="0" smtClean="0">
                <a:solidFill>
                  <a:schemeClr val="bg1"/>
                </a:solidFill>
              </a:rPr>
              <a:t> rectas</a:t>
            </a:r>
          </a:p>
          <a:p>
            <a:endParaRPr lang="es-ES" b="1" dirty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- Aplicación </a:t>
            </a:r>
            <a:r>
              <a:rPr lang="es-ES" b="1" dirty="0">
                <a:solidFill>
                  <a:schemeClr val="bg1"/>
                </a:solidFill>
              </a:rPr>
              <a:t>de técnicas mixtas: collage, tipografía, etc.</a:t>
            </a:r>
          </a:p>
        </p:txBody>
      </p:sp>
      <p:pic>
        <p:nvPicPr>
          <p:cNvPr id="3" name="Imagen 2"/>
          <p:cNvPicPr/>
          <p:nvPr/>
        </p:nvPicPr>
        <p:blipFill>
          <a:blip r:embed="rId2"/>
          <a:stretch/>
        </p:blipFill>
        <p:spPr>
          <a:xfrm>
            <a:off x="6606720" y="0"/>
            <a:ext cx="4963680" cy="6839280"/>
          </a:xfrm>
          <a:prstGeom prst="rect">
            <a:avLst/>
          </a:prstGeom>
          <a:ln w="0">
            <a:noFill/>
          </a:ln>
        </p:spPr>
      </p:pic>
      <p:sp>
        <p:nvSpPr>
          <p:cNvPr id="4" name="Rectángulo 3"/>
          <p:cNvSpPr/>
          <p:nvPr/>
        </p:nvSpPr>
        <p:spPr>
          <a:xfrm>
            <a:off x="2437010" y="6480000"/>
            <a:ext cx="4139280" cy="35928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A moza da mandolina.(Entre 1910-1912). Picasso</a:t>
            </a:r>
            <a:endParaRPr lang="es-ES" sz="1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239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1979</TotalTime>
  <Words>1247</Words>
  <Application>Microsoft Office PowerPoint</Application>
  <PresentationFormat>Panorámica</PresentationFormat>
  <Paragraphs>200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5" baseType="lpstr">
      <vt:lpstr>Arial</vt:lpstr>
      <vt:lpstr>Century Gothic</vt:lpstr>
      <vt:lpstr>DejaVu Sans</vt:lpstr>
      <vt:lpstr>StarSymbol</vt:lpstr>
      <vt:lpstr>Symbol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José Mario Domínguez Cabaleiro</dc:creator>
  <dc:description/>
  <cp:lastModifiedBy>Usuario</cp:lastModifiedBy>
  <cp:revision>70</cp:revision>
  <dcterms:created xsi:type="dcterms:W3CDTF">2018-05-12T19:54:02Z</dcterms:created>
  <dcterms:modified xsi:type="dcterms:W3CDTF">2023-02-16T21:14:32Z</dcterms:modified>
  <dc:language>es-ES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Panorámica</vt:lpwstr>
  </property>
  <property fmtid="{D5CDD505-2E9C-101B-9397-08002B2CF9AE}" pid="3" name="Slides">
    <vt:i4>29</vt:i4>
  </property>
</Properties>
</file>