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58" r:id="rId5"/>
    <p:sldId id="260" r:id="rId6"/>
    <p:sldId id="261" r:id="rId7"/>
    <p:sldId id="264" r:id="rId8"/>
    <p:sldId id="262" r:id="rId9"/>
    <p:sldId id="26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16/09/2023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9951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16/09/2023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4552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16/09/2023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3506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16/09/2023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6105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16/09/2023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8357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16/09/2023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6497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16/09/2023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7373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16/09/2023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6080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16/09/2023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5341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16/09/2023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5360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864-D173-4ED8-9FF1-BB65A884A35C}" type="datetimeFigureOut">
              <a:rPr lang="gl-ES" smtClean="0"/>
              <a:t>16/09/2023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3886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7864-D173-4ED8-9FF1-BB65A884A35C}" type="datetimeFigureOut">
              <a:rPr lang="gl-ES" smtClean="0"/>
              <a:t>16/09/2023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265B-0CB2-433B-B1AF-CCCE10EF9D65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092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1887" y="243841"/>
            <a:ext cx="1109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2400" b="1" dirty="0"/>
              <a:t>Conquista e colonización de América. Leis de Indias, </a:t>
            </a:r>
            <a:r>
              <a:rPr lang="es-ES" sz="2400" b="1" dirty="0" smtClean="0"/>
              <a:t>R</a:t>
            </a:r>
            <a:r>
              <a:rPr lang="aa-ET" sz="2400" b="1" dirty="0" smtClean="0"/>
              <a:t>evolución </a:t>
            </a:r>
            <a:r>
              <a:rPr lang="aa-ET" sz="2400" b="1" dirty="0"/>
              <a:t>dos prezos</a:t>
            </a:r>
            <a:r>
              <a:rPr lang="aa-ET" b="1" dirty="0"/>
              <a:t>.</a:t>
            </a:r>
            <a:endParaRPr lang="aa-ET" dirty="0">
              <a:effectLst/>
            </a:endParaRPr>
          </a:p>
        </p:txBody>
      </p:sp>
      <p:pic>
        <p:nvPicPr>
          <p:cNvPr id="1028" name="Picture 4" descr="La entrada de Hernán Cortés en Méxic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557"/>
            <a:ext cx="12192000" cy="612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8674" y="330925"/>
            <a:ext cx="61308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err="1" smtClean="0"/>
              <a:t>Unha</a:t>
            </a:r>
            <a:r>
              <a:rPr lang="es-ES" sz="2800" dirty="0" smtClean="0"/>
              <a:t> vez que se constata </a:t>
            </a:r>
            <a:r>
              <a:rPr lang="aa-ET" sz="2800" dirty="0" smtClean="0"/>
              <a:t>a </a:t>
            </a:r>
            <a:r>
              <a:rPr lang="aa-ET" sz="2800" dirty="0"/>
              <a:t>imposibilidade de acadar </a:t>
            </a:r>
            <a:r>
              <a:rPr lang="aa-ET" sz="2800" dirty="0" smtClean="0"/>
              <a:t>o </a:t>
            </a:r>
            <a:r>
              <a:rPr lang="aa-ET" sz="2800" dirty="0"/>
              <a:t>obxectivo de Colón de atopar unha nova </a:t>
            </a:r>
            <a:r>
              <a:rPr lang="aa-ET" sz="2800" dirty="0" smtClean="0"/>
              <a:t>ru</a:t>
            </a:r>
            <a:r>
              <a:rPr lang="es-ES" sz="2800" dirty="0" err="1" smtClean="0"/>
              <a:t>ta</a:t>
            </a:r>
            <a:r>
              <a:rPr lang="es-ES" sz="2800" dirty="0" smtClean="0"/>
              <a:t> </a:t>
            </a:r>
            <a:r>
              <a:rPr lang="aa-ET" sz="2800" dirty="0" smtClean="0"/>
              <a:t>cara </a:t>
            </a:r>
            <a:r>
              <a:rPr lang="aa-ET" sz="2800" dirty="0"/>
              <a:t>ás Indias e o establecemento de </a:t>
            </a:r>
            <a:r>
              <a:rPr lang="aa-ET" sz="2800" dirty="0" smtClean="0"/>
              <a:t>factor</a:t>
            </a:r>
            <a:r>
              <a:rPr lang="es-ES" sz="2800" dirty="0" smtClean="0"/>
              <a:t>í</a:t>
            </a:r>
            <a:r>
              <a:rPr lang="aa-ET" sz="2800" dirty="0" smtClean="0"/>
              <a:t>as </a:t>
            </a:r>
            <a:r>
              <a:rPr lang="aa-ET" sz="2800" dirty="0"/>
              <a:t>comerciais, adoptouse un novo obxectivo repecto ó Novo Mundo, a súa conquista e explotación e a creación de colonias de poboamento.</a:t>
            </a:r>
            <a:endParaRPr lang="es-ES" sz="2800" dirty="0"/>
          </a:p>
          <a:p>
            <a:pPr algn="just"/>
            <a:endParaRPr lang="aa-ET" sz="2800" dirty="0"/>
          </a:p>
          <a:p>
            <a:pPr algn="just"/>
            <a:r>
              <a:rPr lang="aa-ET" sz="2800" dirty="0"/>
              <a:t>Asentados nas Antillas, onde nin os españois nin os seus cultivos se adaptaban, e ante a escaseza de ouro, os españois véronse </a:t>
            </a:r>
            <a:r>
              <a:rPr lang="aa-ET" sz="2800" dirty="0" smtClean="0"/>
              <a:t>a</a:t>
            </a:r>
            <a:r>
              <a:rPr lang="es-ES" sz="2800" dirty="0" err="1" smtClean="0"/>
              <a:t>nim</a:t>
            </a:r>
            <a:r>
              <a:rPr lang="aa-ET" sz="2800" dirty="0" smtClean="0"/>
              <a:t>ados </a:t>
            </a:r>
            <a:r>
              <a:rPr lang="aa-ET" sz="2800" dirty="0"/>
              <a:t>á conquista do Continente.</a:t>
            </a:r>
            <a:endParaRPr lang="gl-ES" sz="2800" dirty="0"/>
          </a:p>
        </p:txBody>
      </p:sp>
      <p:pic>
        <p:nvPicPr>
          <p:cNvPr id="1026" name="Picture 2" descr="https://www.capitalnoroeste.es/wp-content/uploads/2016/11/colon-720x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38" y="705393"/>
            <a:ext cx="3976320" cy="24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2.mm.bing.net/th?id=OIP.O1hIHslmlqd42RVfvYKV1AHaDn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01" y="4167685"/>
            <a:ext cx="4542179" cy="221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7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9337" y="60960"/>
            <a:ext cx="702781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a-ET" sz="2800" dirty="0" smtClean="0"/>
              <a:t>A </a:t>
            </a:r>
            <a:r>
              <a:rPr lang="aa-ET" sz="2800" dirty="0"/>
              <a:t>conquista vaise realizar como unha </a:t>
            </a:r>
            <a:r>
              <a:rPr lang="aa-ET" sz="2800" i="1" dirty="0"/>
              <a:t>empresa</a:t>
            </a:r>
            <a:r>
              <a:rPr lang="aa-ET" sz="2800" dirty="0"/>
              <a:t> na que tomaban parte o capitán e soldados que firmaban </a:t>
            </a:r>
            <a:r>
              <a:rPr lang="aa-ET" sz="2800" i="1" dirty="0"/>
              <a:t>capitulacións</a:t>
            </a:r>
            <a:r>
              <a:rPr lang="aa-ET" sz="2800" dirty="0"/>
              <a:t> co monarca no que se especificaban o reparto de beneficios (establecéndose o quinto para o Rei). </a:t>
            </a:r>
            <a:endParaRPr lang="es-ES" sz="2800" dirty="0" smtClean="0"/>
          </a:p>
          <a:p>
            <a:pPr algn="just"/>
            <a:endParaRPr lang="es-ES" sz="800" dirty="0"/>
          </a:p>
          <a:p>
            <a:pPr algn="just"/>
            <a:r>
              <a:rPr lang="aa-ET" sz="2800" dirty="0" smtClean="0"/>
              <a:t>Que </a:t>
            </a:r>
            <a:r>
              <a:rPr lang="aa-ET" sz="2800" dirty="0"/>
              <a:t>o principal aliciente para os conquistadores era a procura de ouro vai quedar reflectido no nacemento do mito de El Dorado. </a:t>
            </a:r>
            <a:endParaRPr lang="es-ES" sz="2800" dirty="0" smtClean="0"/>
          </a:p>
          <a:p>
            <a:pPr algn="just"/>
            <a:endParaRPr lang="es-ES" sz="800" dirty="0"/>
          </a:p>
          <a:p>
            <a:pPr algn="just"/>
            <a:r>
              <a:rPr lang="aa-ET" sz="2800" dirty="0" smtClean="0"/>
              <a:t>Ademais </a:t>
            </a:r>
            <a:r>
              <a:rPr lang="aa-ET" sz="2800" dirty="0"/>
              <a:t>os conquistadores aspiraban a “ennobrecerse” reclamando terras, man de obra indíxena (encomendas) e cargos públicos, que os reis non concederon para evitar a creación en América de señoríos poderosos e difíciles de controlar. </a:t>
            </a:r>
            <a:endParaRPr lang="aa-ET" sz="2800" b="0" dirty="0"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4" y="165463"/>
            <a:ext cx="3727267" cy="2795451"/>
          </a:xfrm>
          <a:prstGeom prst="rect">
            <a:avLst/>
          </a:prstGeom>
        </p:spPr>
      </p:pic>
      <p:pic>
        <p:nvPicPr>
          <p:cNvPr id="1026" name="Picture 2" descr="https://i.ebayimg.com/images/g/OX8AAOSwj85YPb8V/s-l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24" y="3048000"/>
            <a:ext cx="2828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-uE6B13-G0jc/TYZG3dIT9xI/AAAAAAAAADw/3r8odvfzEgE/s640/img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022" y="0"/>
            <a:ext cx="4877978" cy="696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30629" y="95794"/>
            <a:ext cx="7027817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a-ET" sz="2400" dirty="0"/>
              <a:t>Entre 1519 e 1550 realizáronse as principais expedicións e conquistas. </a:t>
            </a:r>
            <a:endParaRPr lang="es-ES" sz="2400" dirty="0" smtClean="0"/>
          </a:p>
          <a:p>
            <a:pPr algn="just"/>
            <a:endParaRPr lang="es-ES" sz="1000" dirty="0" smtClean="0"/>
          </a:p>
          <a:p>
            <a:pPr algn="just"/>
            <a:r>
              <a:rPr lang="aa-ET" sz="2400" dirty="0" smtClean="0"/>
              <a:t>En </a:t>
            </a:r>
            <a:r>
              <a:rPr lang="aa-ET" sz="2400" dirty="0"/>
              <a:t>1519 o gobernador de Cuba, Diego Velázquez encargou a Hernán Cortés a conquista do grande imperio Azteca. Con 400 españois e axudados por tribos sometidas ós aztecas (a indíxena Malinche vai exercer un papel fundamental) lograron conquistar a súa capital </a:t>
            </a:r>
            <a:r>
              <a:rPr lang="aa-ET" sz="2400" dirty="0" smtClean="0"/>
              <a:t>Technotitl</a:t>
            </a:r>
            <a:r>
              <a:rPr lang="es-ES" sz="2400" smtClean="0"/>
              <a:t>á</a:t>
            </a:r>
            <a:r>
              <a:rPr lang="aa-ET" sz="2400" smtClean="0"/>
              <a:t>n </a:t>
            </a:r>
            <a:r>
              <a:rPr lang="aa-ET" sz="2400" dirty="0"/>
              <a:t>e controlar o Altiplano Central de México que se converterá no núcleo do vicerreinato de Nova España. O Imperio Inca (Perú, Ecuador, parte de Bolivia) foi conquistado por Pizarro en 1532 ó vencer ó emperador Atahualpa</a:t>
            </a:r>
            <a:r>
              <a:rPr lang="aa-ET" sz="2400" dirty="0" smtClean="0"/>
              <a:t>.</a:t>
            </a:r>
            <a:endParaRPr lang="es-ES" sz="2400" dirty="0" smtClean="0"/>
          </a:p>
          <a:p>
            <a:pPr algn="just"/>
            <a:endParaRPr lang="aa-ET" sz="1000" dirty="0"/>
          </a:p>
          <a:p>
            <a:pPr algn="just"/>
            <a:r>
              <a:rPr lang="aa-ET" sz="2400" dirty="0"/>
              <a:t>As expedicións españolas continuaron a mediados do s.XVI. Almagro emprenderá a conquista de Chile, Orellana explorará o Río Amazonas, fundarase Buenos Aires e, no Norte, realizaranse expedición a California e Florida.</a:t>
            </a:r>
            <a:endParaRPr lang="aa-ET" sz="2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28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2549" y="444137"/>
            <a:ext cx="634854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a-ET" sz="2400" dirty="0"/>
              <a:t>A rapidez da conquista explícase pola superioridade do armamento europeo (armas de fogo, </a:t>
            </a:r>
            <a:r>
              <a:rPr lang="aa-ET" sz="2400" dirty="0" smtClean="0"/>
              <a:t>artillería</a:t>
            </a:r>
            <a:r>
              <a:rPr lang="es-ES" sz="2400" dirty="0" smtClean="0"/>
              <a:t>, </a:t>
            </a:r>
            <a:r>
              <a:rPr lang="es-ES" sz="2400" dirty="0" err="1" smtClean="0"/>
              <a:t>cabalería</a:t>
            </a:r>
            <a:r>
              <a:rPr lang="es-ES" sz="2400" dirty="0" smtClean="0"/>
              <a:t>, </a:t>
            </a:r>
            <a:r>
              <a:rPr lang="es-ES" sz="2400" dirty="0" err="1" smtClean="0"/>
              <a:t>béstas</a:t>
            </a:r>
            <a:r>
              <a:rPr lang="es-ES" sz="2400" dirty="0" smtClean="0"/>
              <a:t> </a:t>
            </a:r>
            <a:r>
              <a:rPr lang="aa-ET" sz="2400" dirty="0" smtClean="0"/>
              <a:t>...), </a:t>
            </a:r>
            <a:r>
              <a:rPr lang="aa-ET" sz="2400" dirty="0"/>
              <a:t>a axuda de diversas tribos, as crenzas indíxenas e a utilización de métodos crueis e violentos</a:t>
            </a:r>
            <a:r>
              <a:rPr lang="aa-ET" sz="2400" dirty="0" smtClean="0"/>
              <a:t>.</a:t>
            </a:r>
            <a:endParaRPr lang="es-ES" sz="2400" dirty="0" smtClean="0"/>
          </a:p>
          <a:p>
            <a:pPr algn="just"/>
            <a:endParaRPr lang="aa-ET" sz="2400" dirty="0"/>
          </a:p>
          <a:p>
            <a:pPr algn="just"/>
            <a:r>
              <a:rPr lang="aa-ET" sz="2400" dirty="0"/>
              <a:t>Hai que destacar o forte impacto demográfico da conquista, cun importante descenso da poboación orixinaria que non se pode atribuír unicamente á violencia e explotación exercidas polos españois, senón que hai que sumar o espallamento de enfermidades europeas descoñecidas para os indíxenas como a variola, o sarampelo ou a gripe, ou ó descenso da fecundidade ante o impacto de ser conquistados por unha civilización allea</a:t>
            </a:r>
            <a:r>
              <a:rPr lang="aa-ET" sz="2400" dirty="0" smtClean="0"/>
              <a:t>.</a:t>
            </a:r>
            <a:endParaRPr lang="es-ES" sz="2400" dirty="0" smtClean="0"/>
          </a:p>
          <a:p>
            <a:pPr algn="just"/>
            <a:endParaRPr lang="aa-ET" b="0" dirty="0">
              <a:effectLst/>
            </a:endParaRPr>
          </a:p>
        </p:txBody>
      </p:sp>
      <p:pic>
        <p:nvPicPr>
          <p:cNvPr id="2050" name="Picture 2" descr="https://1.bp.blogspot.com/-2NqZQDGg2wA/V5YCp5SexAI/AAAAAAAB5LI/ItRekJaHw0wNdHzkEIoOoF7PRkoxxi3ywCLcB/s1600/5793bdbac46188df538b45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5" y="444137"/>
            <a:ext cx="3226856" cy="18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se3.explicit.bing.net/th?id=OIP.z8N1pHskCPzoD_K0EF-BnQHaFW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69" y="2887527"/>
            <a:ext cx="5251566" cy="31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2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753" y="210026"/>
            <a:ext cx="683622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a-ET" sz="2400" dirty="0" smtClean="0"/>
              <a:t>Ante </a:t>
            </a:r>
            <a:r>
              <a:rPr lang="aa-ET" sz="2400" dirty="0"/>
              <a:t>o descenso alarmante da poboación </a:t>
            </a:r>
            <a:r>
              <a:rPr lang="aa-ET" sz="2400" dirty="0" smtClean="0"/>
              <a:t>e </a:t>
            </a:r>
            <a:r>
              <a:rPr lang="aa-ET" sz="2400" dirty="0"/>
              <a:t>a escravitude á que eran sometidos os indíxenas, alzáronse voces que denunciaron a súa precaria situación como as dos dominicos Montesinos e Bartolomé das Casas.</a:t>
            </a:r>
          </a:p>
          <a:p>
            <a:pPr algn="just"/>
            <a:endParaRPr lang="es-ES" sz="2400" dirty="0"/>
          </a:p>
          <a:p>
            <a:pPr algn="just"/>
            <a:r>
              <a:rPr lang="aa-ET" sz="2400" dirty="0" smtClean="0"/>
              <a:t>Como </a:t>
            </a:r>
            <a:r>
              <a:rPr lang="aa-ET" sz="2400" dirty="0"/>
              <a:t>consecuencia promulgáronse as Leis de Burgos de 1512, leis que xunto as Leis novas de 1542 e a Recopilación de 1681, constitúen as </a:t>
            </a:r>
            <a:r>
              <a:rPr lang="aa-ET" sz="2400" b="1" dirty="0"/>
              <a:t>Leis de Indias, </a:t>
            </a:r>
            <a:r>
              <a:rPr lang="aa-ET" sz="2400" dirty="0"/>
              <a:t>que ademais de intentar protexer ós indios, evanxelizalos e evitar a súa escravitude(ó consideralos súbditos da Coroa), impoñen o modelo de Administración castelán para controlar o territorio (Audiencias, Corrixidores, Vicerreis nos Vicerreinados de Nova España e Perú, gobernadores) e a explotación dos recursos (mita, para a explotación das minas e as encomendas</a:t>
            </a:r>
            <a:r>
              <a:rPr lang="aa-ET" sz="2400" dirty="0" smtClean="0"/>
              <a:t>)</a:t>
            </a:r>
            <a:r>
              <a:rPr lang="es-ES" sz="2400" dirty="0" smtClean="0"/>
              <a:t>.</a:t>
            </a:r>
            <a:endParaRPr lang="es-ES" sz="2400" dirty="0"/>
          </a:p>
          <a:p>
            <a:pPr algn="just"/>
            <a:endParaRPr lang="es-ES" dirty="0" smtClean="0"/>
          </a:p>
        </p:txBody>
      </p:sp>
      <p:pic>
        <p:nvPicPr>
          <p:cNvPr id="3074" name="Picture 2" descr="https://tse3.mm.bing.net/th?id=OIP.RR2SZtLVKlcFZramK_GpgAHaJC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85" y="3070406"/>
            <a:ext cx="2892425" cy="35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mxcity.mx/wp-content/uploads/2021/04/bartolome-de-as-casas-min-768x57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85" y="513138"/>
            <a:ext cx="2745426" cy="20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7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4469" y="757646"/>
            <a:ext cx="507709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aa-ET" dirty="0"/>
          </a:p>
          <a:p>
            <a:pPr algn="just"/>
            <a:r>
              <a:rPr lang="aa-ET" sz="2400" b="1" dirty="0"/>
              <a:t>Encomendas</a:t>
            </a:r>
            <a:r>
              <a:rPr lang="aa-ET" sz="2400" b="1" dirty="0" smtClean="0"/>
              <a:t>:</a:t>
            </a:r>
            <a:r>
              <a:rPr lang="es-ES" sz="2400" b="1" dirty="0" smtClean="0"/>
              <a:t> </a:t>
            </a:r>
            <a:r>
              <a:rPr lang="aa-ET" sz="2400" dirty="0" smtClean="0"/>
              <a:t>Entrega </a:t>
            </a:r>
            <a:r>
              <a:rPr lang="aa-ET" sz="2400" dirty="0"/>
              <a:t>por parte da Coroa dunha cantidade de indíxenas que aportaban ós colonos traballo gratuíto ou o pago de determinados tributos a cambio da súa protección e evanxelización.</a:t>
            </a:r>
            <a:endParaRPr lang="es-ES" sz="2400" dirty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  <a:p>
            <a:pPr algn="just"/>
            <a:endParaRPr lang="aa-ET" sz="2400" dirty="0"/>
          </a:p>
          <a:p>
            <a:pPr algn="just"/>
            <a:r>
              <a:rPr lang="aa-ET" sz="2400" b="1" dirty="0"/>
              <a:t>Mita: </a:t>
            </a:r>
            <a:r>
              <a:rPr lang="es-ES" sz="2400" dirty="0"/>
              <a:t>I</a:t>
            </a:r>
            <a:r>
              <a:rPr lang="aa-ET" sz="2400" dirty="0" smtClean="0"/>
              <a:t>nstitución </a:t>
            </a:r>
            <a:r>
              <a:rPr lang="aa-ET" sz="2400" dirty="0"/>
              <a:t>de orixe inca que consistía na obriga de traballo na explotación das minas uns meses </a:t>
            </a:r>
            <a:r>
              <a:rPr lang="es-ES" sz="2400" dirty="0" err="1"/>
              <a:t>ao</a:t>
            </a:r>
            <a:r>
              <a:rPr lang="es-ES" sz="2400" dirty="0"/>
              <a:t> </a:t>
            </a:r>
            <a:r>
              <a:rPr lang="aa-ET" sz="2400" dirty="0"/>
              <a:t>ano.</a:t>
            </a:r>
          </a:p>
        </p:txBody>
      </p:sp>
      <p:pic>
        <p:nvPicPr>
          <p:cNvPr id="3" name="Picture 4" descr="https://1.bp.blogspot.com/-_NEZPiWGytw/UwAhcQW5SxI/AAAAAAAABCw/6g_H5KlP8IU/s1600/mit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01" y="4093029"/>
            <a:ext cx="3573411" cy="258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zahir-gt.weebly.com/uploads/3/9/5/2/39521079/6651565_or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79" y="171857"/>
            <a:ext cx="3205933" cy="373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1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5462" y="304800"/>
            <a:ext cx="66359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a-ET" sz="2400" dirty="0"/>
              <a:t>Desde o punto de vista económico, América aportou a España e Europa inxentes cantidades de ouro e prata procedentes de Nova España (Zacatecas) e do </a:t>
            </a:r>
            <a:r>
              <a:rPr lang="aa-ET" sz="2400" dirty="0" smtClean="0"/>
              <a:t>Perú </a:t>
            </a:r>
            <a:r>
              <a:rPr lang="aa-ET" sz="2400" dirty="0"/>
              <a:t>(Potosí). 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aa-ET" sz="2400" dirty="0" smtClean="0"/>
              <a:t>Coincidindo </a:t>
            </a:r>
            <a:r>
              <a:rPr lang="aa-ET" sz="2400" dirty="0"/>
              <a:t>coa chegada de metais preciosos produciuse en </a:t>
            </a:r>
            <a:r>
              <a:rPr lang="aa-ET" sz="2400" dirty="0" smtClean="0"/>
              <a:t>Europa</a:t>
            </a:r>
            <a:r>
              <a:rPr lang="es-ES" sz="2400" dirty="0" smtClean="0"/>
              <a:t>,</a:t>
            </a:r>
            <a:r>
              <a:rPr lang="aa-ET" sz="2400" dirty="0" smtClean="0"/>
              <a:t> fundamentalmente </a:t>
            </a:r>
            <a:r>
              <a:rPr lang="aa-ET" sz="2400" dirty="0"/>
              <a:t>en </a:t>
            </a:r>
            <a:r>
              <a:rPr lang="aa-ET" sz="2400" dirty="0" smtClean="0"/>
              <a:t>España</a:t>
            </a:r>
            <a:r>
              <a:rPr lang="es-ES" sz="2400" dirty="0" smtClean="0"/>
              <a:t>,</a:t>
            </a:r>
            <a:r>
              <a:rPr lang="aa-ET" sz="2400" dirty="0"/>
              <a:t> no s. XVI ata a 2ª metade do </a:t>
            </a:r>
            <a:r>
              <a:rPr lang="aa-ET" sz="2400" dirty="0" smtClean="0"/>
              <a:t>s.XVII</a:t>
            </a:r>
            <a:r>
              <a:rPr lang="es-ES" sz="2400" dirty="0" smtClean="0"/>
              <a:t>, </a:t>
            </a:r>
            <a:r>
              <a:rPr lang="aa-ET" sz="2400" dirty="0" smtClean="0"/>
              <a:t> </a:t>
            </a:r>
            <a:r>
              <a:rPr lang="aa-ET" sz="2400" dirty="0"/>
              <a:t>unha constante suba de prezos,</a:t>
            </a:r>
            <a:r>
              <a:rPr lang="aa-ET" sz="2400" b="1" dirty="0"/>
              <a:t> </a:t>
            </a:r>
            <a:r>
              <a:rPr lang="aa-ET" sz="2400" b="1" dirty="0" smtClean="0"/>
              <a:t>“</a:t>
            </a:r>
            <a:r>
              <a:rPr lang="es-ES" sz="2400" b="1" dirty="0" smtClean="0"/>
              <a:t>a </a:t>
            </a:r>
            <a:r>
              <a:rPr lang="aa-ET" sz="2400" b="1" dirty="0" smtClean="0"/>
              <a:t>revolución </a:t>
            </a:r>
            <a:r>
              <a:rPr lang="aa-ET" sz="2400" b="1" dirty="0"/>
              <a:t>dos prezos</a:t>
            </a:r>
            <a:r>
              <a:rPr lang="aa-ET" sz="2400" b="1" dirty="0" smtClean="0"/>
              <a:t>",</a:t>
            </a:r>
            <a:r>
              <a:rPr lang="aa-ET" sz="2400" dirty="0" smtClean="0"/>
              <a:t> </a:t>
            </a:r>
            <a:r>
              <a:rPr lang="aa-ET" sz="2400" dirty="0"/>
              <a:t>causada </a:t>
            </a:r>
            <a:r>
              <a:rPr lang="aa-ET" sz="2400" dirty="0" smtClean="0"/>
              <a:t>seg</a:t>
            </a:r>
            <a:r>
              <a:rPr lang="es-ES" sz="2400" dirty="0" err="1" smtClean="0"/>
              <a:t>undo</a:t>
            </a:r>
            <a:r>
              <a:rPr lang="aa-ET" sz="2400" dirty="0" smtClean="0"/>
              <a:t> </a:t>
            </a:r>
            <a:r>
              <a:rPr lang="aa-ET" sz="2400" dirty="0"/>
              <a:t>Hamilton pola chegada das remesas de América. Sen embargo, historiadores como Nadal, Pierre Vilar... destacaron outros factores explicativos como o crecemento da poboación e da demanda, a escaseza de produción industrial ou as alteracións de moeda a partir de 1597(moeda de vellón). </a:t>
            </a:r>
            <a:endParaRPr lang="aa-ET" sz="2400" b="0" dirty="0">
              <a:effectLst/>
            </a:endParaRPr>
          </a:p>
        </p:txBody>
      </p:sp>
      <p:pic>
        <p:nvPicPr>
          <p:cNvPr id="4098" name="Picture 2" descr="https://projects.mcah.columbia.edu/hispanic/img/art400/silver-m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6" y="0"/>
            <a:ext cx="3205934" cy="250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se4.mm.bing.net/th?id=OIP.XpQarAXHKBFBu-01rJTG2wHaFK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97" y="0"/>
            <a:ext cx="3188593" cy="22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volución de los prec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88" y="2717074"/>
            <a:ext cx="4220347" cy="343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36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1920" y="130628"/>
            <a:ext cx="65227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a-ET" sz="2400" dirty="0"/>
              <a:t>Como principais consecuencias da chegada de metais preciosos poderiamos destacar a aportación de inxentes recursos ós monarcas españois para </a:t>
            </a:r>
            <a:r>
              <a:rPr lang="es-ES" sz="2400" dirty="0"/>
              <a:t>financiar as </a:t>
            </a:r>
            <a:r>
              <a:rPr lang="es-ES" sz="2400" dirty="0" smtClean="0"/>
              <a:t>guerras </a:t>
            </a:r>
            <a:r>
              <a:rPr lang="es-ES" sz="2400" dirty="0"/>
              <a:t>que cimentan </a:t>
            </a:r>
            <a:r>
              <a:rPr lang="aa-ET" sz="2400" dirty="0"/>
              <a:t>a súa política imperial e hexemónica en Europa e os beneficios á produción manufactureira foránea.</a:t>
            </a:r>
            <a:endParaRPr lang="es-ES" sz="2400" dirty="0"/>
          </a:p>
          <a:p>
            <a:pPr algn="just"/>
            <a:endParaRPr lang="aa-ET" sz="2400" dirty="0"/>
          </a:p>
          <a:p>
            <a:pPr algn="just"/>
            <a:r>
              <a:rPr lang="aa-ET" sz="2400" dirty="0"/>
              <a:t>Aínda que o comercio con América estaba monopolizada pola Coroa de Castela desde o porto de Sevilla (Casa de Contratación</a:t>
            </a:r>
            <a:r>
              <a:rPr lang="aa-ET" sz="2400" dirty="0" smtClean="0"/>
              <a:t>),</a:t>
            </a:r>
            <a:r>
              <a:rPr lang="es-ES" sz="2400" dirty="0" smtClean="0"/>
              <a:t> </a:t>
            </a:r>
            <a:r>
              <a:rPr lang="aa-ET" sz="2400" dirty="0" smtClean="0"/>
              <a:t>a </a:t>
            </a:r>
            <a:r>
              <a:rPr lang="aa-ET" sz="2400" dirty="0"/>
              <a:t>insuficiencia da produción industrial de Castela, limitada ó destinarse a meirande parte da materia prima téxtil a Francia, Flandres..., favoreceu a chegada a América de manufacturas estranxeiras, limitándose os mercaderes casteláns a ser simples </a:t>
            </a:r>
            <a:r>
              <a:rPr lang="aa-ET" sz="2400" dirty="0" smtClean="0"/>
              <a:t>redistribuídores</a:t>
            </a:r>
            <a:r>
              <a:rPr lang="es-ES" sz="2400" dirty="0" smtClean="0"/>
              <a:t> delas</a:t>
            </a:r>
            <a:r>
              <a:rPr lang="aa-ET" sz="2400" dirty="0" smtClean="0"/>
              <a:t> </a:t>
            </a:r>
            <a:r>
              <a:rPr lang="aa-ET" sz="2400" dirty="0"/>
              <a:t>e posibilitando o transvasamento dos metais preciosos a Europa.</a:t>
            </a:r>
          </a:p>
        </p:txBody>
      </p:sp>
      <p:pic>
        <p:nvPicPr>
          <p:cNvPr id="3" name="Picture 5" descr="CARLOS V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712" y="4441371"/>
            <a:ext cx="5074617" cy="234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12" y="0"/>
            <a:ext cx="3579101" cy="434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992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861</Words>
  <Application>Microsoft Office PowerPoint</Application>
  <PresentationFormat>Panorámica</PresentationFormat>
  <Paragraphs>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18</cp:revision>
  <dcterms:created xsi:type="dcterms:W3CDTF">2023-09-14T17:47:03Z</dcterms:created>
  <dcterms:modified xsi:type="dcterms:W3CDTF">2023-09-16T10:09:02Z</dcterms:modified>
</cp:coreProperties>
</file>