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7" r:id="rId9"/>
    <p:sldId id="270" r:id="rId10"/>
    <p:sldId id="268" r:id="rId11"/>
    <p:sldId id="269" r:id="rId12"/>
    <p:sldId id="271" r:id="rId13"/>
    <p:sldId id="272" r:id="rId14"/>
    <p:sldId id="276" r:id="rId15"/>
    <p:sldId id="277" r:id="rId16"/>
    <p:sldId id="279" r:id="rId17"/>
    <p:sldId id="273" r:id="rId18"/>
    <p:sldId id="275" r:id="rId19"/>
    <p:sldId id="274" r:id="rId20"/>
    <p:sldId id="281" r:id="rId21"/>
    <p:sldId id="280" r:id="rId22"/>
    <p:sldId id="282" r:id="rId23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E8F9-4F28-49A3-99C5-D75BE4D1CAAD}" type="datetimeFigureOut">
              <a:rPr lang="es-ES_tradnl" smtClean="0"/>
              <a:pPr/>
              <a:t>27/11/2022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1CCD-23C6-4CAE-8846-217CE9796AA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E8F9-4F28-49A3-99C5-D75BE4D1CAAD}" type="datetimeFigureOut">
              <a:rPr lang="es-ES_tradnl" smtClean="0"/>
              <a:pPr/>
              <a:t>27/11/2022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1CCD-23C6-4CAE-8846-217CE9796AA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E8F9-4F28-49A3-99C5-D75BE4D1CAAD}" type="datetimeFigureOut">
              <a:rPr lang="es-ES_tradnl" smtClean="0"/>
              <a:pPr/>
              <a:t>27/11/2022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1CCD-23C6-4CAE-8846-217CE9796AA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E8F9-4F28-49A3-99C5-D75BE4D1CAAD}" type="datetimeFigureOut">
              <a:rPr lang="es-ES_tradnl" smtClean="0"/>
              <a:pPr/>
              <a:t>27/11/2022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1CCD-23C6-4CAE-8846-217CE9796AA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E8F9-4F28-49A3-99C5-D75BE4D1CAAD}" type="datetimeFigureOut">
              <a:rPr lang="es-ES_tradnl" smtClean="0"/>
              <a:pPr/>
              <a:t>27/11/2022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1CCD-23C6-4CAE-8846-217CE9796AA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E8F9-4F28-49A3-99C5-D75BE4D1CAAD}" type="datetimeFigureOut">
              <a:rPr lang="es-ES_tradnl" smtClean="0"/>
              <a:pPr/>
              <a:t>27/11/2022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1CCD-23C6-4CAE-8846-217CE9796AA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E8F9-4F28-49A3-99C5-D75BE4D1CAAD}" type="datetimeFigureOut">
              <a:rPr lang="es-ES_tradnl" smtClean="0"/>
              <a:pPr/>
              <a:t>27/11/2022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1CCD-23C6-4CAE-8846-217CE9796AA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E8F9-4F28-49A3-99C5-D75BE4D1CAAD}" type="datetimeFigureOut">
              <a:rPr lang="es-ES_tradnl" smtClean="0"/>
              <a:pPr/>
              <a:t>27/11/2022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1CCD-23C6-4CAE-8846-217CE9796AA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E8F9-4F28-49A3-99C5-D75BE4D1CAAD}" type="datetimeFigureOut">
              <a:rPr lang="es-ES_tradnl" smtClean="0"/>
              <a:pPr/>
              <a:t>27/11/2022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1CCD-23C6-4CAE-8846-217CE9796AA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E8F9-4F28-49A3-99C5-D75BE4D1CAAD}" type="datetimeFigureOut">
              <a:rPr lang="es-ES_tradnl" smtClean="0"/>
              <a:pPr/>
              <a:t>27/11/2022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1CCD-23C6-4CAE-8846-217CE9796AA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E8F9-4F28-49A3-99C5-D75BE4D1CAAD}" type="datetimeFigureOut">
              <a:rPr lang="es-ES_tradnl" smtClean="0"/>
              <a:pPr/>
              <a:t>27/11/2022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1CCD-23C6-4CAE-8846-217CE9796AA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9E8F9-4F28-49A3-99C5-D75BE4D1CAAD}" type="datetimeFigureOut">
              <a:rPr lang="es-ES_tradnl" smtClean="0"/>
              <a:pPr/>
              <a:t>27/11/2022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01CCD-23C6-4CAE-8846-217CE9796AA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google.es/imgres?imgurl=http://toustodo.files.wordpress.com/2010/12/justicia1.jpg&amp;imgrefurl=http://toustodo.wordpress.com/2010/12/04/peru-la-administracion-de-justicia-en-el/&amp;usg=__wWElrWCjmwnOhFAwraOH5ZXPvC4=&amp;h=1024&amp;w=1025&amp;sz=58&amp;hl=es&amp;start=4&amp;zoom=1&amp;tbnid=Rgqs3wVaU3y98M:&amp;tbnh=150&amp;tbnw=150&amp;ei=vH-DTsXRBqH24QSc44ijBQ&amp;prev=/images?q=justicia&amp;hl=es&amp;safe=active&amp;sa=N&amp;gbv=2&amp;tbm=isch&amp;itbs=1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0"/>
            <a:ext cx="9144000" cy="1129540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_tradnl" sz="4800" u="sng" dirty="0" smtClean="0">
                <a:latin typeface="Times New Roman" pitchFamily="18" charset="0"/>
                <a:cs typeface="Times New Roman" pitchFamily="18" charset="0"/>
              </a:rPr>
              <a:t>PRINCIPAIS CORRENTES DO</a:t>
            </a:r>
          </a:p>
          <a:p>
            <a:pPr algn="just"/>
            <a:r>
              <a:rPr lang="es-ES_tradnl" sz="4800" u="sng" dirty="0" smtClean="0">
                <a:latin typeface="Times New Roman" pitchFamily="18" charset="0"/>
                <a:cs typeface="Times New Roman" pitchFamily="18" charset="0"/>
              </a:rPr>
              <a:t>PENSAMENTO ECONÓMICO</a:t>
            </a:r>
          </a:p>
          <a:p>
            <a:pPr algn="just"/>
            <a:r>
              <a:rPr lang="es-ES_tradnl" sz="4800" u="sng" dirty="0" smtClean="0">
                <a:latin typeface="Times New Roman" pitchFamily="18" charset="0"/>
                <a:cs typeface="Times New Roman" pitchFamily="18" charset="0"/>
              </a:rPr>
              <a:t>MODERNO</a:t>
            </a:r>
          </a:p>
          <a:p>
            <a:pPr algn="just"/>
            <a:endParaRPr lang="es-ES_tradnl" sz="40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_tradnl" sz="4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_tradnl" sz="4000" dirty="0" smtClean="0"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es-ES_tradnl" sz="4000" b="1" dirty="0" smtClean="0">
                <a:latin typeface="Times New Roman" pitchFamily="18" charset="0"/>
                <a:cs typeface="Times New Roman" pitchFamily="18" charset="0"/>
              </a:rPr>
              <a:t>MERCANTILISMO</a:t>
            </a:r>
          </a:p>
          <a:p>
            <a:pPr algn="just"/>
            <a:r>
              <a:rPr lang="es-ES_tradnl" sz="4000" b="1" dirty="0" smtClean="0">
                <a:latin typeface="Times New Roman" pitchFamily="18" charset="0"/>
                <a:cs typeface="Times New Roman" pitchFamily="18" charset="0"/>
              </a:rPr>
              <a:t>             ( S. XVI – 2ª METADE S. XVIII )</a:t>
            </a:r>
          </a:p>
          <a:p>
            <a:pPr algn="just"/>
            <a:endParaRPr lang="es-ES_tradnl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_tradnl" sz="4000" b="1" dirty="0" smtClean="0">
                <a:latin typeface="Times New Roman" pitchFamily="18" charset="0"/>
                <a:cs typeface="Times New Roman" pitchFamily="18" charset="0"/>
              </a:rPr>
              <a:t>  -   FISIOCRACIA</a:t>
            </a:r>
          </a:p>
          <a:p>
            <a:pPr algn="just"/>
            <a:endParaRPr lang="es-ES_tradnl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_tradnl" sz="4000" b="1" dirty="0" smtClean="0">
                <a:latin typeface="Times New Roman" pitchFamily="18" charset="0"/>
                <a:cs typeface="Times New Roman" pitchFamily="18" charset="0"/>
              </a:rPr>
              <a:t>  -  LIBERALISMO ECONÓMICO</a:t>
            </a:r>
          </a:p>
          <a:p>
            <a:pPr algn="just"/>
            <a:endParaRPr lang="es-ES_tradnl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s-ES_tradnl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s-ES_tradnl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332656"/>
            <a:ext cx="417646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Quesnay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crea un modelo, o </a:t>
            </a:r>
          </a:p>
          <a:p>
            <a:pPr lvl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“TABLEAU ECONOMIQUE”:</a:t>
            </a:r>
          </a:p>
          <a:p>
            <a:pPr lvl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Para representar e indicar como fluían os productos e o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diñeiro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entre </a:t>
            </a:r>
          </a:p>
          <a:p>
            <a:pPr lvl="0" algn="just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- propietarios, </a:t>
            </a:r>
          </a:p>
          <a:p>
            <a:pPr lvl="0" algn="just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- productores </a:t>
            </a:r>
          </a:p>
          <a:p>
            <a:pPr lvl="0" algn="just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- mercaderes e fabricantes.</a:t>
            </a:r>
            <a:endParaRPr lang="es-ES_tradnl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dirty="0"/>
          </a:p>
        </p:txBody>
      </p:sp>
      <p:pic>
        <p:nvPicPr>
          <p:cNvPr id="11266" name="Picture 2" descr="http://www.marxists.org/reference/subject/economics/quesnay/1759/tabl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8979" y="0"/>
            <a:ext cx="473502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39987" y="210026"/>
            <a:ext cx="8804013" cy="6647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s-ES_tradnl" sz="2400" b="1" u="sng" dirty="0" smtClean="0">
                <a:latin typeface="Times New Roman" pitchFamily="18" charset="0"/>
                <a:cs typeface="Times New Roman" pitchFamily="18" charset="0"/>
              </a:rPr>
              <a:t>NA SOCIEDADE DISTINGUEN:</a:t>
            </a:r>
          </a:p>
          <a:p>
            <a:pPr lvl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s-ES_tradnl" sz="2400" b="1" u="sng" dirty="0" smtClean="0">
                <a:latin typeface="Times New Roman" pitchFamily="18" charset="0"/>
                <a:cs typeface="Times New Roman" pitchFamily="18" charset="0"/>
              </a:rPr>
              <a:t>AS CLASES IMPRODUTIVAS:</a:t>
            </a:r>
          </a:p>
          <a:p>
            <a:pPr lvl="0"/>
            <a:endParaRPr lang="es-ES_tradnl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                 (mercaderes, manufactureros,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artesáns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…) </a:t>
            </a:r>
          </a:p>
          <a:p>
            <a:pPr lvl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s-ES_tradnl" sz="2400" b="1" u="sng" dirty="0" smtClean="0">
                <a:latin typeface="Times New Roman" pitchFamily="18" charset="0"/>
                <a:cs typeface="Times New Roman" pitchFamily="18" charset="0"/>
              </a:rPr>
              <a:t>AS CLASES PRODUTIVAS:</a:t>
            </a:r>
          </a:p>
          <a:p>
            <a:pPr lvl="0"/>
            <a:endParaRPr lang="es-ES_tradnl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            (agricultores,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gandeiros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)  </a:t>
            </a:r>
          </a:p>
          <a:p>
            <a:pPr lvl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s-ES_tradnl" sz="2400" b="1" u="sng" dirty="0" smtClean="0">
                <a:latin typeface="Times New Roman" pitchFamily="18" charset="0"/>
                <a:cs typeface="Times New Roman" pitchFamily="18" charset="0"/>
              </a:rPr>
              <a:t>A CLASE PROPIETARIA, </a:t>
            </a:r>
          </a:p>
          <a:p>
            <a:pPr lvl="0"/>
            <a:endParaRPr lang="es-ES_tradnl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             (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nobreza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terratenente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e grandes propietarios)</a:t>
            </a:r>
          </a:p>
          <a:p>
            <a:pPr lvl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nos que recaía a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productividade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e a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responsabilidade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social e política.</a:t>
            </a:r>
            <a:endParaRPr lang="es-ES_tradnl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91440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400" u="sng" dirty="0" smtClean="0">
                <a:latin typeface="Times New Roman" pitchFamily="18" charset="0"/>
                <a:cs typeface="Times New Roman" pitchFamily="18" charset="0"/>
              </a:rPr>
              <a:t>LIBERALISMO ECONÓMICO.  </a:t>
            </a:r>
          </a:p>
          <a:p>
            <a:pPr algn="ctr"/>
            <a:r>
              <a:rPr lang="es-ES_tradnl" sz="4400" u="sng" dirty="0" smtClean="0">
                <a:latin typeface="Times New Roman" pitchFamily="18" charset="0"/>
                <a:cs typeface="Times New Roman" pitchFamily="18" charset="0"/>
              </a:rPr>
              <a:t>A ECONOMÍA CLÁSICA.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Corrente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pensamento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económico que se inicia con Adam Smith, no s. XVIII e que é continuado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obra de David Ricardo; Robert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Malthus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, Stuart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Mill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Say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blog.pucp.edu.pe/media/717/20080502-adam_smi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928934"/>
            <a:ext cx="2733675" cy="3333750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857224" y="628652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Adam Smith</a:t>
            </a:r>
            <a:endParaRPr lang="es-ES_tradnl" dirty="0"/>
          </a:p>
        </p:txBody>
      </p:sp>
      <p:pic>
        <p:nvPicPr>
          <p:cNvPr id="9220" name="Picture 4" descr="http://www.eumed.net/cursecon/economistas/ricard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928934"/>
            <a:ext cx="2664296" cy="3347806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3786182" y="6286520"/>
            <a:ext cx="1470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/>
              <a:t>David Ricardo</a:t>
            </a:r>
            <a:endParaRPr lang="es-ES_tradnl" dirty="0"/>
          </a:p>
        </p:txBody>
      </p:sp>
      <p:pic>
        <p:nvPicPr>
          <p:cNvPr id="9222" name="Picture 6" descr="http://www.eumed.net/cursecon/economistas/Malthusgrand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0269" y="2923485"/>
            <a:ext cx="2520280" cy="3363428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 flipH="1">
            <a:off x="6357950" y="6286520"/>
            <a:ext cx="2376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Robert </a:t>
            </a:r>
            <a:r>
              <a:rPr lang="es-ES_tradnl" dirty="0" err="1" smtClean="0"/>
              <a:t>Malthus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42852"/>
            <a:ext cx="81003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A gran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novidade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escola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económica do liberalismo é a consideración do </a:t>
            </a:r>
            <a:r>
              <a:rPr lang="es-ES_tradnl" sz="2400" b="1" i="1" dirty="0" err="1" smtClean="0">
                <a:latin typeface="Times New Roman" pitchFamily="18" charset="0"/>
                <a:cs typeface="Times New Roman" pitchFamily="18" charset="0"/>
              </a:rPr>
              <a:t>traballo</a:t>
            </a:r>
            <a:r>
              <a:rPr lang="es-ES_tradnl" sz="2400" b="1" i="1" dirty="0" smtClean="0">
                <a:latin typeface="Times New Roman" pitchFamily="18" charset="0"/>
                <a:cs typeface="Times New Roman" pitchFamily="18" charset="0"/>
              </a:rPr>
              <a:t> humano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como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fonte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de valor.  </a:t>
            </a:r>
          </a:p>
          <a:p>
            <a:pPr algn="just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- O VALOR DAS MERCADORÍAS  ESTÁ DETERMINADO POLA CANTIDADE DE TRABALLO INCORPORADO NA SÚA PRODUCIÓN.</a:t>
            </a:r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1.bp.blogspot.com/_YOBeiUpXHoo/TTl1RS7kCpI/AAAAAAAAAAQ/zpV9SUH5OCA/s1600/taller+de+impresi%25C3%25B3n+en+el+s+XVI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642714"/>
            <a:ext cx="6097880" cy="3939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11560" y="476672"/>
            <a:ext cx="66262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DEFENSA DA PROPIEDADE PRIVADA DOS </a:t>
            </a: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MEDIOS DE PRODUCIÓN</a:t>
            </a:r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amnistiacatalunya.org/edu/humor/dudh2/es/flanagan-pobres1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285992"/>
            <a:ext cx="5616624" cy="38808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0"/>
            <a:ext cx="835299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Defensa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dun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MERCADO LIBRE, SEN REGULAMENTACIÓN, </a:t>
            </a:r>
          </a:p>
          <a:p>
            <a:pPr lvl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SEN QUE SE FIXE O MÁXIMO DOS PREZOS,  REGULADO </a:t>
            </a:r>
          </a:p>
          <a:p>
            <a:pPr lvl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UNICAMENTE  POLA  </a:t>
            </a:r>
          </a:p>
          <a:p>
            <a:pPr lvl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 lvl="0"/>
            <a:r>
              <a:rPr lang="es-ES_tradnl" sz="2400" i="1" dirty="0" smtClean="0">
                <a:latin typeface="Times New Roman" pitchFamily="18" charset="0"/>
                <a:cs typeface="Times New Roman" pitchFamily="18" charset="0"/>
              </a:rPr>
              <a:t>                     LEI  DA  OFERTA  E  DA  DEMANDA.</a:t>
            </a:r>
            <a:endParaRPr lang="es-ES_tradnl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www.freewebs.com/alineal/Interactivos/Oy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132855"/>
            <a:ext cx="6696744" cy="4484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23528" y="260648"/>
            <a:ext cx="46056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hangingPunct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LIBERDADE DE COMERCIO:</a:t>
            </a:r>
          </a:p>
          <a:p>
            <a:pPr lvl="0" algn="ctr" hangingPunct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hangingPunct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O sistema económico debe ser universal e estar por riba de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diferenzas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nacionais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DEBEN DESAPARECER OS ARANCEIS.</a:t>
            </a:r>
            <a:endParaRPr lang="es-ES_tradnl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 flipH="1">
            <a:off x="357158" y="2924944"/>
            <a:ext cx="46434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CANTO MAIOR SEXA O MERCADO, MAIOR SERÁ A DIVISIÓN DO TRABALLO E MAIOR A PRODUCTIVIDADE. </a:t>
            </a:r>
          </a:p>
          <a:p>
            <a:pPr algn="just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O COMERCIO LIBRE É UN ESTÍMULO PARA O FOMENTO DAS FORZAS PRODUCTIVAS.</a:t>
            </a:r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iris.cnice.mec.es/kairos/ensenanzas/bachillerato/mundo/img/f_pulp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285860"/>
            <a:ext cx="3664322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23528" y="332656"/>
            <a:ext cx="85689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u="sng" dirty="0" smtClean="0">
                <a:latin typeface="Times New Roman" pitchFamily="18" charset="0"/>
                <a:cs typeface="Times New Roman" pitchFamily="18" charset="0"/>
              </a:rPr>
              <a:t>LIBERALIZACIÓN DA ECONOMÍA</a:t>
            </a:r>
          </a:p>
          <a:p>
            <a:endParaRPr lang="es-ES_tradnl" sz="2400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Comparten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fisiócratas o principio básico de 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b="1" i="1" dirty="0" smtClean="0">
                <a:latin typeface="Times New Roman" pitchFamily="18" charset="0"/>
                <a:cs typeface="Times New Roman" pitchFamily="18" charset="0"/>
              </a:rPr>
              <a:t>                               Non intervención do Estado  </a:t>
            </a:r>
            <a:r>
              <a:rPr lang="es-ES_tradnl" sz="2400" b="1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_tradnl" sz="2400" b="1" i="1" dirty="0" smtClean="0">
                <a:latin typeface="Times New Roman" pitchFamily="18" charset="0"/>
                <a:cs typeface="Times New Roman" pitchFamily="18" charset="0"/>
              </a:rPr>
              <a:t> economía,</a:t>
            </a:r>
          </a:p>
          <a:p>
            <a:endParaRPr lang="es-ES_tradnl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pois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esta se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rexe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polas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súas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propias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leis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s-ES_tradnl" sz="2400" b="1" i="1" dirty="0" smtClean="0">
                <a:latin typeface="Times New Roman" pitchFamily="18" charset="0"/>
                <a:cs typeface="Times New Roman" pitchFamily="18" charset="0"/>
              </a:rPr>
              <a:t>Laissez faire, laissez </a:t>
            </a:r>
            <a:r>
              <a:rPr lang="es-ES_tradnl" sz="2400" b="1" i="1" dirty="0" err="1" smtClean="0">
                <a:latin typeface="Times New Roman" pitchFamily="18" charset="0"/>
                <a:cs typeface="Times New Roman" pitchFamily="18" charset="0"/>
              </a:rPr>
              <a:t>passer</a:t>
            </a:r>
            <a:r>
              <a:rPr lang="es-ES_tradnl" sz="24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s-ES_tradnl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285728"/>
            <a:ext cx="350043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hangingPunct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Idea da </a:t>
            </a:r>
          </a:p>
          <a:p>
            <a:pPr lvl="0" algn="just" hangingPunct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hangingPunct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“ MAN INVISIBLE ”:  </a:t>
            </a:r>
          </a:p>
          <a:p>
            <a:pPr lvl="0" algn="just" hangingPunct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hangingPunct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hangingPunct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Segundo Adam Smith, a suma das iniciativas privadas, que procuran o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seu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propio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benestar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, leva necesariamente ó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benestar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xeral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, non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sendo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necesaria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ningunha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intervención, como se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unha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b="1" i="1" dirty="0" err="1" smtClean="0">
                <a:latin typeface="Times New Roman" pitchFamily="18" charset="0"/>
                <a:cs typeface="Times New Roman" pitchFamily="18" charset="0"/>
              </a:rPr>
              <a:t>man</a:t>
            </a:r>
            <a:r>
              <a:rPr lang="es-ES_tradnl" sz="2400" b="1" i="1" dirty="0" smtClean="0">
                <a:latin typeface="Times New Roman" pitchFamily="18" charset="0"/>
                <a:cs typeface="Times New Roman" pitchFamily="18" charset="0"/>
              </a:rPr>
              <a:t> invisible 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as guiase cara o beneficio de toda a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sociedade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2.bp.blogspot.com/_RwgSCWZHvgU/SSB2-K3LeJI/AAAAAAAAOCI/jLD7FLOI43U/s400/Adam+Smi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071546"/>
            <a:ext cx="4643470" cy="5399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94385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Smith LIMITA AS FUNCIÓNS DO ESTADO A: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- GARANTIR A INICIATIVA PRIVADA E A LIBRE COMPETENCIA 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- CREAR AS CONDICIÓNS FAVORABLES PARA O DESENVOLVEMENTO: </a:t>
            </a: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Exército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Administrazón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Xustiza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Sostemento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de obras 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institucións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públicas.</a:t>
            </a:r>
            <a:endParaRPr lang="es-ES_tradnl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dirty="0"/>
          </a:p>
        </p:txBody>
      </p:sp>
      <p:pic>
        <p:nvPicPr>
          <p:cNvPr id="2050" name="Picture 2" descr="http://t0.gstatic.com/images?q=tbn:ANd9GcSwwMD7LQXHrt6nHMZqGvC_TA_dA9fm5poSfT97EdK2P8dNGqH24B5yPBNEO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73016"/>
            <a:ext cx="3024336" cy="3024336"/>
          </a:xfrm>
          <a:prstGeom prst="rect">
            <a:avLst/>
          </a:prstGeom>
          <a:noFill/>
        </p:spPr>
      </p:pic>
      <p:pic>
        <p:nvPicPr>
          <p:cNvPr id="2052" name="Picture 4" descr="http://www.kalipedia.com/kalipediamedia/historia/media/200707/12/hisespana/20070712klphishes_139_Ies_SC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3429000"/>
            <a:ext cx="5286375" cy="327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1071546"/>
            <a:ext cx="856895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400" u="sng" dirty="0" smtClean="0"/>
              <a:t> </a:t>
            </a:r>
            <a:r>
              <a:rPr lang="es-ES_tradnl" sz="2800" u="sng" dirty="0" smtClean="0">
                <a:latin typeface="Times New Roman" pitchFamily="18" charset="0"/>
                <a:cs typeface="Times New Roman" pitchFamily="18" charset="0"/>
              </a:rPr>
              <a:t>CARACTERÍSTICAS FUNDAMENTAIS 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A riqueza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dun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reino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baséase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acumulación de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metais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prezosos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ouro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prata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Tx/>
              <a:buChar char="-"/>
            </a:pPr>
            <a:endParaRPr lang="es-ES_tradnl" sz="2400" dirty="0" smtClean="0"/>
          </a:p>
        </p:txBody>
      </p:sp>
      <p:pic>
        <p:nvPicPr>
          <p:cNvPr id="20482" name="Picture 2" descr="http://www.elmanana.com.mx/upload/foto/9/6/3/08A-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500306"/>
            <a:ext cx="5072098" cy="421137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214282" y="285728"/>
            <a:ext cx="50145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400" u="sng" dirty="0" smtClean="0">
                <a:latin typeface="Times New Roman" pitchFamily="18" charset="0"/>
                <a:cs typeface="Times New Roman" pitchFamily="18" charset="0"/>
              </a:rPr>
              <a:t>MERCANTILISMO</a:t>
            </a:r>
            <a:r>
              <a:rPr lang="es-ES_tradnl" sz="4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gl-E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9512" y="404664"/>
            <a:ext cx="43924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lnSpc>
                <a:spcPct val="200000"/>
              </a:lnSpc>
              <a:spcAft>
                <a:spcPts val="0"/>
              </a:spcAft>
              <a:tabLst>
                <a:tab pos="571500" algn="l"/>
                <a:tab pos="2162175" algn="l"/>
              </a:tabLst>
            </a:pPr>
            <a:r>
              <a:rPr lang="es-ES" sz="2400" b="1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David </a:t>
            </a:r>
            <a:r>
              <a:rPr lang="es-ES" sz="2400" b="1" kern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Ricardo</a:t>
            </a:r>
          </a:p>
          <a:p>
            <a:pPr algn="just" hangingPunct="0">
              <a:lnSpc>
                <a:spcPct val="200000"/>
              </a:lnSpc>
              <a:spcAft>
                <a:spcPts val="0"/>
              </a:spcAft>
              <a:tabLst>
                <a:tab pos="571500" algn="l"/>
                <a:tab pos="2162175" algn="l"/>
              </a:tabLst>
            </a:pPr>
            <a:r>
              <a:rPr lang="es-ES" sz="2400" kern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Considera 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traballo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como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outra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mercadoría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máis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s-ES" sz="2400" kern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lnSpc>
                <a:spcPct val="200000"/>
              </a:lnSpc>
              <a:spcAft>
                <a:spcPts val="0"/>
              </a:spcAft>
              <a:tabLst>
                <a:tab pos="571500" algn="l"/>
                <a:tab pos="2162175" algn="l"/>
              </a:tabLst>
            </a:pPr>
            <a:r>
              <a:rPr lang="es-ES" sz="2400" kern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Se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máis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demanda de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traballo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os salarios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baixan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isto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beneficia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ós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empresarios que mercan a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obra a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baixo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prezo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s-ES" sz="2400" kern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4" descr="http://www.eumed.net/cursecon/economistas/ricar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908720"/>
            <a:ext cx="3896834" cy="4896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8052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23528" y="476672"/>
            <a:ext cx="396044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LEI DE FERRO DOS SALARIOS:</a:t>
            </a:r>
          </a:p>
          <a:p>
            <a:pPr lvl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Segundo a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lei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de salarios natural:</a:t>
            </a:r>
          </a:p>
          <a:p>
            <a:pPr lvl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O salario do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traballador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debe ser o mínimo necesario para garantir a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súa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subsistencia</a:t>
            </a:r>
          </a:p>
          <a:p>
            <a:pPr lvl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Segun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Malthus</a:t>
            </a:r>
            <a:r>
              <a:rPr lang="es-ES_tradnl" sz="24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s-ES_tradnl" sz="2400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áis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salarios: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máis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fillos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e polo tanto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diminúe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o nivel de 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subsistencia,</a:t>
            </a:r>
            <a:endParaRPr lang="es-ES_tradnl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2.bp.blogspot.com/_XdqhxPvqfBY/S6_m4JWANvI/AAAAAAAAADs/HAVXBPusj30/s1600/capitalismo-globalizac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7868" y="404664"/>
            <a:ext cx="4441994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67544" y="476672"/>
            <a:ext cx="44644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  <a:tabLst>
                <a:tab pos="571500" algn="l"/>
                <a:tab pos="2162175" algn="l"/>
              </a:tabLst>
            </a:pPr>
            <a:r>
              <a:rPr lang="es-ES" sz="2400" b="1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Robert Malthus: </a:t>
            </a:r>
            <a:endParaRPr lang="es-ES" sz="2400" b="1" kern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  <a:tabLst>
                <a:tab pos="571500" algn="l"/>
                <a:tab pos="2162175" algn="l"/>
              </a:tabLst>
            </a:pPr>
            <a:endParaRPr lang="es-ES" sz="2400" b="1" kern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  <a:tabLst>
                <a:tab pos="571500" algn="l"/>
                <a:tab pos="2162175" algn="l"/>
              </a:tabLst>
            </a:pPr>
            <a:r>
              <a:rPr lang="es-ES" sz="2400" kern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Ten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unha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visión pesimista. </a:t>
            </a:r>
            <a:endParaRPr lang="es-ES" sz="2400" kern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  <a:tabLst>
                <a:tab pos="571500" algn="l"/>
                <a:tab pos="2162175" algn="l"/>
              </a:tabLst>
            </a:pPr>
            <a:r>
              <a:rPr lang="es-ES" sz="2400" kern="1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Cre</a:t>
            </a:r>
            <a:r>
              <a:rPr lang="es-ES" sz="2400" kern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que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mentres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os recursos crecen de forma aritmética, a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poboación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crece de forma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xeométrica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polo que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sempre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existe un desequilibrio entre recursos e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poboación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 a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ameaza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fames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 de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mortalidade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está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sempre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presente. </a:t>
            </a:r>
            <a:endParaRPr lang="es-ES" sz="2400" kern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  <a:tabLst>
                <a:tab pos="571500" algn="l"/>
                <a:tab pos="2162175" algn="l"/>
              </a:tabLst>
            </a:pPr>
            <a:endParaRPr lang="es-ES" sz="2400" kern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  <a:tabLst>
                <a:tab pos="571500" algn="l"/>
                <a:tab pos="2162175" algn="l"/>
              </a:tabLst>
            </a:pPr>
            <a:r>
              <a:rPr lang="es-ES" sz="2400" kern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Por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iso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defende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métodos para controlar a </a:t>
            </a:r>
            <a:r>
              <a:rPr lang="es-ES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natalidade</a:t>
            </a: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 hangingPunct="0">
              <a:lnSpc>
                <a:spcPct val="200000"/>
              </a:lnSpc>
              <a:spcAft>
                <a:spcPts val="0"/>
              </a:spcAft>
              <a:tabLst>
                <a:tab pos="571500" algn="l"/>
                <a:tab pos="2162175" algn="l"/>
              </a:tabLst>
            </a:pPr>
            <a:r>
              <a:rPr lang="es-ES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S" sz="2400" kern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6" descr="http://www.eumed.net/cursecon/economistas/Malthusgrand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692696"/>
            <a:ext cx="3830944" cy="51125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0611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404664"/>
            <a:ext cx="85353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O Comercio exterior debe servir para a acumulación de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metais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, mediante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unha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s-ES_tradnl" sz="2400" b="1" i="1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s-ES_tradnl" sz="2400" b="1" i="1" u="sng" dirty="0" smtClean="0">
                <a:latin typeface="Times New Roman" pitchFamily="18" charset="0"/>
                <a:cs typeface="Times New Roman" pitchFamily="18" charset="0"/>
              </a:rPr>
              <a:t>BALANZA COMERCIAL FAVORABLE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b="1" dirty="0" smtClean="0">
                <a:latin typeface="Times New Roman" pitchFamily="18" charset="0"/>
                <a:cs typeface="Times New Roman" pitchFamily="18" charset="0"/>
              </a:rPr>
              <a:t>VENDER MOITO: 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Medidas para incentivar a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produción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e exportación :  </a:t>
            </a: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        . Manufacturas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Reais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produtos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luxo)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79512" y="6093296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="1" dirty="0" smtClean="0">
                <a:latin typeface="Times New Roman" pitchFamily="18" charset="0"/>
                <a:cs typeface="Times New Roman" pitchFamily="18" charset="0"/>
              </a:rPr>
              <a:t>MERCAR POUCO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:   Medidas para limitar as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importacións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pic>
        <p:nvPicPr>
          <p:cNvPr id="19458" name="Picture 2" descr="http://www.kalipedia.com/kalipediamedia/historia/media/200707/12/hisespana/20070712klphishes_141.Ies.SC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3096910"/>
            <a:ext cx="3159929" cy="2818315"/>
          </a:xfrm>
          <a:prstGeom prst="rect">
            <a:avLst/>
          </a:prstGeom>
          <a:noFill/>
        </p:spPr>
      </p:pic>
      <p:pic>
        <p:nvPicPr>
          <p:cNvPr id="19460" name="Picture 4" descr="http://farm6.static.flickr.com/5247/5229279621_63dce8cb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1102" y="3214686"/>
            <a:ext cx="3244047" cy="2686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57158" y="571480"/>
            <a:ext cx="610643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- O Estado intervén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economía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cunha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POLÍTICA  </a:t>
            </a:r>
            <a:r>
              <a:rPr lang="es-ES_tradnl" sz="2400" b="1" i="1" u="sng" dirty="0" smtClean="0">
                <a:latin typeface="Times New Roman" pitchFamily="18" charset="0"/>
                <a:cs typeface="Times New Roman" pitchFamily="18" charset="0"/>
              </a:rPr>
              <a:t>PROTECCIONISTA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.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Fortes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impostos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limitacións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aos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produtos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estranxeiros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es-ES_tradnl" sz="2400" b="1" i="1" dirty="0" err="1" smtClean="0">
                <a:latin typeface="Times New Roman" pitchFamily="18" charset="0"/>
                <a:cs typeface="Times New Roman" pitchFamily="18" charset="0"/>
              </a:rPr>
              <a:t>Aranceis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. Creación de flotas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comerciais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propias (Actas de Navegación)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. Compañías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Comerciais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en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réxime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de monopolio (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Cia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das Indias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Orientais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…)</a:t>
            </a:r>
          </a:p>
          <a:p>
            <a:endParaRPr lang="es-ES_tradnl" sz="2400" dirty="0"/>
          </a:p>
        </p:txBody>
      </p:sp>
      <p:pic>
        <p:nvPicPr>
          <p:cNvPr id="18434" name="Picture 2" descr="http://1.bp.blogspot.com/-qhlGmYrNTDg/Tmn5W-oWFrI/AAAAAAAAA_8/irTURu14WH4/s320/Captura%2Bde%2Bpantalla%2B2011-09-09%2Ba%2Blas%2B13.31.5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4000504"/>
            <a:ext cx="2628900" cy="2562225"/>
          </a:xfrm>
          <a:prstGeom prst="rect">
            <a:avLst/>
          </a:prstGeom>
          <a:noFill/>
        </p:spPr>
      </p:pic>
      <p:pic>
        <p:nvPicPr>
          <p:cNvPr id="18436" name="Picture 4" descr="http://www.nauticarobinson.com/static/img/179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28604"/>
            <a:ext cx="2520280" cy="3452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87849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- Propicia o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espallamento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_tradnl" sz="2400" b="1" dirty="0" smtClean="0">
                <a:latin typeface="Times New Roman" pitchFamily="18" charset="0"/>
                <a:cs typeface="Times New Roman" pitchFamily="18" charset="0"/>
              </a:rPr>
              <a:t> Colonialismo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, mediante o control efectivo de áreas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coloniais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onde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se obtén: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  - Materias primas para a industria europea.</a:t>
            </a: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- Mercado para os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produtos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manufacturados da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metrópole</a:t>
            </a:r>
            <a:endParaRPr lang="es-ES_tradnl" sz="2400" dirty="0"/>
          </a:p>
        </p:txBody>
      </p:sp>
      <p:pic>
        <p:nvPicPr>
          <p:cNvPr id="3" name="Picture 2" descr="http://1.bp.blogspot.com/__mjti8L9-jM/TLMEiUXmYNI/AAAAAAAADL8/a8r0ExatipI/s1600/Imag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714488"/>
            <a:ext cx="6263499" cy="4437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85786" y="0"/>
            <a:ext cx="78488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u="sng" dirty="0" smtClean="0">
                <a:latin typeface="Times New Roman" pitchFamily="18" charset="0"/>
                <a:cs typeface="Times New Roman" pitchFamily="18" charset="0"/>
              </a:rPr>
              <a:t>FISIOCRACIA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Escola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pensamento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económico de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orixe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francesa do s. XVIII . Os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seus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principais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representantes son:  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Quesnay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Turgot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, Du Pont de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Nemours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www.eumed.net/cursecon/economistas/quesn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357430"/>
            <a:ext cx="3133725" cy="3990975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763688" y="6309320"/>
            <a:ext cx="1080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/>
              <a:t>QUESNAY</a:t>
            </a:r>
            <a:endParaRPr lang="es-ES_tradnl" dirty="0"/>
          </a:p>
        </p:txBody>
      </p:sp>
      <p:pic>
        <p:nvPicPr>
          <p:cNvPr id="16388" name="Picture 4" descr="http://www.memo.fr/Media/Turgot_Michel_Etien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428868"/>
            <a:ext cx="3168352" cy="3927709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652120" y="630932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TURGOT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188640"/>
            <a:ext cx="85725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u="sng" dirty="0" smtClean="0">
                <a:latin typeface="Times New Roman" pitchFamily="18" charset="0"/>
                <a:cs typeface="Times New Roman" pitchFamily="18" charset="0"/>
              </a:rPr>
              <a:t>PRINCIPIOS BÁSICOS DA FISIOCRACIA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 A ECONOMÍA RÉXESE POR LEIS NATURAIS: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-   Existencia 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proteción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da PROPIEDADE PRIVADA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-   LIBERDADE PARA PRODUCIR E COMERCIALIZAR PRODUTOS</a:t>
            </a:r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72661" y="3284984"/>
            <a:ext cx="803245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que a economía se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rexe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polas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súas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propias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leis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O ESTADO NON DEBE INTERVIR NA ECONOMÍA  E </a:t>
            </a: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NON  DEBE  ADOPTAR  POLÍTICAS PROTECCIONISTAS:</a:t>
            </a: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          “ Laissez faire, laissez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passer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“</a:t>
            </a:r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85720" y="5429264"/>
            <a:ext cx="8858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Critican as medidas mercantilistas </a:t>
            </a: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OPÓÑENSE ÓS MONOPOLIOS E A CALQUERA REGULAMENTACIÓN DA ECONOMÍA.</a:t>
            </a:r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332656"/>
            <a:ext cx="908742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TODA   A  RIQUEZA  ORIXÍNASE  NA  AGRICULTURA, 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As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demais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actividades económicas, oficios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ou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ocupacións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xeneran</a:t>
            </a:r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riqueza.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       O comercio :  é simplemente un intercambio </a:t>
            </a: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              A industria:   so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engade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man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de obra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ós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recursos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naturais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A única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actividade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que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xenera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riqueza, o </a:t>
            </a:r>
            <a:r>
              <a:rPr lang="es-ES_tradnl" sz="2400" i="1" dirty="0" err="1" smtClean="0">
                <a:latin typeface="Times New Roman" pitchFamily="18" charset="0"/>
                <a:cs typeface="Times New Roman" pitchFamily="18" charset="0"/>
              </a:rPr>
              <a:t>produto</a:t>
            </a:r>
            <a:r>
              <a:rPr lang="es-ES_tradnl" sz="2400" i="1" dirty="0" smtClean="0">
                <a:latin typeface="Times New Roman" pitchFamily="18" charset="0"/>
                <a:cs typeface="Times New Roman" pitchFamily="18" charset="0"/>
              </a:rPr>
              <a:t> neto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, é a agricultura </a:t>
            </a:r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://3.bp.blogspot.com/-jg_xDWBpjtI/TaUyF0BR4ZI/AAAAAAAAAGo/I0k1_dH6XwQ/s1600/Imagen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861048"/>
            <a:ext cx="3867150" cy="2752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1520" y="332656"/>
            <a:ext cx="8818440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hangingPunct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. O QUE É UN BEN PARA A AGRICULTURA, É UN BEN PARA </a:t>
            </a:r>
          </a:p>
          <a:p>
            <a:pPr lvl="0" hangingPunct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A ECONOMÍA  </a:t>
            </a:r>
          </a:p>
          <a:p>
            <a:pPr lvl="0" hangingPunct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hangingPunct="0"/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Promoven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unha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serie de medidas para favorecer á Agricultura:</a:t>
            </a:r>
          </a:p>
          <a:p>
            <a:pPr lvl="0" hangingPunct="0"/>
            <a:endParaRPr lang="es-ES_tradnl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-  </a:t>
            </a:r>
            <a:r>
              <a:rPr lang="es-ES_tradnl" sz="2400" u="sng" dirty="0" smtClean="0">
                <a:latin typeface="Times New Roman" pitchFamily="18" charset="0"/>
                <a:cs typeface="Times New Roman" pitchFamily="18" charset="0"/>
              </a:rPr>
              <a:t>SUPRESIÓN DO BARBEITO</a:t>
            </a:r>
          </a:p>
          <a:p>
            <a:pPr hangingPunct="0"/>
            <a:endParaRPr lang="es-ES_tradnl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-  </a:t>
            </a:r>
            <a:r>
              <a:rPr lang="es-ES_tradnl" sz="2400" u="sng" dirty="0" smtClean="0">
                <a:latin typeface="Times New Roman" pitchFamily="18" charset="0"/>
                <a:cs typeface="Times New Roman" pitchFamily="18" charset="0"/>
              </a:rPr>
              <a:t>UTILIZACIÓN E DISTRIBUCIÓN DOS BENS COMUNAIS</a:t>
            </a:r>
          </a:p>
          <a:p>
            <a:pPr hangingPunct="0"/>
            <a:endParaRPr lang="es-ES_tradnl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-  </a:t>
            </a:r>
            <a:r>
              <a:rPr lang="es-ES_tradnl" sz="2400" u="sng" dirty="0" smtClean="0">
                <a:latin typeface="Times New Roman" pitchFamily="18" charset="0"/>
                <a:cs typeface="Times New Roman" pitchFamily="18" charset="0"/>
              </a:rPr>
              <a:t>LIBRE CIRCULACIÓN DE CEREAIS: </a:t>
            </a:r>
          </a:p>
          <a:p>
            <a:pPr hangingPunct="0"/>
            <a:endParaRPr lang="es-ES_tradnl" sz="2400" dirty="0" smtClean="0"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Permitiría que as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rexións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excedentarias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vendesen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o gran as </a:t>
            </a:r>
            <a:r>
              <a:rPr lang="es-ES_tradnl" sz="2400" dirty="0" err="1" smtClean="0">
                <a:latin typeface="Times New Roman" pitchFamily="18" charset="0"/>
                <a:cs typeface="Times New Roman" pitchFamily="18" charset="0"/>
              </a:rPr>
              <a:t>rexións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hangingPunct="0"/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deficitarias.</a:t>
            </a:r>
          </a:p>
          <a:p>
            <a:pPr hangingPunct="0"/>
            <a:endParaRPr lang="es-ES_tradnl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-  </a:t>
            </a:r>
            <a:r>
              <a:rPr lang="es-ES_tradnl" sz="2400" u="sng" dirty="0" smtClean="0">
                <a:latin typeface="Times New Roman" pitchFamily="18" charset="0"/>
                <a:cs typeface="Times New Roman" pitchFamily="18" charset="0"/>
              </a:rPr>
              <a:t>LIBERDADE DE PREZOS DOS GRANS: </a:t>
            </a:r>
          </a:p>
          <a:p>
            <a:endParaRPr lang="es-ES_tradnl" sz="24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         -   </a:t>
            </a:r>
            <a:r>
              <a:rPr lang="es-ES_tradnl" sz="2400" u="sng" dirty="0" smtClean="0">
                <a:latin typeface="Times New Roman" pitchFamily="18" charset="0"/>
                <a:cs typeface="Times New Roman" pitchFamily="18" charset="0"/>
              </a:rPr>
              <a:t>FIN DA SERVIDUME.</a:t>
            </a:r>
            <a:endParaRPr lang="es-ES_tradnl" sz="2400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945</Words>
  <Application>Microsoft Office PowerPoint</Application>
  <PresentationFormat>Presentación en pantalla (4:3)</PresentationFormat>
  <Paragraphs>207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uE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WinuE</dc:creator>
  <cp:lastModifiedBy>Usuario</cp:lastModifiedBy>
  <cp:revision>36</cp:revision>
  <dcterms:created xsi:type="dcterms:W3CDTF">2011-08-31T10:28:18Z</dcterms:created>
  <dcterms:modified xsi:type="dcterms:W3CDTF">2022-11-27T17:27:30Z</dcterms:modified>
</cp:coreProperties>
</file>