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96" r:id="rId22"/>
    <p:sldId id="278" r:id="rId23"/>
    <p:sldId id="279" r:id="rId24"/>
    <p:sldId id="297" r:id="rId25"/>
    <p:sldId id="280" r:id="rId26"/>
    <p:sldId id="281" r:id="rId27"/>
    <p:sldId id="298" r:id="rId28"/>
    <p:sldId id="282" r:id="rId29"/>
    <p:sldId id="283" r:id="rId30"/>
    <p:sldId id="299" r:id="rId31"/>
    <p:sldId id="284" r:id="rId32"/>
    <p:sldId id="285" r:id="rId33"/>
    <p:sldId id="300" r:id="rId34"/>
    <p:sldId id="286" r:id="rId35"/>
    <p:sldId id="301" r:id="rId36"/>
    <p:sldId id="287" r:id="rId37"/>
    <p:sldId id="288" r:id="rId38"/>
    <p:sldId id="289" r:id="rId39"/>
    <p:sldId id="290" r:id="rId40"/>
    <p:sldId id="303" r:id="rId41"/>
    <p:sldId id="292" r:id="rId42"/>
    <p:sldId id="302" r:id="rId43"/>
    <p:sldId id="293" r:id="rId44"/>
    <p:sldId id="294" r:id="rId45"/>
    <p:sldId id="295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9684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6000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7905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6098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1104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3246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8850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9454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7837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3882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07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7227-CFE3-45F1-B5F2-918444876D97}" type="datetimeFigureOut">
              <a:rPr lang="gl-ES" smtClean="0"/>
              <a:t>02/04/2021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7674-9805-4BA3-93E3-75C5F834014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244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61846" y="239149"/>
            <a:ext cx="645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000" dirty="0" smtClean="0"/>
              <a:t>A OPOSICIÓN Ó FRANQUISMO</a:t>
            </a:r>
            <a:endParaRPr lang="gl-ES" sz="4000" dirty="0"/>
          </a:p>
        </p:txBody>
      </p:sp>
      <p:pic>
        <p:nvPicPr>
          <p:cNvPr id="2050" name="Picture 2" descr="Historia activa: Bloque 11.6. Especifica los diferentes grupos de oposición  política al régimen franquista y comenta su evolución en el tiem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95" y="1200254"/>
            <a:ext cx="7660103" cy="56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60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 principal acción que </a:t>
            </a:r>
            <a:r>
              <a:rPr lang="es-ES" sz="2800" dirty="0" err="1"/>
              <a:t>levou</a:t>
            </a:r>
            <a:r>
              <a:rPr lang="es-ES" sz="2800" dirty="0"/>
              <a:t> d</a:t>
            </a:r>
            <a:r>
              <a:rPr lang="es-ES" sz="2800" dirty="0" smtClean="0"/>
              <a:t>a </a:t>
            </a:r>
            <a:r>
              <a:rPr lang="es-ES" sz="2800" dirty="0"/>
              <a:t>Guerrilla </a:t>
            </a:r>
            <a:r>
              <a:rPr lang="es-ES" sz="2800" dirty="0" err="1"/>
              <a:t>foi</a:t>
            </a:r>
            <a:r>
              <a:rPr lang="es-ES" sz="2800" dirty="0"/>
              <a:t> a </a:t>
            </a:r>
            <a:r>
              <a:rPr lang="es-ES" sz="2800" b="1" dirty="0"/>
              <a:t>ocupación en 1944 do Val de Arán</a:t>
            </a:r>
            <a:r>
              <a:rPr lang="es-ES" sz="2800" dirty="0"/>
              <a:t>: </a:t>
            </a:r>
            <a:endParaRPr lang="es-ES" sz="2800" dirty="0" smtClean="0"/>
          </a:p>
          <a:p>
            <a:pPr algn="just"/>
            <a:r>
              <a:rPr lang="es-ES" sz="2800" dirty="0" smtClean="0"/>
              <a:t>Ante </a:t>
            </a:r>
            <a:r>
              <a:rPr lang="es-ES" sz="2800" dirty="0"/>
              <a:t>a inminente derrota das potencias fascistas, o PCE do interior organiza </a:t>
            </a:r>
            <a:r>
              <a:rPr lang="es-ES" sz="2800" dirty="0" err="1"/>
              <a:t>unha</a:t>
            </a:r>
            <a:r>
              <a:rPr lang="es-ES" sz="2800" dirty="0"/>
              <a:t> invasión </a:t>
            </a:r>
            <a:r>
              <a:rPr lang="es-ES" sz="2800" dirty="0" err="1"/>
              <a:t>guerrilleira</a:t>
            </a:r>
            <a:r>
              <a:rPr lang="es-ES" sz="2800" dirty="0"/>
              <a:t> </a:t>
            </a:r>
            <a:r>
              <a:rPr lang="es-ES" sz="2800" dirty="0" err="1"/>
              <a:t>co</a:t>
            </a:r>
            <a:r>
              <a:rPr lang="es-ES" sz="2800" dirty="0"/>
              <a:t> fin de forzar a intervención dos Aliados en España para rematar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r>
              <a:rPr lang="es-ES" sz="2800" dirty="0" err="1"/>
              <a:t>réxime</a:t>
            </a:r>
            <a:r>
              <a:rPr lang="es-ES" sz="2800" dirty="0"/>
              <a:t> de Franco. </a:t>
            </a:r>
            <a:endParaRPr lang="es-ES" sz="2800" dirty="0" smtClean="0"/>
          </a:p>
          <a:p>
            <a:pPr algn="just"/>
            <a:r>
              <a:rPr lang="es-ES" sz="2800" dirty="0" err="1" smtClean="0"/>
              <a:t>Unha</a:t>
            </a:r>
            <a:r>
              <a:rPr lang="es-ES" sz="2800" dirty="0" smtClean="0"/>
              <a:t> </a:t>
            </a:r>
            <a:r>
              <a:rPr lang="es-ES" sz="2800" dirty="0"/>
              <a:t>vez liberada París, miles de </a:t>
            </a:r>
            <a:r>
              <a:rPr lang="es-ES" sz="2800" dirty="0" err="1"/>
              <a:t>guerrilleiros</a:t>
            </a:r>
            <a:r>
              <a:rPr lang="es-ES" sz="2800" dirty="0"/>
              <a:t>, </a:t>
            </a:r>
            <a:r>
              <a:rPr lang="es-ES" sz="2800" dirty="0" err="1"/>
              <a:t>na</a:t>
            </a:r>
            <a:r>
              <a:rPr lang="es-ES" sz="2800" dirty="0"/>
              <a:t> </a:t>
            </a:r>
            <a:r>
              <a:rPr lang="es-ES" sz="2800" dirty="0" err="1"/>
              <a:t>súa</a:t>
            </a:r>
            <a:r>
              <a:rPr lang="es-ES" sz="2800" dirty="0"/>
              <a:t> </a:t>
            </a:r>
            <a:r>
              <a:rPr lang="es-ES" sz="2800" dirty="0" err="1"/>
              <a:t>maioría</a:t>
            </a:r>
            <a:r>
              <a:rPr lang="es-ES" sz="2800" dirty="0"/>
              <a:t> </a:t>
            </a:r>
            <a:r>
              <a:rPr lang="es-ES" sz="2800" dirty="0" err="1"/>
              <a:t>membros</a:t>
            </a:r>
            <a:r>
              <a:rPr lang="es-ES" sz="2800" dirty="0"/>
              <a:t> da Resistencia francesa, </a:t>
            </a:r>
            <a:r>
              <a:rPr lang="es-ES" sz="2800" dirty="0" err="1"/>
              <a:t>integráronse</a:t>
            </a:r>
            <a:r>
              <a:rPr lang="es-ES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Agrupación </a:t>
            </a:r>
            <a:r>
              <a:rPr lang="es-ES" sz="2800" dirty="0" err="1"/>
              <a:t>Guerrilleira</a:t>
            </a:r>
            <a:r>
              <a:rPr lang="es-ES" sz="2800" dirty="0"/>
              <a:t> e realizaron </a:t>
            </a:r>
            <a:r>
              <a:rPr lang="es-ES" sz="2800" dirty="0" err="1"/>
              <a:t>incursións</a:t>
            </a:r>
            <a:r>
              <a:rPr lang="es-ES" sz="2800" dirty="0"/>
              <a:t> nos Perineos </a:t>
            </a:r>
            <a:r>
              <a:rPr lang="es-ES" sz="2800" dirty="0" err="1"/>
              <a:t>cos</a:t>
            </a:r>
            <a:r>
              <a:rPr lang="es-ES" sz="2800" dirty="0"/>
              <a:t> </a:t>
            </a:r>
            <a:r>
              <a:rPr lang="es-ES" sz="2800" dirty="0" err="1"/>
              <a:t>obxectivo</a:t>
            </a:r>
            <a:r>
              <a:rPr lang="es-ES" sz="2800" dirty="0"/>
              <a:t> de provocar </a:t>
            </a:r>
            <a:r>
              <a:rPr lang="es-ES" sz="2800" dirty="0" err="1"/>
              <a:t>unha</a:t>
            </a:r>
            <a:r>
              <a:rPr lang="es-ES" sz="2800" dirty="0"/>
              <a:t> insurrección nacional e establecer </a:t>
            </a:r>
            <a:r>
              <a:rPr lang="es-ES" sz="2800" dirty="0" err="1"/>
              <a:t>unha</a:t>
            </a:r>
            <a:r>
              <a:rPr lang="es-ES" sz="2800" dirty="0"/>
              <a:t> zona controlada </a:t>
            </a:r>
            <a:r>
              <a:rPr lang="es-ES" sz="2800" dirty="0" err="1"/>
              <a:t>pola</a:t>
            </a:r>
            <a:r>
              <a:rPr lang="es-ES" sz="2800" dirty="0"/>
              <a:t> guerrilla </a:t>
            </a:r>
            <a:r>
              <a:rPr lang="es-ES" sz="2800" dirty="0" err="1"/>
              <a:t>onde</a:t>
            </a:r>
            <a:r>
              <a:rPr lang="es-ES" sz="2800" dirty="0"/>
              <a:t> instalar un </a:t>
            </a:r>
            <a:r>
              <a:rPr lang="es-ES" sz="2800" dirty="0" err="1"/>
              <a:t>goberno</a:t>
            </a:r>
            <a:r>
              <a:rPr lang="es-ES" sz="2800" dirty="0"/>
              <a:t> provisional</a:t>
            </a:r>
            <a:endParaRPr lang="gl-ES" sz="2800" dirty="0"/>
          </a:p>
        </p:txBody>
      </p:sp>
      <p:pic>
        <p:nvPicPr>
          <p:cNvPr id="5122" name="Picture 2" descr="La invasión del maquis del Valle de Ar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8" y="-75375"/>
            <a:ext cx="5308068" cy="36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peración Reconquista de España: cuando la libertad pasaba por un valle –  Nuevo Rum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8" y="3576577"/>
            <a:ext cx="5308068" cy="32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16114" y="-128528"/>
            <a:ext cx="631371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3000 </a:t>
            </a:r>
            <a:r>
              <a:rPr lang="es-ES" sz="2800" dirty="0" err="1"/>
              <a:t>guerrilleiros</a:t>
            </a:r>
            <a:r>
              <a:rPr lang="es-ES" sz="2800" dirty="0"/>
              <a:t> ocuparon o Val de </a:t>
            </a:r>
            <a:r>
              <a:rPr lang="es-ES" sz="2800" dirty="0" smtClean="0"/>
              <a:t>Arán.</a:t>
            </a:r>
          </a:p>
          <a:p>
            <a:pPr algn="just"/>
            <a:r>
              <a:rPr lang="es-ES" sz="2800" dirty="0"/>
              <a:t>O</a:t>
            </a:r>
            <a:r>
              <a:rPr lang="es-ES" sz="2800" dirty="0" smtClean="0"/>
              <a:t> </a:t>
            </a:r>
            <a:r>
              <a:rPr lang="es-ES" sz="2800" dirty="0" err="1"/>
              <a:t>exército</a:t>
            </a:r>
            <a:r>
              <a:rPr lang="es-ES" sz="2800" dirty="0"/>
              <a:t> franquista </a:t>
            </a:r>
            <a:r>
              <a:rPr lang="es-ES" sz="2800" dirty="0" err="1" smtClean="0"/>
              <a:t>logrou</a:t>
            </a:r>
            <a:r>
              <a:rPr lang="es-ES" sz="2800" dirty="0" smtClean="0"/>
              <a:t> </a:t>
            </a:r>
            <a:r>
              <a:rPr lang="es-ES" sz="2800" dirty="0"/>
              <a:t>repeler a invasión </a:t>
            </a:r>
            <a:r>
              <a:rPr lang="es-ES" sz="2800" dirty="0" err="1"/>
              <a:t>sen</a:t>
            </a:r>
            <a:r>
              <a:rPr lang="es-ES" sz="2800" dirty="0"/>
              <a:t> </a:t>
            </a:r>
            <a:r>
              <a:rPr lang="es-ES" sz="2800" dirty="0" err="1"/>
              <a:t>dificultade</a:t>
            </a:r>
            <a:r>
              <a:rPr lang="es-ES" sz="2800" dirty="0"/>
              <a:t> (800 </a:t>
            </a:r>
            <a:r>
              <a:rPr lang="es-ES" sz="2800" dirty="0" err="1"/>
              <a:t>detidos</a:t>
            </a:r>
            <a:r>
              <a:rPr lang="es-ES" sz="2800" dirty="0"/>
              <a:t>, </a:t>
            </a:r>
            <a:r>
              <a:rPr lang="es-ES" sz="2800" dirty="0" smtClean="0"/>
              <a:t>300 </a:t>
            </a:r>
            <a:r>
              <a:rPr lang="es-ES" sz="2800" dirty="0" err="1" smtClean="0"/>
              <a:t>mortos</a:t>
            </a:r>
            <a:r>
              <a:rPr lang="es-ES" sz="2800" dirty="0" smtClean="0"/>
              <a:t>). </a:t>
            </a:r>
          </a:p>
          <a:p>
            <a:pPr algn="just"/>
            <a:r>
              <a:rPr lang="es-ES" sz="2800" dirty="0" smtClean="0"/>
              <a:t>A </a:t>
            </a:r>
            <a:r>
              <a:rPr lang="es-ES" sz="2800" dirty="0"/>
              <a:t>operación </a:t>
            </a:r>
            <a:r>
              <a:rPr lang="es-ES" sz="2800" dirty="0" err="1"/>
              <a:t>fracasou</a:t>
            </a:r>
            <a:r>
              <a:rPr lang="es-ES" sz="2800" dirty="0"/>
              <a:t> no </a:t>
            </a:r>
            <a:r>
              <a:rPr lang="es-ES" sz="2800" dirty="0" err="1"/>
              <a:t>seu</a:t>
            </a:r>
            <a:r>
              <a:rPr lang="es-ES" sz="2800" dirty="0"/>
              <a:t> </a:t>
            </a:r>
            <a:r>
              <a:rPr lang="es-ES" sz="2800" dirty="0" err="1"/>
              <a:t>obxectivo</a:t>
            </a:r>
            <a:r>
              <a:rPr lang="es-ES" sz="2800" dirty="0"/>
              <a:t> de recibir a </a:t>
            </a:r>
            <a:r>
              <a:rPr lang="es-ES" sz="2800" dirty="0" err="1"/>
              <a:t>axuda</a:t>
            </a:r>
            <a:r>
              <a:rPr lang="es-ES" sz="2800" dirty="0"/>
              <a:t> dos Aliados e o Comité Central do PCE </a:t>
            </a:r>
            <a:r>
              <a:rPr lang="es-ES" sz="2800" dirty="0" err="1"/>
              <a:t>na</a:t>
            </a:r>
            <a:r>
              <a:rPr lang="es-ES" sz="2800" dirty="0"/>
              <a:t> URSS </a:t>
            </a:r>
            <a:r>
              <a:rPr lang="es-ES" sz="2800" dirty="0" err="1"/>
              <a:t>enviou</a:t>
            </a:r>
            <a:r>
              <a:rPr lang="es-ES" sz="2800" dirty="0"/>
              <a:t> a Carrillo para ordenar a retirada dos </a:t>
            </a:r>
            <a:r>
              <a:rPr lang="es-ES" sz="2800" dirty="0" err="1"/>
              <a:t>guerrilleiros</a:t>
            </a:r>
            <a:r>
              <a:rPr lang="es-ES" sz="2800" dirty="0"/>
              <a:t> e para </a:t>
            </a:r>
            <a:r>
              <a:rPr lang="es-ES" sz="2800" dirty="0" err="1"/>
              <a:t>facerse</a:t>
            </a:r>
            <a:r>
              <a:rPr lang="es-ES" sz="2800" dirty="0"/>
              <a:t> cargo do PCE en España e no Sur de Francia. </a:t>
            </a:r>
          </a:p>
          <a:p>
            <a:pPr algn="just"/>
            <a:r>
              <a:rPr lang="es-ES" sz="2800" dirty="0"/>
              <a:t>As </a:t>
            </a:r>
            <a:r>
              <a:rPr lang="es-ES" sz="2800" dirty="0" err="1"/>
              <a:t>agrupacións</a:t>
            </a:r>
            <a:r>
              <a:rPr lang="es-ES" sz="2800" dirty="0"/>
              <a:t> </a:t>
            </a:r>
            <a:r>
              <a:rPr lang="es-ES" sz="2800" dirty="0" err="1" smtClean="0"/>
              <a:t>Guerrilleiras</a:t>
            </a:r>
            <a:r>
              <a:rPr lang="es-ES" sz="2800" dirty="0" smtClean="0"/>
              <a:t>, desde </a:t>
            </a:r>
            <a:r>
              <a:rPr lang="es-ES" sz="2800" dirty="0"/>
              <a:t>1944 a 1952 </a:t>
            </a:r>
            <a:r>
              <a:rPr lang="es-ES" sz="2800" dirty="0" err="1"/>
              <a:t>baixo</a:t>
            </a:r>
            <a:r>
              <a:rPr lang="es-ES" sz="2800" dirty="0"/>
              <a:t> a dirección do PCE actuaron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r>
              <a:rPr lang="es-ES" sz="2800" dirty="0" err="1"/>
              <a:t>convencemento</a:t>
            </a:r>
            <a:r>
              <a:rPr lang="es-ES" sz="2800" dirty="0"/>
              <a:t> de que a derrota dos </a:t>
            </a:r>
            <a:r>
              <a:rPr lang="es-ES" sz="2800" dirty="0" smtClean="0"/>
              <a:t>fascismos </a:t>
            </a:r>
            <a:r>
              <a:rPr lang="es-ES" sz="2800" dirty="0" err="1" smtClean="0"/>
              <a:t>suporía</a:t>
            </a:r>
            <a:r>
              <a:rPr lang="es-ES" sz="2800" dirty="0" smtClean="0"/>
              <a:t> </a:t>
            </a:r>
            <a:r>
              <a:rPr lang="es-ES" sz="2800" dirty="0"/>
              <a:t>a caída de Franco. S</a:t>
            </a:r>
            <a:r>
              <a:rPr lang="es-ES" sz="2800" dirty="0" smtClean="0"/>
              <a:t>o </a:t>
            </a:r>
            <a:r>
              <a:rPr lang="es-ES" sz="2800" dirty="0" err="1"/>
              <a:t>chegaron</a:t>
            </a:r>
            <a:r>
              <a:rPr lang="es-ES" sz="2800" dirty="0"/>
              <a:t> a contar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r>
              <a:rPr lang="es-ES" sz="2800" dirty="0" err="1"/>
              <a:t>apoio</a:t>
            </a:r>
            <a:r>
              <a:rPr lang="es-ES" sz="2800" dirty="0"/>
              <a:t> interior </a:t>
            </a:r>
            <a:r>
              <a:rPr lang="es-ES" sz="2800" dirty="0" err="1"/>
              <a:t>pois</a:t>
            </a:r>
            <a:r>
              <a:rPr lang="es-ES" sz="2800" dirty="0"/>
              <a:t> quedaron </a:t>
            </a:r>
            <a:r>
              <a:rPr lang="es-ES" sz="2800" dirty="0" err="1" smtClean="0"/>
              <a:t>illadas</a:t>
            </a:r>
            <a:r>
              <a:rPr lang="es-ES" sz="2800" dirty="0" smtClean="0"/>
              <a:t> </a:t>
            </a:r>
            <a:r>
              <a:rPr lang="es-ES" sz="2800" dirty="0"/>
              <a:t>a nivel internacional. </a:t>
            </a:r>
          </a:p>
        </p:txBody>
      </p:sp>
      <p:pic>
        <p:nvPicPr>
          <p:cNvPr id="6146" name="Picture 2" descr="La invasión del Valle de Arán, la reconquista republicana de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79" y="16625"/>
            <a:ext cx="5630062" cy="66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705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Como a principal </a:t>
            </a:r>
            <a:r>
              <a:rPr lang="es-ES" sz="2800" dirty="0" err="1"/>
              <a:t>necesidade</a:t>
            </a:r>
            <a:r>
              <a:rPr lang="es-ES" sz="2800" dirty="0"/>
              <a:t> das guerrillas </a:t>
            </a:r>
            <a:r>
              <a:rPr lang="es-ES" sz="2800" dirty="0" err="1"/>
              <a:t>vai</a:t>
            </a:r>
            <a:r>
              <a:rPr lang="es-ES" sz="2800" dirty="0"/>
              <a:t> ser a </a:t>
            </a:r>
            <a:r>
              <a:rPr lang="es-ES" sz="2800" dirty="0" err="1"/>
              <a:t>súa</a:t>
            </a:r>
            <a:r>
              <a:rPr lang="es-ES" sz="2800" dirty="0"/>
              <a:t> autofinanciación, a principal acción das guerrillas, aparte dos </a:t>
            </a:r>
            <a:r>
              <a:rPr lang="es-ES" sz="2800" dirty="0" err="1"/>
              <a:t>enfrontamento</a:t>
            </a:r>
            <a:r>
              <a:rPr lang="es-ES" sz="2800" dirty="0"/>
              <a:t> coa </a:t>
            </a:r>
            <a:r>
              <a:rPr lang="es-ES" sz="2800" dirty="0" err="1"/>
              <a:t>Garda</a:t>
            </a:r>
            <a:r>
              <a:rPr lang="es-ES" sz="2800" dirty="0"/>
              <a:t> Civil, </a:t>
            </a:r>
            <a:r>
              <a:rPr lang="es-ES" sz="2800" dirty="0" err="1"/>
              <a:t>vai</a:t>
            </a:r>
            <a:r>
              <a:rPr lang="es-ES" sz="2800" dirty="0"/>
              <a:t> ser a realización de golpes </a:t>
            </a:r>
            <a:r>
              <a:rPr lang="es-ES" sz="2800" dirty="0" smtClean="0"/>
              <a:t>económicos, atracos </a:t>
            </a:r>
            <a:r>
              <a:rPr lang="es-ES" sz="2800" dirty="0" err="1"/>
              <a:t>ou</a:t>
            </a:r>
            <a:r>
              <a:rPr lang="es-ES" sz="2800" dirty="0"/>
              <a:t> secuestros. </a:t>
            </a:r>
            <a:r>
              <a:rPr lang="es-ES" sz="2800" dirty="0" err="1"/>
              <a:t>Ademais</a:t>
            </a:r>
            <a:r>
              <a:rPr lang="es-ES" sz="2800" dirty="0"/>
              <a:t> as guerrillas levarán </a:t>
            </a:r>
            <a:r>
              <a:rPr lang="es-ES" sz="2800" dirty="0" err="1"/>
              <a:t>adiante</a:t>
            </a:r>
            <a:r>
              <a:rPr lang="es-ES" sz="2800" dirty="0"/>
              <a:t> </a:t>
            </a:r>
            <a:r>
              <a:rPr lang="es-ES" sz="2800" dirty="0" err="1"/>
              <a:t>sabotaxes</a:t>
            </a:r>
            <a:r>
              <a:rPr lang="es-ES" sz="2800" dirty="0"/>
              <a:t>, </a:t>
            </a:r>
            <a:r>
              <a:rPr lang="es-ES" sz="2800" dirty="0" err="1"/>
              <a:t>asasinatos</a:t>
            </a:r>
            <a:r>
              <a:rPr lang="es-ES" sz="2800" dirty="0"/>
              <a:t> de </a:t>
            </a:r>
            <a:r>
              <a:rPr lang="es-ES" sz="2800" dirty="0" smtClean="0"/>
              <a:t>confidentes…</a:t>
            </a:r>
          </a:p>
          <a:p>
            <a:pPr algn="just"/>
            <a:r>
              <a:rPr lang="es-ES" sz="2800" dirty="0" err="1" smtClean="0"/>
              <a:t>Tamén</a:t>
            </a:r>
            <a:r>
              <a:rPr lang="es-ES" sz="2800" dirty="0" smtClean="0"/>
              <a:t> realizarán </a:t>
            </a:r>
            <a:r>
              <a:rPr lang="es-ES" sz="2800" dirty="0" err="1"/>
              <a:t>accións</a:t>
            </a:r>
            <a:r>
              <a:rPr lang="es-ES" sz="2800" dirty="0"/>
              <a:t> de propaganda política (</a:t>
            </a:r>
            <a:r>
              <a:rPr lang="es-ES" sz="2800" dirty="0" err="1"/>
              <a:t>nalgunhas</a:t>
            </a:r>
            <a:r>
              <a:rPr lang="es-ES" sz="2800" dirty="0"/>
              <a:t> </a:t>
            </a:r>
            <a:r>
              <a:rPr lang="es-ES" sz="2800" dirty="0" err="1"/>
              <a:t>ocasións</a:t>
            </a:r>
            <a:r>
              <a:rPr lang="es-ES" sz="2800" dirty="0"/>
              <a:t> ocuparán </a:t>
            </a:r>
            <a:r>
              <a:rPr lang="es-ES" sz="2800" dirty="0" err="1"/>
              <a:t>pequenos</a:t>
            </a:r>
            <a:r>
              <a:rPr lang="es-ES" sz="2800" dirty="0"/>
              <a:t> pobos </a:t>
            </a:r>
            <a:r>
              <a:rPr lang="es-ES" sz="2800" dirty="0" err="1"/>
              <a:t>illados</a:t>
            </a:r>
            <a:r>
              <a:rPr lang="es-ES" sz="2800" dirty="0"/>
              <a:t> durante </a:t>
            </a:r>
            <a:r>
              <a:rPr lang="es-ES" sz="2800" dirty="0" err="1"/>
              <a:t>algunhas</a:t>
            </a:r>
            <a:r>
              <a:rPr lang="es-ES" sz="2800" dirty="0"/>
              <a:t> horas para </a:t>
            </a:r>
            <a:r>
              <a:rPr lang="es-ES" sz="2800" dirty="0" err="1"/>
              <a:t>facer</a:t>
            </a:r>
            <a:r>
              <a:rPr lang="es-ES" sz="2800" dirty="0"/>
              <a:t> propaganda, dar </a:t>
            </a:r>
            <a:r>
              <a:rPr lang="es-ES" sz="2800" dirty="0" err="1"/>
              <a:t>mitins</a:t>
            </a:r>
            <a:r>
              <a:rPr lang="es-ES" sz="2800" dirty="0"/>
              <a:t>...) . </a:t>
            </a:r>
            <a:endParaRPr lang="es-ES" sz="2800" dirty="0" smtClean="0"/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Galicia </a:t>
            </a:r>
            <a:r>
              <a:rPr lang="es-ES" sz="2800" dirty="0" err="1"/>
              <a:t>hai</a:t>
            </a:r>
            <a:r>
              <a:rPr lang="es-ES" sz="2800" dirty="0"/>
              <a:t> que destacar que a guerrilla, a partir de 1950 irá </a:t>
            </a:r>
            <a:r>
              <a:rPr lang="es-ES" sz="2800" dirty="0" err="1"/>
              <a:t>esmorecendo</a:t>
            </a:r>
            <a:r>
              <a:rPr lang="es-ES" sz="2800" dirty="0"/>
              <a:t>, </a:t>
            </a:r>
            <a:r>
              <a:rPr lang="es-ES" sz="2800" dirty="0" err="1"/>
              <a:t>sobresaíndo</a:t>
            </a:r>
            <a:r>
              <a:rPr lang="es-ES" sz="2800" dirty="0"/>
              <a:t> como </a:t>
            </a:r>
            <a:r>
              <a:rPr lang="es-ES" sz="2800" dirty="0" err="1"/>
              <a:t>nomes</a:t>
            </a:r>
            <a:r>
              <a:rPr lang="es-ES" sz="2800" dirty="0"/>
              <a:t> propios </a:t>
            </a:r>
            <a:r>
              <a:rPr lang="es-ES" sz="2800" dirty="0" err="1"/>
              <a:t>Foucellas</a:t>
            </a:r>
            <a:r>
              <a:rPr lang="es-ES" sz="2800" dirty="0"/>
              <a:t> e o último </a:t>
            </a:r>
            <a:r>
              <a:rPr lang="es-ES" sz="2800" dirty="0" err="1"/>
              <a:t>guerrilleiro</a:t>
            </a:r>
            <a:r>
              <a:rPr lang="es-ES" sz="2800" dirty="0"/>
              <a:t> abatido </a:t>
            </a:r>
            <a:r>
              <a:rPr lang="es-ES" sz="2800" dirty="0" err="1"/>
              <a:t>pola</a:t>
            </a:r>
            <a:r>
              <a:rPr lang="es-ES" sz="2800" dirty="0"/>
              <a:t> </a:t>
            </a:r>
            <a:r>
              <a:rPr lang="es-ES" sz="2800" dirty="0" err="1"/>
              <a:t>Garda</a:t>
            </a:r>
            <a:r>
              <a:rPr lang="es-ES" sz="2800" dirty="0"/>
              <a:t> Civil, O Piloto. </a:t>
            </a:r>
          </a:p>
        </p:txBody>
      </p:sp>
      <p:pic>
        <p:nvPicPr>
          <p:cNvPr id="7170" name="Picture 2" descr="Ensenada de riazor : &quot;Foucellas&quot; (El riguroso relato de una lucha  antifranquista) Libro-Memoria Histó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4" y="133642"/>
            <a:ext cx="4416426" cy="66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77817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- O </a:t>
            </a:r>
            <a:r>
              <a:rPr lang="es-ES" sz="2800" dirty="0" err="1"/>
              <a:t>illamento</a:t>
            </a:r>
            <a:r>
              <a:rPr lang="es-ES" sz="2800" dirty="0"/>
              <a:t> e o abandono da causa republicana por parte das democracias </a:t>
            </a:r>
            <a:r>
              <a:rPr lang="es-ES" sz="2800" dirty="0" err="1"/>
              <a:t>occidentais</a:t>
            </a:r>
            <a:r>
              <a:rPr lang="es-ES" sz="2800" dirty="0"/>
              <a:t> ante a Guerra </a:t>
            </a:r>
            <a:r>
              <a:rPr lang="es-ES" sz="2800" dirty="0" smtClean="0"/>
              <a:t>Fría.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A </a:t>
            </a:r>
            <a:r>
              <a:rPr lang="es-ES" sz="2800" dirty="0"/>
              <a:t>acción represiva do Franquismo: Aplicación de </a:t>
            </a:r>
            <a:r>
              <a:rPr lang="es-ES" sz="2800" dirty="0" err="1"/>
              <a:t>lei</a:t>
            </a:r>
            <a:r>
              <a:rPr lang="es-ES" sz="2800" dirty="0"/>
              <a:t> de fugas, medidas de contraguerrillas (partidas de </a:t>
            </a:r>
            <a:r>
              <a:rPr lang="es-ES" sz="2800" dirty="0" err="1"/>
              <a:t>gardas</a:t>
            </a:r>
            <a:r>
              <a:rPr lang="es-ES" sz="2800" dirty="0"/>
              <a:t> </a:t>
            </a:r>
            <a:r>
              <a:rPr lang="es-ES" sz="2800" dirty="0" err="1"/>
              <a:t>civís</a:t>
            </a:r>
            <a:r>
              <a:rPr lang="es-ES" sz="2800" dirty="0"/>
              <a:t> camufladas como guerrillas</a:t>
            </a:r>
            <a:r>
              <a:rPr lang="es-ES" sz="2800" dirty="0" smtClean="0"/>
              <a:t>)</a:t>
            </a:r>
          </a:p>
          <a:p>
            <a:pPr marL="457200" indent="-457200" algn="just">
              <a:buFontTx/>
              <a:buChar char="-"/>
            </a:pPr>
            <a:r>
              <a:rPr lang="es-ES" sz="2800" dirty="0"/>
              <a:t>O</a:t>
            </a:r>
            <a:r>
              <a:rPr lang="es-ES" sz="2800" dirty="0" smtClean="0"/>
              <a:t> </a:t>
            </a:r>
            <a:r>
              <a:rPr lang="es-ES" sz="2800" dirty="0"/>
              <a:t>cambio cara a </a:t>
            </a:r>
            <a:r>
              <a:rPr lang="es-ES" sz="2800" dirty="0" err="1"/>
              <a:t>unha</a:t>
            </a:r>
            <a:r>
              <a:rPr lang="es-ES" sz="2800" dirty="0"/>
              <a:t> nova </a:t>
            </a:r>
            <a:r>
              <a:rPr lang="es-ES" sz="2800" dirty="0" err="1"/>
              <a:t>estratexia</a:t>
            </a:r>
            <a:r>
              <a:rPr lang="es-ES" sz="2800" dirty="0"/>
              <a:t> por parte do PCE, o </a:t>
            </a:r>
            <a:r>
              <a:rPr lang="es-ES" sz="2800" b="1" dirty="0" err="1"/>
              <a:t>entrismo</a:t>
            </a:r>
            <a:r>
              <a:rPr lang="es-ES" sz="2800" b="1" dirty="0"/>
              <a:t> </a:t>
            </a:r>
            <a:r>
              <a:rPr lang="es-ES" sz="2800" dirty="0"/>
              <a:t>(infiltración de comunistas en </a:t>
            </a:r>
            <a:r>
              <a:rPr lang="es-ES" sz="2800" dirty="0" err="1"/>
              <a:t>institucións</a:t>
            </a:r>
            <a:r>
              <a:rPr lang="es-ES" sz="2800" dirty="0"/>
              <a:t> franquistas, principalmente </a:t>
            </a:r>
            <a:r>
              <a:rPr lang="es-ES" sz="2800" dirty="0" err="1" smtClean="0"/>
              <a:t>na</a:t>
            </a:r>
            <a:r>
              <a:rPr lang="es-ES" sz="2800" dirty="0" smtClean="0"/>
              <a:t> </a:t>
            </a:r>
            <a:r>
              <a:rPr lang="es-ES" sz="2800" dirty="0"/>
              <a:t>Organización </a:t>
            </a:r>
            <a:r>
              <a:rPr lang="es-ES" sz="2800" dirty="0" smtClean="0"/>
              <a:t>Sindical.</a:t>
            </a:r>
          </a:p>
          <a:p>
            <a:pPr algn="just"/>
            <a:r>
              <a:rPr lang="es-ES" sz="2800" dirty="0"/>
              <a:t>S</a:t>
            </a:r>
            <a:r>
              <a:rPr lang="es-ES" sz="2800" dirty="0" smtClean="0"/>
              <a:t>on </a:t>
            </a:r>
            <a:r>
              <a:rPr lang="es-ES" sz="2800" dirty="0"/>
              <a:t>factores que explican a decisión do PCE, </a:t>
            </a:r>
            <a:r>
              <a:rPr lang="es-ES" sz="2800" dirty="0" smtClean="0"/>
              <a:t>en </a:t>
            </a:r>
            <a:r>
              <a:rPr lang="es-ES" sz="2800" dirty="0"/>
              <a:t>1952, de abandonar a </a:t>
            </a:r>
            <a:r>
              <a:rPr lang="es-ES" sz="2800" dirty="0" err="1"/>
              <a:t>loita</a:t>
            </a:r>
            <a:r>
              <a:rPr lang="es-ES" sz="2800" dirty="0"/>
              <a:t> </a:t>
            </a:r>
            <a:r>
              <a:rPr lang="es-ES" sz="2800" dirty="0" err="1"/>
              <a:t>guerrilleira</a:t>
            </a:r>
            <a:r>
              <a:rPr lang="es-ES" sz="2800" dirty="0"/>
              <a:t> e iniciar </a:t>
            </a:r>
            <a:r>
              <a:rPr lang="es-ES" sz="2800" dirty="0" smtClean="0"/>
              <a:t>a </a:t>
            </a:r>
            <a:r>
              <a:rPr lang="es-ES" sz="2800" b="1" dirty="0"/>
              <a:t>Política de Reconciliación </a:t>
            </a:r>
            <a:r>
              <a:rPr lang="es-ES" sz="2800" b="1" dirty="0" smtClean="0"/>
              <a:t>Nacional: </a:t>
            </a:r>
          </a:p>
          <a:p>
            <a:pPr algn="just"/>
            <a:r>
              <a:rPr lang="es-ES" sz="2800" dirty="0" smtClean="0"/>
              <a:t>-</a:t>
            </a:r>
            <a:r>
              <a:rPr lang="es-ES" sz="2800" dirty="0" err="1" smtClean="0"/>
              <a:t>achegamento</a:t>
            </a:r>
            <a:r>
              <a:rPr lang="es-ES" sz="2800" dirty="0" smtClean="0"/>
              <a:t> </a:t>
            </a:r>
            <a:r>
              <a:rPr lang="es-ES" sz="2800" dirty="0"/>
              <a:t>a </a:t>
            </a:r>
            <a:r>
              <a:rPr lang="es-ES" sz="2800" dirty="0" err="1"/>
              <a:t>outras</a:t>
            </a:r>
            <a:r>
              <a:rPr lang="es-ES" sz="2800" dirty="0"/>
              <a:t> </a:t>
            </a:r>
            <a:r>
              <a:rPr lang="es-ES" sz="2800" dirty="0" err="1"/>
              <a:t>forzas</a:t>
            </a:r>
            <a:r>
              <a:rPr lang="es-ES" sz="2800" dirty="0"/>
              <a:t> políticas </a:t>
            </a:r>
            <a:r>
              <a:rPr lang="es-ES" sz="2800" dirty="0" smtClean="0"/>
              <a:t> </a:t>
            </a:r>
          </a:p>
          <a:p>
            <a:pPr algn="just"/>
            <a:r>
              <a:rPr lang="es-ES" sz="2800" dirty="0" smtClean="0"/>
              <a:t>-</a:t>
            </a:r>
            <a:r>
              <a:rPr lang="es-ES" sz="2800" dirty="0" err="1" smtClean="0"/>
              <a:t>reforzo</a:t>
            </a:r>
            <a:r>
              <a:rPr lang="es-ES" sz="2800" dirty="0" smtClean="0"/>
              <a:t> da </a:t>
            </a:r>
            <a:r>
              <a:rPr lang="es-ES" sz="2800" dirty="0"/>
              <a:t>práctica do </a:t>
            </a:r>
            <a:r>
              <a:rPr lang="es-ES" sz="2800" dirty="0" err="1"/>
              <a:t>entrismo</a:t>
            </a:r>
            <a:r>
              <a:rPr lang="es-ES" sz="2800" dirty="0"/>
              <a:t>. </a:t>
            </a:r>
            <a:endParaRPr lang="gl-ES" sz="2800" dirty="0"/>
          </a:p>
        </p:txBody>
      </p:sp>
      <p:pic>
        <p:nvPicPr>
          <p:cNvPr id="8194" name="Picture 2" descr="Libropasión: LOS MAQUIS Y LA RESISTENCIA ANTIFRANQU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70" y="0"/>
            <a:ext cx="4477455" cy="67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27" y="116114"/>
            <a:ext cx="602342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Valoración das Guerrillas: </a:t>
            </a:r>
            <a:endParaRPr lang="es-ES" sz="2800" b="1" u="sng" dirty="0" smtClean="0"/>
          </a:p>
          <a:p>
            <a:pPr algn="just"/>
            <a:r>
              <a:rPr lang="es-ES" sz="2800" dirty="0" smtClean="0"/>
              <a:t>O </a:t>
            </a:r>
            <a:r>
              <a:rPr lang="es-ES" sz="2800" dirty="0"/>
              <a:t>balance das Guerrillas </a:t>
            </a:r>
            <a:r>
              <a:rPr lang="es-ES" sz="2800" dirty="0" err="1"/>
              <a:t>vai</a:t>
            </a:r>
            <a:r>
              <a:rPr lang="es-ES" sz="2800" dirty="0"/>
              <a:t> ser bastante negativo, do redor de 8000 </a:t>
            </a:r>
            <a:r>
              <a:rPr lang="es-ES" sz="2800" dirty="0" err="1"/>
              <a:t>guerrilleiros</a:t>
            </a:r>
            <a:r>
              <a:rPr lang="es-ES" sz="2800" dirty="0"/>
              <a:t>, a </a:t>
            </a:r>
            <a:r>
              <a:rPr lang="es-ES" sz="2800" dirty="0" err="1"/>
              <a:t>metade</a:t>
            </a:r>
            <a:r>
              <a:rPr lang="es-ES" sz="2800" dirty="0"/>
              <a:t> resultaron </a:t>
            </a:r>
            <a:r>
              <a:rPr lang="es-ES" sz="2800" dirty="0" err="1"/>
              <a:t>mortos</a:t>
            </a:r>
            <a:r>
              <a:rPr lang="es-ES" sz="2800" dirty="0"/>
              <a:t> en </a:t>
            </a:r>
            <a:r>
              <a:rPr lang="es-ES" sz="2800" dirty="0" err="1"/>
              <a:t>enfrontamentos</a:t>
            </a:r>
            <a:r>
              <a:rPr lang="es-ES" sz="2800" dirty="0"/>
              <a:t> coa </a:t>
            </a:r>
            <a:r>
              <a:rPr lang="es-ES" sz="2800" dirty="0" err="1"/>
              <a:t>Garda</a:t>
            </a:r>
            <a:r>
              <a:rPr lang="es-ES" sz="2800" dirty="0"/>
              <a:t> Civil </a:t>
            </a:r>
            <a:r>
              <a:rPr lang="es-ES" sz="2800" dirty="0" err="1"/>
              <a:t>ou</a:t>
            </a:r>
            <a:r>
              <a:rPr lang="es-ES" sz="2800" dirty="0"/>
              <a:t> </a:t>
            </a:r>
            <a:r>
              <a:rPr lang="es-ES" sz="2800" dirty="0" err="1"/>
              <a:t>executados</a:t>
            </a:r>
            <a:r>
              <a:rPr lang="es-ES" sz="2800" dirty="0"/>
              <a:t>, do resto, a </a:t>
            </a:r>
            <a:r>
              <a:rPr lang="es-ES" sz="2800" dirty="0" err="1"/>
              <a:t>maior</a:t>
            </a:r>
            <a:r>
              <a:rPr lang="es-ES" sz="2800" dirty="0"/>
              <a:t> parte </a:t>
            </a:r>
            <a:r>
              <a:rPr lang="es-ES" sz="2800" dirty="0" err="1"/>
              <a:t>sufriron</a:t>
            </a:r>
            <a:r>
              <a:rPr lang="es-ES" sz="2800" dirty="0"/>
              <a:t> condenas no </a:t>
            </a:r>
            <a:r>
              <a:rPr lang="es-ES" sz="2800" dirty="0" err="1"/>
              <a:t>cárcere</a:t>
            </a:r>
            <a:r>
              <a:rPr lang="es-ES" sz="2800" dirty="0"/>
              <a:t> e so </a:t>
            </a:r>
            <a:r>
              <a:rPr lang="es-ES" sz="2800" dirty="0" err="1"/>
              <a:t>uns</a:t>
            </a:r>
            <a:r>
              <a:rPr lang="es-ES" sz="2800" dirty="0"/>
              <a:t> </a:t>
            </a:r>
            <a:r>
              <a:rPr lang="es-ES" sz="2800" dirty="0" err="1"/>
              <a:t>poucos</a:t>
            </a:r>
            <a:r>
              <a:rPr lang="es-ES" sz="2800" dirty="0"/>
              <a:t> </a:t>
            </a:r>
            <a:r>
              <a:rPr lang="es-ES" sz="2800" dirty="0" err="1"/>
              <a:t>conseguiron</a:t>
            </a:r>
            <a:r>
              <a:rPr lang="es-ES" sz="2800" dirty="0"/>
              <a:t> </a:t>
            </a:r>
            <a:r>
              <a:rPr lang="es-ES" sz="2800" dirty="0" err="1"/>
              <a:t>chegar</a:t>
            </a:r>
            <a:r>
              <a:rPr lang="es-ES" sz="2800" dirty="0"/>
              <a:t> a Francia. </a:t>
            </a:r>
            <a:endParaRPr lang="es-ES" sz="2800" dirty="0" smtClean="0"/>
          </a:p>
          <a:p>
            <a:pPr algn="just"/>
            <a:endParaRPr lang="es-ES" sz="1400" dirty="0"/>
          </a:p>
          <a:p>
            <a:pPr algn="just"/>
            <a:r>
              <a:rPr lang="es-ES" sz="2800" dirty="0" err="1" smtClean="0"/>
              <a:t>Hai</a:t>
            </a:r>
            <a:r>
              <a:rPr lang="es-ES" sz="2800" dirty="0" smtClean="0"/>
              <a:t> </a:t>
            </a:r>
            <a:r>
              <a:rPr lang="es-ES" sz="2800" dirty="0"/>
              <a:t>que destacar o labor fundamental da </a:t>
            </a:r>
            <a:r>
              <a:rPr lang="es-ES" sz="2800" dirty="0" err="1"/>
              <a:t>muller</a:t>
            </a:r>
            <a:r>
              <a:rPr lang="es-ES" sz="2800" dirty="0"/>
              <a:t> e dos enlaces para </a:t>
            </a:r>
            <a:r>
              <a:rPr lang="es-ES" sz="2800" dirty="0" err="1"/>
              <a:t>achegar</a:t>
            </a:r>
            <a:r>
              <a:rPr lang="es-ES" sz="2800" dirty="0"/>
              <a:t> información, víveres e dar </a:t>
            </a:r>
            <a:r>
              <a:rPr lang="es-ES" sz="2800" dirty="0" err="1"/>
              <a:t>agocho</a:t>
            </a:r>
            <a:r>
              <a:rPr lang="es-ES" sz="2800" dirty="0"/>
              <a:t> </a:t>
            </a:r>
            <a:r>
              <a:rPr lang="es-ES" sz="2800" dirty="0" err="1"/>
              <a:t>ós</a:t>
            </a:r>
            <a:r>
              <a:rPr lang="es-ES" sz="2800" dirty="0"/>
              <a:t> </a:t>
            </a:r>
            <a:r>
              <a:rPr lang="es-ES" sz="2800" dirty="0" err="1"/>
              <a:t>guerrilleiros</a:t>
            </a:r>
            <a:r>
              <a:rPr lang="es-ES" sz="2800" dirty="0"/>
              <a:t> </a:t>
            </a:r>
            <a:r>
              <a:rPr lang="es-ES" sz="2800" dirty="0" err="1"/>
              <a:t>nas</a:t>
            </a:r>
            <a:r>
              <a:rPr lang="es-ES" sz="2800" dirty="0"/>
              <a:t> zonas </a:t>
            </a:r>
            <a:r>
              <a:rPr lang="es-ES" sz="2800" dirty="0" err="1"/>
              <a:t>rurais</a:t>
            </a:r>
            <a:r>
              <a:rPr lang="es-ES" sz="2800" dirty="0"/>
              <a:t>. Enlaces e familiares serán </a:t>
            </a:r>
            <a:r>
              <a:rPr lang="es-ES" sz="2800" dirty="0" err="1"/>
              <a:t>vítimas</a:t>
            </a:r>
            <a:r>
              <a:rPr lang="es-ES" sz="2800" dirty="0"/>
              <a:t> da represión, </a:t>
            </a:r>
            <a:r>
              <a:rPr lang="es-ES" sz="2800" dirty="0" err="1"/>
              <a:t>uns</a:t>
            </a:r>
            <a:r>
              <a:rPr lang="es-ES" sz="2800" dirty="0"/>
              <a:t> 60.000 enlaces </a:t>
            </a:r>
            <a:r>
              <a:rPr lang="es-ES" sz="2800" dirty="0" err="1"/>
              <a:t>foron</a:t>
            </a:r>
            <a:r>
              <a:rPr lang="es-ES" sz="2800" dirty="0"/>
              <a:t> </a:t>
            </a:r>
            <a:r>
              <a:rPr lang="es-ES" sz="2800" dirty="0" err="1"/>
              <a:t>detidos</a:t>
            </a:r>
            <a:r>
              <a:rPr lang="es-ES" sz="2800" dirty="0"/>
              <a:t> por colaborar coa guerrilla.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94" y="371436"/>
            <a:ext cx="4222579" cy="64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99164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A OPOSICIÓN NOS ANOS 60</a:t>
            </a:r>
            <a:endParaRPr lang="es-ES" sz="2800" dirty="0"/>
          </a:p>
          <a:p>
            <a:pPr algn="just"/>
            <a:r>
              <a:rPr lang="es-ES" sz="2800" b="1" u="sng" dirty="0"/>
              <a:t>Oposición no </a:t>
            </a:r>
            <a:r>
              <a:rPr lang="es-ES" sz="2800" b="1" u="sng" dirty="0" smtClean="0"/>
              <a:t>exterior:</a:t>
            </a:r>
            <a:r>
              <a:rPr lang="es-ES" sz="2800" dirty="0"/>
              <a:t> </a:t>
            </a:r>
            <a:endParaRPr lang="es-ES" sz="2800" dirty="0" smtClean="0"/>
          </a:p>
          <a:p>
            <a:pPr algn="just"/>
            <a:r>
              <a:rPr lang="es-ES" sz="2800" b="1" u="sng" dirty="0" smtClean="0"/>
              <a:t>O </a:t>
            </a:r>
            <a:r>
              <a:rPr lang="es-ES" sz="2800" b="1" u="sng" dirty="0"/>
              <a:t>Contubernio de </a:t>
            </a:r>
            <a:r>
              <a:rPr lang="es-ES" sz="2800" b="1" u="sng" dirty="0" err="1"/>
              <a:t>Munic</a:t>
            </a:r>
            <a:endParaRPr lang="es-ES" sz="2800" dirty="0"/>
          </a:p>
          <a:p>
            <a:pPr algn="just"/>
            <a:r>
              <a:rPr lang="es-ES" sz="2800" dirty="0" smtClean="0"/>
              <a:t>A firma </a:t>
            </a:r>
            <a:r>
              <a:rPr lang="es-ES" sz="2800" dirty="0"/>
              <a:t>do Concordato coa Santa Sede e os Pactos </a:t>
            </a:r>
            <a:r>
              <a:rPr lang="es-ES" sz="2800" dirty="0" smtClean="0"/>
              <a:t>con USA, 1953</a:t>
            </a:r>
            <a:r>
              <a:rPr lang="es-ES" sz="2800" dirty="0"/>
              <a:t>, iniciaron </a:t>
            </a:r>
            <a:r>
              <a:rPr lang="es-ES" sz="2800" dirty="0" smtClean="0"/>
              <a:t>o </a:t>
            </a:r>
            <a:r>
              <a:rPr lang="es-ES" sz="2800" dirty="0" err="1" smtClean="0"/>
              <a:t>recoñe</a:t>
            </a:r>
            <a:r>
              <a:rPr lang="es-ES" sz="2800" dirty="0" smtClean="0"/>
              <a:t> cemento </a:t>
            </a:r>
            <a:r>
              <a:rPr lang="es-ES" sz="2800" dirty="0"/>
              <a:t>internacional </a:t>
            </a:r>
            <a:r>
              <a:rPr lang="es-ES" sz="2800" dirty="0" smtClean="0"/>
              <a:t>da </a:t>
            </a:r>
            <a:r>
              <a:rPr lang="es-ES" sz="2800" dirty="0"/>
              <a:t>España </a:t>
            </a:r>
            <a:r>
              <a:rPr lang="es-ES" sz="2800" dirty="0" smtClean="0"/>
              <a:t>Franquista </a:t>
            </a:r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1962 o </a:t>
            </a:r>
            <a:r>
              <a:rPr lang="es-ES" sz="2800" dirty="0" err="1"/>
              <a:t>goberno</a:t>
            </a:r>
            <a:r>
              <a:rPr lang="es-ES" sz="2800" dirty="0"/>
              <a:t> de Franco </a:t>
            </a:r>
            <a:r>
              <a:rPr lang="es-ES" sz="2800" dirty="0" err="1"/>
              <a:t>puxo</a:t>
            </a:r>
            <a:r>
              <a:rPr lang="es-ES" sz="2800" dirty="0"/>
              <a:t> de </a:t>
            </a:r>
            <a:r>
              <a:rPr lang="es-ES" sz="2800" dirty="0" err="1"/>
              <a:t>manifesto</a:t>
            </a:r>
            <a:r>
              <a:rPr lang="es-ES" sz="2800" dirty="0"/>
              <a:t> o </a:t>
            </a:r>
            <a:r>
              <a:rPr lang="es-ES" sz="2800" dirty="0" err="1"/>
              <a:t>desexo</a:t>
            </a:r>
            <a:r>
              <a:rPr lang="es-ES" sz="2800" dirty="0"/>
              <a:t> </a:t>
            </a:r>
            <a:r>
              <a:rPr lang="es-ES" sz="2800" dirty="0" err="1"/>
              <a:t>dunha</a:t>
            </a:r>
            <a:r>
              <a:rPr lang="es-ES" sz="2800" dirty="0"/>
              <a:t> </a:t>
            </a:r>
            <a:r>
              <a:rPr lang="es-ES" sz="2800" b="1" dirty="0" smtClean="0"/>
              <a:t>futura integración </a:t>
            </a:r>
            <a:r>
              <a:rPr lang="es-ES" sz="2800" b="1" dirty="0" err="1" smtClean="0"/>
              <a:t>na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Comunidade</a:t>
            </a:r>
            <a:r>
              <a:rPr lang="es-ES" sz="2800" b="1" dirty="0" smtClean="0"/>
              <a:t> </a:t>
            </a:r>
            <a:r>
              <a:rPr lang="es-ES" sz="2800" b="1" dirty="0"/>
              <a:t>Económica </a:t>
            </a:r>
            <a:r>
              <a:rPr lang="es-ES" sz="2800" b="1" dirty="0" smtClean="0"/>
              <a:t>Europea</a:t>
            </a:r>
            <a:r>
              <a:rPr lang="es-ES" sz="2800" dirty="0" smtClean="0"/>
              <a:t>.  </a:t>
            </a:r>
          </a:p>
          <a:p>
            <a:pPr algn="just"/>
            <a:r>
              <a:rPr lang="es-ES" sz="2800" dirty="0" smtClean="0"/>
              <a:t>Esta </a:t>
            </a:r>
            <a:r>
              <a:rPr lang="es-ES" sz="2800" dirty="0"/>
              <a:t>petición </a:t>
            </a:r>
            <a:r>
              <a:rPr lang="es-ES" sz="2800" dirty="0" err="1" smtClean="0"/>
              <a:t>propiciou</a:t>
            </a:r>
            <a:r>
              <a:rPr lang="es-ES" sz="2800" dirty="0" smtClean="0"/>
              <a:t> o </a:t>
            </a:r>
            <a:r>
              <a:rPr lang="es-ES" sz="2800" b="1" dirty="0" smtClean="0"/>
              <a:t>Congreso </a:t>
            </a:r>
            <a:r>
              <a:rPr lang="es-ES" sz="2800" b="1" dirty="0"/>
              <a:t>do </a:t>
            </a:r>
            <a:r>
              <a:rPr lang="es-ES" sz="2800" b="1" dirty="0" err="1"/>
              <a:t>Movemento</a:t>
            </a:r>
            <a:r>
              <a:rPr lang="es-ES" sz="2800" b="1" dirty="0"/>
              <a:t> Europeo</a:t>
            </a:r>
            <a:r>
              <a:rPr lang="es-ES" sz="2800" dirty="0"/>
              <a:t>, </a:t>
            </a:r>
            <a:r>
              <a:rPr lang="es-ES" sz="2800" dirty="0" err="1"/>
              <a:t>ao</a:t>
            </a:r>
            <a:r>
              <a:rPr lang="es-ES" sz="2800" dirty="0"/>
              <a:t> que </a:t>
            </a:r>
            <a:r>
              <a:rPr lang="es-ES" sz="2800" dirty="0" err="1"/>
              <a:t>asistiron</a:t>
            </a:r>
            <a:r>
              <a:rPr lang="es-ES" sz="2800" dirty="0"/>
              <a:t> 80 </a:t>
            </a:r>
            <a:r>
              <a:rPr lang="es-ES" sz="2800" dirty="0" err="1"/>
              <a:t>membros</a:t>
            </a:r>
            <a:r>
              <a:rPr lang="es-ES" sz="2800" dirty="0"/>
              <a:t> da oposición do interior e 38 do exilio: demócrata-</a:t>
            </a:r>
            <a:r>
              <a:rPr lang="es-ES" sz="2800" dirty="0" err="1"/>
              <a:t>cristiáns</a:t>
            </a:r>
            <a:r>
              <a:rPr lang="es-ES" sz="2800" dirty="0"/>
              <a:t>, socialistas, nacionalistas vascos e </a:t>
            </a:r>
            <a:r>
              <a:rPr lang="es-ES" sz="2800" dirty="0" err="1"/>
              <a:t>cataláns</a:t>
            </a:r>
            <a:r>
              <a:rPr lang="es-ES" sz="2800" dirty="0"/>
              <a:t> e socialdemócratas, coa exclusión dos comunistas. </a:t>
            </a:r>
          </a:p>
        </p:txBody>
      </p:sp>
      <p:pic>
        <p:nvPicPr>
          <p:cNvPr id="1026" name="Picture 2" descr="Amazon.com: Cuando la transición se hizo posible: El Contubernio de Munich  (Derecho - Estado y Sociedad) (Spanish Edition) (9788430957644):  Satrustegui, Joaquín, Satrustegui, Joaquín, Álvarez de Miranda, Fernando,  Baeza, Fernando, Bru, Carlos Mª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25" y="173740"/>
            <a:ext cx="4709864" cy="66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45" y="0"/>
            <a:ext cx="706198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 smtClean="0"/>
              <a:t>Acudiron</a:t>
            </a:r>
            <a:r>
              <a:rPr lang="es-ES" sz="2800" dirty="0" smtClean="0"/>
              <a:t> a petición de Salvador de Madariaga, presidente da Internacional Liberal para dar </a:t>
            </a:r>
            <a:r>
              <a:rPr lang="es-ES" sz="2800" dirty="0" err="1" smtClean="0"/>
              <a:t>resposta</a:t>
            </a:r>
            <a:r>
              <a:rPr lang="es-ES" sz="2800" dirty="0" smtClean="0"/>
              <a:t> </a:t>
            </a:r>
            <a:r>
              <a:rPr lang="es-ES" sz="2800" dirty="0" err="1" smtClean="0"/>
              <a:t>ó</a:t>
            </a:r>
            <a:r>
              <a:rPr lang="es-ES" sz="2800" dirty="0" smtClean="0"/>
              <a:t> </a:t>
            </a:r>
            <a:r>
              <a:rPr lang="es-ES" sz="2800" dirty="0" err="1" smtClean="0"/>
              <a:t>réxime</a:t>
            </a:r>
            <a:r>
              <a:rPr lang="es-ES" sz="2800" dirty="0" smtClean="0"/>
              <a:t> sobre a </a:t>
            </a:r>
            <a:r>
              <a:rPr lang="es-ES" sz="2800" dirty="0" err="1" smtClean="0"/>
              <a:t>súa</a:t>
            </a:r>
            <a:r>
              <a:rPr lang="es-ES" sz="2800" dirty="0" smtClean="0"/>
              <a:t> petición.</a:t>
            </a:r>
          </a:p>
          <a:p>
            <a:pPr algn="just"/>
            <a:r>
              <a:rPr lang="es-ES" sz="2800" dirty="0" smtClean="0"/>
              <a:t>Todos </a:t>
            </a:r>
            <a:r>
              <a:rPr lang="es-ES" sz="2800" dirty="0"/>
              <a:t>eles, partidarios da democracia para España, participaron </a:t>
            </a:r>
            <a:r>
              <a:rPr lang="es-ES" sz="2800" dirty="0" err="1"/>
              <a:t>na</a:t>
            </a:r>
            <a:r>
              <a:rPr lang="es-ES" sz="2800" dirty="0"/>
              <a:t> resolución aprobada por </a:t>
            </a:r>
            <a:r>
              <a:rPr lang="es-ES" sz="2800" dirty="0" err="1"/>
              <a:t>unanimidade</a:t>
            </a:r>
            <a:r>
              <a:rPr lang="es-ES" sz="2800" dirty="0"/>
              <a:t> que </a:t>
            </a:r>
            <a:r>
              <a:rPr lang="es-ES" sz="2800" b="1" dirty="0" err="1"/>
              <a:t>esixía</a:t>
            </a:r>
            <a:r>
              <a:rPr lang="es-ES" sz="2800" dirty="0"/>
              <a:t>, </a:t>
            </a:r>
            <a:r>
              <a:rPr lang="es-ES" sz="2800" dirty="0" err="1"/>
              <a:t>ós</a:t>
            </a:r>
            <a:r>
              <a:rPr lang="es-ES" sz="2800" dirty="0"/>
              <a:t> países que </a:t>
            </a:r>
            <a:r>
              <a:rPr lang="es-ES" sz="2800" dirty="0" err="1"/>
              <a:t>quixeran</a:t>
            </a:r>
            <a:r>
              <a:rPr lang="es-ES" sz="2800" dirty="0"/>
              <a:t> entrar a formar parte de organismos europeos, </a:t>
            </a:r>
            <a:r>
              <a:rPr lang="es-ES" sz="2800" b="1" dirty="0"/>
              <a:t>que deberían ter un sistema político democrático</a:t>
            </a:r>
            <a:r>
              <a:rPr lang="es-ES" sz="2800" dirty="0"/>
              <a:t>. </a:t>
            </a:r>
            <a:endParaRPr lang="es-ES" sz="2800" dirty="0" smtClean="0"/>
          </a:p>
          <a:p>
            <a:pPr algn="just"/>
            <a:r>
              <a:rPr lang="es-ES" sz="2800" dirty="0" smtClean="0"/>
              <a:t>Ante </a:t>
            </a:r>
            <a:r>
              <a:rPr lang="es-ES" sz="2800" dirty="0"/>
              <a:t>a resolución do Congreso do </a:t>
            </a:r>
            <a:r>
              <a:rPr lang="es-ES" sz="2800" dirty="0" err="1"/>
              <a:t>Movemento</a:t>
            </a:r>
            <a:r>
              <a:rPr lang="es-ES" sz="2800" dirty="0"/>
              <a:t> europeo, a prensa do </a:t>
            </a:r>
            <a:r>
              <a:rPr lang="es-ES" sz="2800" dirty="0" err="1"/>
              <a:t>réxime</a:t>
            </a:r>
            <a:r>
              <a:rPr lang="es-ES" sz="2800" dirty="0"/>
              <a:t> </a:t>
            </a:r>
            <a:r>
              <a:rPr lang="es-ES" sz="2800" dirty="0" err="1"/>
              <a:t>calificou</a:t>
            </a:r>
            <a:r>
              <a:rPr lang="es-ES" sz="2800" dirty="0"/>
              <a:t> a reunión dos opositores como o </a:t>
            </a:r>
            <a:r>
              <a:rPr lang="es-ES" sz="2800" b="1" dirty="0"/>
              <a:t>contubernio de </a:t>
            </a:r>
            <a:r>
              <a:rPr lang="es-ES" sz="2800" b="1" dirty="0" err="1"/>
              <a:t>Munic</a:t>
            </a:r>
            <a:r>
              <a:rPr lang="es-ES" sz="2800" b="1" dirty="0"/>
              <a:t> e </a:t>
            </a:r>
            <a:r>
              <a:rPr lang="es-ES" sz="2800" dirty="0" err="1"/>
              <a:t>moitos</a:t>
            </a:r>
            <a:r>
              <a:rPr lang="es-ES" sz="2800" dirty="0"/>
              <a:t> dos asistentes </a:t>
            </a:r>
            <a:r>
              <a:rPr lang="es-ES" sz="2800" dirty="0" err="1"/>
              <a:t>foron</a:t>
            </a:r>
            <a:r>
              <a:rPr lang="es-ES" sz="2800" dirty="0"/>
              <a:t> confinados </a:t>
            </a:r>
            <a:r>
              <a:rPr lang="es-ES" sz="2800" dirty="0" err="1"/>
              <a:t>ou</a:t>
            </a:r>
            <a:r>
              <a:rPr lang="es-ES" sz="2800" dirty="0"/>
              <a:t> exiliados. </a:t>
            </a:r>
            <a:endParaRPr lang="es-ES" sz="2800" dirty="0" smtClean="0"/>
          </a:p>
          <a:p>
            <a:pPr algn="just"/>
            <a:r>
              <a:rPr lang="es-ES" sz="2800" dirty="0" smtClean="0"/>
              <a:t>En </a:t>
            </a:r>
            <a:r>
              <a:rPr lang="es-ES" sz="2800" dirty="0" err="1"/>
              <a:t>resposta</a:t>
            </a:r>
            <a:r>
              <a:rPr lang="es-ES" sz="2800" dirty="0"/>
              <a:t>, </a:t>
            </a:r>
            <a:r>
              <a:rPr lang="es-ES" sz="2800" dirty="0" err="1"/>
              <a:t>organizáronse</a:t>
            </a:r>
            <a:r>
              <a:rPr lang="es-ES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España franquista </a:t>
            </a:r>
            <a:r>
              <a:rPr lang="es-ES" sz="2800" dirty="0" err="1"/>
              <a:t>manifestacións</a:t>
            </a:r>
            <a:r>
              <a:rPr lang="es-ES" sz="2800" dirty="0"/>
              <a:t> a favor do </a:t>
            </a:r>
            <a:r>
              <a:rPr lang="es-ES" sz="2800" dirty="0" err="1"/>
              <a:t>Réxime</a:t>
            </a:r>
            <a:r>
              <a:rPr lang="es-ES" sz="2800" dirty="0"/>
              <a:t>.</a:t>
            </a:r>
          </a:p>
        </p:txBody>
      </p:sp>
      <p:pic>
        <p:nvPicPr>
          <p:cNvPr id="2050" name="Picture 2" descr="Promo 30M: El contubernio de los demócrat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78" y="2507226"/>
            <a:ext cx="4389253" cy="246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0 años después de &quot;El Contubernio de Munich&quot; - RTVE.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78" y="119852"/>
            <a:ext cx="4239510" cy="23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rme Semanal: El contubernio de la reconciliación - RTVE.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2" y="4892735"/>
            <a:ext cx="3599192" cy="20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9" y="0"/>
            <a:ext cx="626012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Oposición no interior:</a:t>
            </a:r>
            <a:endParaRPr lang="es-ES" sz="2800" dirty="0"/>
          </a:p>
          <a:p>
            <a:pPr algn="just"/>
            <a:r>
              <a:rPr lang="es-ES" sz="2800" b="1" u="sng" dirty="0"/>
              <a:t>Novas </a:t>
            </a:r>
            <a:r>
              <a:rPr lang="es-ES" sz="2800" b="1" u="sng" dirty="0" err="1"/>
              <a:t>Forzas</a:t>
            </a:r>
            <a:r>
              <a:rPr lang="es-ES" sz="2800" b="1" u="sng" dirty="0"/>
              <a:t> de Oposición</a:t>
            </a:r>
            <a:endParaRPr lang="es-ES" sz="2800" dirty="0"/>
          </a:p>
          <a:p>
            <a:pPr algn="just"/>
            <a:r>
              <a:rPr lang="es-ES" sz="2800" dirty="0"/>
              <a:t>A Liberalización económica nos anos 60 </a:t>
            </a:r>
            <a:r>
              <a:rPr lang="es-ES" sz="2800" dirty="0" err="1"/>
              <a:t>viu</a:t>
            </a:r>
            <a:r>
              <a:rPr lang="es-ES" sz="2800" dirty="0"/>
              <a:t> acompañada </a:t>
            </a:r>
            <a:r>
              <a:rPr lang="es-ES" sz="2800" dirty="0" err="1"/>
              <a:t>pola</a:t>
            </a:r>
            <a:r>
              <a:rPr lang="es-ES" sz="2800" dirty="0"/>
              <a:t> incorporación de novas </a:t>
            </a:r>
            <a:r>
              <a:rPr lang="es-ES" sz="2800" dirty="0" err="1"/>
              <a:t>forzas</a:t>
            </a:r>
            <a:r>
              <a:rPr lang="es-ES" sz="2800" dirty="0"/>
              <a:t> de oposición, </a:t>
            </a:r>
            <a:r>
              <a:rPr lang="es-ES" sz="2800" dirty="0" err="1"/>
              <a:t>unha</a:t>
            </a:r>
            <a:r>
              <a:rPr lang="es-ES" sz="2800" dirty="0"/>
              <a:t> vez rematada a </a:t>
            </a:r>
            <a:r>
              <a:rPr lang="es-ES" sz="2800" dirty="0" err="1"/>
              <a:t>loita</a:t>
            </a:r>
            <a:r>
              <a:rPr lang="es-ES" sz="2800" dirty="0"/>
              <a:t> </a:t>
            </a:r>
            <a:r>
              <a:rPr lang="es-ES" sz="2800" dirty="0" err="1"/>
              <a:t>guerrilleira</a:t>
            </a:r>
            <a:r>
              <a:rPr lang="es-ES" sz="2800" dirty="0"/>
              <a:t>. </a:t>
            </a:r>
            <a:endParaRPr lang="es-ES" sz="28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800" dirty="0" smtClean="0"/>
              <a:t>As </a:t>
            </a:r>
            <a:r>
              <a:rPr lang="es-ES" sz="2800" b="1" dirty="0" err="1"/>
              <a:t>principais</a:t>
            </a:r>
            <a:r>
              <a:rPr lang="es-ES" sz="2800" b="1" dirty="0"/>
              <a:t> </a:t>
            </a:r>
            <a:r>
              <a:rPr lang="es-ES" sz="2800" b="1" dirty="0" err="1"/>
              <a:t>forzas</a:t>
            </a:r>
            <a:r>
              <a:rPr lang="es-ES" sz="2800" b="1" dirty="0"/>
              <a:t> opositoras </a:t>
            </a:r>
            <a:r>
              <a:rPr lang="es-ES" sz="2800" dirty="0"/>
              <a:t>serán: </a:t>
            </a:r>
            <a:endParaRPr lang="es-ES" sz="2800" dirty="0" smtClean="0"/>
          </a:p>
          <a:p>
            <a:pPr algn="just"/>
            <a:r>
              <a:rPr lang="es-ES" sz="2800" dirty="0"/>
              <a:t> </a:t>
            </a:r>
            <a:r>
              <a:rPr lang="es-ES" sz="2800" dirty="0" smtClean="0"/>
              <a:t>               - </a:t>
            </a:r>
            <a:r>
              <a:rPr lang="es-ES" sz="2800" b="1" dirty="0" smtClean="0"/>
              <a:t>As </a:t>
            </a:r>
            <a:r>
              <a:rPr lang="es-ES" sz="2800" b="1" dirty="0"/>
              <a:t>Universidades, </a:t>
            </a:r>
            <a:endParaRPr lang="es-ES" sz="2800" b="1" dirty="0" smtClean="0"/>
          </a:p>
          <a:p>
            <a:pPr algn="just"/>
            <a:r>
              <a:rPr lang="es-ES" sz="2800" b="1" dirty="0"/>
              <a:t> </a:t>
            </a:r>
            <a:r>
              <a:rPr lang="es-ES" sz="2800" b="1" dirty="0" smtClean="0"/>
              <a:t>               - O </a:t>
            </a:r>
            <a:r>
              <a:rPr lang="es-ES" sz="2800" b="1" dirty="0" err="1"/>
              <a:t>Movemento</a:t>
            </a:r>
            <a:r>
              <a:rPr lang="es-ES" sz="2800" b="1" dirty="0"/>
              <a:t> </a:t>
            </a:r>
            <a:r>
              <a:rPr lang="es-ES" sz="2800" b="1" dirty="0" err="1"/>
              <a:t>Obreiro</a:t>
            </a:r>
            <a:r>
              <a:rPr lang="es-ES" sz="2800" b="1" dirty="0"/>
              <a:t>, </a:t>
            </a:r>
            <a:endParaRPr lang="es-ES" sz="2800" b="1" dirty="0" smtClean="0"/>
          </a:p>
          <a:p>
            <a:pPr algn="just"/>
            <a:r>
              <a:rPr lang="es-ES" sz="2800" b="1" dirty="0"/>
              <a:t> </a:t>
            </a:r>
            <a:r>
              <a:rPr lang="es-ES" sz="2800" b="1" dirty="0" smtClean="0"/>
              <a:t>               - A </a:t>
            </a:r>
            <a:r>
              <a:rPr lang="es-ES" sz="2800" b="1" dirty="0" err="1"/>
              <a:t>Igrexa</a:t>
            </a:r>
            <a:r>
              <a:rPr lang="es-ES" sz="2800" b="1" dirty="0"/>
              <a:t> Católica , </a:t>
            </a:r>
            <a:endParaRPr lang="es-ES" sz="2800" b="1" dirty="0" smtClean="0"/>
          </a:p>
          <a:p>
            <a:pPr algn="just"/>
            <a:r>
              <a:rPr lang="es-ES" sz="2800" b="1" dirty="0"/>
              <a:t> </a:t>
            </a:r>
            <a:r>
              <a:rPr lang="es-ES" sz="2800" b="1" dirty="0" smtClean="0"/>
              <a:t>               - Os </a:t>
            </a:r>
            <a:r>
              <a:rPr lang="es-ES" sz="2800" b="1" dirty="0"/>
              <a:t>Partidos </a:t>
            </a:r>
            <a:r>
              <a:rPr lang="es-ES" sz="2800" b="1" dirty="0" err="1"/>
              <a:t>Obreiros</a:t>
            </a:r>
            <a:r>
              <a:rPr lang="es-ES" sz="2800" b="1" dirty="0"/>
              <a:t> (PCE e PSOE</a:t>
            </a:r>
            <a:r>
              <a:rPr lang="es-ES" sz="2800" b="1" dirty="0" smtClean="0"/>
              <a:t>)</a:t>
            </a:r>
          </a:p>
          <a:p>
            <a:pPr algn="just"/>
            <a:r>
              <a:rPr lang="es-ES" sz="2800" b="1" dirty="0"/>
              <a:t> </a:t>
            </a:r>
            <a:r>
              <a:rPr lang="es-ES" sz="2800" b="1" dirty="0" smtClean="0"/>
              <a:t>               - </a:t>
            </a:r>
            <a:r>
              <a:rPr lang="es-ES" sz="2800" b="1" dirty="0" err="1" smtClean="0"/>
              <a:t>Organizacións</a:t>
            </a:r>
            <a:r>
              <a:rPr lang="es-ES" sz="2800" b="1" dirty="0" smtClean="0"/>
              <a:t> </a:t>
            </a:r>
            <a:r>
              <a:rPr lang="es-ES" sz="2800" b="1" dirty="0"/>
              <a:t>terroristas, ETA</a:t>
            </a:r>
            <a:r>
              <a:rPr lang="es-ES" sz="2800" b="1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800" dirty="0" smtClean="0"/>
              <a:t>No propio </a:t>
            </a:r>
            <a:r>
              <a:rPr lang="es-ES" sz="2800" dirty="0" err="1" smtClean="0"/>
              <a:t>exército</a:t>
            </a:r>
            <a:r>
              <a:rPr lang="es-ES" sz="2800" dirty="0" smtClean="0"/>
              <a:t> aparecerá un pequeño grupo opositor: a </a:t>
            </a:r>
            <a:r>
              <a:rPr lang="es-ES" sz="2800" b="1" dirty="0" smtClean="0"/>
              <a:t>UMD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341" y="1392700"/>
            <a:ext cx="5833659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4068"/>
            <a:ext cx="64992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A Oposición Universitaria</a:t>
            </a:r>
            <a:r>
              <a:rPr lang="es-ES" sz="2800" dirty="0"/>
              <a:t>: </a:t>
            </a:r>
            <a:r>
              <a:rPr lang="es-ES" sz="2800" dirty="0" smtClean="0"/>
              <a:t>Nos anos 50 </a:t>
            </a:r>
            <a:r>
              <a:rPr lang="es-ES" sz="2800" dirty="0" err="1" smtClean="0"/>
              <a:t>Intelectuais</a:t>
            </a:r>
            <a:r>
              <a:rPr lang="es-ES" sz="2800" dirty="0" smtClean="0"/>
              <a:t> </a:t>
            </a:r>
            <a:r>
              <a:rPr lang="es-ES" sz="2800" dirty="0"/>
              <a:t>e universitarios </a:t>
            </a:r>
            <a:r>
              <a:rPr lang="es-ES" sz="2800" dirty="0" smtClean="0"/>
              <a:t>serán </a:t>
            </a:r>
            <a:r>
              <a:rPr lang="es-ES" sz="2800" dirty="0" err="1"/>
              <a:t>unha</a:t>
            </a:r>
            <a:r>
              <a:rPr lang="es-ES" sz="2800" dirty="0"/>
              <a:t> das </a:t>
            </a:r>
            <a:r>
              <a:rPr lang="es-ES" sz="2800" dirty="0" err="1"/>
              <a:t>principais</a:t>
            </a:r>
            <a:r>
              <a:rPr lang="es-ES" sz="2800" dirty="0"/>
              <a:t> </a:t>
            </a:r>
            <a:r>
              <a:rPr lang="es-ES" sz="2800" dirty="0" err="1"/>
              <a:t>forzas</a:t>
            </a:r>
            <a:r>
              <a:rPr lang="es-ES" sz="2800" dirty="0"/>
              <a:t> </a:t>
            </a:r>
            <a:r>
              <a:rPr lang="es-ES" sz="2800" dirty="0" smtClean="0"/>
              <a:t>opositoras </a:t>
            </a:r>
            <a:r>
              <a:rPr lang="es-ES" sz="2800" dirty="0" err="1"/>
              <a:t>ó</a:t>
            </a:r>
            <a:r>
              <a:rPr lang="es-ES" sz="2800" dirty="0"/>
              <a:t> Franquismo. </a:t>
            </a:r>
            <a:endParaRPr lang="es-ES" sz="2800" dirty="0" smtClean="0"/>
          </a:p>
          <a:p>
            <a:pPr algn="just"/>
            <a:r>
              <a:rPr lang="es-ES" sz="2800" dirty="0" smtClean="0"/>
              <a:t>Entre </a:t>
            </a:r>
            <a:r>
              <a:rPr lang="es-ES" sz="2800" dirty="0"/>
              <a:t>1964 e 1976 </a:t>
            </a:r>
            <a:r>
              <a:rPr lang="es-ES" sz="2800" dirty="0" err="1"/>
              <a:t>máis</a:t>
            </a:r>
            <a:r>
              <a:rPr lang="es-ES" sz="2800" dirty="0"/>
              <a:t> do 70% dos procesados polos </a:t>
            </a:r>
            <a:r>
              <a:rPr lang="es-ES" sz="2800" dirty="0" err="1"/>
              <a:t>Tribunais</a:t>
            </a:r>
            <a:r>
              <a:rPr lang="es-ES" sz="2800" dirty="0"/>
              <a:t> de </a:t>
            </a:r>
            <a:r>
              <a:rPr lang="es-ES" sz="2800" dirty="0" err="1"/>
              <a:t>Orde</a:t>
            </a:r>
            <a:r>
              <a:rPr lang="es-ES" sz="2800" dirty="0"/>
              <a:t> Público eran </a:t>
            </a:r>
            <a:r>
              <a:rPr lang="es-ES" sz="2800" dirty="0" err="1"/>
              <a:t>obreiros</a:t>
            </a:r>
            <a:r>
              <a:rPr lang="es-ES" sz="2800" dirty="0"/>
              <a:t> e </a:t>
            </a:r>
            <a:r>
              <a:rPr lang="es-ES" sz="2800" dirty="0" err="1"/>
              <a:t>estudantes</a:t>
            </a:r>
            <a:r>
              <a:rPr lang="es-ES" sz="2800" dirty="0"/>
              <a:t>. </a:t>
            </a:r>
            <a:endParaRPr lang="es-ES" sz="2800" dirty="0" smtClean="0"/>
          </a:p>
          <a:p>
            <a:pPr algn="just"/>
            <a:r>
              <a:rPr lang="es-ES" sz="2800" dirty="0" err="1" smtClean="0"/>
              <a:t>Hai</a:t>
            </a:r>
            <a:r>
              <a:rPr lang="es-ES" sz="2800" dirty="0" smtClean="0"/>
              <a:t> </a:t>
            </a:r>
            <a:r>
              <a:rPr lang="es-ES" sz="2800" dirty="0"/>
              <a:t>que ter en </a:t>
            </a:r>
            <a:r>
              <a:rPr lang="es-ES" sz="2800" dirty="0" err="1"/>
              <a:t>conta</a:t>
            </a:r>
            <a:r>
              <a:rPr lang="es-ES" sz="2800" dirty="0"/>
              <a:t> que entre 1960-1970 o número de universitarios </a:t>
            </a:r>
            <a:r>
              <a:rPr lang="es-ES" sz="2800" dirty="0" err="1"/>
              <a:t>multiplicouse</a:t>
            </a:r>
            <a:r>
              <a:rPr lang="es-ES" sz="2800" dirty="0"/>
              <a:t> por 6 </a:t>
            </a:r>
            <a:r>
              <a:rPr lang="es-ES" sz="2800" dirty="0" smtClean="0"/>
              <a:t> </a:t>
            </a:r>
            <a:r>
              <a:rPr lang="es-ES" sz="2800" dirty="0"/>
              <a:t>e as </a:t>
            </a:r>
            <a:r>
              <a:rPr lang="es-ES" sz="2800" dirty="0" smtClean="0"/>
              <a:t>facultades de </a:t>
            </a:r>
            <a:r>
              <a:rPr lang="es-ES" sz="2800" dirty="0"/>
              <a:t>Ciencias </a:t>
            </a:r>
            <a:r>
              <a:rPr lang="es-ES" sz="2800" dirty="0" err="1" smtClean="0"/>
              <a:t>Sociais</a:t>
            </a:r>
            <a:r>
              <a:rPr lang="es-ES" sz="2800" dirty="0" smtClean="0"/>
              <a:t> </a:t>
            </a:r>
            <a:r>
              <a:rPr lang="es-ES" sz="2800" dirty="0" err="1" smtClean="0"/>
              <a:t>foron</a:t>
            </a:r>
            <a:r>
              <a:rPr lang="es-ES" sz="2800" dirty="0" smtClean="0"/>
              <a:t> importantes focos </a:t>
            </a:r>
            <a:r>
              <a:rPr lang="es-ES" sz="2800" dirty="0"/>
              <a:t>de </a:t>
            </a:r>
            <a:r>
              <a:rPr lang="es-ES" sz="2800" dirty="0" smtClean="0"/>
              <a:t>oposición. </a:t>
            </a:r>
            <a:endParaRPr lang="es-ES" sz="2800" dirty="0"/>
          </a:p>
          <a:p>
            <a:pPr algn="just"/>
            <a:r>
              <a:rPr lang="es-ES" sz="2800" dirty="0" err="1"/>
              <a:t>Accederon</a:t>
            </a:r>
            <a:r>
              <a:rPr lang="es-ES" sz="2800" dirty="0"/>
              <a:t> á </a:t>
            </a:r>
            <a:r>
              <a:rPr lang="es-ES" sz="2800" dirty="0" err="1"/>
              <a:t>universidade</a:t>
            </a:r>
            <a:r>
              <a:rPr lang="es-ES" sz="2800" dirty="0"/>
              <a:t> </a:t>
            </a:r>
            <a:r>
              <a:rPr lang="es-ES" sz="2800" dirty="0" err="1"/>
              <a:t>estudantes</a:t>
            </a:r>
            <a:r>
              <a:rPr lang="es-ES" sz="2800" dirty="0"/>
              <a:t> procedentes de clases medias e </a:t>
            </a:r>
            <a:r>
              <a:rPr lang="es-ES" sz="2800" dirty="0" err="1" smtClean="0"/>
              <a:t>traballadoras</a:t>
            </a:r>
            <a:r>
              <a:rPr lang="es-ES" sz="2800" dirty="0" smtClean="0"/>
              <a:t> </a:t>
            </a:r>
            <a:r>
              <a:rPr lang="es-ES" sz="2800" dirty="0"/>
              <a:t>e </a:t>
            </a:r>
            <a:r>
              <a:rPr lang="es-ES" sz="2800" dirty="0" err="1"/>
              <a:t>incrementouse</a:t>
            </a:r>
            <a:r>
              <a:rPr lang="es-ES" sz="2800" dirty="0"/>
              <a:t> </a:t>
            </a:r>
            <a:r>
              <a:rPr lang="es-ES" sz="2800" dirty="0" err="1" smtClean="0"/>
              <a:t>moito</a:t>
            </a:r>
            <a:r>
              <a:rPr lang="es-ES" sz="2800" dirty="0" smtClean="0"/>
              <a:t> o </a:t>
            </a:r>
            <a:r>
              <a:rPr lang="es-ES" sz="2800" dirty="0"/>
              <a:t>número de Profesores, os PNN (Profesores Non Numerarios) </a:t>
            </a:r>
            <a:r>
              <a:rPr lang="es-ES" sz="2800" dirty="0" err="1"/>
              <a:t>moi</a:t>
            </a:r>
            <a:r>
              <a:rPr lang="es-ES" sz="2800" dirty="0"/>
              <a:t> mal pagados e </a:t>
            </a:r>
            <a:r>
              <a:rPr lang="es-ES" sz="2800" dirty="0" err="1"/>
              <a:t>tamén</a:t>
            </a:r>
            <a:r>
              <a:rPr lang="es-ES" sz="2800" dirty="0"/>
              <a:t> de extracción social media </a:t>
            </a:r>
            <a:r>
              <a:rPr lang="es-ES" sz="2800" dirty="0" err="1"/>
              <a:t>ou</a:t>
            </a:r>
            <a:r>
              <a:rPr lang="es-ES" sz="2800" dirty="0"/>
              <a:t> </a:t>
            </a:r>
            <a:r>
              <a:rPr lang="es-ES" sz="2800" dirty="0" err="1"/>
              <a:t>baixa</a:t>
            </a:r>
            <a:r>
              <a:rPr lang="es-ES" sz="2800" dirty="0"/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03" y="0"/>
            <a:ext cx="4519691" cy="68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677" y="0"/>
            <a:ext cx="1216855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/>
              <a:t>Ademais</a:t>
            </a:r>
            <a:r>
              <a:rPr lang="es-ES" sz="2800" dirty="0"/>
              <a:t> </a:t>
            </a:r>
            <a:r>
              <a:rPr lang="es-ES" sz="2800" dirty="0" err="1"/>
              <a:t>producirase</a:t>
            </a:r>
            <a:r>
              <a:rPr lang="es-ES" sz="2800" dirty="0"/>
              <a:t> a curiosa circunstancia  que os universitarios, </a:t>
            </a:r>
            <a:r>
              <a:rPr lang="es-ES" sz="2800" dirty="0" err="1"/>
              <a:t>fillos</a:t>
            </a:r>
            <a:r>
              <a:rPr lang="es-ES" sz="2800" dirty="0"/>
              <a:t> do </a:t>
            </a:r>
            <a:r>
              <a:rPr lang="es-ES" sz="2800" dirty="0" err="1"/>
              <a:t>Réxime</a:t>
            </a:r>
            <a:r>
              <a:rPr lang="es-ES" sz="2800" dirty="0"/>
              <a:t>, </a:t>
            </a:r>
            <a:r>
              <a:rPr lang="es-ES" sz="2800" dirty="0" err="1"/>
              <a:t>vanse</a:t>
            </a:r>
            <a:r>
              <a:rPr lang="es-ES" sz="2800" dirty="0"/>
              <a:t> </a:t>
            </a:r>
            <a:r>
              <a:rPr lang="es-ES" sz="2800" dirty="0" err="1"/>
              <a:t>converter</a:t>
            </a:r>
            <a:r>
              <a:rPr lang="es-ES" sz="2800" dirty="0"/>
              <a:t> </a:t>
            </a:r>
            <a:r>
              <a:rPr lang="es-ES" sz="2800" dirty="0" err="1"/>
              <a:t>nunha</a:t>
            </a:r>
            <a:r>
              <a:rPr lang="es-ES" sz="2800" dirty="0"/>
              <a:t> grande proporción en opositores </a:t>
            </a:r>
            <a:r>
              <a:rPr lang="es-ES" sz="2800" dirty="0" err="1"/>
              <a:t>ó</a:t>
            </a:r>
            <a:r>
              <a:rPr lang="es-ES" sz="2800" dirty="0"/>
              <a:t> franquismo(nacía </a:t>
            </a:r>
            <a:r>
              <a:rPr lang="es-ES" sz="2800" dirty="0" err="1"/>
              <a:t>pois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oposición interior que non so non tiña nada que ver coa guerra, </a:t>
            </a:r>
            <a:r>
              <a:rPr lang="es-ES" sz="2800" dirty="0" err="1"/>
              <a:t>senón</a:t>
            </a:r>
            <a:r>
              <a:rPr lang="es-ES" sz="2800" dirty="0"/>
              <a:t> que, en parte procedía do interior do propio sistema).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O </a:t>
            </a:r>
            <a:r>
              <a:rPr lang="es-ES" sz="2800" dirty="0"/>
              <a:t>principal </a:t>
            </a:r>
            <a:r>
              <a:rPr lang="es-ES" sz="2800" dirty="0" err="1"/>
              <a:t>obxectivo</a:t>
            </a:r>
            <a:r>
              <a:rPr lang="es-ES" sz="2800" dirty="0"/>
              <a:t> </a:t>
            </a:r>
            <a:r>
              <a:rPr lang="es-ES" sz="2800" dirty="0" err="1"/>
              <a:t>foi</a:t>
            </a:r>
            <a:r>
              <a:rPr lang="es-ES" sz="2800" dirty="0"/>
              <a:t> a creación </a:t>
            </a:r>
            <a:r>
              <a:rPr lang="es-ES" sz="2800" dirty="0" err="1"/>
              <a:t>dun</a:t>
            </a:r>
            <a:r>
              <a:rPr lang="es-ES" sz="2800" dirty="0"/>
              <a:t> Sindicato Democrático, </a:t>
            </a:r>
            <a:r>
              <a:rPr lang="es-ES" sz="2800" dirty="0" err="1"/>
              <a:t>oposto</a:t>
            </a:r>
            <a:r>
              <a:rPr lang="es-ES" sz="2800" dirty="0"/>
              <a:t> </a:t>
            </a:r>
            <a:r>
              <a:rPr lang="es-ES" sz="2800" dirty="0" err="1"/>
              <a:t>ó</a:t>
            </a:r>
            <a:r>
              <a:rPr lang="es-ES" sz="2800" dirty="0"/>
              <a:t> sindicato universitario </a:t>
            </a:r>
            <a:r>
              <a:rPr lang="es-ES" sz="2800" dirty="0" err="1"/>
              <a:t>falanxista</a:t>
            </a:r>
            <a:r>
              <a:rPr lang="es-ES" sz="2800" dirty="0"/>
              <a:t> SEU. </a:t>
            </a:r>
            <a:endParaRPr lang="es-ES" sz="2800" dirty="0" smtClean="0"/>
          </a:p>
        </p:txBody>
      </p:sp>
      <p:pic>
        <p:nvPicPr>
          <p:cNvPr id="1026" name="Picture 2" descr="El movimiento estudiantil contra la dictadura | Federación Estudiantil  Liber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3" y="1810571"/>
            <a:ext cx="7484011" cy="42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5143" y="261256"/>
            <a:ext cx="60524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Desde os inicios do Franquismo tanto no interior como no exterior </a:t>
            </a:r>
            <a:r>
              <a:rPr lang="es-ES" sz="2800" dirty="0" err="1"/>
              <a:t>irase</a:t>
            </a:r>
            <a:r>
              <a:rPr lang="es-ES" sz="2800" dirty="0"/>
              <a:t> formando </a:t>
            </a:r>
            <a:r>
              <a:rPr lang="es-ES" sz="2800" dirty="0" err="1"/>
              <a:t>unha</a:t>
            </a:r>
            <a:r>
              <a:rPr lang="es-ES" sz="2800" dirty="0"/>
              <a:t> oposición </a:t>
            </a:r>
            <a:r>
              <a:rPr lang="es-ES" sz="2800" dirty="0" err="1"/>
              <a:t>ó</a:t>
            </a:r>
            <a:r>
              <a:rPr lang="es-ES" sz="2800" dirty="0"/>
              <a:t> </a:t>
            </a:r>
            <a:r>
              <a:rPr lang="es-ES" sz="2800" dirty="0" err="1"/>
              <a:t>Réxime</a:t>
            </a:r>
            <a:r>
              <a:rPr lang="es-ES" sz="2800" dirty="0"/>
              <a:t> que irá evolucionando en relación coas circunstancias </a:t>
            </a:r>
            <a:r>
              <a:rPr lang="es-ES" sz="2800" dirty="0" err="1"/>
              <a:t>internacionais</a:t>
            </a:r>
            <a:r>
              <a:rPr lang="es-ES" sz="2800" dirty="0"/>
              <a:t> e a propia consolidación do </a:t>
            </a:r>
            <a:r>
              <a:rPr lang="es-ES" sz="2800" dirty="0" err="1"/>
              <a:t>Réxime</a:t>
            </a:r>
            <a:r>
              <a:rPr lang="es-ES" sz="2800" dirty="0"/>
              <a:t> franquista. </a:t>
            </a:r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Podemos </a:t>
            </a:r>
            <a:r>
              <a:rPr lang="es-ES" sz="2800" dirty="0" err="1"/>
              <a:t>sinalar</a:t>
            </a:r>
            <a:r>
              <a:rPr lang="es-ES" sz="2800" dirty="0"/>
              <a:t> 2 grandes etapas: 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Etapa </a:t>
            </a:r>
            <a:r>
              <a:rPr lang="es-ES" sz="2800" dirty="0"/>
              <a:t>de posguerra, ata </a:t>
            </a:r>
            <a:r>
              <a:rPr lang="es-ES" sz="2800" dirty="0" smtClean="0"/>
              <a:t>1959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Desde 1960: coincide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r>
              <a:rPr lang="es-ES" sz="2800" dirty="0" err="1"/>
              <a:t>desenvolvemento</a:t>
            </a:r>
            <a:r>
              <a:rPr lang="es-ES" sz="2800" dirty="0"/>
              <a:t> económico e as </a:t>
            </a:r>
            <a:r>
              <a:rPr lang="es-ES" sz="2800" dirty="0" err="1"/>
              <a:t>transformacións</a:t>
            </a:r>
            <a:r>
              <a:rPr lang="es-ES" sz="2800" dirty="0"/>
              <a:t> </a:t>
            </a:r>
            <a:r>
              <a:rPr lang="es-ES" sz="2800" dirty="0" err="1"/>
              <a:t>sociais</a:t>
            </a:r>
            <a:r>
              <a:rPr lang="es-ES" sz="2800" dirty="0"/>
              <a:t> que se van dar nos últimos anos do franquismo. </a:t>
            </a:r>
          </a:p>
        </p:txBody>
      </p:sp>
      <p:pic>
        <p:nvPicPr>
          <p:cNvPr id="4" name="Picture 2" descr="La oposicion democratica al franquismo ENSAYO Y BIOGRAFIA: Amazon.es:  TUSELL, JAVIER: Lib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06" y="0"/>
            <a:ext cx="5387926" cy="68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677" y="0"/>
            <a:ext cx="631639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O</a:t>
            </a:r>
            <a:r>
              <a:rPr lang="es-ES" sz="2800" dirty="0" smtClean="0"/>
              <a:t> </a:t>
            </a:r>
            <a:r>
              <a:rPr lang="es-ES" sz="2800" dirty="0"/>
              <a:t>Sindicato </a:t>
            </a:r>
            <a:r>
              <a:rPr lang="es-ES" sz="2800" dirty="0" smtClean="0"/>
              <a:t>democrático de </a:t>
            </a:r>
            <a:r>
              <a:rPr lang="es-ES" sz="2800" dirty="0" err="1"/>
              <a:t>E</a:t>
            </a:r>
            <a:r>
              <a:rPr lang="es-ES" sz="2800" dirty="0" err="1" smtClean="0"/>
              <a:t>studantes</a:t>
            </a:r>
            <a:r>
              <a:rPr lang="es-ES" sz="2800" dirty="0" smtClean="0"/>
              <a:t> </a:t>
            </a:r>
            <a:r>
              <a:rPr lang="es-ES" sz="2800" dirty="0"/>
              <a:t>defendía o </a:t>
            </a:r>
            <a:r>
              <a:rPr lang="es-ES" sz="2800" dirty="0" err="1"/>
              <a:t>rexeitamento</a:t>
            </a:r>
            <a:r>
              <a:rPr lang="es-ES" sz="2800" dirty="0"/>
              <a:t> </a:t>
            </a:r>
            <a:r>
              <a:rPr lang="es-ES" sz="2800" dirty="0" smtClean="0"/>
              <a:t>do </a:t>
            </a:r>
            <a:r>
              <a:rPr lang="es-ES" sz="2800" dirty="0" err="1"/>
              <a:t>réxime</a:t>
            </a:r>
            <a:r>
              <a:rPr lang="es-ES" sz="2800" dirty="0"/>
              <a:t> e da moral católica, </a:t>
            </a:r>
            <a:r>
              <a:rPr lang="es-ES" sz="2800" dirty="0" err="1" smtClean="0"/>
              <a:t>nel</a:t>
            </a:r>
            <a:r>
              <a:rPr lang="es-ES" sz="2800" dirty="0" smtClean="0"/>
              <a:t> </a:t>
            </a:r>
            <a:r>
              <a:rPr lang="es-ES" sz="2800" dirty="0"/>
              <a:t>participaron opositores do PCE, do Frente de Liberación Popular, </a:t>
            </a:r>
            <a:r>
              <a:rPr lang="es-ES" sz="2800" dirty="0" err="1"/>
              <a:t>Felipes</a:t>
            </a:r>
            <a:r>
              <a:rPr lang="es-ES" sz="2800" dirty="0"/>
              <a:t>, e </a:t>
            </a:r>
            <a:r>
              <a:rPr lang="es-ES" sz="2800" dirty="0" err="1"/>
              <a:t>outros</a:t>
            </a:r>
            <a:r>
              <a:rPr lang="es-ES" sz="2800" dirty="0"/>
              <a:t> grupos de </a:t>
            </a:r>
            <a:r>
              <a:rPr lang="es-ES" sz="2800" dirty="0" err="1"/>
              <a:t>esquerda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smtClean="0"/>
              <a:t>En 1956: </a:t>
            </a:r>
            <a:r>
              <a:rPr lang="es-ES" sz="2800" dirty="0" err="1" smtClean="0"/>
              <a:t>primeiras</a:t>
            </a:r>
            <a:r>
              <a:rPr lang="es-ES" sz="2800" dirty="0" smtClean="0"/>
              <a:t> </a:t>
            </a:r>
            <a:r>
              <a:rPr lang="es-ES" sz="2800" dirty="0" err="1"/>
              <a:t>manifestacións</a:t>
            </a:r>
            <a:r>
              <a:rPr lang="es-ES" sz="2800" dirty="0"/>
              <a:t> de protesta </a:t>
            </a:r>
            <a:r>
              <a:rPr lang="es-ES" sz="2800" dirty="0" err="1"/>
              <a:t>nas</a:t>
            </a:r>
            <a:r>
              <a:rPr lang="es-ES" sz="2800" dirty="0"/>
              <a:t> Universidades, </a:t>
            </a:r>
            <a:r>
              <a:rPr lang="es-ES" sz="2800" dirty="0" err="1"/>
              <a:t>sendo</a:t>
            </a:r>
            <a:r>
              <a:rPr lang="es-ES" sz="2800" dirty="0"/>
              <a:t> ministro de Educación </a:t>
            </a:r>
            <a:r>
              <a:rPr lang="es-ES" sz="2800" dirty="0" smtClean="0"/>
              <a:t>Ruíz </a:t>
            </a:r>
            <a:r>
              <a:rPr lang="es-ES" sz="2800" dirty="0" err="1"/>
              <a:t>Jímenez</a:t>
            </a:r>
            <a:r>
              <a:rPr lang="es-ES" sz="2800" dirty="0"/>
              <a:t> que intentara tímidas reformas aperturistas. </a:t>
            </a:r>
            <a:endParaRPr lang="es-ES" sz="2800" dirty="0" smtClean="0"/>
          </a:p>
          <a:p>
            <a:pPr algn="just"/>
            <a:r>
              <a:rPr lang="es-ES" sz="2800" dirty="0" smtClean="0"/>
              <a:t>As </a:t>
            </a:r>
            <a:r>
              <a:rPr lang="es-ES" sz="2800" dirty="0"/>
              <a:t>protestas </a:t>
            </a:r>
            <a:r>
              <a:rPr lang="es-ES" sz="2800" dirty="0" err="1"/>
              <a:t>foron</a:t>
            </a:r>
            <a:r>
              <a:rPr lang="es-ES" sz="2800" dirty="0"/>
              <a:t> asumidas polo </a:t>
            </a:r>
            <a:r>
              <a:rPr lang="es-ES" sz="2800" dirty="0" err="1"/>
              <a:t>goberno</a:t>
            </a:r>
            <a:r>
              <a:rPr lang="es-ES" sz="2800" dirty="0"/>
              <a:t> como un problema de </a:t>
            </a:r>
            <a:r>
              <a:rPr lang="es-ES" sz="2800" dirty="0" err="1"/>
              <a:t>orde</a:t>
            </a:r>
            <a:r>
              <a:rPr lang="es-ES" sz="2800" dirty="0"/>
              <a:t> pública e </a:t>
            </a:r>
            <a:r>
              <a:rPr lang="es-ES" sz="2800" dirty="0" err="1" smtClean="0"/>
              <a:t>actuou</a:t>
            </a:r>
            <a:r>
              <a:rPr lang="es-ES" sz="2800" dirty="0" smtClean="0"/>
              <a:t> duramente: </a:t>
            </a:r>
            <a:r>
              <a:rPr lang="es-ES" sz="2800" dirty="0" err="1" smtClean="0"/>
              <a:t>formou</a:t>
            </a:r>
            <a:r>
              <a:rPr lang="es-ES" sz="2800" dirty="0" smtClean="0"/>
              <a:t> expedientes</a:t>
            </a:r>
            <a:r>
              <a:rPr lang="es-ES" sz="2800" dirty="0"/>
              <a:t>, </a:t>
            </a:r>
            <a:r>
              <a:rPr lang="es-ES" sz="2800" dirty="0" err="1"/>
              <a:t>detencións</a:t>
            </a:r>
            <a:r>
              <a:rPr lang="es-ES" sz="2800" dirty="0"/>
              <a:t>, </a:t>
            </a:r>
            <a:r>
              <a:rPr lang="es-ES" sz="2800" dirty="0" err="1"/>
              <a:t>suspensións</a:t>
            </a:r>
            <a:r>
              <a:rPr lang="es-ES" sz="2800" dirty="0"/>
              <a:t> de clases, </a:t>
            </a:r>
            <a:r>
              <a:rPr lang="es-ES" sz="2800" dirty="0" err="1"/>
              <a:t>pechamento</a:t>
            </a:r>
            <a:r>
              <a:rPr lang="es-ES" sz="2800" dirty="0"/>
              <a:t> de Universidades profesores apartados das </a:t>
            </a:r>
            <a:r>
              <a:rPr lang="es-ES" sz="2800" dirty="0" err="1"/>
              <a:t>súas</a:t>
            </a:r>
            <a:r>
              <a:rPr lang="es-ES" sz="2800" dirty="0"/>
              <a:t> cátedras (expulsión de Tierno Galván, Aranguren e García </a:t>
            </a:r>
            <a:r>
              <a:rPr lang="es-ES" sz="2800" dirty="0" smtClean="0"/>
              <a:t>Calvo).</a:t>
            </a:r>
          </a:p>
        </p:txBody>
      </p:sp>
      <p:pic>
        <p:nvPicPr>
          <p:cNvPr id="3074" name="Picture 2" descr="La Universidad española durante el franquismo | BlogBibliote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52" y="-28135"/>
            <a:ext cx="4774565" cy="68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946" y="112542"/>
            <a:ext cx="1199505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En 1968, o </a:t>
            </a:r>
            <a:r>
              <a:rPr lang="es-ES" sz="2800" dirty="0" err="1"/>
              <a:t>maio</a:t>
            </a:r>
            <a:r>
              <a:rPr lang="es-ES" sz="2800" dirty="0"/>
              <a:t> francés </a:t>
            </a:r>
            <a:r>
              <a:rPr lang="es-ES" sz="2800" dirty="0" err="1"/>
              <a:t>tivo</a:t>
            </a:r>
            <a:r>
              <a:rPr lang="es-ES" sz="2800" dirty="0"/>
              <a:t> o </a:t>
            </a:r>
            <a:r>
              <a:rPr lang="es-ES" sz="2800" dirty="0" err="1"/>
              <a:t>seu</a:t>
            </a:r>
            <a:r>
              <a:rPr lang="es-ES" sz="2800" dirty="0"/>
              <a:t> eco </a:t>
            </a:r>
            <a:r>
              <a:rPr lang="es-ES" sz="2800" dirty="0" err="1"/>
              <a:t>nas</a:t>
            </a:r>
            <a:r>
              <a:rPr lang="es-ES" sz="2800" dirty="0"/>
              <a:t> Universidades españolas. En Madrid, en </a:t>
            </a:r>
            <a:r>
              <a:rPr lang="es-ES" sz="2800" dirty="0" err="1"/>
              <a:t>maio</a:t>
            </a:r>
            <a:r>
              <a:rPr lang="es-ES" sz="2800" dirty="0"/>
              <a:t> de 1969, </a:t>
            </a:r>
            <a:r>
              <a:rPr lang="es-ES" sz="2800" dirty="0" err="1"/>
              <a:t>unha</a:t>
            </a:r>
            <a:r>
              <a:rPr lang="es-ES" sz="2800" dirty="0"/>
              <a:t> actuación do cantante Raimon </a:t>
            </a:r>
            <a:r>
              <a:rPr lang="es-ES" sz="2800" dirty="0" err="1"/>
              <a:t>rematou</a:t>
            </a:r>
            <a:r>
              <a:rPr lang="es-ES" sz="2800" dirty="0"/>
              <a:t> </a:t>
            </a:r>
            <a:r>
              <a:rPr lang="es-ES" sz="2800" dirty="0" err="1"/>
              <a:t>nunha</a:t>
            </a:r>
            <a:r>
              <a:rPr lang="es-ES" sz="2800" dirty="0"/>
              <a:t> manifestación en contra do </a:t>
            </a:r>
            <a:r>
              <a:rPr lang="es-ES" sz="2800" dirty="0" err="1"/>
              <a:t>Réxime</a:t>
            </a:r>
            <a:r>
              <a:rPr lang="es-ES" sz="2800" dirty="0"/>
              <a:t>. En Barcelona defenestraron un busto de Franco. O </a:t>
            </a:r>
            <a:r>
              <a:rPr lang="es-ES" sz="2800" dirty="0" err="1"/>
              <a:t>goberno</a:t>
            </a:r>
            <a:r>
              <a:rPr lang="es-ES" sz="2800" dirty="0"/>
              <a:t> </a:t>
            </a:r>
            <a:r>
              <a:rPr lang="es-ES" sz="2800" dirty="0" err="1"/>
              <a:t>incrementou</a:t>
            </a:r>
            <a:r>
              <a:rPr lang="es-ES" sz="2800" dirty="0"/>
              <a:t> a </a:t>
            </a:r>
            <a:r>
              <a:rPr lang="es-ES" sz="2800" dirty="0" smtClean="0"/>
              <a:t>represión que </a:t>
            </a:r>
            <a:r>
              <a:rPr lang="es-ES" sz="2800" dirty="0" err="1"/>
              <a:t>tivo</a:t>
            </a:r>
            <a:r>
              <a:rPr lang="es-ES" sz="2800" dirty="0"/>
              <a:t> o </a:t>
            </a:r>
            <a:r>
              <a:rPr lang="es-ES" sz="2800" dirty="0" err="1"/>
              <a:t>seu</a:t>
            </a:r>
            <a:r>
              <a:rPr lang="es-ES" sz="2800" dirty="0"/>
              <a:t> </a:t>
            </a:r>
            <a:r>
              <a:rPr lang="es-ES" sz="2800" dirty="0" err="1"/>
              <a:t>cumio</a:t>
            </a:r>
            <a:r>
              <a:rPr lang="es-ES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</a:t>
            </a:r>
            <a:r>
              <a:rPr lang="es-ES" sz="2800" dirty="0" err="1"/>
              <a:t>morte</a:t>
            </a:r>
            <a:r>
              <a:rPr lang="es-ES" sz="2800" dirty="0"/>
              <a:t> do militante do FLP, Enrique Ruano en 1969 que </a:t>
            </a:r>
            <a:r>
              <a:rPr lang="es-ES" sz="2800" dirty="0" err="1"/>
              <a:t>provocou</a:t>
            </a:r>
            <a:r>
              <a:rPr lang="es-ES" sz="2800" dirty="0"/>
              <a:t> a implantación do estado de excepción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 </a:t>
            </a:r>
            <a:endParaRPr lang="es-ES" sz="2800" dirty="0"/>
          </a:p>
          <a:p>
            <a:pPr algn="just"/>
            <a:r>
              <a:rPr lang="es-ES" sz="2800" dirty="0"/>
              <a:t>Nos anos 70 as Universidades </a:t>
            </a:r>
            <a:r>
              <a:rPr lang="es-ES" sz="2800" dirty="0" err="1"/>
              <a:t>convertéronse</a:t>
            </a:r>
            <a:r>
              <a:rPr lang="es-ES" sz="2800" dirty="0"/>
              <a:t> en “zonas de </a:t>
            </a:r>
            <a:r>
              <a:rPr lang="es-ES" sz="2800" dirty="0" err="1"/>
              <a:t>liberdade</a:t>
            </a:r>
            <a:r>
              <a:rPr lang="es-ES" sz="2800" dirty="0"/>
              <a:t>”, </a:t>
            </a:r>
            <a:r>
              <a:rPr lang="es-ES" sz="2800" dirty="0" err="1"/>
              <a:t>espazos</a:t>
            </a:r>
            <a:r>
              <a:rPr lang="es-ES" sz="2800" dirty="0"/>
              <a:t> de </a:t>
            </a:r>
            <a:r>
              <a:rPr lang="es-ES" sz="2800" dirty="0" err="1"/>
              <a:t>aberta</a:t>
            </a:r>
            <a:r>
              <a:rPr lang="es-ES" sz="2800" dirty="0"/>
              <a:t> oposición á </a:t>
            </a:r>
            <a:r>
              <a:rPr lang="es-ES" sz="2800" dirty="0" err="1"/>
              <a:t>Ditadura</a:t>
            </a:r>
            <a:r>
              <a:rPr lang="es-ES" sz="2800" dirty="0"/>
              <a:t> o que </a:t>
            </a:r>
            <a:r>
              <a:rPr lang="es-ES" sz="2800" dirty="0" err="1"/>
              <a:t>motivou</a:t>
            </a:r>
            <a:r>
              <a:rPr lang="es-ES" sz="2800" dirty="0"/>
              <a:t> a presencia policial permanente en recintos universitarios (“os </a:t>
            </a:r>
            <a:r>
              <a:rPr lang="es-ES" sz="2800" dirty="0" err="1"/>
              <a:t>sociais</a:t>
            </a:r>
            <a:r>
              <a:rPr lang="es-ES" sz="2800" dirty="0"/>
              <a:t>” ) e continuos peches de facultades. A oposición universitaria </a:t>
            </a:r>
            <a:r>
              <a:rPr lang="es-ES" sz="2800" dirty="0" err="1"/>
              <a:t>tamén</a:t>
            </a:r>
            <a:r>
              <a:rPr lang="es-ES" sz="2800" dirty="0"/>
              <a:t> se </a:t>
            </a:r>
            <a:r>
              <a:rPr lang="es-ES" sz="2800" dirty="0" err="1"/>
              <a:t>trasladou</a:t>
            </a:r>
            <a:r>
              <a:rPr lang="es-ES" sz="2800" dirty="0"/>
              <a:t> </a:t>
            </a:r>
            <a:r>
              <a:rPr lang="es-ES" sz="2800" dirty="0" err="1"/>
              <a:t>ós</a:t>
            </a:r>
            <a:r>
              <a:rPr lang="es-ES" sz="2800" dirty="0"/>
              <a:t> Centros de </a:t>
            </a:r>
            <a:r>
              <a:rPr lang="es-ES" sz="2800" dirty="0" err="1"/>
              <a:t>Bacharelato</a:t>
            </a:r>
            <a:r>
              <a:rPr lang="es-ES" sz="2800" dirty="0"/>
              <a:t> </a:t>
            </a:r>
            <a:r>
              <a:rPr lang="es-ES" sz="2800" dirty="0" err="1"/>
              <a:t>pola</a:t>
            </a:r>
            <a:r>
              <a:rPr lang="es-ES" sz="2800" dirty="0"/>
              <a:t> acción principal dos </a:t>
            </a:r>
            <a:r>
              <a:rPr lang="es-ES" sz="2800" dirty="0" smtClean="0"/>
              <a:t>PNN.</a:t>
            </a:r>
            <a:endParaRPr lang="es-ES" sz="2800" dirty="0"/>
          </a:p>
        </p:txBody>
      </p:sp>
      <p:pic>
        <p:nvPicPr>
          <p:cNvPr id="4100" name="Picture 4" descr="Enrique Ruano: Margot Ruano, 50 años después del asesinato de su hermano:  &quot;No hay reparación posible&quot; | Públ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73" y="2280436"/>
            <a:ext cx="5145550" cy="26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rágica muerte del joven estudiante antifranquista Enrique Ruano al caer  por una ventana, Franco decreta el 'Estado de Emergencia' - La Hemeroteca  del Bui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23" y="2385923"/>
            <a:ext cx="3858602" cy="25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28528"/>
            <a:ext cx="673842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O </a:t>
            </a:r>
            <a:r>
              <a:rPr lang="es-ES" sz="2800" b="1" u="sng" dirty="0" err="1"/>
              <a:t>Movemento</a:t>
            </a:r>
            <a:r>
              <a:rPr lang="es-ES" sz="2800" b="1" u="sng" dirty="0"/>
              <a:t> </a:t>
            </a:r>
            <a:r>
              <a:rPr lang="es-ES" sz="2800" b="1" u="sng" dirty="0" err="1"/>
              <a:t>Obreiro</a:t>
            </a:r>
            <a:r>
              <a:rPr lang="es-ES" sz="2800" b="1" u="sng" dirty="0"/>
              <a:t>:</a:t>
            </a:r>
            <a:endParaRPr lang="es-ES" sz="2800" dirty="0"/>
          </a:p>
          <a:p>
            <a:pPr algn="just"/>
            <a:r>
              <a:rPr lang="es-ES" sz="2800" dirty="0"/>
              <a:t>O </a:t>
            </a:r>
            <a:r>
              <a:rPr lang="es-ES" sz="2800" dirty="0" err="1"/>
              <a:t>movemento</a:t>
            </a:r>
            <a:r>
              <a:rPr lang="es-ES" sz="2800" dirty="0"/>
              <a:t> </a:t>
            </a:r>
            <a:r>
              <a:rPr lang="es-ES" sz="2800" dirty="0" err="1"/>
              <a:t>obreiro</a:t>
            </a:r>
            <a:r>
              <a:rPr lang="es-ES" sz="2800" dirty="0"/>
              <a:t> anterior á Guerra estaba </a:t>
            </a:r>
            <a:r>
              <a:rPr lang="es-ES" sz="2800" dirty="0" err="1"/>
              <a:t>practicamente</a:t>
            </a:r>
            <a:r>
              <a:rPr lang="es-ES" sz="2800" dirty="0"/>
              <a:t> desaparecido. As </a:t>
            </a:r>
            <a:r>
              <a:rPr lang="es-ES" sz="2800" dirty="0" err="1"/>
              <a:t>primeiras</a:t>
            </a:r>
            <a:r>
              <a:rPr lang="es-ES" sz="2800" dirty="0"/>
              <a:t> </a:t>
            </a:r>
            <a:r>
              <a:rPr lang="es-ES" sz="2800" dirty="0" err="1"/>
              <a:t>manifestacións</a:t>
            </a:r>
            <a:r>
              <a:rPr lang="es-ES" sz="2800" dirty="0"/>
              <a:t> </a:t>
            </a:r>
            <a:r>
              <a:rPr lang="es-ES" sz="2800" dirty="0" err="1"/>
              <a:t>obreiras</a:t>
            </a:r>
            <a:r>
              <a:rPr lang="es-ES" sz="2800" dirty="0"/>
              <a:t> de importancia </a:t>
            </a:r>
            <a:r>
              <a:rPr lang="es-ES" sz="2800" dirty="0" err="1"/>
              <a:t>daranse</a:t>
            </a:r>
            <a:r>
              <a:rPr lang="es-ES" sz="2800" dirty="0"/>
              <a:t> </a:t>
            </a:r>
            <a:r>
              <a:rPr lang="es-ES" sz="2800" dirty="0" err="1"/>
              <a:t>ó</a:t>
            </a:r>
            <a:r>
              <a:rPr lang="es-ES" sz="2800" dirty="0"/>
              <a:t> redor de 1951 (por ex. </a:t>
            </a:r>
            <a:r>
              <a:rPr lang="es-ES" sz="2800" dirty="0" smtClean="0"/>
              <a:t>polo </a:t>
            </a:r>
            <a:r>
              <a:rPr lang="es-ES" sz="2800" dirty="0" err="1" smtClean="0"/>
              <a:t>prezo</a:t>
            </a:r>
            <a:r>
              <a:rPr lang="es-ES" sz="2800" dirty="0" smtClean="0"/>
              <a:t> </a:t>
            </a:r>
            <a:r>
              <a:rPr lang="es-ES" sz="2800" dirty="0"/>
              <a:t>do tranvía en Barcelona) debido </a:t>
            </a:r>
            <a:r>
              <a:rPr lang="es-ES" sz="2800" dirty="0" err="1"/>
              <a:t>ó</a:t>
            </a:r>
            <a:r>
              <a:rPr lang="es-ES" sz="2800" dirty="0"/>
              <a:t> descontento da </a:t>
            </a:r>
            <a:r>
              <a:rPr lang="es-ES" sz="2800" dirty="0" err="1"/>
              <a:t>poboación</a:t>
            </a:r>
            <a:r>
              <a:rPr lang="es-ES" sz="2800" dirty="0"/>
              <a:t> ante a </a:t>
            </a:r>
            <a:r>
              <a:rPr lang="es-ES" sz="2800" dirty="0" err="1"/>
              <a:t>realidade</a:t>
            </a:r>
            <a:r>
              <a:rPr lang="es-ES" sz="2800" dirty="0"/>
              <a:t> </a:t>
            </a:r>
            <a:r>
              <a:rPr lang="es-ES" sz="2800" dirty="0" err="1"/>
              <a:t>cotiá</a:t>
            </a:r>
            <a:r>
              <a:rPr lang="es-ES" sz="2800" dirty="0"/>
              <a:t> das cartillas de </a:t>
            </a:r>
            <a:r>
              <a:rPr lang="es-ES" sz="2800" dirty="0" err="1"/>
              <a:t>racionamento</a:t>
            </a:r>
            <a:r>
              <a:rPr lang="es-ES" sz="2800" dirty="0"/>
              <a:t>, a carestía da vida e o estraperlo. </a:t>
            </a:r>
          </a:p>
          <a:p>
            <a:pPr algn="just"/>
            <a:r>
              <a:rPr lang="es-ES" sz="2800" dirty="0"/>
              <a:t>Non se trata de </a:t>
            </a:r>
            <a:r>
              <a:rPr lang="es-ES" sz="2800" dirty="0" err="1"/>
              <a:t>movementos</a:t>
            </a:r>
            <a:r>
              <a:rPr lang="es-ES" sz="2800" dirty="0"/>
              <a:t> de </a:t>
            </a:r>
            <a:r>
              <a:rPr lang="es-ES" sz="2800" dirty="0" err="1"/>
              <a:t>reivindicacións</a:t>
            </a:r>
            <a:r>
              <a:rPr lang="es-ES" sz="2800" dirty="0"/>
              <a:t> políticas, </a:t>
            </a:r>
            <a:r>
              <a:rPr lang="es-ES" sz="2800" dirty="0" err="1"/>
              <a:t>nin</a:t>
            </a:r>
            <a:r>
              <a:rPr lang="es-ES" sz="2800" dirty="0"/>
              <a:t> de </a:t>
            </a:r>
            <a:r>
              <a:rPr lang="es-ES" sz="2800" dirty="0" err="1"/>
              <a:t>accións</a:t>
            </a:r>
            <a:r>
              <a:rPr lang="es-ES" sz="2800" dirty="0"/>
              <a:t> </a:t>
            </a:r>
            <a:r>
              <a:rPr lang="es-ES" sz="2800" dirty="0" err="1"/>
              <a:t>dirixidas</a:t>
            </a:r>
            <a:r>
              <a:rPr lang="es-ES" sz="2800" dirty="0"/>
              <a:t> por un partido político </a:t>
            </a:r>
            <a:r>
              <a:rPr lang="es-ES" sz="2800" dirty="0" err="1"/>
              <a:t>ou</a:t>
            </a:r>
            <a:r>
              <a:rPr lang="es-ES" sz="2800" dirty="0"/>
              <a:t> sindicato. Os protagonistas son </a:t>
            </a:r>
            <a:r>
              <a:rPr lang="es-ES" sz="2800" dirty="0" err="1"/>
              <a:t>novos</a:t>
            </a:r>
            <a:r>
              <a:rPr lang="es-ES" sz="2800" dirty="0"/>
              <a:t> e </a:t>
            </a:r>
            <a:r>
              <a:rPr lang="es-ES" sz="2800" dirty="0" err="1"/>
              <a:t>heteroxéneos</a:t>
            </a:r>
            <a:r>
              <a:rPr lang="es-ES" sz="2800" dirty="0"/>
              <a:t>, </a:t>
            </a:r>
            <a:r>
              <a:rPr lang="es-ES" sz="2800" dirty="0" err="1"/>
              <a:t>pois</a:t>
            </a:r>
            <a:r>
              <a:rPr lang="es-ES" sz="2800" dirty="0"/>
              <a:t> </a:t>
            </a:r>
            <a:r>
              <a:rPr lang="es-ES" sz="2800" dirty="0" err="1"/>
              <a:t>nas</a:t>
            </a:r>
            <a:r>
              <a:rPr lang="es-ES" sz="2800" dirty="0"/>
              <a:t> </a:t>
            </a:r>
            <a:r>
              <a:rPr lang="es-ES" sz="2800" dirty="0" err="1"/>
              <a:t>accións</a:t>
            </a:r>
            <a:r>
              <a:rPr lang="es-ES" sz="2800" dirty="0"/>
              <a:t> participan católicos da HOAC, </a:t>
            </a:r>
            <a:r>
              <a:rPr lang="es-ES" sz="2800" dirty="0" err="1"/>
              <a:t>algúns</a:t>
            </a:r>
            <a:r>
              <a:rPr lang="es-ES" sz="2800" dirty="0"/>
              <a:t> </a:t>
            </a:r>
            <a:r>
              <a:rPr lang="es-ES" sz="2800" dirty="0" err="1"/>
              <a:t>falanxistas</a:t>
            </a:r>
            <a:r>
              <a:rPr lang="es-ES" sz="2800" dirty="0"/>
              <a:t>, socialistas, comunistas...</a:t>
            </a:r>
          </a:p>
        </p:txBody>
      </p:sp>
      <p:pic>
        <p:nvPicPr>
          <p:cNvPr id="5122" name="Picture 2" descr="Cambio político y movimiento obrero bajo el franquismo: Lucha de clases,  dictadura y democracia 1939-1977 Antrazyt: Amazon.es: Domènech Sampere,  Xavier: Lib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50" y="-69783"/>
            <a:ext cx="4238448" cy="68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89316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Este </a:t>
            </a:r>
            <a:r>
              <a:rPr lang="es-ES" sz="2800" b="1" u="sng" dirty="0" err="1"/>
              <a:t>movemento</a:t>
            </a:r>
            <a:r>
              <a:rPr lang="es-ES" sz="2800" b="1" u="sng" dirty="0"/>
              <a:t> </a:t>
            </a:r>
            <a:r>
              <a:rPr lang="es-ES" sz="2800" b="1" u="sng" dirty="0" err="1"/>
              <a:t>obreiro</a:t>
            </a:r>
            <a:r>
              <a:rPr lang="es-ES" sz="2800" b="1" u="sng" dirty="0"/>
              <a:t> é de </a:t>
            </a:r>
            <a:r>
              <a:rPr lang="es-ES" sz="2800" b="1" u="sng" dirty="0" err="1"/>
              <a:t>novo</a:t>
            </a:r>
            <a:r>
              <a:rPr lang="es-ES" sz="2800" b="1" u="sng" dirty="0"/>
              <a:t> tipo:</a:t>
            </a:r>
          </a:p>
          <a:p>
            <a:pPr algn="just"/>
            <a:r>
              <a:rPr lang="es-ES" sz="2800" dirty="0"/>
              <a:t>      - Aparece </a:t>
            </a:r>
            <a:r>
              <a:rPr lang="es-ES" sz="2800" dirty="0" err="1"/>
              <a:t>na</a:t>
            </a:r>
            <a:r>
              <a:rPr lang="es-ES" sz="2800" dirty="0"/>
              <a:t> nova </a:t>
            </a:r>
            <a:r>
              <a:rPr lang="es-ES" sz="2800" dirty="0" err="1"/>
              <a:t>xeografía</a:t>
            </a:r>
            <a:r>
              <a:rPr lang="es-ES" sz="2800" dirty="0"/>
              <a:t> industrial: </a:t>
            </a:r>
            <a:endParaRPr lang="es-ES" sz="2800" dirty="0" smtClean="0"/>
          </a:p>
          <a:p>
            <a:pPr algn="just"/>
            <a:r>
              <a:rPr lang="es-ES" sz="2800" dirty="0" smtClean="0"/>
              <a:t>os </a:t>
            </a:r>
            <a:r>
              <a:rPr lang="es-ES" sz="2800" dirty="0"/>
              <a:t>cintos </a:t>
            </a:r>
            <a:r>
              <a:rPr lang="es-ES" sz="2800" dirty="0" err="1"/>
              <a:t>industriais</a:t>
            </a:r>
            <a:r>
              <a:rPr lang="es-ES" sz="2800" dirty="0"/>
              <a:t> de Cataluña, Madrid, País Vasco e a conca </a:t>
            </a:r>
            <a:r>
              <a:rPr lang="es-ES" sz="2800" dirty="0" err="1" smtClean="0"/>
              <a:t>mineira</a:t>
            </a:r>
            <a:r>
              <a:rPr lang="es-ES" sz="2800" dirty="0" smtClean="0"/>
              <a:t> de Asturias.</a:t>
            </a:r>
            <a:endParaRPr lang="es-ES" sz="2800" dirty="0"/>
          </a:p>
          <a:p>
            <a:pPr algn="just"/>
            <a:r>
              <a:rPr lang="es-ES" sz="2800" dirty="0"/>
              <a:t>    - </a:t>
            </a:r>
            <a:r>
              <a:rPr lang="es-ES" sz="2800" b="1" dirty="0" err="1"/>
              <a:t>Novos</a:t>
            </a:r>
            <a:r>
              <a:rPr lang="es-ES" sz="2800" b="1" dirty="0"/>
              <a:t>  protagonistas:</a:t>
            </a:r>
            <a:r>
              <a:rPr lang="es-ES" sz="2800" dirty="0"/>
              <a:t> </a:t>
            </a:r>
            <a:r>
              <a:rPr lang="es-ES" sz="2800" dirty="0" err="1"/>
              <a:t>novos</a:t>
            </a:r>
            <a:r>
              <a:rPr lang="es-ES" sz="2800" dirty="0"/>
              <a:t> </a:t>
            </a:r>
            <a:r>
              <a:rPr lang="es-ES" sz="2800" dirty="0" err="1"/>
              <a:t>obreiros</a:t>
            </a:r>
            <a:r>
              <a:rPr lang="es-ES" sz="2800" dirty="0"/>
              <a:t>, </a:t>
            </a:r>
            <a:r>
              <a:rPr lang="es-ES" sz="2800" dirty="0" err="1"/>
              <a:t>sen</a:t>
            </a:r>
            <a:r>
              <a:rPr lang="es-ES" sz="2800" dirty="0"/>
              <a:t> tradición, </a:t>
            </a:r>
            <a:r>
              <a:rPr lang="es-ES" sz="2800" dirty="0" err="1"/>
              <a:t>nin</a:t>
            </a:r>
            <a:r>
              <a:rPr lang="es-ES" sz="2800" dirty="0"/>
              <a:t> cultura </a:t>
            </a:r>
            <a:r>
              <a:rPr lang="es-ES" sz="2800" dirty="0" err="1"/>
              <a:t>obreira</a:t>
            </a:r>
            <a:r>
              <a:rPr lang="es-ES" sz="2800" dirty="0"/>
              <a:t> e escasas </a:t>
            </a:r>
            <a:r>
              <a:rPr lang="es-ES" sz="2800" dirty="0" err="1"/>
              <a:t>vinculacións</a:t>
            </a:r>
            <a:r>
              <a:rPr lang="es-ES" sz="2800" dirty="0"/>
              <a:t> coa Guerra Civil.</a:t>
            </a:r>
          </a:p>
          <a:p>
            <a:pPr algn="just"/>
            <a:r>
              <a:rPr lang="es-ES" sz="2800" dirty="0"/>
              <a:t>     </a:t>
            </a:r>
            <a:r>
              <a:rPr lang="es-ES" sz="2800" b="1" dirty="0"/>
              <a:t>- Os </a:t>
            </a:r>
            <a:r>
              <a:rPr lang="es-ES" sz="2800" b="1" dirty="0" err="1"/>
              <a:t>obxectivos</a:t>
            </a:r>
            <a:r>
              <a:rPr lang="es-ES" sz="2800" b="1" dirty="0"/>
              <a:t> das </a:t>
            </a:r>
            <a:r>
              <a:rPr lang="es-ES" sz="2800" b="1" dirty="0" err="1"/>
              <a:t>mobilizacións</a:t>
            </a:r>
            <a:r>
              <a:rPr lang="es-ES" sz="2800" b="1" dirty="0"/>
              <a:t> son </a:t>
            </a:r>
            <a:r>
              <a:rPr lang="es-ES" sz="2800" b="1" dirty="0" err="1"/>
              <a:t>reivindicacións</a:t>
            </a:r>
            <a:r>
              <a:rPr lang="es-ES" sz="2800" b="1" dirty="0"/>
              <a:t> concretas e </a:t>
            </a:r>
            <a:r>
              <a:rPr lang="es-ES" sz="2800" b="1" dirty="0" err="1"/>
              <a:t>elementais</a:t>
            </a:r>
            <a:r>
              <a:rPr lang="es-ES" sz="2800" dirty="0"/>
              <a:t>: salarios, </a:t>
            </a:r>
            <a:r>
              <a:rPr lang="es-ES" sz="2800" dirty="0" err="1"/>
              <a:t>condicións</a:t>
            </a:r>
            <a:r>
              <a:rPr lang="es-ES" sz="2800" dirty="0"/>
              <a:t> </a:t>
            </a:r>
            <a:r>
              <a:rPr lang="es-ES" sz="2800" dirty="0" err="1" smtClean="0"/>
              <a:t>traballo</a:t>
            </a:r>
            <a:r>
              <a:rPr lang="es-ES" sz="2800" dirty="0"/>
              <a:t>, </a:t>
            </a:r>
            <a:r>
              <a:rPr lang="es-ES" sz="2800" dirty="0" err="1" smtClean="0"/>
              <a:t>redución</a:t>
            </a:r>
            <a:r>
              <a:rPr lang="es-ES" sz="2800" dirty="0"/>
              <a:t> </a:t>
            </a:r>
            <a:r>
              <a:rPr lang="es-ES" sz="2800" dirty="0" err="1" smtClean="0"/>
              <a:t>xornada</a:t>
            </a:r>
            <a:endParaRPr lang="es-ES" sz="2800" dirty="0"/>
          </a:p>
          <a:p>
            <a:pPr algn="just"/>
            <a:r>
              <a:rPr lang="es-ES" sz="2800" dirty="0"/>
              <a:t>     - </a:t>
            </a:r>
            <a:r>
              <a:rPr lang="es-ES" sz="2800" b="1" dirty="0"/>
              <a:t>Novas formas de </a:t>
            </a:r>
            <a:r>
              <a:rPr lang="es-ES" sz="2800" b="1" dirty="0" err="1"/>
              <a:t>resposta</a:t>
            </a:r>
            <a:r>
              <a:rPr lang="es-ES" sz="2800" b="1" dirty="0"/>
              <a:t>:</a:t>
            </a:r>
            <a:r>
              <a:rPr lang="es-ES" sz="2800" dirty="0"/>
              <a:t> </a:t>
            </a:r>
            <a:r>
              <a:rPr lang="es-ES" sz="2800" dirty="0" err="1"/>
              <a:t>Ademais</a:t>
            </a:r>
            <a:r>
              <a:rPr lang="es-ES" sz="2800" dirty="0"/>
              <a:t> de Folgas:</a:t>
            </a:r>
          </a:p>
          <a:p>
            <a:pPr algn="just"/>
            <a:r>
              <a:rPr lang="es-ES" sz="2800" dirty="0"/>
              <a:t>                  </a:t>
            </a:r>
            <a:r>
              <a:rPr lang="es-ES" sz="2800" dirty="0" smtClean="0"/>
              <a:t>      </a:t>
            </a:r>
            <a:r>
              <a:rPr lang="es-ES" sz="2800" u="sng" dirty="0" smtClean="0"/>
              <a:t> </a:t>
            </a:r>
            <a:r>
              <a:rPr lang="es-ES" sz="2800" u="sng" dirty="0"/>
              <a:t>Boicots</a:t>
            </a:r>
            <a:endParaRPr lang="es-ES" sz="2800" dirty="0"/>
          </a:p>
          <a:p>
            <a:pPr algn="just"/>
            <a:r>
              <a:rPr lang="es-ES" sz="2800" dirty="0"/>
              <a:t>                       </a:t>
            </a:r>
            <a:r>
              <a:rPr lang="es-ES" sz="2800" dirty="0" smtClean="0"/>
              <a:t> </a:t>
            </a:r>
            <a:r>
              <a:rPr lang="es-ES" sz="2800" u="sng" dirty="0"/>
              <a:t>Formación de </a:t>
            </a:r>
            <a:r>
              <a:rPr lang="es-ES" sz="2800" b="1" u="sng" dirty="0" err="1"/>
              <a:t>comisións</a:t>
            </a:r>
            <a:r>
              <a:rPr lang="es-ES" sz="2800" b="1" u="sng" dirty="0"/>
              <a:t> de </a:t>
            </a:r>
            <a:r>
              <a:rPr lang="es-ES" sz="2800" b="1" u="sng" dirty="0" err="1"/>
              <a:t>obreiros</a:t>
            </a:r>
            <a:r>
              <a:rPr lang="es-ES" sz="2800" dirty="0"/>
              <a:t> </a:t>
            </a:r>
            <a:r>
              <a:rPr lang="es-ES" sz="2800" dirty="0" err="1"/>
              <a:t>nas</a:t>
            </a:r>
            <a:r>
              <a:rPr lang="es-ES" sz="2800" dirty="0"/>
              <a:t> empresas para realizar as </a:t>
            </a:r>
            <a:r>
              <a:rPr lang="es-ES" sz="2800" dirty="0" err="1"/>
              <a:t>reclamacións</a:t>
            </a:r>
            <a:r>
              <a:rPr lang="es-ES" sz="2800" dirty="0"/>
              <a:t> </a:t>
            </a:r>
            <a:r>
              <a:rPr lang="es-ES" sz="2800" dirty="0" err="1"/>
              <a:t>salariais</a:t>
            </a:r>
            <a:r>
              <a:rPr lang="es-ES" sz="2800" dirty="0"/>
              <a:t> e </a:t>
            </a:r>
            <a:r>
              <a:rPr lang="es-ES" sz="2800" dirty="0" err="1"/>
              <a:t>laborais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9218" name="Picture 2" descr="12 La huelga de los tranví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3786127"/>
            <a:ext cx="5238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5 La huelga de los tranví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41" y="0"/>
            <a:ext cx="3707464" cy="44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812" y="0"/>
            <a:ext cx="60631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u="sng" dirty="0" err="1" smtClean="0"/>
              <a:t>Imponse</a:t>
            </a:r>
            <a:r>
              <a:rPr lang="es-ES" sz="2800" b="1" u="sng" dirty="0" smtClean="0"/>
              <a:t> </a:t>
            </a:r>
            <a:r>
              <a:rPr lang="es-ES" sz="2800" b="1" u="sng" dirty="0" err="1" smtClean="0"/>
              <a:t>unha</a:t>
            </a:r>
            <a:r>
              <a:rPr lang="es-ES" sz="2800" b="1" u="sng" dirty="0" smtClean="0"/>
              <a:t> nova </a:t>
            </a:r>
            <a:r>
              <a:rPr lang="es-ES" sz="2800" b="1" u="sng" dirty="0" err="1"/>
              <a:t>estratexia</a:t>
            </a:r>
            <a:r>
              <a:rPr lang="es-ES" sz="2800" u="sng" dirty="0"/>
              <a:t>: compatibilizar a realización de folgas e a formación de </a:t>
            </a:r>
            <a:r>
              <a:rPr lang="es-ES" sz="2800" u="sng" dirty="0" err="1"/>
              <a:t>comisións</a:t>
            </a:r>
            <a:r>
              <a:rPr lang="es-ES" sz="2800" u="sng" dirty="0"/>
              <a:t> de </a:t>
            </a:r>
            <a:r>
              <a:rPr lang="es-ES" sz="2800" u="sng" dirty="0" err="1"/>
              <a:t>traballadores</a:t>
            </a:r>
            <a:r>
              <a:rPr lang="es-ES" sz="2800" u="sng" dirty="0"/>
              <a:t> </a:t>
            </a:r>
            <a:r>
              <a:rPr lang="es-ES" sz="2800" dirty="0"/>
              <a:t>para negociar aspectos concretos </a:t>
            </a:r>
            <a:r>
              <a:rPr lang="es-ES" sz="2800" dirty="0" err="1"/>
              <a:t>nas</a:t>
            </a:r>
            <a:r>
              <a:rPr lang="es-ES" sz="2800" dirty="0"/>
              <a:t> empresas,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endParaRPr lang="es-ES" sz="2800" dirty="0" smtClean="0"/>
          </a:p>
          <a:p>
            <a:pPr lvl="0" algn="just"/>
            <a:r>
              <a:rPr lang="es-ES" sz="2800" u="sng" dirty="0" err="1" smtClean="0"/>
              <a:t>aproveitamento</a:t>
            </a:r>
            <a:r>
              <a:rPr lang="es-ES" sz="2800" u="sng" dirty="0" smtClean="0"/>
              <a:t> </a:t>
            </a:r>
            <a:r>
              <a:rPr lang="es-ES" sz="2800" u="sng" dirty="0"/>
              <a:t>dos </a:t>
            </a:r>
            <a:r>
              <a:rPr lang="es-ES" sz="2800" u="sng" dirty="0" err="1"/>
              <a:t>canles</a:t>
            </a:r>
            <a:r>
              <a:rPr lang="es-ES" sz="2800" u="sng" dirty="0"/>
              <a:t> </a:t>
            </a:r>
            <a:r>
              <a:rPr lang="es-ES" sz="2800" u="sng" dirty="0" err="1"/>
              <a:t>legais</a:t>
            </a:r>
            <a:r>
              <a:rPr lang="es-ES" sz="2800" u="sng" dirty="0"/>
              <a:t> da OSE</a:t>
            </a:r>
            <a:r>
              <a:rPr lang="es-ES" sz="2800" dirty="0"/>
              <a:t>:  </a:t>
            </a:r>
            <a:endParaRPr lang="es-ES" sz="2800" dirty="0" smtClean="0"/>
          </a:p>
          <a:p>
            <a:pPr lvl="0" algn="just"/>
            <a:endParaRPr lang="es-ES" dirty="0" smtClean="0"/>
          </a:p>
          <a:p>
            <a:pPr lvl="0" algn="just"/>
            <a:r>
              <a:rPr lang="es-ES" sz="2800" dirty="0" smtClean="0"/>
              <a:t>A </a:t>
            </a:r>
            <a:r>
              <a:rPr lang="es-ES" sz="2800" dirty="0"/>
              <a:t>presentación por parte dos opositores </a:t>
            </a:r>
            <a:r>
              <a:rPr lang="es-ES" sz="2800" dirty="0" err="1"/>
              <a:t>ás</a:t>
            </a:r>
            <a:r>
              <a:rPr lang="es-ES" sz="2800" dirty="0"/>
              <a:t> </a:t>
            </a:r>
            <a:r>
              <a:rPr lang="es-ES" sz="2800" dirty="0" err="1"/>
              <a:t>eleccións</a:t>
            </a:r>
            <a:r>
              <a:rPr lang="es-ES" sz="2800" dirty="0"/>
              <a:t> d</a:t>
            </a:r>
            <a:r>
              <a:rPr lang="es-ES" sz="2800" b="1" dirty="0"/>
              <a:t>os enlaces </a:t>
            </a:r>
            <a:r>
              <a:rPr lang="es-ES" sz="2800" b="1" dirty="0" err="1"/>
              <a:t>sindicais</a:t>
            </a:r>
            <a:r>
              <a:rPr lang="es-ES" sz="2800" b="1" dirty="0"/>
              <a:t> e o </a:t>
            </a:r>
            <a:r>
              <a:rPr lang="es-ES" sz="2800" b="1" dirty="0" err="1"/>
              <a:t>xurados</a:t>
            </a:r>
            <a:r>
              <a:rPr lang="es-ES" sz="2800" b="1" dirty="0"/>
              <a:t> de empresa da OSE. </a:t>
            </a:r>
            <a:endParaRPr lang="es-ES" sz="2800" b="1" dirty="0" smtClean="0"/>
          </a:p>
          <a:p>
            <a:pPr lvl="0" algn="just"/>
            <a:endParaRPr lang="es-ES" b="1" dirty="0"/>
          </a:p>
          <a:p>
            <a:pPr lvl="0" algn="just"/>
            <a:r>
              <a:rPr lang="es-ES" sz="2800" b="1" dirty="0" err="1" smtClean="0"/>
              <a:t>Unha</a:t>
            </a:r>
            <a:r>
              <a:rPr lang="es-ES" sz="2800" b="1" dirty="0" smtClean="0"/>
              <a:t> </a:t>
            </a:r>
            <a:r>
              <a:rPr lang="es-ES" sz="2800" b="1" dirty="0"/>
              <a:t>vez </a:t>
            </a:r>
            <a:r>
              <a:rPr lang="es-ES" sz="2800" b="1" dirty="0" err="1"/>
              <a:t>acadados</a:t>
            </a:r>
            <a:r>
              <a:rPr lang="es-ES" sz="2800" b="1" dirty="0"/>
              <a:t> os cargos,</a:t>
            </a:r>
            <a:r>
              <a:rPr lang="es-ES" sz="2800" dirty="0"/>
              <a:t> </a:t>
            </a:r>
            <a:r>
              <a:rPr lang="es-ES" sz="2800" dirty="0" err="1"/>
              <a:t>estes</a:t>
            </a:r>
            <a:r>
              <a:rPr lang="es-ES" sz="2800" dirty="0"/>
              <a:t> empezarán a ser </a:t>
            </a:r>
            <a:r>
              <a:rPr lang="es-ES" sz="2800" u="sng" dirty="0"/>
              <a:t>utilizados polos </a:t>
            </a:r>
            <a:r>
              <a:rPr lang="es-ES" sz="2800" u="sng" dirty="0" err="1"/>
              <a:t>traballadores</a:t>
            </a:r>
            <a:r>
              <a:rPr lang="es-ES" sz="2800" u="sng" dirty="0"/>
              <a:t> como un instrumento reivindicativo e de </a:t>
            </a:r>
            <a:r>
              <a:rPr lang="es-ES" sz="2800" u="sng" dirty="0" err="1"/>
              <a:t>loita</a:t>
            </a:r>
            <a:r>
              <a:rPr lang="es-ES" sz="2800" u="sng" dirty="0"/>
              <a:t> laboral</a:t>
            </a:r>
            <a:r>
              <a:rPr lang="es-ES" sz="2800" dirty="0"/>
              <a:t>.</a:t>
            </a:r>
          </a:p>
        </p:txBody>
      </p:sp>
      <p:pic>
        <p:nvPicPr>
          <p:cNvPr id="10242" name="Picture 2" descr="La organización sindical española: Amazon.com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4" y="10631"/>
            <a:ext cx="4557102" cy="68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948" y="0"/>
            <a:ext cx="64148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Entre 1962 </a:t>
            </a:r>
            <a:r>
              <a:rPr lang="es-ES" sz="2800" b="1" dirty="0"/>
              <a:t>e 1964</a:t>
            </a:r>
            <a:r>
              <a:rPr lang="es-ES" sz="2800" dirty="0"/>
              <a:t> </a:t>
            </a:r>
            <a:r>
              <a:rPr lang="es-ES" sz="2800" dirty="0" smtClean="0"/>
              <a:t>as comisión </a:t>
            </a:r>
            <a:r>
              <a:rPr lang="es-ES" sz="2800" dirty="0" err="1" smtClean="0"/>
              <a:t>constituiranse</a:t>
            </a:r>
            <a:r>
              <a:rPr lang="es-ES" sz="2800" dirty="0" smtClean="0"/>
              <a:t> </a:t>
            </a:r>
            <a:r>
              <a:rPr lang="es-ES" sz="2800" dirty="0" err="1"/>
              <a:t>nunha</a:t>
            </a:r>
            <a:r>
              <a:rPr lang="es-ES" sz="2800" dirty="0"/>
              <a:t> </a:t>
            </a:r>
            <a:r>
              <a:rPr lang="es-ES" sz="2800" b="1" dirty="0"/>
              <a:t>organización, </a:t>
            </a:r>
            <a:r>
              <a:rPr lang="es-ES" sz="2800" b="1" dirty="0" err="1"/>
              <a:t>Comisións</a:t>
            </a:r>
            <a:r>
              <a:rPr lang="es-ES" sz="2800" b="1" dirty="0"/>
              <a:t> </a:t>
            </a:r>
            <a:r>
              <a:rPr lang="es-ES" sz="2800" b="1" dirty="0" err="1" smtClean="0"/>
              <a:t>Obreiras</a:t>
            </a:r>
            <a:r>
              <a:rPr lang="es-ES" sz="2800" dirty="0" smtClean="0"/>
              <a:t>, </a:t>
            </a:r>
            <a:r>
              <a:rPr lang="es-ES" sz="2800" dirty="0" err="1" smtClean="0"/>
              <a:t>movemento</a:t>
            </a:r>
            <a:r>
              <a:rPr lang="es-ES" sz="2800" dirty="0" smtClean="0"/>
              <a:t> </a:t>
            </a:r>
            <a:r>
              <a:rPr lang="es-ES" sz="2800" dirty="0"/>
              <a:t>de oposición sindical de masas (</a:t>
            </a:r>
            <a:r>
              <a:rPr lang="es-ES" sz="2800" dirty="0" err="1"/>
              <a:t>xermolo</a:t>
            </a:r>
            <a:r>
              <a:rPr lang="es-ES" sz="2800" dirty="0"/>
              <a:t> do futuro sindicato </a:t>
            </a:r>
            <a:r>
              <a:rPr lang="es-ES" sz="2800" dirty="0" err="1"/>
              <a:t>Comisións</a:t>
            </a:r>
            <a:r>
              <a:rPr lang="es-ES" sz="2800" dirty="0"/>
              <a:t> </a:t>
            </a:r>
            <a:r>
              <a:rPr lang="es-ES" sz="2800" dirty="0" err="1"/>
              <a:t>Obreiras</a:t>
            </a:r>
            <a:r>
              <a:rPr lang="es-ES" sz="2800" dirty="0"/>
              <a:t>). </a:t>
            </a:r>
          </a:p>
          <a:p>
            <a:pPr algn="just"/>
            <a:r>
              <a:rPr lang="es-ES" sz="2800" dirty="0" err="1"/>
              <a:t>Máis</a:t>
            </a:r>
            <a:r>
              <a:rPr lang="es-ES" sz="2800" dirty="0"/>
              <a:t> que un sindicato, </a:t>
            </a:r>
            <a:r>
              <a:rPr lang="es-ES" sz="2800" b="1" dirty="0" err="1"/>
              <a:t>Comisións</a:t>
            </a:r>
            <a:r>
              <a:rPr lang="es-ES" sz="2800" b="1" dirty="0"/>
              <a:t> </a:t>
            </a:r>
            <a:r>
              <a:rPr lang="es-ES" sz="2800" b="1" dirty="0" err="1"/>
              <a:t>Obreiras</a:t>
            </a:r>
            <a:r>
              <a:rPr lang="es-ES" sz="2800" b="1" dirty="0"/>
              <a:t> </a:t>
            </a:r>
            <a:r>
              <a:rPr lang="es-ES" sz="2800" dirty="0"/>
              <a:t>era un </a:t>
            </a:r>
            <a:r>
              <a:rPr lang="es-ES" sz="2800" dirty="0" err="1"/>
              <a:t>movemento</a:t>
            </a:r>
            <a:r>
              <a:rPr lang="es-ES" sz="2800" dirty="0"/>
              <a:t> socio-político que, </a:t>
            </a:r>
            <a:r>
              <a:rPr lang="es-ES" sz="2800" dirty="0" err="1"/>
              <a:t>resistíndose</a:t>
            </a:r>
            <a:r>
              <a:rPr lang="es-ES" sz="2800" dirty="0"/>
              <a:t> </a:t>
            </a:r>
            <a:r>
              <a:rPr lang="es-ES" sz="2800" dirty="0" err="1"/>
              <a:t>ó</a:t>
            </a:r>
            <a:r>
              <a:rPr lang="es-ES" sz="2800" dirty="0"/>
              <a:t> sindicalismo vertical e </a:t>
            </a:r>
            <a:r>
              <a:rPr lang="es-ES" sz="2800" dirty="0" err="1"/>
              <a:t>defendendo</a:t>
            </a:r>
            <a:r>
              <a:rPr lang="es-ES" sz="2800" dirty="0"/>
              <a:t> os intereses dos </a:t>
            </a:r>
            <a:r>
              <a:rPr lang="es-ES" sz="2800" dirty="0" err="1"/>
              <a:t>traballadores</a:t>
            </a:r>
            <a:r>
              <a:rPr lang="es-ES" sz="2800" dirty="0"/>
              <a:t>, </a:t>
            </a:r>
            <a:r>
              <a:rPr lang="es-ES" sz="2800" dirty="0" smtClean="0"/>
              <a:t>busca </a:t>
            </a:r>
            <a:r>
              <a:rPr lang="es-ES" sz="2800" dirty="0"/>
              <a:t>o logro das </a:t>
            </a:r>
            <a:r>
              <a:rPr lang="es-ES" sz="2800" dirty="0" err="1"/>
              <a:t>liberdades</a:t>
            </a:r>
            <a:r>
              <a:rPr lang="es-ES" sz="2800" dirty="0"/>
              <a:t> democráticas. </a:t>
            </a:r>
            <a:endParaRPr lang="es-ES" sz="2800" dirty="0" smtClean="0"/>
          </a:p>
          <a:p>
            <a:pPr algn="just"/>
            <a:r>
              <a:rPr lang="es-ES" sz="2800" dirty="0" smtClean="0"/>
              <a:t>Os </a:t>
            </a:r>
            <a:r>
              <a:rPr lang="es-ES" sz="2800" dirty="0" err="1"/>
              <a:t>seus</a:t>
            </a:r>
            <a:r>
              <a:rPr lang="es-ES" sz="2800" dirty="0"/>
              <a:t> líderes Marcelino Camacho </a:t>
            </a:r>
            <a:r>
              <a:rPr lang="es-ES" sz="2800" dirty="0" err="1"/>
              <a:t>ou</a:t>
            </a:r>
            <a:r>
              <a:rPr lang="es-ES" sz="2800" dirty="0"/>
              <a:t> </a:t>
            </a:r>
            <a:r>
              <a:rPr lang="es-ES" sz="2800" dirty="0" err="1"/>
              <a:t>Xulián</a:t>
            </a:r>
            <a:r>
              <a:rPr lang="es-ES" sz="2800" dirty="0"/>
              <a:t> Ariza defendían,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r>
              <a:rPr lang="es-ES" sz="2800" dirty="0" err="1"/>
              <a:t>obxecto</a:t>
            </a:r>
            <a:r>
              <a:rPr lang="es-ES" sz="2800" dirty="0"/>
              <a:t> de coordinar o activismo </a:t>
            </a:r>
            <a:r>
              <a:rPr lang="es-ES" sz="2800" dirty="0" err="1"/>
              <a:t>obreiro</a:t>
            </a:r>
            <a:r>
              <a:rPr lang="es-ES" sz="2800" dirty="0"/>
              <a:t>, o </a:t>
            </a:r>
            <a:r>
              <a:rPr lang="es-ES" sz="2800" dirty="0" err="1"/>
              <a:t>feito</a:t>
            </a:r>
            <a:r>
              <a:rPr lang="es-ES" sz="2800" dirty="0"/>
              <a:t> de presentarse á elección de enlaces e </a:t>
            </a:r>
            <a:r>
              <a:rPr lang="es-ES" sz="2800" dirty="0" err="1"/>
              <a:t>xurados</a:t>
            </a:r>
            <a:r>
              <a:rPr lang="es-ES" sz="2800" dirty="0"/>
              <a:t> dentro da OSE, como medio de </a:t>
            </a:r>
            <a:r>
              <a:rPr lang="es-ES" sz="2800" dirty="0" err="1"/>
              <a:t>chegar</a:t>
            </a:r>
            <a:r>
              <a:rPr lang="es-ES" sz="2800" dirty="0"/>
              <a:t> </a:t>
            </a:r>
            <a:r>
              <a:rPr lang="es-ES" sz="2800" dirty="0" err="1"/>
              <a:t>máis</a:t>
            </a:r>
            <a:r>
              <a:rPr lang="es-ES" sz="2800" dirty="0"/>
              <a:t> </a:t>
            </a:r>
            <a:r>
              <a:rPr lang="es-ES" sz="2800" dirty="0" err="1"/>
              <a:t>facilmente</a:t>
            </a:r>
            <a:r>
              <a:rPr lang="es-ES" sz="2800" dirty="0"/>
              <a:t> </a:t>
            </a:r>
            <a:r>
              <a:rPr lang="es-ES" sz="2800" dirty="0" err="1"/>
              <a:t>ós</a:t>
            </a:r>
            <a:r>
              <a:rPr lang="es-ES" sz="2800" dirty="0"/>
              <a:t> </a:t>
            </a:r>
            <a:r>
              <a:rPr lang="es-ES" sz="2800" dirty="0" err="1"/>
              <a:t>traballadores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7170" name="Picture 2" descr="1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1" y="2834521"/>
            <a:ext cx="5158154" cy="35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isiones Obreras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6" y="655957"/>
            <a:ext cx="5203445" cy="18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4992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As </a:t>
            </a:r>
            <a:r>
              <a:rPr lang="es-ES" sz="2800" dirty="0" err="1" smtClean="0"/>
              <a:t>Comisións</a:t>
            </a:r>
            <a:r>
              <a:rPr lang="es-ES" sz="2800" dirty="0" smtClean="0"/>
              <a:t> </a:t>
            </a:r>
            <a:r>
              <a:rPr lang="es-ES" sz="2800" dirty="0" err="1" smtClean="0"/>
              <a:t>acadaron</a:t>
            </a:r>
            <a:r>
              <a:rPr lang="es-ES" sz="2800" dirty="0" smtClean="0"/>
              <a:t> </a:t>
            </a:r>
            <a:r>
              <a:rPr lang="es-ES" sz="2800" dirty="0" err="1"/>
              <a:t>nas</a:t>
            </a:r>
            <a:r>
              <a:rPr lang="es-ES" sz="2800" dirty="0"/>
              <a:t> </a:t>
            </a:r>
            <a:r>
              <a:rPr lang="es-ES" sz="2800" dirty="0" err="1"/>
              <a:t>eleccións</a:t>
            </a:r>
            <a:r>
              <a:rPr lang="es-ES" sz="2800" dirty="0"/>
              <a:t> </a:t>
            </a:r>
            <a:r>
              <a:rPr lang="es-ES" sz="2800" dirty="0" err="1"/>
              <a:t>sindicais</a:t>
            </a:r>
            <a:r>
              <a:rPr lang="es-ES" sz="2800" dirty="0"/>
              <a:t> de 1966  a </a:t>
            </a:r>
            <a:r>
              <a:rPr lang="es-ES" sz="2800" dirty="0" err="1"/>
              <a:t>maioría</a:t>
            </a:r>
            <a:r>
              <a:rPr lang="es-ES" sz="2800" dirty="0"/>
              <a:t> dos cargos do Sindicato vertical franquista, </a:t>
            </a:r>
            <a:r>
              <a:rPr lang="es-ES" sz="2800" dirty="0" err="1"/>
              <a:t>espertou</a:t>
            </a:r>
            <a:r>
              <a:rPr lang="es-ES" sz="2800" dirty="0"/>
              <a:t> o recelo e o medo entre as autoridades franquistas, que ilegalizaron </a:t>
            </a:r>
            <a:r>
              <a:rPr lang="es-ES" sz="2800" dirty="0" err="1"/>
              <a:t>Comisións</a:t>
            </a:r>
            <a:r>
              <a:rPr lang="es-ES" sz="2800" dirty="0"/>
              <a:t> </a:t>
            </a:r>
            <a:r>
              <a:rPr lang="es-ES" sz="2800" dirty="0" err="1"/>
              <a:t>Obreiras</a:t>
            </a:r>
            <a:r>
              <a:rPr lang="es-ES" sz="2800" dirty="0"/>
              <a:t> en 1967 (considerada polo </a:t>
            </a:r>
            <a:r>
              <a:rPr lang="es-ES" sz="2800" dirty="0" err="1"/>
              <a:t>Réxime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filial do Partido Comunista de España</a:t>
            </a:r>
            <a:r>
              <a:rPr lang="es-ES" sz="2800" dirty="0" smtClean="0"/>
              <a:t>).</a:t>
            </a:r>
          </a:p>
          <a:p>
            <a:pPr algn="just"/>
            <a:r>
              <a:rPr lang="es-ES" sz="2800" dirty="0" smtClean="0"/>
              <a:t>Desde </a:t>
            </a:r>
            <a:r>
              <a:rPr lang="es-ES" sz="2800" dirty="0" err="1"/>
              <a:t>finais</a:t>
            </a:r>
            <a:r>
              <a:rPr lang="es-ES" sz="2800" dirty="0"/>
              <a:t> da década dos </a:t>
            </a:r>
            <a:r>
              <a:rPr lang="es-ES" sz="2800" dirty="0" smtClean="0"/>
              <a:t>50 o </a:t>
            </a:r>
            <a:r>
              <a:rPr lang="es-ES" sz="2800" dirty="0"/>
              <a:t>PCE</a:t>
            </a:r>
            <a:r>
              <a:rPr lang="es-ES" sz="2800" dirty="0" smtClean="0"/>
              <a:t>, </a:t>
            </a:r>
            <a:r>
              <a:rPr lang="es-ES" sz="2800" dirty="0"/>
              <a:t>CNT e socialistas, non </a:t>
            </a:r>
            <a:r>
              <a:rPr lang="es-ES" sz="2800" dirty="0" smtClean="0"/>
              <a:t>a </a:t>
            </a:r>
            <a:r>
              <a:rPr lang="es-ES" sz="2800" dirty="0"/>
              <a:t>UXT, </a:t>
            </a:r>
            <a:r>
              <a:rPr lang="es-ES" sz="2800" dirty="0" smtClean="0"/>
              <a:t>empezaron </a:t>
            </a:r>
            <a:r>
              <a:rPr lang="es-ES" sz="2800" dirty="0"/>
              <a:t>a ver con </a:t>
            </a:r>
            <a:r>
              <a:rPr lang="es-ES" sz="2800" dirty="0" err="1"/>
              <a:t>bos</a:t>
            </a:r>
            <a:r>
              <a:rPr lang="es-ES" sz="2800" dirty="0"/>
              <a:t> </a:t>
            </a:r>
            <a:r>
              <a:rPr lang="es-ES" sz="2800" dirty="0" err="1"/>
              <a:t>ollos</a:t>
            </a:r>
            <a:r>
              <a:rPr lang="es-ES" sz="2800" dirty="0"/>
              <a:t> </a:t>
            </a:r>
            <a:r>
              <a:rPr lang="es-ES" sz="2800" dirty="0" smtClean="0"/>
              <a:t>o </a:t>
            </a:r>
            <a:r>
              <a:rPr lang="es-ES" sz="2800" dirty="0" err="1"/>
              <a:t>entrismo</a:t>
            </a:r>
            <a:r>
              <a:rPr lang="es-ES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OSE. </a:t>
            </a:r>
          </a:p>
          <a:p>
            <a:pPr algn="just"/>
            <a:r>
              <a:rPr lang="es-ES" sz="2800" dirty="0"/>
              <a:t>A continua represión estimulaba a afiliación e a votación </a:t>
            </a:r>
            <a:r>
              <a:rPr lang="es-ES" sz="2800" dirty="0" err="1"/>
              <a:t>nas</a:t>
            </a:r>
            <a:r>
              <a:rPr lang="es-ES" sz="2800" dirty="0"/>
              <a:t> </a:t>
            </a:r>
            <a:r>
              <a:rPr lang="es-ES" sz="2800" dirty="0" err="1"/>
              <a:t>eleccións</a:t>
            </a:r>
            <a:r>
              <a:rPr lang="es-ES" sz="2800" dirty="0"/>
              <a:t> </a:t>
            </a:r>
            <a:r>
              <a:rPr lang="es-ES" sz="2800" dirty="0" err="1"/>
              <a:t>sindicais</a:t>
            </a:r>
            <a:r>
              <a:rPr lang="es-ES" sz="2800" dirty="0"/>
              <a:t> a </a:t>
            </a:r>
            <a:r>
              <a:rPr lang="es-ES" sz="2800" dirty="0" err="1"/>
              <a:t>organizacións</a:t>
            </a:r>
            <a:r>
              <a:rPr lang="es-ES" sz="2800" dirty="0"/>
              <a:t> </a:t>
            </a:r>
            <a:r>
              <a:rPr lang="es-ES" sz="2800" dirty="0" err="1"/>
              <a:t>opostas</a:t>
            </a:r>
            <a:r>
              <a:rPr lang="es-ES" sz="2800" dirty="0"/>
              <a:t> a OSE, como </a:t>
            </a:r>
            <a:r>
              <a:rPr lang="es-ES" sz="2800" dirty="0" err="1"/>
              <a:t>Comisións</a:t>
            </a:r>
            <a:r>
              <a:rPr lang="es-ES" sz="2800" dirty="0"/>
              <a:t> </a:t>
            </a:r>
            <a:r>
              <a:rPr lang="es-ES" sz="2800" dirty="0" err="1"/>
              <a:t>Obreiras</a:t>
            </a:r>
            <a:r>
              <a:rPr lang="es-ES" sz="2800" dirty="0"/>
              <a:t> e a </a:t>
            </a:r>
            <a:r>
              <a:rPr lang="es-ES" sz="2800" dirty="0" err="1"/>
              <a:t>outros</a:t>
            </a:r>
            <a:r>
              <a:rPr lang="es-ES" sz="2800" dirty="0"/>
              <a:t> grupos </a:t>
            </a:r>
            <a:r>
              <a:rPr lang="es-ES" sz="2800" dirty="0" err="1" smtClean="0"/>
              <a:t>ilegais</a:t>
            </a:r>
            <a:r>
              <a:rPr lang="es-ES" sz="2800" dirty="0" smtClean="0"/>
              <a:t> </a:t>
            </a:r>
            <a:r>
              <a:rPr lang="es-ES" sz="2800" dirty="0"/>
              <a:t>como Unión Sindical </a:t>
            </a:r>
            <a:r>
              <a:rPr lang="es-ES" sz="2800" dirty="0" err="1"/>
              <a:t>Obreira</a:t>
            </a:r>
            <a:r>
              <a:rPr lang="es-ES" sz="2800" dirty="0"/>
              <a:t> (USO</a:t>
            </a:r>
            <a:r>
              <a:rPr lang="es-ES" sz="2800" dirty="0" smtClean="0"/>
              <a:t>)...</a:t>
            </a:r>
            <a:endParaRPr lang="es-ES" sz="2800" dirty="0"/>
          </a:p>
        </p:txBody>
      </p:sp>
      <p:pic>
        <p:nvPicPr>
          <p:cNvPr id="11266" name="Picture 2" descr="Corriente Roja - LA TRANSICIÓN ESPAÑOLA (1970-19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74" y="1505353"/>
            <a:ext cx="5662731" cy="40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676" y="0"/>
            <a:ext cx="690723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A </a:t>
            </a:r>
            <a:r>
              <a:rPr lang="es-ES" sz="2800" dirty="0"/>
              <a:t>partir dos anos 60 as </a:t>
            </a:r>
            <a:r>
              <a:rPr lang="es-ES" sz="2800" dirty="0" err="1"/>
              <a:t>accións</a:t>
            </a:r>
            <a:r>
              <a:rPr lang="es-ES" sz="2800" dirty="0"/>
              <a:t> de protesta pasan a ser algo </a:t>
            </a:r>
            <a:r>
              <a:rPr lang="es-ES" sz="2800" dirty="0" err="1"/>
              <a:t>cotián</a:t>
            </a:r>
            <a:r>
              <a:rPr lang="es-ES" sz="2800" dirty="0"/>
              <a:t>. As folgas reivindican </a:t>
            </a:r>
            <a:r>
              <a:rPr lang="es-ES" sz="2800" dirty="0" err="1"/>
              <a:t>melloras</a:t>
            </a:r>
            <a:r>
              <a:rPr lang="es-ES" sz="2800" dirty="0"/>
              <a:t> </a:t>
            </a:r>
            <a:r>
              <a:rPr lang="es-ES" sz="2800" dirty="0" err="1"/>
              <a:t>salariais</a:t>
            </a:r>
            <a:r>
              <a:rPr lang="es-ES" sz="2800" dirty="0"/>
              <a:t>, </a:t>
            </a:r>
            <a:r>
              <a:rPr lang="es-ES" sz="2800" dirty="0" err="1"/>
              <a:t>redución</a:t>
            </a:r>
            <a:r>
              <a:rPr lang="es-ES" sz="2800" dirty="0"/>
              <a:t> de </a:t>
            </a:r>
            <a:r>
              <a:rPr lang="es-ES" sz="2800" dirty="0" err="1"/>
              <a:t>xornada</a:t>
            </a:r>
            <a:r>
              <a:rPr lang="es-ES" sz="2800" dirty="0"/>
              <a:t> e </a:t>
            </a:r>
            <a:r>
              <a:rPr lang="es-ES" sz="2800" dirty="0" err="1"/>
              <a:t>solidariedade</a:t>
            </a:r>
            <a:r>
              <a:rPr lang="es-ES" sz="2800" dirty="0"/>
              <a:t> con </a:t>
            </a:r>
            <a:r>
              <a:rPr lang="es-ES" sz="2800" dirty="0" err="1" smtClean="0"/>
              <a:t>compañeiros</a:t>
            </a:r>
            <a:r>
              <a:rPr lang="es-ES" sz="2800" dirty="0" smtClean="0"/>
              <a:t>/as </a:t>
            </a:r>
            <a:r>
              <a:rPr lang="es-ES" sz="2800" dirty="0" err="1"/>
              <a:t>detidas</a:t>
            </a:r>
            <a:r>
              <a:rPr lang="es-ES" sz="2800" dirty="0"/>
              <a:t> </a:t>
            </a:r>
            <a:r>
              <a:rPr lang="es-ES" sz="2800" dirty="0" err="1" smtClean="0"/>
              <a:t>ou</a:t>
            </a:r>
            <a:r>
              <a:rPr lang="es-ES" sz="2800" dirty="0" smtClean="0"/>
              <a:t> </a:t>
            </a:r>
            <a:r>
              <a:rPr lang="es-ES" sz="2800" dirty="0"/>
              <a:t>sancionadas. </a:t>
            </a:r>
            <a:r>
              <a:rPr lang="es-ES" sz="2800" dirty="0" err="1"/>
              <a:t>Esténdese</a:t>
            </a:r>
            <a:r>
              <a:rPr lang="es-ES" sz="2800" dirty="0"/>
              <a:t> </a:t>
            </a:r>
            <a:r>
              <a:rPr lang="es-ES" sz="2800" dirty="0" smtClean="0"/>
              <a:t>por España, </a:t>
            </a:r>
            <a:r>
              <a:rPr lang="es-ES" sz="2800" dirty="0"/>
              <a:t>sobre todo, Asturias, País Vasco e Cataluña. </a:t>
            </a:r>
          </a:p>
          <a:p>
            <a:pPr algn="just"/>
            <a:r>
              <a:rPr lang="es-ES" sz="2800" dirty="0"/>
              <a:t>A </a:t>
            </a:r>
            <a:r>
              <a:rPr lang="es-ES" sz="2800" dirty="0" err="1"/>
              <a:t>resposta</a:t>
            </a:r>
            <a:r>
              <a:rPr lang="es-ES" sz="2800" dirty="0"/>
              <a:t> dos </a:t>
            </a:r>
            <a:r>
              <a:rPr lang="es-ES" sz="2800" dirty="0" err="1"/>
              <a:t>gobernos</a:t>
            </a:r>
            <a:r>
              <a:rPr lang="es-ES" sz="2800" dirty="0"/>
              <a:t> franquistas </a:t>
            </a:r>
            <a:r>
              <a:rPr lang="es-ES" sz="2800" dirty="0" err="1"/>
              <a:t>foi</a:t>
            </a:r>
            <a:r>
              <a:rPr lang="es-ES" sz="2800" dirty="0"/>
              <a:t> </a:t>
            </a:r>
            <a:r>
              <a:rPr lang="es-ES" sz="2800" dirty="0" err="1"/>
              <a:t>sempre</a:t>
            </a:r>
            <a:r>
              <a:rPr lang="es-ES" sz="2800" dirty="0"/>
              <a:t> represiva </a:t>
            </a:r>
            <a:r>
              <a:rPr lang="es-ES" sz="2800" dirty="0" err="1"/>
              <a:t>pois</a:t>
            </a:r>
            <a:r>
              <a:rPr lang="es-ES" sz="2800" dirty="0"/>
              <a:t> </a:t>
            </a:r>
            <a:r>
              <a:rPr lang="es-ES" sz="2800" dirty="0" err="1"/>
              <a:t>aínda</a:t>
            </a:r>
            <a:r>
              <a:rPr lang="es-ES" sz="2800" dirty="0"/>
              <a:t> que as </a:t>
            </a:r>
            <a:r>
              <a:rPr lang="es-ES" sz="2800" dirty="0" err="1"/>
              <a:t>reivindicacións</a:t>
            </a:r>
            <a:r>
              <a:rPr lang="es-ES" sz="2800" dirty="0"/>
              <a:t> non </a:t>
            </a:r>
            <a:r>
              <a:rPr lang="es-ES" sz="2800" dirty="0" err="1"/>
              <a:t>foran</a:t>
            </a:r>
            <a:r>
              <a:rPr lang="es-ES" sz="2800" dirty="0"/>
              <a:t> políticas, as folgas si eran consideradas como tal </a:t>
            </a:r>
            <a:r>
              <a:rPr lang="es-ES" sz="2800" dirty="0" err="1"/>
              <a:t>pois</a:t>
            </a:r>
            <a:r>
              <a:rPr lang="es-ES" sz="2800" dirty="0"/>
              <a:t> non respondían </a:t>
            </a:r>
            <a:r>
              <a:rPr lang="es-ES" sz="2800" dirty="0" err="1"/>
              <a:t>ás</a:t>
            </a:r>
            <a:r>
              <a:rPr lang="es-ES" sz="2800" dirty="0"/>
              <a:t> </a:t>
            </a:r>
            <a:r>
              <a:rPr lang="es-ES" sz="2800" dirty="0" err="1"/>
              <a:t>relacións</a:t>
            </a:r>
            <a:r>
              <a:rPr lang="es-ES" sz="2800" dirty="0"/>
              <a:t> </a:t>
            </a:r>
            <a:r>
              <a:rPr lang="es-ES" sz="2800" dirty="0" err="1"/>
              <a:t>laborais</a:t>
            </a:r>
            <a:r>
              <a:rPr lang="es-ES" sz="2800" dirty="0"/>
              <a:t> defendidas polo </a:t>
            </a:r>
            <a:r>
              <a:rPr lang="es-ES" sz="2800" dirty="0" err="1"/>
              <a:t>Réxime</a:t>
            </a:r>
            <a:r>
              <a:rPr lang="es-ES" sz="2800" dirty="0"/>
              <a:t> e </a:t>
            </a:r>
            <a:r>
              <a:rPr lang="es-ES" sz="2800" dirty="0" smtClean="0"/>
              <a:t>por </a:t>
            </a:r>
            <a:r>
              <a:rPr lang="es-ES" sz="2800" dirty="0" err="1"/>
              <a:t>constituír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alteración do </a:t>
            </a:r>
            <a:r>
              <a:rPr lang="es-ES" sz="2800" dirty="0" err="1"/>
              <a:t>Orde</a:t>
            </a:r>
            <a:r>
              <a:rPr lang="es-ES" sz="2800" dirty="0"/>
              <a:t> Público e un ataque directo </a:t>
            </a:r>
            <a:r>
              <a:rPr lang="es-ES" sz="2800" dirty="0" err="1"/>
              <a:t>ó</a:t>
            </a:r>
            <a:r>
              <a:rPr lang="es-ES" sz="2800" dirty="0"/>
              <a:t> </a:t>
            </a:r>
            <a:r>
              <a:rPr lang="es-ES" sz="2800" dirty="0" err="1"/>
              <a:t>Réxime</a:t>
            </a:r>
            <a:r>
              <a:rPr lang="es-ES" sz="2800" dirty="0"/>
              <a:t>. </a:t>
            </a:r>
            <a:r>
              <a:rPr lang="es-ES" sz="2800" dirty="0" err="1"/>
              <a:t>Xa</a:t>
            </a:r>
            <a:r>
              <a:rPr lang="es-ES" sz="2800" dirty="0"/>
              <a:t> en 1959 </a:t>
            </a:r>
            <a:r>
              <a:rPr lang="es-ES" sz="2800" dirty="0" err="1"/>
              <a:t>aprobáronse</a:t>
            </a:r>
            <a:r>
              <a:rPr lang="es-ES" sz="2800" dirty="0"/>
              <a:t> varias </a:t>
            </a:r>
            <a:r>
              <a:rPr lang="es-ES" sz="2800" dirty="0" err="1"/>
              <a:t>leis</a:t>
            </a:r>
            <a:r>
              <a:rPr lang="es-ES" sz="2800" dirty="0"/>
              <a:t> como a </a:t>
            </a:r>
            <a:r>
              <a:rPr lang="es-ES" sz="2800" dirty="0" err="1"/>
              <a:t>Lei</a:t>
            </a:r>
            <a:r>
              <a:rPr lang="es-ES" sz="2800" dirty="0"/>
              <a:t> de </a:t>
            </a:r>
            <a:r>
              <a:rPr lang="es-ES" sz="2800" dirty="0" err="1"/>
              <a:t>Procedementos</a:t>
            </a:r>
            <a:r>
              <a:rPr lang="es-ES" sz="2800" dirty="0"/>
              <a:t> sumarísimos en </a:t>
            </a:r>
            <a:r>
              <a:rPr lang="es-ES" sz="2800" dirty="0" err="1"/>
              <a:t>Consellos</a:t>
            </a:r>
            <a:r>
              <a:rPr lang="es-ES" sz="2800" dirty="0"/>
              <a:t> de Guerra </a:t>
            </a:r>
            <a:r>
              <a:rPr lang="es-ES" sz="2800" dirty="0" err="1"/>
              <a:t>ou</a:t>
            </a:r>
            <a:r>
              <a:rPr lang="es-ES" sz="2800" dirty="0"/>
              <a:t> a </a:t>
            </a:r>
            <a:r>
              <a:rPr lang="es-ES" sz="2800" dirty="0" err="1"/>
              <a:t>Lei</a:t>
            </a:r>
            <a:r>
              <a:rPr lang="es-ES" sz="2800" dirty="0"/>
              <a:t> de </a:t>
            </a:r>
            <a:r>
              <a:rPr lang="es-ES" sz="2800" dirty="0" err="1"/>
              <a:t>Orde</a:t>
            </a:r>
            <a:r>
              <a:rPr lang="es-ES" sz="2800" dirty="0"/>
              <a:t> Público.</a:t>
            </a:r>
            <a:endParaRPr lang="gl-ES" sz="2800" dirty="0"/>
          </a:p>
        </p:txBody>
      </p:sp>
      <p:pic>
        <p:nvPicPr>
          <p:cNvPr id="12290" name="Picture 2" descr="Del hogar a la huelga. Trabajo, género y movimiento obrero durante el  franquismo | El Cult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4" y="539207"/>
            <a:ext cx="4923426" cy="59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707604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O </a:t>
            </a:r>
            <a:r>
              <a:rPr lang="es-ES" sz="2800" dirty="0" err="1"/>
              <a:t>Réxime</a:t>
            </a:r>
            <a:r>
              <a:rPr lang="es-ES" sz="2800" dirty="0"/>
              <a:t> non estaba </a:t>
            </a:r>
            <a:r>
              <a:rPr lang="es-ES" sz="2800" dirty="0" err="1"/>
              <a:t>disposto</a:t>
            </a:r>
            <a:r>
              <a:rPr lang="es-ES" sz="2800" dirty="0"/>
              <a:t> a aceptar </a:t>
            </a:r>
            <a:r>
              <a:rPr lang="es-ES" sz="2800" dirty="0" err="1"/>
              <a:t>ningunha</a:t>
            </a:r>
            <a:r>
              <a:rPr lang="es-ES" sz="2800" dirty="0"/>
              <a:t> alteración do </a:t>
            </a:r>
            <a:r>
              <a:rPr lang="es-ES" sz="2800" dirty="0" err="1"/>
              <a:t>Orde</a:t>
            </a:r>
            <a:r>
              <a:rPr lang="es-ES" sz="2800" dirty="0"/>
              <a:t> Público </a:t>
            </a:r>
            <a:r>
              <a:rPr lang="es-ES" sz="2800" dirty="0" err="1"/>
              <a:t>nin</a:t>
            </a:r>
            <a:r>
              <a:rPr lang="es-ES" sz="2800" dirty="0"/>
              <a:t> a </a:t>
            </a:r>
            <a:r>
              <a:rPr lang="es-ES" sz="2800" dirty="0" err="1"/>
              <a:t>ameaza</a:t>
            </a:r>
            <a:r>
              <a:rPr lang="es-ES" sz="2800" dirty="0"/>
              <a:t> de </a:t>
            </a:r>
            <a:r>
              <a:rPr lang="es-ES" sz="2800" dirty="0" err="1"/>
              <a:t>reivindicacións</a:t>
            </a:r>
            <a:r>
              <a:rPr lang="es-ES" sz="2800" dirty="0"/>
              <a:t> </a:t>
            </a:r>
            <a:r>
              <a:rPr lang="es-ES" sz="2800" dirty="0" err="1"/>
              <a:t>ou</a:t>
            </a:r>
            <a:r>
              <a:rPr lang="es-ES" sz="2800" dirty="0"/>
              <a:t> apertura políticas e </a:t>
            </a:r>
            <a:r>
              <a:rPr lang="es-ES" sz="2800" dirty="0" err="1" smtClean="0"/>
              <a:t>empregou</a:t>
            </a:r>
            <a:r>
              <a:rPr lang="es-ES" sz="2800" dirty="0" smtClean="0"/>
              <a:t> todo </a:t>
            </a:r>
            <a:r>
              <a:rPr lang="es-ES" sz="2800" dirty="0"/>
              <a:t>tipo de medidas represivas: </a:t>
            </a:r>
            <a:r>
              <a:rPr lang="es-ES" sz="2800" dirty="0" smtClean="0"/>
              <a:t>despidos, </a:t>
            </a:r>
            <a:r>
              <a:rPr lang="es-ES" sz="2800" dirty="0"/>
              <a:t>multas, creación dos </a:t>
            </a:r>
            <a:r>
              <a:rPr lang="es-ES" sz="2800" dirty="0" err="1"/>
              <a:t>Tribunais</a:t>
            </a:r>
            <a:r>
              <a:rPr lang="es-ES" sz="2800" dirty="0"/>
              <a:t> do </a:t>
            </a:r>
            <a:r>
              <a:rPr lang="es-ES" sz="2800" dirty="0" err="1"/>
              <a:t>Orde</a:t>
            </a:r>
            <a:r>
              <a:rPr lang="es-ES" sz="2800" dirty="0"/>
              <a:t> Público, así como a actuación das </a:t>
            </a:r>
            <a:r>
              <a:rPr lang="es-ES" sz="2800" dirty="0" err="1"/>
              <a:t>forzas</a:t>
            </a:r>
            <a:r>
              <a:rPr lang="es-ES" sz="2800" dirty="0"/>
              <a:t> represivas da Policía Nacional (en 1970 un </a:t>
            </a:r>
            <a:r>
              <a:rPr lang="es-ES" sz="2800" dirty="0" err="1"/>
              <a:t>obreiro</a:t>
            </a:r>
            <a:r>
              <a:rPr lang="es-ES" sz="2800" dirty="0"/>
              <a:t> </a:t>
            </a:r>
            <a:r>
              <a:rPr lang="es-ES" sz="2800" dirty="0" err="1"/>
              <a:t>morto</a:t>
            </a:r>
            <a:r>
              <a:rPr lang="es-ES" sz="2800" dirty="0"/>
              <a:t> en Granada, 1971, 1 </a:t>
            </a:r>
            <a:r>
              <a:rPr lang="es-ES" sz="2800" dirty="0" err="1"/>
              <a:t>morto</a:t>
            </a:r>
            <a:r>
              <a:rPr lang="es-ES" sz="2800" dirty="0"/>
              <a:t> en SEAT, 1972, 2 </a:t>
            </a:r>
            <a:r>
              <a:rPr lang="es-ES" sz="2800" dirty="0" err="1"/>
              <a:t>obreiros</a:t>
            </a:r>
            <a:r>
              <a:rPr lang="es-ES" sz="2800" dirty="0"/>
              <a:t> </a:t>
            </a:r>
            <a:r>
              <a:rPr lang="es-ES" sz="2800" dirty="0" err="1"/>
              <a:t>mortos</a:t>
            </a:r>
            <a:r>
              <a:rPr lang="es-ES" sz="2800" dirty="0"/>
              <a:t> en O Ferrol). </a:t>
            </a:r>
          </a:p>
          <a:p>
            <a:pPr algn="just"/>
            <a:r>
              <a:rPr lang="es-ES" sz="2800" dirty="0"/>
              <a:t>A represión </a:t>
            </a:r>
            <a:r>
              <a:rPr lang="es-ES" sz="2800" dirty="0" err="1"/>
              <a:t>motivou</a:t>
            </a:r>
            <a:r>
              <a:rPr lang="es-ES" sz="2800" dirty="0"/>
              <a:t> un </a:t>
            </a:r>
            <a:r>
              <a:rPr lang="es-ES" sz="2800" dirty="0" err="1"/>
              <a:t>novo</a:t>
            </a:r>
            <a:r>
              <a:rPr lang="es-ES" sz="2800" dirty="0"/>
              <a:t> tipo de folgas, as </a:t>
            </a:r>
            <a:r>
              <a:rPr lang="es-ES" sz="2800" b="1" dirty="0"/>
              <a:t>folgas de </a:t>
            </a:r>
            <a:r>
              <a:rPr lang="es-ES" sz="2800" b="1" dirty="0" err="1"/>
              <a:t>solidariedade</a:t>
            </a:r>
            <a:r>
              <a:rPr lang="es-ES" sz="2800" b="1" dirty="0"/>
              <a:t> </a:t>
            </a:r>
            <a:r>
              <a:rPr lang="es-ES" sz="2800" dirty="0"/>
              <a:t>coas </a:t>
            </a:r>
            <a:r>
              <a:rPr lang="es-ES" sz="2800" dirty="0" err="1" smtClean="0"/>
              <a:t>vítimas</a:t>
            </a:r>
            <a:r>
              <a:rPr lang="es-ES" sz="2800" dirty="0" smtClean="0"/>
              <a:t> (Vigo </a:t>
            </a:r>
            <a:r>
              <a:rPr lang="es-ES" sz="2800" dirty="0"/>
              <a:t>1972, en </a:t>
            </a:r>
            <a:r>
              <a:rPr lang="es-ES" sz="2800" dirty="0" err="1"/>
              <a:t>solidariedade</a:t>
            </a:r>
            <a:r>
              <a:rPr lang="es-ES" sz="2800" dirty="0"/>
              <a:t> </a:t>
            </a:r>
            <a:r>
              <a:rPr lang="es-ES" sz="2800" dirty="0" err="1" smtClean="0"/>
              <a:t>co</a:t>
            </a:r>
            <a:r>
              <a:rPr lang="es-ES" sz="2800" dirty="0" smtClean="0"/>
              <a:t> Ferrol. </a:t>
            </a:r>
            <a:r>
              <a:rPr lang="es-ES" sz="2800" dirty="0"/>
              <a:t>D</a:t>
            </a:r>
            <a:r>
              <a:rPr lang="es-ES" sz="2800" dirty="0" smtClean="0"/>
              <a:t>urante </a:t>
            </a:r>
            <a:r>
              <a:rPr lang="es-ES" sz="2800" dirty="0"/>
              <a:t>20 días </a:t>
            </a:r>
            <a:r>
              <a:rPr lang="es-ES" sz="2800" dirty="0" err="1"/>
              <a:t>mantivo</a:t>
            </a:r>
            <a:r>
              <a:rPr lang="es-ES" sz="2800" dirty="0"/>
              <a:t> a </a:t>
            </a:r>
            <a:r>
              <a:rPr lang="es-ES" sz="2800" dirty="0" err="1"/>
              <a:t>mobilización</a:t>
            </a:r>
            <a:r>
              <a:rPr lang="es-ES" sz="2800" dirty="0"/>
              <a:t> social (cargas </a:t>
            </a:r>
            <a:r>
              <a:rPr lang="es-ES" sz="2800" dirty="0" err="1"/>
              <a:t>policiais</a:t>
            </a:r>
            <a:r>
              <a:rPr lang="es-ES" sz="2800" dirty="0"/>
              <a:t>, cortes de tráfico...). Estas folgas </a:t>
            </a:r>
            <a:r>
              <a:rPr lang="es-ES" sz="2800" dirty="0" err="1"/>
              <a:t>teñen</a:t>
            </a:r>
            <a:r>
              <a:rPr lang="es-ES" sz="2800" dirty="0"/>
              <a:t> </a:t>
            </a:r>
            <a:r>
              <a:rPr lang="es-ES" sz="2800" dirty="0" err="1"/>
              <a:t>xa</a:t>
            </a:r>
            <a:r>
              <a:rPr lang="es-ES" sz="2800" dirty="0"/>
              <a:t> un marcado carácter político e </a:t>
            </a:r>
            <a:r>
              <a:rPr lang="es-ES" sz="2800" dirty="0" err="1"/>
              <a:t>contribuíron</a:t>
            </a:r>
            <a:r>
              <a:rPr lang="es-ES" sz="2800" dirty="0"/>
              <a:t> </a:t>
            </a:r>
            <a:r>
              <a:rPr lang="es-ES" sz="2800" dirty="0" err="1" smtClean="0"/>
              <a:t>ó</a:t>
            </a:r>
            <a:r>
              <a:rPr lang="es-ES" sz="2800" dirty="0" smtClean="0"/>
              <a:t> </a:t>
            </a:r>
            <a:r>
              <a:rPr lang="es-ES" sz="2800" dirty="0" err="1"/>
              <a:t>desprestixio</a:t>
            </a:r>
            <a:r>
              <a:rPr lang="es-ES" sz="2800" dirty="0"/>
              <a:t> do </a:t>
            </a:r>
            <a:r>
              <a:rPr lang="es-ES" sz="2800" dirty="0" err="1"/>
              <a:t>Réxime</a:t>
            </a:r>
            <a:r>
              <a:rPr lang="es-ES" sz="2800" dirty="0"/>
              <a:t> franquista.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49" y="631331"/>
            <a:ext cx="5043190" cy="57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5555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Entre 1971 e 1975 </a:t>
            </a:r>
            <a:r>
              <a:rPr lang="es-ES" sz="2800" dirty="0" err="1"/>
              <a:t>multiplícanse</a:t>
            </a:r>
            <a:r>
              <a:rPr lang="es-ES" sz="2800" dirty="0"/>
              <a:t> por 5 o número de folgas e </a:t>
            </a:r>
            <a:r>
              <a:rPr lang="es-ES" sz="2800" dirty="0" err="1"/>
              <a:t>increméntanse</a:t>
            </a:r>
            <a:r>
              <a:rPr lang="es-ES" sz="2800" dirty="0"/>
              <a:t> notablemente o número de </a:t>
            </a:r>
            <a:r>
              <a:rPr lang="es-ES" sz="2800" dirty="0" err="1"/>
              <a:t>folguistas</a:t>
            </a:r>
            <a:r>
              <a:rPr lang="es-ES" sz="2800" dirty="0"/>
              <a:t> e de horas perdidas (</a:t>
            </a:r>
            <a:r>
              <a:rPr lang="es-ES" sz="2800" dirty="0" err="1"/>
              <a:t>chegarán</a:t>
            </a:r>
            <a:r>
              <a:rPr lang="es-ES" sz="2800" dirty="0"/>
              <a:t> a 14 </a:t>
            </a:r>
            <a:r>
              <a:rPr lang="es-ES" sz="2800" dirty="0" err="1"/>
              <a:t>millóns</a:t>
            </a:r>
            <a:r>
              <a:rPr lang="es-ES" sz="2800" dirty="0"/>
              <a:t>). </a:t>
            </a:r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err="1" smtClean="0"/>
              <a:t>Ademais</a:t>
            </a:r>
            <a:r>
              <a:rPr lang="es-ES" sz="2800" dirty="0" smtClean="0"/>
              <a:t> </a:t>
            </a:r>
            <a:r>
              <a:rPr lang="es-ES" sz="2800" dirty="0"/>
              <a:t>das folgas </a:t>
            </a:r>
            <a:r>
              <a:rPr lang="es-ES" sz="2800" dirty="0" err="1"/>
              <a:t>vanse</a:t>
            </a:r>
            <a:r>
              <a:rPr lang="es-ES" sz="2800" dirty="0"/>
              <a:t> desenvolver novas formas de </a:t>
            </a:r>
            <a:r>
              <a:rPr lang="es-ES" sz="2800" dirty="0" err="1"/>
              <a:t>loita</a:t>
            </a:r>
            <a:r>
              <a:rPr lang="es-ES" sz="2800" dirty="0"/>
              <a:t> como a ocupación de centros de </a:t>
            </a:r>
            <a:r>
              <a:rPr lang="es-ES" sz="2800" dirty="0" err="1"/>
              <a:t>traballo</a:t>
            </a:r>
            <a:r>
              <a:rPr lang="es-ES" sz="2800" dirty="0"/>
              <a:t>, </a:t>
            </a:r>
            <a:r>
              <a:rPr lang="es-ES" sz="2800" dirty="0" err="1"/>
              <a:t>concentracións</a:t>
            </a:r>
            <a:r>
              <a:rPr lang="es-ES" sz="2800" dirty="0"/>
              <a:t>, peches en </a:t>
            </a:r>
            <a:r>
              <a:rPr lang="es-ES" sz="2800" dirty="0" err="1"/>
              <a:t>Igrexas</a:t>
            </a:r>
            <a:r>
              <a:rPr lang="es-ES" sz="2800" dirty="0"/>
              <a:t>, Universidades, </a:t>
            </a:r>
            <a:r>
              <a:rPr lang="es-ES" sz="2800" dirty="0" err="1"/>
              <a:t>locais</a:t>
            </a:r>
            <a:r>
              <a:rPr lang="es-ES" sz="2800" dirty="0"/>
              <a:t> da OSE e marchas de protesta. </a:t>
            </a:r>
            <a:r>
              <a:rPr lang="es-ES" sz="2800" dirty="0" err="1"/>
              <a:t>Xeneralízanse</a:t>
            </a:r>
            <a:r>
              <a:rPr lang="es-ES" sz="2800" dirty="0"/>
              <a:t> </a:t>
            </a:r>
            <a:r>
              <a:rPr lang="es-ES" sz="2800" dirty="0" err="1"/>
              <a:t>ademais</a:t>
            </a:r>
            <a:r>
              <a:rPr lang="es-ES" sz="2800" dirty="0"/>
              <a:t> actos de </a:t>
            </a:r>
            <a:r>
              <a:rPr lang="es-ES" sz="2800" dirty="0" err="1"/>
              <a:t>solidariedade</a:t>
            </a:r>
            <a:r>
              <a:rPr lang="es-ES" sz="2800" dirty="0"/>
              <a:t> </a:t>
            </a:r>
            <a:r>
              <a:rPr lang="es-ES" sz="2800" dirty="0" err="1"/>
              <a:t>cos</a:t>
            </a:r>
            <a:r>
              <a:rPr lang="es-ES" sz="2800" dirty="0"/>
              <a:t> afectados como cartas de </a:t>
            </a:r>
            <a:r>
              <a:rPr lang="es-ES" sz="2800" dirty="0" err="1"/>
              <a:t>apoio</a:t>
            </a:r>
            <a:r>
              <a:rPr lang="es-ES" sz="2800" dirty="0"/>
              <a:t> a </a:t>
            </a:r>
            <a:r>
              <a:rPr lang="es-ES" sz="2800" dirty="0" err="1"/>
              <a:t>reivindicacións</a:t>
            </a:r>
            <a:r>
              <a:rPr lang="es-ES" sz="2800" dirty="0"/>
              <a:t> </a:t>
            </a:r>
            <a:r>
              <a:rPr lang="es-ES" sz="2800" dirty="0" err="1"/>
              <a:t>obreiras</a:t>
            </a:r>
            <a:r>
              <a:rPr lang="es-ES" sz="2800" dirty="0"/>
              <a:t>, folgas de </a:t>
            </a:r>
            <a:r>
              <a:rPr lang="es-ES" sz="2800" dirty="0" err="1"/>
              <a:t>fame</a:t>
            </a:r>
            <a:r>
              <a:rPr lang="es-ES" sz="2800" dirty="0"/>
              <a:t>, e </a:t>
            </a:r>
            <a:r>
              <a:rPr lang="es-ES" sz="2800" dirty="0" err="1"/>
              <a:t>tamén</a:t>
            </a:r>
            <a:r>
              <a:rPr lang="es-ES" sz="2800" dirty="0"/>
              <a:t> </a:t>
            </a:r>
            <a:r>
              <a:rPr lang="es-ES" sz="2800" dirty="0" err="1"/>
              <a:t>concertos</a:t>
            </a:r>
            <a:r>
              <a:rPr lang="es-ES" sz="2800" dirty="0"/>
              <a:t>, </a:t>
            </a:r>
            <a:r>
              <a:rPr lang="es-ES" sz="2800" dirty="0" err="1"/>
              <a:t>festas</a:t>
            </a:r>
            <a:r>
              <a:rPr lang="es-ES" sz="2800" dirty="0"/>
              <a:t> alternativas...</a:t>
            </a:r>
            <a:r>
              <a:rPr lang="es-ES" sz="2800" dirty="0" err="1"/>
              <a:t>ás</a:t>
            </a:r>
            <a:r>
              <a:rPr lang="es-ES" sz="2800" dirty="0"/>
              <a:t> que se unían </a:t>
            </a:r>
            <a:r>
              <a:rPr lang="es-ES" sz="2800" dirty="0" err="1"/>
              <a:t>reivindicacións</a:t>
            </a:r>
            <a:r>
              <a:rPr lang="es-ES" sz="2800" dirty="0"/>
              <a:t> a favor das </a:t>
            </a:r>
            <a:r>
              <a:rPr lang="es-ES" sz="2800" dirty="0" err="1"/>
              <a:t>liberdades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3314" name="Picture 2" descr="Historia: &quot;No olvidaré nunca aquel 18 de mayo en Madrid&quot;: 50 años del  concierto de Rai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4" y="0"/>
            <a:ext cx="5636456" cy="3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arcelona Gener del 76 (internacional) de Lluis Llach en Amazon Music -  Amazon.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45" y="361441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44434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ES" sz="2800" b="1" u="sng" dirty="0" smtClean="0"/>
              <a:t>OPOSICIÓN </a:t>
            </a:r>
            <a:r>
              <a:rPr lang="es-ES" sz="2800" b="1" u="sng" dirty="0"/>
              <a:t>DURANTE A POSGUERRA.1939-1959</a:t>
            </a:r>
            <a:r>
              <a:rPr lang="es-ES" sz="2800" b="1" dirty="0"/>
              <a:t> </a:t>
            </a:r>
            <a:endParaRPr lang="es-ES" sz="2800" b="1" dirty="0" smtClean="0"/>
          </a:p>
          <a:p>
            <a:pPr algn="just"/>
            <a:r>
              <a:rPr lang="es-ES" sz="2800" b="1" u="sng" dirty="0" smtClean="0"/>
              <a:t>1,1</a:t>
            </a:r>
            <a:r>
              <a:rPr lang="es-ES" sz="2800" b="1" u="sng" dirty="0"/>
              <a:t>, OPOSICIÓN EXTERIOR:</a:t>
            </a:r>
            <a:r>
              <a:rPr lang="es-ES" sz="2800" b="1" dirty="0"/>
              <a:t> </a:t>
            </a:r>
            <a:endParaRPr lang="es-ES" sz="2800" dirty="0"/>
          </a:p>
          <a:p>
            <a:pPr algn="just"/>
            <a:r>
              <a:rPr lang="es-ES" sz="2800" dirty="0"/>
              <a:t>Os grupos políticos republicanos </a:t>
            </a:r>
            <a:r>
              <a:rPr lang="es-ES" sz="2800" dirty="0" err="1"/>
              <a:t>tiveron</a:t>
            </a:r>
            <a:r>
              <a:rPr lang="es-ES" sz="2800" dirty="0"/>
              <a:t> necesariamente que acudir </a:t>
            </a:r>
            <a:r>
              <a:rPr lang="es-ES" sz="2800" dirty="0" err="1"/>
              <a:t>ó</a:t>
            </a:r>
            <a:r>
              <a:rPr lang="es-ES" sz="2800" dirty="0"/>
              <a:t> exilio. A </a:t>
            </a:r>
            <a:r>
              <a:rPr lang="es-ES" sz="2800" dirty="0" err="1"/>
              <a:t>realidade</a:t>
            </a:r>
            <a:r>
              <a:rPr lang="es-ES" sz="2800" dirty="0"/>
              <a:t> da oposición no exilio </a:t>
            </a:r>
            <a:r>
              <a:rPr lang="es-ES" sz="2800" dirty="0" err="1"/>
              <a:t>vai</a:t>
            </a:r>
            <a:r>
              <a:rPr lang="es-ES" sz="2800" dirty="0"/>
              <a:t> ser:  </a:t>
            </a:r>
          </a:p>
          <a:p>
            <a:pPr marL="457200" lvl="0" indent="-457200" algn="just" fontAlgn="base">
              <a:buFontTx/>
              <a:buChar char="-"/>
            </a:pPr>
            <a:r>
              <a:rPr lang="es-ES" sz="2800" b="1" dirty="0" smtClean="0"/>
              <a:t>A </a:t>
            </a:r>
            <a:r>
              <a:rPr lang="es-ES" sz="2800" b="1" dirty="0"/>
              <a:t>falta de cohesión e </a:t>
            </a:r>
            <a:r>
              <a:rPr lang="es-ES" sz="2800" b="1" dirty="0" err="1"/>
              <a:t>obxectivos</a:t>
            </a:r>
            <a:r>
              <a:rPr lang="es-ES" sz="2800" b="1" dirty="0"/>
              <a:t> </a:t>
            </a:r>
            <a:r>
              <a:rPr lang="es-ES" sz="2800" b="1" dirty="0" err="1"/>
              <a:t>comúns</a:t>
            </a:r>
            <a:r>
              <a:rPr lang="es-ES" sz="2800" b="1" dirty="0"/>
              <a:t> entre </a:t>
            </a:r>
            <a:r>
              <a:rPr lang="es-ES" sz="2800" b="1" dirty="0" err="1"/>
              <a:t>uns</a:t>
            </a:r>
            <a:r>
              <a:rPr lang="es-ES" sz="2800" b="1" dirty="0"/>
              <a:t> partidos políticos divididos</a:t>
            </a:r>
            <a:r>
              <a:rPr lang="es-ES" sz="2800" dirty="0"/>
              <a:t>. </a:t>
            </a:r>
            <a:endParaRPr lang="es-ES" sz="2800" dirty="0" smtClean="0"/>
          </a:p>
          <a:p>
            <a:pPr lvl="0" algn="just" fontAlgn="base"/>
            <a:r>
              <a:rPr lang="es-ES" sz="2800" dirty="0" smtClean="0"/>
              <a:t>A </a:t>
            </a:r>
            <a:r>
              <a:rPr lang="es-ES" sz="2800" dirty="0"/>
              <a:t>división política que </a:t>
            </a:r>
            <a:r>
              <a:rPr lang="es-ES" sz="2800" dirty="0" err="1"/>
              <a:t>xa</a:t>
            </a:r>
            <a:r>
              <a:rPr lang="es-ES" sz="2800" dirty="0"/>
              <a:t> se evidenciara </a:t>
            </a:r>
            <a:r>
              <a:rPr lang="es-ES" sz="2800" dirty="0" err="1"/>
              <a:t>ó</a:t>
            </a:r>
            <a:r>
              <a:rPr lang="es-ES" sz="2800" dirty="0"/>
              <a:t> final da guerra entre, por </a:t>
            </a:r>
            <a:r>
              <a:rPr lang="es-ES" sz="2800" dirty="0" err="1"/>
              <a:t>unha</a:t>
            </a:r>
            <a:r>
              <a:rPr lang="es-ES" sz="2800" dirty="0"/>
              <a:t> banda, socialistas, anarquistas e republicanos e, </a:t>
            </a:r>
            <a:r>
              <a:rPr lang="es-ES" sz="2800" dirty="0" err="1"/>
              <a:t>pola</a:t>
            </a:r>
            <a:r>
              <a:rPr lang="es-ES" sz="2800" dirty="0"/>
              <a:t> </a:t>
            </a:r>
            <a:r>
              <a:rPr lang="es-ES" sz="2800" dirty="0" err="1"/>
              <a:t>outra</a:t>
            </a:r>
            <a:r>
              <a:rPr lang="es-ES" sz="2800" dirty="0"/>
              <a:t>, comunistas, continuará </a:t>
            </a:r>
            <a:r>
              <a:rPr lang="es-ES" sz="2800" dirty="0" err="1"/>
              <a:t>na</a:t>
            </a:r>
            <a:r>
              <a:rPr lang="es-ES" sz="2800" dirty="0"/>
              <a:t> inmediata posguerra, e </a:t>
            </a:r>
            <a:r>
              <a:rPr lang="es-ES" sz="2800" dirty="0" err="1"/>
              <a:t>asentarase</a:t>
            </a:r>
            <a:r>
              <a:rPr lang="es-ES" sz="2800" dirty="0"/>
              <a:t> durante a Guerra Fría </a:t>
            </a:r>
            <a:r>
              <a:rPr lang="es-ES" sz="2800" dirty="0" err="1"/>
              <a:t>cun</a:t>
            </a:r>
            <a:r>
              <a:rPr lang="es-ES" sz="2800" dirty="0"/>
              <a:t> PCE </a:t>
            </a:r>
            <a:r>
              <a:rPr lang="es-ES" sz="2800" dirty="0" err="1"/>
              <a:t>illado</a:t>
            </a:r>
            <a:r>
              <a:rPr lang="es-ES" sz="2800" dirty="0"/>
              <a:t> e </a:t>
            </a:r>
            <a:r>
              <a:rPr lang="es-ES" sz="2800" dirty="0" err="1"/>
              <a:t>rexeitado</a:t>
            </a:r>
            <a:r>
              <a:rPr lang="es-ES" sz="2800" dirty="0"/>
              <a:t> </a:t>
            </a:r>
            <a:r>
              <a:rPr lang="es-ES" sz="2800" dirty="0" err="1"/>
              <a:t>polas</a:t>
            </a:r>
            <a:r>
              <a:rPr lang="es-ES" sz="2800" dirty="0"/>
              <a:t> </a:t>
            </a:r>
            <a:r>
              <a:rPr lang="es-ES" sz="2800" dirty="0" err="1"/>
              <a:t>outras</a:t>
            </a:r>
            <a:r>
              <a:rPr lang="es-ES" sz="2800" dirty="0"/>
              <a:t> </a:t>
            </a:r>
            <a:r>
              <a:rPr lang="es-ES" sz="2800" dirty="0" err="1"/>
              <a:t>forzas</a:t>
            </a:r>
            <a:r>
              <a:rPr lang="es-ES" sz="2800" dirty="0"/>
              <a:t> políticas. </a:t>
            </a:r>
          </a:p>
        </p:txBody>
      </p:sp>
      <p:pic>
        <p:nvPicPr>
          <p:cNvPr id="1028" name="Picture 4" descr="https://cloud10.todocoleccion.online/libros-segunda-mano-guerra-civil-espanola/tc/2014/01/06/13/40858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80" y="-76085"/>
            <a:ext cx="4762954" cy="68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16164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Significativa </a:t>
            </a:r>
            <a:r>
              <a:rPr lang="es-ES" sz="2800" dirty="0" err="1"/>
              <a:t>vai</a:t>
            </a:r>
            <a:r>
              <a:rPr lang="es-ES" sz="2800" dirty="0"/>
              <a:t> ser </a:t>
            </a:r>
            <a:r>
              <a:rPr lang="es-ES" sz="2800" dirty="0" err="1"/>
              <a:t>tamén</a:t>
            </a:r>
            <a:r>
              <a:rPr lang="es-ES" sz="2800" dirty="0"/>
              <a:t> a represión directa sobre os </a:t>
            </a:r>
            <a:r>
              <a:rPr lang="es-ES" sz="2800" dirty="0" err="1"/>
              <a:t>dirixentes</a:t>
            </a:r>
            <a:r>
              <a:rPr lang="es-ES" sz="2800" dirty="0"/>
              <a:t> e militantes de </a:t>
            </a:r>
            <a:r>
              <a:rPr lang="es-ES" sz="2800" dirty="0" smtClean="0"/>
              <a:t>CC.OO. </a:t>
            </a:r>
            <a:r>
              <a:rPr lang="es-ES" sz="2800" dirty="0"/>
              <a:t>Entre 1971 e 1972 a Organización Sindical Española </a:t>
            </a:r>
            <a:r>
              <a:rPr lang="es-ES" sz="2800" dirty="0" err="1"/>
              <a:t>cesou</a:t>
            </a:r>
            <a:r>
              <a:rPr lang="es-ES" sz="2800" dirty="0"/>
              <a:t> a 17.643 enlaces </a:t>
            </a:r>
            <a:r>
              <a:rPr lang="es-ES" sz="2800" dirty="0" err="1"/>
              <a:t>sindicais</a:t>
            </a:r>
            <a:r>
              <a:rPr lang="es-ES" sz="2800" dirty="0"/>
              <a:t> por “</a:t>
            </a:r>
            <a:r>
              <a:rPr lang="es-ES" sz="2800" dirty="0" err="1"/>
              <a:t>actuacións</a:t>
            </a:r>
            <a:r>
              <a:rPr lang="es-ES" sz="2800" dirty="0"/>
              <a:t> subversivas”. </a:t>
            </a:r>
            <a:endParaRPr lang="es-ES" sz="2800" dirty="0" smtClean="0"/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1972 </a:t>
            </a:r>
            <a:r>
              <a:rPr lang="es-ES" sz="2800" dirty="0" err="1"/>
              <a:t>foi</a:t>
            </a:r>
            <a:r>
              <a:rPr lang="es-ES" sz="2800" dirty="0"/>
              <a:t> </a:t>
            </a:r>
            <a:r>
              <a:rPr lang="es-ES" sz="2800" dirty="0" err="1"/>
              <a:t>detida</a:t>
            </a:r>
            <a:r>
              <a:rPr lang="es-ES" sz="2800" dirty="0"/>
              <a:t> a práctica </a:t>
            </a:r>
            <a:r>
              <a:rPr lang="es-ES" sz="2800" dirty="0" err="1"/>
              <a:t>totalidade</a:t>
            </a:r>
            <a:r>
              <a:rPr lang="es-ES" sz="2800" dirty="0"/>
              <a:t> da dirección de CCOO, liderada por Marcelino Camacho. </a:t>
            </a:r>
            <a:endParaRPr lang="es-ES" sz="2800" dirty="0" smtClean="0"/>
          </a:p>
          <a:p>
            <a:pPr algn="just"/>
            <a:r>
              <a:rPr lang="es-ES" sz="2800" dirty="0" err="1" smtClean="0"/>
              <a:t>Foron</a:t>
            </a:r>
            <a:r>
              <a:rPr lang="es-ES" sz="2800" dirty="0" smtClean="0"/>
              <a:t> </a:t>
            </a:r>
            <a:r>
              <a:rPr lang="es-ES" sz="2800" dirty="0" err="1"/>
              <a:t>xulgados</a:t>
            </a:r>
            <a:r>
              <a:rPr lang="es-ES" sz="2800" dirty="0"/>
              <a:t> polo Tribunal de </a:t>
            </a:r>
            <a:r>
              <a:rPr lang="es-ES" sz="2800" dirty="0" err="1"/>
              <a:t>Orde</a:t>
            </a:r>
            <a:r>
              <a:rPr lang="es-ES" sz="2800" dirty="0"/>
              <a:t> Público (TOP) no </a:t>
            </a:r>
            <a:r>
              <a:rPr lang="es-ES" sz="2800" b="1" dirty="0"/>
              <a:t>Proceso 1001, </a:t>
            </a:r>
            <a:r>
              <a:rPr lang="es-ES" sz="2800" dirty="0"/>
              <a:t>que se manifestará como un auténtico </a:t>
            </a:r>
            <a:r>
              <a:rPr lang="es-ES" sz="2800" dirty="0" err="1"/>
              <a:t>xuízo</a:t>
            </a:r>
            <a:r>
              <a:rPr lang="es-ES" sz="2800" dirty="0"/>
              <a:t> político contra as </a:t>
            </a:r>
            <a:r>
              <a:rPr lang="es-ES" sz="2800" dirty="0" err="1"/>
              <a:t>liberdades</a:t>
            </a:r>
            <a:r>
              <a:rPr lang="es-ES" sz="2800" dirty="0"/>
              <a:t> </a:t>
            </a:r>
            <a:r>
              <a:rPr lang="es-ES" sz="2800" dirty="0" err="1"/>
              <a:t>sindicais</a:t>
            </a:r>
            <a:r>
              <a:rPr lang="es-ES" sz="2800" dirty="0"/>
              <a:t>. </a:t>
            </a:r>
            <a:r>
              <a:rPr lang="es-ES" sz="2800" dirty="0" err="1"/>
              <a:t>Ó</a:t>
            </a:r>
            <a:r>
              <a:rPr lang="es-ES" sz="2800" dirty="0"/>
              <a:t> coincidir </a:t>
            </a:r>
            <a:r>
              <a:rPr lang="es-ES" sz="2800" dirty="0" err="1"/>
              <a:t>co</a:t>
            </a:r>
            <a:r>
              <a:rPr lang="es-ES" sz="2800" dirty="0"/>
              <a:t> atentado de Carrero Blanco, os implicados </a:t>
            </a:r>
            <a:r>
              <a:rPr lang="es-ES" sz="2800" dirty="0" err="1"/>
              <a:t>foron</a:t>
            </a:r>
            <a:r>
              <a:rPr lang="es-ES" sz="2800" dirty="0"/>
              <a:t> condenados a longas penas de prisión.</a:t>
            </a:r>
          </a:p>
        </p:txBody>
      </p:sp>
      <p:pic>
        <p:nvPicPr>
          <p:cNvPr id="6152" name="Picture 8" descr="Juicios para la historia (III). El proceso 1001 - Miguel Salas | Sin Perm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49" y="279913"/>
            <a:ext cx="5884974" cy="34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l proceso 1001/72; la clase trabajadora al banqu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61" y="3727939"/>
            <a:ext cx="5238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34452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A OPOSICIÓN DA IGREXA CATÓLICA</a:t>
            </a:r>
            <a:endParaRPr lang="es-ES" sz="2800" dirty="0"/>
          </a:p>
          <a:p>
            <a:pPr algn="just"/>
            <a:r>
              <a:rPr lang="es-ES" sz="2800" dirty="0"/>
              <a:t>A </a:t>
            </a:r>
            <a:r>
              <a:rPr lang="es-ES" sz="2800" dirty="0" err="1"/>
              <a:t>Igrexa</a:t>
            </a:r>
            <a:r>
              <a:rPr lang="es-ES" sz="2800" dirty="0"/>
              <a:t> Católica</a:t>
            </a:r>
            <a:r>
              <a:rPr lang="es-ES" sz="2800" dirty="0" smtClean="0"/>
              <a:t>, </a:t>
            </a:r>
            <a:r>
              <a:rPr lang="es-ES" sz="2800" dirty="0" smtClean="0"/>
              <a:t>experimenta </a:t>
            </a:r>
            <a:r>
              <a:rPr lang="es-ES" sz="2800" dirty="0" err="1"/>
              <a:t>unha</a:t>
            </a:r>
            <a:r>
              <a:rPr lang="es-ES" sz="2800" dirty="0"/>
              <a:t> importante transformación </a:t>
            </a:r>
            <a:r>
              <a:rPr lang="es-ES" sz="2800" b="1" dirty="0" err="1" smtClean="0"/>
              <a:t>tralo</a:t>
            </a:r>
            <a:r>
              <a:rPr lang="es-ES" sz="2800" b="1" dirty="0" smtClean="0"/>
              <a:t> Concilio </a:t>
            </a:r>
            <a:r>
              <a:rPr lang="es-ES" sz="2800" b="1" dirty="0"/>
              <a:t>Vaticano II,</a:t>
            </a:r>
            <a:r>
              <a:rPr lang="es-ES" sz="2800" dirty="0"/>
              <a:t> inspirado no Papa </a:t>
            </a:r>
            <a:r>
              <a:rPr lang="es-ES" sz="2800" dirty="0" err="1"/>
              <a:t>Xoán</a:t>
            </a:r>
            <a:r>
              <a:rPr lang="es-ES" sz="2800" dirty="0"/>
              <a:t> </a:t>
            </a:r>
            <a:r>
              <a:rPr lang="es-ES" sz="2800" dirty="0" smtClean="0"/>
              <a:t>XXIII. O </a:t>
            </a:r>
            <a:r>
              <a:rPr lang="es-ES" sz="2800" dirty="0" err="1"/>
              <a:t>Cardeal</a:t>
            </a:r>
            <a:r>
              <a:rPr lang="es-ES" sz="2800" dirty="0"/>
              <a:t> da </a:t>
            </a:r>
            <a:r>
              <a:rPr lang="es-ES" sz="2800" dirty="0" err="1"/>
              <a:t>diocese</a:t>
            </a:r>
            <a:r>
              <a:rPr lang="es-ES" sz="2800" dirty="0"/>
              <a:t> de Madrid, </a:t>
            </a:r>
            <a:r>
              <a:rPr lang="es-ES" sz="2800" dirty="0" err="1"/>
              <a:t>Tarancón</a:t>
            </a:r>
            <a:r>
              <a:rPr lang="es-ES" sz="2800" dirty="0"/>
              <a:t>, </a:t>
            </a:r>
            <a:r>
              <a:rPr lang="es-ES" sz="2800" dirty="0" smtClean="0"/>
              <a:t>estará </a:t>
            </a:r>
            <a:r>
              <a:rPr lang="es-ES" sz="2800" dirty="0"/>
              <a:t>á </a:t>
            </a:r>
            <a:r>
              <a:rPr lang="es-ES" sz="2800" dirty="0" err="1"/>
              <a:t>fronte</a:t>
            </a:r>
            <a:r>
              <a:rPr lang="es-ES" sz="2800" dirty="0"/>
              <a:t> </a:t>
            </a:r>
            <a:r>
              <a:rPr lang="es-ES" sz="2800" dirty="0" err="1" smtClean="0"/>
              <a:t>deste</a:t>
            </a:r>
            <a:r>
              <a:rPr lang="es-ES" sz="2800" dirty="0" smtClean="0"/>
              <a:t> cambio. </a:t>
            </a:r>
            <a:endParaRPr lang="es-ES" sz="2800" dirty="0" smtClean="0"/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1971 a </a:t>
            </a:r>
            <a:r>
              <a:rPr lang="es-ES" sz="2800" dirty="0" err="1"/>
              <a:t>Asemblea</a:t>
            </a:r>
            <a:r>
              <a:rPr lang="es-ES" sz="2800" dirty="0"/>
              <a:t> </a:t>
            </a:r>
            <a:r>
              <a:rPr lang="es-ES" sz="2800" dirty="0" err="1"/>
              <a:t>conxunta</a:t>
            </a:r>
            <a:r>
              <a:rPr lang="es-ES" sz="2800" dirty="0"/>
              <a:t> de bispos e sacerdotes </a:t>
            </a:r>
            <a:r>
              <a:rPr lang="es-ES" sz="2800" dirty="0" smtClean="0"/>
              <a:t>declárase </a:t>
            </a:r>
            <a:r>
              <a:rPr lang="es-ES" sz="2800" dirty="0"/>
              <a:t>favorable á </a:t>
            </a:r>
            <a:r>
              <a:rPr lang="es-ES" sz="2800" b="1" dirty="0"/>
              <a:t>independencia entre a </a:t>
            </a:r>
            <a:r>
              <a:rPr lang="es-ES" sz="2800" b="1" dirty="0" err="1"/>
              <a:t>Igrexa</a:t>
            </a:r>
            <a:r>
              <a:rPr lang="es-ES" sz="2800" b="1" dirty="0"/>
              <a:t> e o Estado</a:t>
            </a:r>
            <a:r>
              <a:rPr lang="es-ES" sz="2800" dirty="0"/>
              <a:t>, </a:t>
            </a:r>
            <a:r>
              <a:rPr lang="es-ES" sz="2800" b="1" dirty="0" smtClean="0"/>
              <a:t>desautoriza </a:t>
            </a:r>
            <a:r>
              <a:rPr lang="es-ES" sz="2800" b="1" dirty="0"/>
              <a:t>o Concordato de 1953 </a:t>
            </a:r>
            <a:r>
              <a:rPr lang="es-ES" sz="2800" dirty="0"/>
              <a:t>e </a:t>
            </a:r>
            <a:r>
              <a:rPr lang="es-ES" sz="2800" dirty="0" smtClean="0"/>
              <a:t>establece </a:t>
            </a:r>
            <a:r>
              <a:rPr lang="es-ES" sz="2800" dirty="0"/>
              <a:t>o </a:t>
            </a:r>
            <a:r>
              <a:rPr lang="es-ES" sz="2800" b="1" dirty="0" err="1"/>
              <a:t>afastamento</a:t>
            </a:r>
            <a:r>
              <a:rPr lang="es-ES" sz="2800" b="1" dirty="0"/>
              <a:t> do franquismo </a:t>
            </a:r>
            <a:r>
              <a:rPr lang="es-ES" sz="2800" dirty="0"/>
              <a:t>(</a:t>
            </a:r>
            <a:r>
              <a:rPr lang="es-ES" sz="2800" dirty="0" err="1"/>
              <a:t>ademais</a:t>
            </a:r>
            <a:r>
              <a:rPr lang="es-ES" sz="2800" dirty="0"/>
              <a:t> </a:t>
            </a:r>
            <a:r>
              <a:rPr lang="es-ES" sz="2800" dirty="0" err="1"/>
              <a:t>pedíase</a:t>
            </a:r>
            <a:r>
              <a:rPr lang="es-ES" sz="2800" dirty="0"/>
              <a:t> </a:t>
            </a:r>
            <a:r>
              <a:rPr lang="es-ES" sz="2800" b="1" dirty="0"/>
              <a:t>perdón </a:t>
            </a:r>
            <a:r>
              <a:rPr lang="es-ES" sz="2800" b="1" dirty="0" err="1"/>
              <a:t>pola</a:t>
            </a:r>
            <a:r>
              <a:rPr lang="es-ES" sz="2800" b="1" dirty="0"/>
              <a:t> actuación </a:t>
            </a:r>
            <a:r>
              <a:rPr lang="es-ES" sz="2800" dirty="0"/>
              <a:t>da </a:t>
            </a:r>
            <a:r>
              <a:rPr lang="es-ES" sz="2800" dirty="0" err="1"/>
              <a:t>Igrexa</a:t>
            </a:r>
            <a:r>
              <a:rPr lang="es-ES" sz="2800" dirty="0"/>
              <a:t> católica durante a Guerra Civil). </a:t>
            </a:r>
            <a:r>
              <a:rPr lang="es-ES" sz="2800" dirty="0" smtClean="0"/>
              <a:t>Franco considera </a:t>
            </a:r>
            <a:r>
              <a:rPr lang="es-ES" sz="2800" dirty="0"/>
              <a:t>esta posición </a:t>
            </a:r>
            <a:r>
              <a:rPr lang="es-ES" sz="2800" dirty="0" err="1" smtClean="0"/>
              <a:t>unha</a:t>
            </a:r>
            <a:r>
              <a:rPr lang="es-ES" sz="2800" dirty="0" smtClean="0"/>
              <a:t> </a:t>
            </a:r>
            <a:r>
              <a:rPr lang="es-ES" sz="2800" dirty="0"/>
              <a:t>puñalada </a:t>
            </a:r>
            <a:r>
              <a:rPr lang="es-ES" sz="2800" dirty="0" err="1"/>
              <a:t>polas</a:t>
            </a:r>
            <a:r>
              <a:rPr lang="es-ES" sz="2800" dirty="0"/>
              <a:t> costas (</a:t>
            </a:r>
            <a:r>
              <a:rPr lang="es-ES" sz="2800" dirty="0" err="1" smtClean="0"/>
              <a:t>foi</a:t>
            </a:r>
            <a:r>
              <a:rPr lang="es-ES" sz="2800" dirty="0" smtClean="0"/>
              <a:t> habitual </a:t>
            </a:r>
            <a:r>
              <a:rPr lang="es-ES" sz="2800" dirty="0"/>
              <a:t>entre os ultras o berro “</a:t>
            </a:r>
            <a:r>
              <a:rPr lang="es-ES" sz="2800" dirty="0" err="1"/>
              <a:t>Tarancón</a:t>
            </a:r>
            <a:r>
              <a:rPr lang="es-ES" sz="2800" dirty="0"/>
              <a:t> </a:t>
            </a:r>
            <a:r>
              <a:rPr lang="es-ES" sz="2800" dirty="0" err="1"/>
              <a:t>ó</a:t>
            </a:r>
            <a:r>
              <a:rPr lang="es-ES" sz="2800" dirty="0"/>
              <a:t> paredón”). </a:t>
            </a:r>
          </a:p>
          <a:p>
            <a:pPr algn="just"/>
            <a:endParaRPr lang="es-ES" sz="2800" dirty="0" smtClean="0"/>
          </a:p>
        </p:txBody>
      </p:sp>
      <p:pic>
        <p:nvPicPr>
          <p:cNvPr id="14338" name="Picture 2" descr="Tarancon al paredón El bunker contra la apertura de segunda mano por 10 €  en Majadahonda en WALLA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16" y="155634"/>
            <a:ext cx="4915145" cy="65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1352" y="0"/>
            <a:ext cx="637266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 smtClean="0"/>
              <a:t>Ademais</a:t>
            </a:r>
            <a:r>
              <a:rPr lang="es-ES" sz="2800" dirty="0" smtClean="0"/>
              <a:t> </a:t>
            </a:r>
            <a:r>
              <a:rPr lang="es-ES" sz="2800" dirty="0" err="1"/>
              <a:t>xurdiron</a:t>
            </a:r>
            <a:r>
              <a:rPr lang="es-ES" sz="2800" dirty="0"/>
              <a:t> en toda España </a:t>
            </a:r>
            <a:r>
              <a:rPr lang="es-ES" sz="2800" dirty="0" err="1"/>
              <a:t>movementos</a:t>
            </a:r>
            <a:r>
              <a:rPr lang="es-ES" sz="2800" dirty="0"/>
              <a:t> católicos entre a </a:t>
            </a:r>
            <a:r>
              <a:rPr lang="es-ES" sz="2800" dirty="0" err="1"/>
              <a:t>xuventude</a:t>
            </a:r>
            <a:r>
              <a:rPr lang="es-ES" sz="2800" dirty="0"/>
              <a:t> e no mundo </a:t>
            </a:r>
            <a:r>
              <a:rPr lang="es-ES" sz="2800" dirty="0" err="1"/>
              <a:t>obreiro</a:t>
            </a:r>
            <a:r>
              <a:rPr lang="es-ES" sz="2800" dirty="0"/>
              <a:t> como a </a:t>
            </a:r>
            <a:r>
              <a:rPr lang="es-ES" sz="2800" dirty="0" err="1"/>
              <a:t>Xuventude</a:t>
            </a:r>
            <a:r>
              <a:rPr lang="es-ES" sz="2800" dirty="0"/>
              <a:t> </a:t>
            </a:r>
            <a:r>
              <a:rPr lang="es-ES" sz="2800" dirty="0" err="1"/>
              <a:t>Obreira</a:t>
            </a:r>
            <a:r>
              <a:rPr lang="es-ES" sz="2800" dirty="0"/>
              <a:t> Católica </a:t>
            </a:r>
            <a:r>
              <a:rPr lang="es-ES" sz="2800" b="1" dirty="0"/>
              <a:t>(JOC) </a:t>
            </a:r>
            <a:r>
              <a:rPr lang="es-ES" sz="2800" dirty="0"/>
              <a:t>e a </a:t>
            </a:r>
            <a:r>
              <a:rPr lang="es-ES" sz="2800" dirty="0" err="1"/>
              <a:t>Irmandade</a:t>
            </a:r>
            <a:r>
              <a:rPr lang="es-ES" sz="2800" dirty="0"/>
              <a:t> </a:t>
            </a:r>
            <a:r>
              <a:rPr lang="es-ES" sz="2800" dirty="0" err="1"/>
              <a:t>Obreira</a:t>
            </a:r>
            <a:r>
              <a:rPr lang="es-ES" sz="2800" dirty="0"/>
              <a:t> de Acción Católica (</a:t>
            </a:r>
            <a:r>
              <a:rPr lang="es-ES" sz="2800" b="1" dirty="0"/>
              <a:t>HOAC</a:t>
            </a:r>
            <a:r>
              <a:rPr lang="es-ES" sz="2800" b="1" dirty="0" smtClean="0"/>
              <a:t>).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1973 Carrero pedirá a </a:t>
            </a:r>
            <a:r>
              <a:rPr lang="es-ES" sz="2800" dirty="0" err="1"/>
              <a:t>Tarancón</a:t>
            </a:r>
            <a:r>
              <a:rPr lang="es-ES" sz="2800" dirty="0"/>
              <a:t> a </a:t>
            </a:r>
            <a:r>
              <a:rPr lang="es-ES" sz="2800" dirty="0" err="1"/>
              <a:t>continuidade</a:t>
            </a:r>
            <a:r>
              <a:rPr lang="es-ES" sz="2800" dirty="0"/>
              <a:t> de </a:t>
            </a:r>
            <a:r>
              <a:rPr lang="es-ES" sz="2800" dirty="0" err="1"/>
              <a:t>apoio</a:t>
            </a:r>
            <a:r>
              <a:rPr lang="es-ES" sz="2800" dirty="0"/>
              <a:t> da </a:t>
            </a:r>
            <a:r>
              <a:rPr lang="es-ES" sz="2800" dirty="0" err="1"/>
              <a:t>Igrexa</a:t>
            </a:r>
            <a:r>
              <a:rPr lang="es-ES" sz="2800" dirty="0"/>
              <a:t> </a:t>
            </a:r>
            <a:r>
              <a:rPr lang="es-ES" sz="2800" dirty="0" err="1"/>
              <a:t>ó</a:t>
            </a:r>
            <a:r>
              <a:rPr lang="es-ES" sz="2800" dirty="0"/>
              <a:t> </a:t>
            </a:r>
            <a:r>
              <a:rPr lang="es-ES" sz="2800" dirty="0" err="1"/>
              <a:t>Réxime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smtClean="0"/>
              <a:t> </a:t>
            </a:r>
          </a:p>
          <a:p>
            <a:pPr algn="just"/>
            <a:r>
              <a:rPr lang="es-ES" sz="2800" dirty="0" smtClean="0"/>
              <a:t>As </a:t>
            </a:r>
            <a:r>
              <a:rPr lang="es-ES" sz="2800" dirty="0" err="1"/>
              <a:t>queixas</a:t>
            </a:r>
            <a:r>
              <a:rPr lang="es-ES" sz="2800" dirty="0"/>
              <a:t> do </a:t>
            </a:r>
            <a:r>
              <a:rPr lang="es-ES" sz="2800" dirty="0" err="1"/>
              <a:t>goberno</a:t>
            </a:r>
            <a:r>
              <a:rPr lang="es-ES" sz="2800" dirty="0"/>
              <a:t> </a:t>
            </a:r>
            <a:r>
              <a:rPr lang="es-ES" sz="2800" dirty="0" err="1"/>
              <a:t>proviñan</a:t>
            </a:r>
            <a:r>
              <a:rPr lang="es-ES" sz="2800" dirty="0"/>
              <a:t> do </a:t>
            </a:r>
            <a:r>
              <a:rPr lang="es-ES" sz="2800" dirty="0" err="1"/>
              <a:t>feito</a:t>
            </a:r>
            <a:r>
              <a:rPr lang="es-ES" sz="2800" dirty="0"/>
              <a:t> de que a oposición democrática </a:t>
            </a:r>
            <a:r>
              <a:rPr lang="es-ES" sz="2800" dirty="0" err="1"/>
              <a:t>aproveitábase</a:t>
            </a:r>
            <a:r>
              <a:rPr lang="es-ES" sz="2800" dirty="0"/>
              <a:t> de </a:t>
            </a:r>
            <a:r>
              <a:rPr lang="es-ES" sz="2800" dirty="0" err="1"/>
              <a:t>moitos</a:t>
            </a:r>
            <a:r>
              <a:rPr lang="es-ES" sz="2800" dirty="0"/>
              <a:t> </a:t>
            </a:r>
            <a:r>
              <a:rPr lang="es-ES" sz="2800" dirty="0" err="1"/>
              <a:t>locais</a:t>
            </a:r>
            <a:r>
              <a:rPr lang="es-ES" sz="2800" dirty="0"/>
              <a:t> da </a:t>
            </a:r>
            <a:r>
              <a:rPr lang="es-ES" sz="2800" dirty="0" err="1"/>
              <a:t>Igrexa</a:t>
            </a:r>
            <a:r>
              <a:rPr lang="es-ES" sz="2800" dirty="0"/>
              <a:t> (parroquias, conventos, seminarios...) para celebrar </a:t>
            </a:r>
            <a:r>
              <a:rPr lang="es-ES" sz="2800" dirty="0" err="1"/>
              <a:t>reunións</a:t>
            </a:r>
            <a:r>
              <a:rPr lang="es-ES" sz="2800" dirty="0"/>
              <a:t>, peches de </a:t>
            </a:r>
            <a:r>
              <a:rPr lang="es-ES" sz="2800" dirty="0" err="1"/>
              <a:t>solidariedade</a:t>
            </a:r>
            <a:r>
              <a:rPr lang="es-ES" sz="2800" dirty="0"/>
              <a:t> coas folgas dos </a:t>
            </a:r>
            <a:r>
              <a:rPr lang="es-ES" sz="2800" dirty="0" err="1"/>
              <a:t>traballadores</a:t>
            </a:r>
            <a:r>
              <a:rPr lang="es-ES" sz="2800" dirty="0"/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518" y="102145"/>
            <a:ext cx="2957365" cy="29786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894" y="2846933"/>
            <a:ext cx="2816429" cy="37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" y="0"/>
            <a:ext cx="57536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 Conferencia Episcopal responde </a:t>
            </a:r>
            <a:r>
              <a:rPr lang="es-ES" sz="2800" dirty="0" err="1"/>
              <a:t>cunha</a:t>
            </a:r>
            <a:r>
              <a:rPr lang="es-ES" sz="2800" dirty="0"/>
              <a:t> declaración, </a:t>
            </a:r>
            <a:endParaRPr lang="es-ES" sz="2800" dirty="0" smtClean="0"/>
          </a:p>
          <a:p>
            <a:pPr algn="just"/>
            <a:r>
              <a:rPr lang="es-ES" sz="2800" b="1" dirty="0" smtClean="0"/>
              <a:t>“</a:t>
            </a:r>
            <a:r>
              <a:rPr lang="es-ES" sz="2800" b="1" dirty="0" err="1"/>
              <a:t>Igrexa</a:t>
            </a:r>
            <a:r>
              <a:rPr lang="es-ES" sz="2800" b="1" dirty="0"/>
              <a:t> e </a:t>
            </a:r>
            <a:r>
              <a:rPr lang="es-ES" sz="2800" b="1" dirty="0" err="1"/>
              <a:t>Comunidade</a:t>
            </a:r>
            <a:r>
              <a:rPr lang="es-ES" sz="2800" b="1" dirty="0"/>
              <a:t> política”</a:t>
            </a:r>
            <a:r>
              <a:rPr lang="es-ES" sz="2800" dirty="0"/>
              <a:t> </a:t>
            </a:r>
            <a:endParaRPr lang="es-ES" sz="2800" dirty="0" smtClean="0"/>
          </a:p>
          <a:p>
            <a:pPr algn="just"/>
            <a:r>
              <a:rPr lang="es-ES" sz="2800" dirty="0" smtClean="0"/>
              <a:t>(</a:t>
            </a:r>
            <a:r>
              <a:rPr lang="es-ES" sz="2800" dirty="0"/>
              <a:t>59 bispos a favor, 20 en contra), no que se </a:t>
            </a:r>
            <a:r>
              <a:rPr lang="es-ES" sz="2800" dirty="0" err="1"/>
              <a:t>defenden</a:t>
            </a:r>
            <a:r>
              <a:rPr lang="es-ES" sz="2800" dirty="0"/>
              <a:t> como </a:t>
            </a:r>
            <a:r>
              <a:rPr lang="es-ES" sz="2800" b="1" dirty="0"/>
              <a:t>valores da </a:t>
            </a:r>
            <a:r>
              <a:rPr lang="es-ES" sz="2800" b="1" dirty="0" err="1"/>
              <a:t>Igrexa</a:t>
            </a:r>
            <a:r>
              <a:rPr lang="es-ES" sz="2800" b="1" dirty="0"/>
              <a:t> </a:t>
            </a:r>
            <a:r>
              <a:rPr lang="es-ES" sz="2800" dirty="0"/>
              <a:t>(inspirados no </a:t>
            </a:r>
            <a:r>
              <a:rPr lang="es-ES" sz="2800" dirty="0" smtClean="0"/>
              <a:t>Concilio Vaticano), </a:t>
            </a:r>
          </a:p>
          <a:p>
            <a:pPr algn="just"/>
            <a:r>
              <a:rPr lang="es-ES" sz="2800" b="1" dirty="0" smtClean="0"/>
              <a:t>a </a:t>
            </a:r>
            <a:r>
              <a:rPr lang="es-ES" sz="2800" b="1" dirty="0"/>
              <a:t>separación da </a:t>
            </a:r>
            <a:r>
              <a:rPr lang="es-ES" sz="2800" b="1" dirty="0" err="1"/>
              <a:t>Igrexa</a:t>
            </a:r>
            <a:r>
              <a:rPr lang="es-ES" sz="2800" b="1" dirty="0"/>
              <a:t> e do Estado, </a:t>
            </a:r>
            <a:endParaRPr lang="es-ES" sz="2800" b="1" dirty="0" smtClean="0"/>
          </a:p>
          <a:p>
            <a:pPr algn="just"/>
            <a:r>
              <a:rPr lang="es-ES" sz="2800" b="1" dirty="0" smtClean="0"/>
              <a:t>o </a:t>
            </a:r>
            <a:r>
              <a:rPr lang="es-ES" sz="2800" b="1" dirty="0"/>
              <a:t>respecto </a:t>
            </a:r>
            <a:r>
              <a:rPr lang="es-ES" sz="2800" b="1" dirty="0" err="1"/>
              <a:t>ós</a:t>
            </a:r>
            <a:r>
              <a:rPr lang="es-ES" sz="2800" b="1" dirty="0"/>
              <a:t> </a:t>
            </a:r>
            <a:r>
              <a:rPr lang="es-ES" sz="2800" b="1" dirty="0" err="1"/>
              <a:t>dereitos</a:t>
            </a:r>
            <a:r>
              <a:rPr lang="es-ES" sz="2800" b="1" dirty="0"/>
              <a:t> humanos e </a:t>
            </a:r>
            <a:endParaRPr lang="es-ES" sz="2800" b="1" dirty="0" smtClean="0"/>
          </a:p>
          <a:p>
            <a:pPr algn="just"/>
            <a:r>
              <a:rPr lang="es-ES" sz="2800" b="1" dirty="0" smtClean="0"/>
              <a:t>a </a:t>
            </a:r>
            <a:r>
              <a:rPr lang="es-ES" sz="2800" b="1" dirty="0" err="1"/>
              <a:t>lexitimidade</a:t>
            </a:r>
            <a:r>
              <a:rPr lang="es-ES" sz="2800" b="1" dirty="0"/>
              <a:t> do pluralismo democrático</a:t>
            </a:r>
            <a:r>
              <a:rPr lang="es-ES" sz="2800" dirty="0"/>
              <a:t>. </a:t>
            </a:r>
            <a:endParaRPr lang="es-ES" sz="2800" dirty="0" smtClean="0"/>
          </a:p>
          <a:p>
            <a:pPr algn="just"/>
            <a:r>
              <a:rPr lang="es-ES" sz="2800" dirty="0" smtClean="0"/>
              <a:t>O </a:t>
            </a:r>
            <a:r>
              <a:rPr lang="es-ES" sz="2800" dirty="0" err="1"/>
              <a:t>goberno</a:t>
            </a:r>
            <a:r>
              <a:rPr lang="es-ES" sz="2800" dirty="0"/>
              <a:t> reaccionará </a:t>
            </a:r>
            <a:r>
              <a:rPr lang="es-ES" sz="2800" dirty="0" err="1"/>
              <a:t>co</a:t>
            </a:r>
            <a:r>
              <a:rPr lang="es-ES" sz="2800" dirty="0"/>
              <a:t> </a:t>
            </a:r>
            <a:r>
              <a:rPr lang="es-ES" sz="2800" dirty="0" err="1"/>
              <a:t>enxuizamento</a:t>
            </a:r>
            <a:r>
              <a:rPr lang="es-ES" sz="2800" dirty="0"/>
              <a:t> de párrocos acusados de colaborar con </a:t>
            </a:r>
            <a:r>
              <a:rPr lang="es-ES" sz="2800" dirty="0" err="1"/>
              <a:t>organizacións</a:t>
            </a:r>
            <a:r>
              <a:rPr lang="es-ES" sz="2800" dirty="0"/>
              <a:t> </a:t>
            </a:r>
            <a:r>
              <a:rPr lang="es-ES" sz="2800" dirty="0" err="1"/>
              <a:t>ilegais</a:t>
            </a:r>
            <a:r>
              <a:rPr lang="es-ES" sz="2800" dirty="0"/>
              <a:t> (curas </a:t>
            </a:r>
            <a:r>
              <a:rPr lang="es-ES" sz="2800" dirty="0" err="1"/>
              <a:t>obreiros</a:t>
            </a:r>
            <a:r>
              <a:rPr lang="es-ES" sz="2800" dirty="0"/>
              <a:t> </a:t>
            </a:r>
            <a:r>
              <a:rPr lang="es-ES" sz="2800" dirty="0" err="1"/>
              <a:t>ou</a:t>
            </a:r>
            <a:r>
              <a:rPr lang="es-ES" sz="2800" dirty="0"/>
              <a:t> </a:t>
            </a:r>
            <a:r>
              <a:rPr lang="es-ES" sz="2800" dirty="0" err="1"/>
              <a:t>roxos</a:t>
            </a:r>
            <a:r>
              <a:rPr lang="es-ES" sz="2800" dirty="0"/>
              <a:t>).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29" y="-27549"/>
            <a:ext cx="4253677" cy="68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4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102" y="0"/>
            <a:ext cx="52191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A OPOSICIÓN DOS PARTIDOS POLÍTICOS: PCE, PSOE.</a:t>
            </a:r>
            <a:endParaRPr lang="es-ES" sz="2800" dirty="0"/>
          </a:p>
          <a:p>
            <a:pPr algn="just"/>
            <a:r>
              <a:rPr lang="es-ES" sz="2800" dirty="0"/>
              <a:t>O Partido Comunista, </a:t>
            </a:r>
            <a:r>
              <a:rPr lang="es-ES" sz="2800" dirty="0" err="1"/>
              <a:t>dirixido</a:t>
            </a:r>
            <a:r>
              <a:rPr lang="es-ES" sz="2800" dirty="0"/>
              <a:t> desde o exterior por Santiago Carrillo, </a:t>
            </a:r>
            <a:r>
              <a:rPr lang="es-ES" sz="2800" dirty="0" err="1"/>
              <a:t>foi</a:t>
            </a:r>
            <a:r>
              <a:rPr lang="es-ES" sz="2800" dirty="0"/>
              <a:t> o Partido Político que </a:t>
            </a:r>
            <a:r>
              <a:rPr lang="es-ES" sz="2800" dirty="0" err="1"/>
              <a:t>liderou</a:t>
            </a:r>
            <a:r>
              <a:rPr lang="es-ES" sz="2800" dirty="0"/>
              <a:t> a oposición durante o franquismo. </a:t>
            </a:r>
            <a:r>
              <a:rPr lang="es-ES" sz="2800" dirty="0" err="1"/>
              <a:t>Foi</a:t>
            </a:r>
            <a:r>
              <a:rPr lang="es-ES" sz="2800" dirty="0"/>
              <a:t> o grupo </a:t>
            </a:r>
            <a:r>
              <a:rPr lang="es-ES" sz="2800" dirty="0" err="1"/>
              <a:t>máis</a:t>
            </a:r>
            <a:r>
              <a:rPr lang="es-ES" sz="2800" dirty="0"/>
              <a:t> perseguido e reprimido (anticomunismo do franquismo e relevancia da Guerra Fría), con numerosas </a:t>
            </a:r>
            <a:r>
              <a:rPr lang="es-ES" sz="2800" dirty="0" err="1"/>
              <a:t>detencións</a:t>
            </a:r>
            <a:r>
              <a:rPr lang="es-ES" sz="2800" dirty="0"/>
              <a:t> e a </a:t>
            </a:r>
            <a:r>
              <a:rPr lang="es-ES" sz="2800" dirty="0" err="1"/>
              <a:t>execución</a:t>
            </a:r>
            <a:r>
              <a:rPr lang="es-ES" sz="2800" dirty="0"/>
              <a:t> de </a:t>
            </a:r>
            <a:r>
              <a:rPr lang="es-ES" sz="2800" dirty="0" err="1"/>
              <a:t>membros</a:t>
            </a:r>
            <a:r>
              <a:rPr lang="es-ES" sz="2800" dirty="0"/>
              <a:t> importantes do Partido, como en 1963 a de Julián </a:t>
            </a:r>
            <a:r>
              <a:rPr lang="es-ES" sz="2800" dirty="0" err="1"/>
              <a:t>Grimau</a:t>
            </a:r>
            <a:r>
              <a:rPr lang="es-ES" sz="2800" dirty="0"/>
              <a:t>, </a:t>
            </a:r>
            <a:r>
              <a:rPr lang="es-ES" sz="2800" dirty="0" err="1"/>
              <a:t>membro</a:t>
            </a:r>
            <a:r>
              <a:rPr lang="es-ES" sz="2800" dirty="0"/>
              <a:t> do Comité Central. </a:t>
            </a:r>
          </a:p>
        </p:txBody>
      </p:sp>
      <p:pic>
        <p:nvPicPr>
          <p:cNvPr id="20482" name="Picture 2" descr="Mis Viajes por la Historia: La oposición al franquismo: El P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82" y="18987"/>
            <a:ext cx="3149812" cy="30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Julián Grimau. Protestas en París por su detención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79" y="3025627"/>
            <a:ext cx="5928019" cy="38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6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6775" y="351692"/>
            <a:ext cx="55145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Tras abandonar a política de </a:t>
            </a:r>
            <a:r>
              <a:rPr lang="es-ES" sz="2800" dirty="0" err="1"/>
              <a:t>enfrontamento</a:t>
            </a:r>
            <a:r>
              <a:rPr lang="es-ES" sz="2800" dirty="0"/>
              <a:t> armado coas guerrillas, o PCE </a:t>
            </a:r>
            <a:r>
              <a:rPr lang="es-ES" sz="2800" dirty="0" err="1"/>
              <a:t>avogará</a:t>
            </a:r>
            <a:r>
              <a:rPr lang="es-ES" sz="2800" dirty="0"/>
              <a:t> </a:t>
            </a:r>
            <a:r>
              <a:rPr lang="es-ES" sz="2800" dirty="0" err="1"/>
              <a:t>pola</a:t>
            </a:r>
            <a:r>
              <a:rPr lang="es-ES" sz="2800" dirty="0"/>
              <a:t> </a:t>
            </a:r>
            <a:r>
              <a:rPr lang="es-ES" sz="2800" b="1" dirty="0"/>
              <a:t>Reconciliación Nacional</a:t>
            </a:r>
            <a:r>
              <a:rPr lang="es-ES" sz="2800" dirty="0"/>
              <a:t> e asumirá </a:t>
            </a:r>
            <a:r>
              <a:rPr lang="es-ES" sz="2800" dirty="0" err="1"/>
              <a:t>obxectivos</a:t>
            </a:r>
            <a:r>
              <a:rPr lang="es-ES" sz="2800" dirty="0"/>
              <a:t> </a:t>
            </a:r>
            <a:r>
              <a:rPr lang="es-ES" sz="2800" dirty="0" err="1"/>
              <a:t>máis</a:t>
            </a:r>
            <a:r>
              <a:rPr lang="es-ES" sz="2800" dirty="0"/>
              <a:t> </a:t>
            </a:r>
            <a:r>
              <a:rPr lang="es-ES" sz="2800" dirty="0" err="1"/>
              <a:t>graduais</a:t>
            </a:r>
            <a:r>
              <a:rPr lang="es-ES" sz="2800" dirty="0"/>
              <a:t>. Impulsará o incremento de </a:t>
            </a:r>
            <a:r>
              <a:rPr lang="es-ES" sz="2800" dirty="0" err="1"/>
              <a:t>reivindicacións</a:t>
            </a:r>
            <a:r>
              <a:rPr lang="es-ES" sz="2800" dirty="0"/>
              <a:t> </a:t>
            </a:r>
            <a:r>
              <a:rPr lang="es-ES" sz="2800" dirty="0" err="1"/>
              <a:t>sociais</a:t>
            </a:r>
            <a:r>
              <a:rPr lang="es-ES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rúa para erosionar a </a:t>
            </a:r>
            <a:r>
              <a:rPr lang="es-ES" sz="2800" dirty="0" err="1"/>
              <a:t>Ditadura</a:t>
            </a:r>
            <a:r>
              <a:rPr lang="es-ES" sz="2800" dirty="0"/>
              <a:t>, tratará de propiciar a </a:t>
            </a:r>
            <a:r>
              <a:rPr lang="es-ES" sz="2800" dirty="0" err="1"/>
              <a:t>unidade</a:t>
            </a:r>
            <a:r>
              <a:rPr lang="es-ES" sz="2800" dirty="0"/>
              <a:t> antifranquista </a:t>
            </a:r>
            <a:r>
              <a:rPr lang="es-ES" sz="2800" dirty="0" err="1"/>
              <a:t>máis</a:t>
            </a:r>
            <a:r>
              <a:rPr lang="es-ES" sz="2800" dirty="0"/>
              <a:t> </a:t>
            </a:r>
            <a:r>
              <a:rPr lang="es-ES" sz="2800" dirty="0" err="1"/>
              <a:t>ampla</a:t>
            </a:r>
            <a:r>
              <a:rPr lang="es-ES" sz="2800" dirty="0"/>
              <a:t> posible </a:t>
            </a:r>
            <a:r>
              <a:rPr lang="es-ES" sz="2800" dirty="0" err="1"/>
              <a:t>na</a:t>
            </a:r>
            <a:r>
              <a:rPr lang="es-ES" sz="2800" dirty="0"/>
              <a:t> aspiración de </a:t>
            </a:r>
            <a:r>
              <a:rPr lang="es-ES" sz="2800" dirty="0" err="1"/>
              <a:t>acadar</a:t>
            </a:r>
            <a:r>
              <a:rPr lang="es-ES" sz="2800" dirty="0"/>
              <a:t> a desaparición da </a:t>
            </a:r>
            <a:r>
              <a:rPr lang="es-ES" sz="2800" dirty="0" err="1"/>
              <a:t>ditadura</a:t>
            </a:r>
            <a:r>
              <a:rPr lang="es-ES" sz="2800" dirty="0"/>
              <a:t> e a implantación </a:t>
            </a:r>
            <a:r>
              <a:rPr lang="es-ES" sz="2800" dirty="0" err="1"/>
              <a:t>dun</a:t>
            </a:r>
            <a:r>
              <a:rPr lang="es-ES" sz="2800" dirty="0"/>
              <a:t> </a:t>
            </a:r>
            <a:r>
              <a:rPr lang="es-ES" sz="2800" dirty="0" err="1"/>
              <a:t>réxime</a:t>
            </a:r>
            <a:r>
              <a:rPr lang="es-ES" sz="2800" dirty="0"/>
              <a:t> democrático en España.</a:t>
            </a:r>
            <a:endParaRPr lang="es-ES" sz="2800" dirty="0"/>
          </a:p>
        </p:txBody>
      </p:sp>
      <p:pic>
        <p:nvPicPr>
          <p:cNvPr id="21506" name="Picture 2" descr="UN SIGLO DEL PCE (3). La política de “reconciliación nacional”, 1956. –  Conversacion sobre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5" y="-26557"/>
            <a:ext cx="4614202" cy="68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14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7287" y="0"/>
            <a:ext cx="613351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O PSOE, </a:t>
            </a:r>
            <a:r>
              <a:rPr lang="es-ES" sz="2800" dirty="0" err="1"/>
              <a:t>trala</a:t>
            </a:r>
            <a:r>
              <a:rPr lang="es-ES" sz="2800" dirty="0"/>
              <a:t> </a:t>
            </a:r>
            <a:r>
              <a:rPr lang="es-ES" sz="2800" dirty="0" err="1"/>
              <a:t>morte</a:t>
            </a:r>
            <a:r>
              <a:rPr lang="es-ES" sz="2800" dirty="0"/>
              <a:t> en 1962 de Indalecio </a:t>
            </a:r>
            <a:r>
              <a:rPr lang="es-ES" sz="2800" dirty="0" smtClean="0"/>
              <a:t>Prieto, </a:t>
            </a:r>
            <a:r>
              <a:rPr lang="es-ES" sz="2800" dirty="0" err="1"/>
              <a:t>vai</a:t>
            </a:r>
            <a:r>
              <a:rPr lang="es-ES" sz="2800" dirty="0"/>
              <a:t> asistir a </a:t>
            </a:r>
            <a:r>
              <a:rPr lang="es-ES" sz="2800" dirty="0" err="1"/>
              <a:t>unha</a:t>
            </a:r>
            <a:r>
              <a:rPr lang="es-ES" sz="2800" dirty="0"/>
              <a:t> época de </a:t>
            </a:r>
            <a:r>
              <a:rPr lang="es-ES" sz="2800" dirty="0" err="1"/>
              <a:t>disensións</a:t>
            </a:r>
            <a:r>
              <a:rPr lang="es-ES" sz="2800" dirty="0"/>
              <a:t> entre a dirección do </a:t>
            </a:r>
            <a:r>
              <a:rPr lang="es-ES" sz="2800" b="1" dirty="0"/>
              <a:t>Partido no exterior, liderado por </a:t>
            </a:r>
            <a:r>
              <a:rPr lang="es-ES" sz="2800" b="1" dirty="0" err="1"/>
              <a:t>Llopis</a:t>
            </a:r>
            <a:r>
              <a:rPr lang="es-ES" sz="2800" dirty="0"/>
              <a:t>, que pretendía seguir coa </a:t>
            </a:r>
            <a:r>
              <a:rPr lang="es-ES" sz="2800" dirty="0" err="1"/>
              <a:t>liña</a:t>
            </a:r>
            <a:r>
              <a:rPr lang="es-ES" sz="2800" dirty="0"/>
              <a:t> do partido, e os socialistas do interior, que desde a Agrupación Socialista universitaria, van  defender a colaboración con monárquicos e comunistas. </a:t>
            </a:r>
            <a:endParaRPr lang="es-ES" sz="2800" dirty="0" smtClean="0"/>
          </a:p>
          <a:p>
            <a:pPr algn="just"/>
            <a:r>
              <a:rPr lang="es-ES" sz="2800" dirty="0" err="1" smtClean="0"/>
              <a:t>Ademais</a:t>
            </a:r>
            <a:r>
              <a:rPr lang="es-ES" sz="2800" dirty="0" smtClean="0"/>
              <a:t> </a:t>
            </a:r>
            <a:r>
              <a:rPr lang="es-ES" sz="2800" dirty="0"/>
              <a:t>a UXT irá </a:t>
            </a:r>
            <a:r>
              <a:rPr lang="es-ES" sz="2800" dirty="0" err="1"/>
              <a:t>esmorecendo</a:t>
            </a:r>
            <a:r>
              <a:rPr lang="es-ES" sz="2800" dirty="0"/>
              <a:t> </a:t>
            </a:r>
            <a:r>
              <a:rPr lang="es-ES" sz="2800" dirty="0" err="1"/>
              <a:t>ó</a:t>
            </a:r>
            <a:r>
              <a:rPr lang="es-ES" sz="2800" dirty="0"/>
              <a:t> non aceptar a participación nos cargos </a:t>
            </a:r>
            <a:r>
              <a:rPr lang="es-ES" sz="2800" dirty="0" err="1"/>
              <a:t>sindicais</a:t>
            </a:r>
            <a:r>
              <a:rPr lang="es-ES" sz="2800" dirty="0"/>
              <a:t> do franquismo. </a:t>
            </a:r>
          </a:p>
          <a:p>
            <a:pPr algn="just"/>
            <a:r>
              <a:rPr lang="es-ES" sz="2800" dirty="0"/>
              <a:t>No </a:t>
            </a:r>
            <a:r>
              <a:rPr lang="es-ES" sz="2800" b="1" dirty="0"/>
              <a:t>Congreso de </a:t>
            </a:r>
            <a:r>
              <a:rPr lang="es-ES" sz="2800" b="1" dirty="0" err="1"/>
              <a:t>Suresnes</a:t>
            </a:r>
            <a:r>
              <a:rPr lang="es-ES" sz="2800" b="1" dirty="0"/>
              <a:t> de 1974 </a:t>
            </a:r>
            <a:r>
              <a:rPr lang="es-ES" sz="2800" dirty="0" err="1"/>
              <a:t>resolveuse</a:t>
            </a:r>
            <a:r>
              <a:rPr lang="es-ES" sz="2800" dirty="0"/>
              <a:t> a </a:t>
            </a:r>
            <a:r>
              <a:rPr lang="es-ES" sz="2800" dirty="0" err="1"/>
              <a:t>crise</a:t>
            </a:r>
            <a:r>
              <a:rPr lang="es-ES" sz="2800" dirty="0"/>
              <a:t> entre o PSOE do exilio e do interior coa elección de Felipe González como Secretario </a:t>
            </a:r>
            <a:r>
              <a:rPr lang="es-ES" sz="2800" dirty="0" err="1"/>
              <a:t>Xeral</a:t>
            </a:r>
            <a:r>
              <a:rPr lang="es-ES" sz="2800" dirty="0"/>
              <a:t>.</a:t>
            </a:r>
          </a:p>
        </p:txBody>
      </p:sp>
      <p:pic>
        <p:nvPicPr>
          <p:cNvPr id="22530" name="Picture 2" descr="La cena en la que Felipe González renegó del marxismopara conquistar La  Moncl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93264"/>
            <a:ext cx="5690067" cy="32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La conducta honesta de Rodolfo Llopis conservó los ideales del socialismo  desde el exi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75" y="262531"/>
            <a:ext cx="5743525" cy="32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99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47113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Nos últimos anos do </a:t>
            </a:r>
            <a:r>
              <a:rPr lang="es-ES" sz="2800" dirty="0" smtClean="0"/>
              <a:t>Franquismo,1973-1975, </a:t>
            </a:r>
            <a:r>
              <a:rPr lang="es-ES" sz="2800" dirty="0"/>
              <a:t>os grupos de </a:t>
            </a:r>
            <a:r>
              <a:rPr lang="es-ES" sz="2800" dirty="0" err="1"/>
              <a:t>esquerda</a:t>
            </a:r>
            <a:r>
              <a:rPr lang="es-ES" sz="2800" dirty="0"/>
              <a:t> coincidían en </a:t>
            </a:r>
            <a:r>
              <a:rPr lang="es-ES" sz="2800" dirty="0" err="1"/>
              <a:t>posicións</a:t>
            </a:r>
            <a:r>
              <a:rPr lang="es-ES" sz="2800" dirty="0"/>
              <a:t> de </a:t>
            </a:r>
            <a:r>
              <a:rPr lang="es-ES" sz="2800" b="1" dirty="0"/>
              <a:t>rotura </a:t>
            </a:r>
            <a:r>
              <a:rPr lang="es-ES" sz="2800" b="1" dirty="0" err="1"/>
              <a:t>co</a:t>
            </a:r>
            <a:r>
              <a:rPr lang="es-ES" sz="2800" b="1" dirty="0"/>
              <a:t> </a:t>
            </a:r>
            <a:r>
              <a:rPr lang="es-ES" sz="2800" b="1" dirty="0" err="1"/>
              <a:t>Réxime</a:t>
            </a:r>
            <a:r>
              <a:rPr lang="es-ES" sz="2800" b="1" dirty="0"/>
              <a:t> </a:t>
            </a:r>
            <a:r>
              <a:rPr lang="es-ES" sz="2800" b="1" dirty="0" smtClean="0"/>
              <a:t>franquista</a:t>
            </a:r>
            <a:r>
              <a:rPr lang="es-ES" sz="2800" dirty="0" smtClean="0"/>
              <a:t>. Para</a:t>
            </a:r>
            <a:r>
              <a:rPr lang="es-ES" sz="2800" dirty="0" smtClean="0"/>
              <a:t> </a:t>
            </a:r>
            <a:r>
              <a:rPr lang="es-ES" sz="2800" dirty="0"/>
              <a:t>eles, o </a:t>
            </a:r>
            <a:r>
              <a:rPr lang="es-ES" sz="2800" dirty="0" err="1"/>
              <a:t>réxime</a:t>
            </a:r>
            <a:r>
              <a:rPr lang="es-ES" sz="2800" dirty="0"/>
              <a:t> franquista non era reformable e non podía evolucionar cara a </a:t>
            </a:r>
            <a:r>
              <a:rPr lang="es-ES" sz="2800" dirty="0" err="1"/>
              <a:t>unha</a:t>
            </a:r>
            <a:r>
              <a:rPr lang="es-ES" sz="2800" dirty="0"/>
              <a:t> </a:t>
            </a:r>
            <a:r>
              <a:rPr lang="es-ES" sz="2800" dirty="0" smtClean="0"/>
              <a:t>democracia. Había </a:t>
            </a:r>
            <a:r>
              <a:rPr lang="es-ES" sz="2800" dirty="0"/>
              <a:t>que provocar a </a:t>
            </a:r>
            <a:r>
              <a:rPr lang="es-ES" sz="2800" dirty="0" err="1"/>
              <a:t>súa</a:t>
            </a:r>
            <a:r>
              <a:rPr lang="es-ES" sz="2800" dirty="0"/>
              <a:t> descomposición, acentuar as </a:t>
            </a:r>
            <a:r>
              <a:rPr lang="es-ES" sz="2800" dirty="0" err="1"/>
              <a:t>súas</a:t>
            </a:r>
            <a:r>
              <a:rPr lang="es-ES" sz="2800" dirty="0"/>
              <a:t> </a:t>
            </a:r>
            <a:r>
              <a:rPr lang="es-ES" sz="2800" dirty="0" err="1"/>
              <a:t>divisións</a:t>
            </a:r>
            <a:r>
              <a:rPr lang="es-ES" sz="2800" dirty="0"/>
              <a:t> internas e forzar a </a:t>
            </a:r>
            <a:r>
              <a:rPr lang="es-ES" sz="2800" dirty="0" err="1"/>
              <a:t>súa</a:t>
            </a:r>
            <a:r>
              <a:rPr lang="es-ES" sz="2800" dirty="0"/>
              <a:t> </a:t>
            </a:r>
            <a:r>
              <a:rPr lang="es-ES" sz="2800" dirty="0" smtClean="0"/>
              <a:t>caída, </a:t>
            </a:r>
            <a:r>
              <a:rPr lang="es-ES" sz="2800" dirty="0"/>
              <a:t>mediante a </a:t>
            </a:r>
            <a:r>
              <a:rPr lang="es-ES" sz="2800" dirty="0" err="1" smtClean="0"/>
              <a:t>mobilización</a:t>
            </a:r>
            <a:r>
              <a:rPr lang="es-ES" sz="2800" dirty="0" smtClean="0"/>
              <a:t> </a:t>
            </a:r>
            <a:r>
              <a:rPr lang="es-ES" sz="2800" dirty="0"/>
              <a:t>popular. </a:t>
            </a:r>
            <a:endParaRPr lang="es-ES" sz="2800" dirty="0"/>
          </a:p>
          <a:p>
            <a:pPr algn="just"/>
            <a:r>
              <a:rPr lang="es-ES" sz="2800" dirty="0" smtClean="0"/>
              <a:t>O franquismo caería </a:t>
            </a:r>
            <a:r>
              <a:rPr lang="es-ES" sz="2800" dirty="0" err="1"/>
              <a:t>trala</a:t>
            </a:r>
            <a:r>
              <a:rPr lang="es-ES" sz="2800" dirty="0"/>
              <a:t> convocatoria </a:t>
            </a:r>
            <a:r>
              <a:rPr lang="es-ES" sz="2800" dirty="0" err="1"/>
              <a:t>dunha</a:t>
            </a:r>
            <a:r>
              <a:rPr lang="es-ES" sz="2800" dirty="0"/>
              <a:t> folga </a:t>
            </a:r>
            <a:r>
              <a:rPr lang="es-ES" sz="2800" dirty="0" err="1"/>
              <a:t>xeral</a:t>
            </a:r>
            <a:r>
              <a:rPr lang="es-ES" sz="2800" dirty="0"/>
              <a:t> </a:t>
            </a:r>
            <a:r>
              <a:rPr lang="es-ES" sz="2800" dirty="0" smtClean="0"/>
              <a:t>política, </a:t>
            </a:r>
            <a:r>
              <a:rPr lang="es-ES" sz="2800" dirty="0" err="1" smtClean="0"/>
              <a:t>formaríase</a:t>
            </a:r>
            <a:r>
              <a:rPr lang="es-ES" sz="2800" dirty="0" smtClean="0"/>
              <a:t> </a:t>
            </a:r>
            <a:r>
              <a:rPr lang="es-ES" sz="2800" dirty="0"/>
              <a:t>un </a:t>
            </a:r>
            <a:r>
              <a:rPr lang="es-ES" sz="2800" dirty="0" err="1"/>
              <a:t>goberno</a:t>
            </a:r>
            <a:r>
              <a:rPr lang="es-ES" sz="2800" dirty="0"/>
              <a:t> provisional de </a:t>
            </a:r>
            <a:r>
              <a:rPr lang="es-ES" sz="2800" dirty="0" err="1"/>
              <a:t>ampla</a:t>
            </a:r>
            <a:r>
              <a:rPr lang="es-ES" sz="2800" dirty="0"/>
              <a:t> coalición </a:t>
            </a:r>
            <a:r>
              <a:rPr lang="es-ES" sz="2800" dirty="0" smtClean="0"/>
              <a:t>que aprobase: Amnistía </a:t>
            </a:r>
            <a:r>
              <a:rPr lang="es-ES" sz="2800" dirty="0"/>
              <a:t>de presos, </a:t>
            </a:r>
            <a:r>
              <a:rPr lang="es-ES" sz="2800" dirty="0" err="1"/>
              <a:t>liberdades</a:t>
            </a:r>
            <a:r>
              <a:rPr lang="es-ES" sz="2800" dirty="0"/>
              <a:t>, retorno exiliados, convocatoria </a:t>
            </a:r>
            <a:r>
              <a:rPr lang="es-ES" sz="2800" dirty="0" err="1"/>
              <a:t>eleccións</a:t>
            </a:r>
            <a:r>
              <a:rPr lang="es-ES" sz="2800" dirty="0"/>
              <a:t> </a:t>
            </a:r>
            <a:r>
              <a:rPr lang="es-ES" sz="2800" dirty="0" err="1"/>
              <a:t>constituíntes</a:t>
            </a:r>
            <a:r>
              <a:rPr lang="es-ES" sz="2800" dirty="0"/>
              <a:t> que decidirían a forma definitiva do </a:t>
            </a:r>
            <a:r>
              <a:rPr lang="es-ES" sz="2800" dirty="0" err="1"/>
              <a:t>novo</a:t>
            </a:r>
            <a:r>
              <a:rPr lang="es-ES" sz="2800" dirty="0"/>
              <a:t> </a:t>
            </a:r>
            <a:r>
              <a:rPr lang="es-ES" sz="2800" dirty="0" err="1"/>
              <a:t>réxime</a:t>
            </a:r>
            <a:r>
              <a:rPr lang="es-ES" sz="2800" dirty="0"/>
              <a:t> democrático.</a:t>
            </a:r>
          </a:p>
        </p:txBody>
      </p:sp>
      <p:pic>
        <p:nvPicPr>
          <p:cNvPr id="23554" name="Picture 2" descr="Red de Archivos Historicos de Comisiones Obre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31" y="1398293"/>
            <a:ext cx="5741669" cy="38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04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8" y="0"/>
            <a:ext cx="669622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 partir da </a:t>
            </a:r>
            <a:r>
              <a:rPr lang="es-ES" sz="2800" dirty="0" err="1"/>
              <a:t>enfermidade</a:t>
            </a:r>
            <a:r>
              <a:rPr lang="es-ES" sz="2800" dirty="0"/>
              <a:t> de Franco en 1974, as </a:t>
            </a:r>
            <a:r>
              <a:rPr lang="es-ES" sz="2800" dirty="0" err="1"/>
              <a:t>forzas</a:t>
            </a:r>
            <a:r>
              <a:rPr lang="es-ES" sz="2800" dirty="0"/>
              <a:t> de posición tomarán a iniciativa de crear órganos unitarios de alternativa </a:t>
            </a:r>
            <a:r>
              <a:rPr lang="es-ES" sz="2800" dirty="0" err="1"/>
              <a:t>ó</a:t>
            </a:r>
            <a:r>
              <a:rPr lang="es-ES" sz="2800" dirty="0"/>
              <a:t> </a:t>
            </a:r>
            <a:r>
              <a:rPr lang="es-ES" sz="2800" dirty="0" err="1"/>
              <a:t>Réxime</a:t>
            </a:r>
            <a:r>
              <a:rPr lang="es-ES" sz="2800" dirty="0"/>
              <a:t>, en 1974 a </a:t>
            </a:r>
            <a:r>
              <a:rPr lang="es-ES" sz="2800" b="1" i="1" dirty="0"/>
              <a:t>Junta Democrática</a:t>
            </a:r>
            <a:r>
              <a:rPr lang="es-ES" sz="2800" dirty="0"/>
              <a:t>, a iniciativa do PCE (que provoca o recelo do PSOE que non se integra), e en 1975, a </a:t>
            </a:r>
            <a:r>
              <a:rPr lang="es-ES" sz="2800" b="1" i="1" dirty="0"/>
              <a:t>Plataforma de Convergencia Democrática,</a:t>
            </a:r>
            <a:r>
              <a:rPr lang="es-ES" sz="2800" dirty="0"/>
              <a:t> a iniciativa do PSOE. </a:t>
            </a:r>
            <a:endParaRPr lang="es-ES" sz="2800" dirty="0" smtClean="0"/>
          </a:p>
          <a:p>
            <a:pPr algn="just"/>
            <a:r>
              <a:rPr lang="es-ES" sz="2800" dirty="0" smtClean="0"/>
              <a:t>Ambas </a:t>
            </a:r>
            <a:r>
              <a:rPr lang="es-ES" sz="2800" dirty="0"/>
              <a:t>reúnen a grupos opositores de distintos signos (</a:t>
            </a:r>
            <a:r>
              <a:rPr lang="es-ES" sz="2800" b="1" u="sng" dirty="0"/>
              <a:t>Junta:</a:t>
            </a:r>
            <a:r>
              <a:rPr lang="es-ES" sz="2800" dirty="0"/>
              <a:t> comunistas, PSP, carlistas de Carlos Hugo, </a:t>
            </a:r>
            <a:r>
              <a:rPr lang="es-ES" sz="2800" dirty="0" err="1"/>
              <a:t>algúns</a:t>
            </a:r>
            <a:r>
              <a:rPr lang="es-ES" sz="2800" dirty="0"/>
              <a:t> monárquicos, algún grupo de </a:t>
            </a:r>
            <a:r>
              <a:rPr lang="es-ES" sz="2800" dirty="0" err="1"/>
              <a:t>estrema</a:t>
            </a:r>
            <a:r>
              <a:rPr lang="es-ES" sz="2800" dirty="0"/>
              <a:t> </a:t>
            </a:r>
            <a:r>
              <a:rPr lang="es-ES" sz="2800" dirty="0" err="1"/>
              <a:t>esquerda</a:t>
            </a:r>
            <a:r>
              <a:rPr lang="es-ES" sz="2800" dirty="0"/>
              <a:t> como o PTE. A </a:t>
            </a:r>
            <a:r>
              <a:rPr lang="es-ES" sz="2800" b="1" u="sng" dirty="0"/>
              <a:t>Plataforma</a:t>
            </a:r>
            <a:r>
              <a:rPr lang="es-ES" sz="2800" dirty="0"/>
              <a:t>: socialistas, demócrata </a:t>
            </a:r>
            <a:r>
              <a:rPr lang="es-ES" sz="2800" dirty="0" err="1"/>
              <a:t>cristiáns</a:t>
            </a:r>
            <a:r>
              <a:rPr lang="es-ES" sz="2800" dirty="0"/>
              <a:t>, nacionalistas vascos e </a:t>
            </a:r>
            <a:r>
              <a:rPr lang="es-ES" sz="2800" dirty="0" err="1"/>
              <a:t>cataláns</a:t>
            </a:r>
            <a:r>
              <a:rPr lang="es-ES" sz="2800" dirty="0"/>
              <a:t>, socialdemócratas, e </a:t>
            </a:r>
            <a:r>
              <a:rPr lang="es-ES" sz="2800" dirty="0" err="1"/>
              <a:t>algúns</a:t>
            </a:r>
            <a:r>
              <a:rPr lang="es-ES" sz="2800" dirty="0"/>
              <a:t> grupos de </a:t>
            </a:r>
            <a:r>
              <a:rPr lang="es-ES" sz="2800" dirty="0" err="1"/>
              <a:t>estrema</a:t>
            </a:r>
            <a:r>
              <a:rPr lang="es-ES" sz="2800" dirty="0"/>
              <a:t> </a:t>
            </a:r>
            <a:r>
              <a:rPr lang="es-ES" sz="2800" dirty="0" err="1"/>
              <a:t>esquerda</a:t>
            </a:r>
            <a:r>
              <a:rPr lang="es-ES" sz="2800" dirty="0"/>
              <a:t>, MCE, ORT). </a:t>
            </a:r>
          </a:p>
        </p:txBody>
      </p:sp>
      <p:pic>
        <p:nvPicPr>
          <p:cNvPr id="24578" name="Picture 2" descr="Junta Democrática de España 1974-19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3109548"/>
            <a:ext cx="5403247" cy="27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EL Rincón de Yanka: MANIFIESTO DE LA JUNTA DEMOCRÁTICA DE ESPAÑA 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54" y="928468"/>
            <a:ext cx="38100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20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647113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A Junta Democrática</a:t>
            </a:r>
            <a:r>
              <a:rPr lang="es-ES" sz="2800" dirty="0"/>
              <a:t> defenderá </a:t>
            </a:r>
            <a:r>
              <a:rPr lang="es-ES" sz="2800" b="1" dirty="0"/>
              <a:t>12 puntos</a:t>
            </a:r>
            <a:r>
              <a:rPr lang="es-ES" sz="2800" dirty="0"/>
              <a:t> </a:t>
            </a:r>
            <a:r>
              <a:rPr lang="es-ES" sz="2800" dirty="0" err="1"/>
              <a:t>esenciais</a:t>
            </a:r>
            <a:r>
              <a:rPr lang="es-ES" sz="2800" dirty="0"/>
              <a:t>: </a:t>
            </a:r>
            <a:r>
              <a:rPr lang="es-ES" sz="2800" u="sng" dirty="0"/>
              <a:t>Formación </a:t>
            </a:r>
            <a:r>
              <a:rPr lang="es-ES" sz="2800" u="sng" dirty="0" err="1"/>
              <a:t>dun</a:t>
            </a:r>
            <a:r>
              <a:rPr lang="es-ES" sz="2800" u="sng" dirty="0"/>
              <a:t> </a:t>
            </a:r>
            <a:r>
              <a:rPr lang="es-ES" sz="2800" u="sng" dirty="0" err="1"/>
              <a:t>goberno</a:t>
            </a:r>
            <a:r>
              <a:rPr lang="es-ES" sz="2800" u="sng" dirty="0"/>
              <a:t> provisional</a:t>
            </a:r>
            <a:r>
              <a:rPr lang="es-ES" sz="2800" dirty="0"/>
              <a:t>, </a:t>
            </a:r>
            <a:r>
              <a:rPr lang="es-ES" sz="2800" u="sng" dirty="0"/>
              <a:t>Amnistía</a:t>
            </a:r>
            <a:r>
              <a:rPr lang="es-ES" sz="2800" dirty="0"/>
              <a:t> presos políticos, </a:t>
            </a:r>
            <a:r>
              <a:rPr lang="es-ES" sz="2800" u="sng" dirty="0" err="1"/>
              <a:t>legalidade</a:t>
            </a:r>
            <a:r>
              <a:rPr lang="es-ES" sz="2800" u="sng" dirty="0"/>
              <a:t> de partidos políticos </a:t>
            </a:r>
            <a:r>
              <a:rPr lang="es-ES" sz="2800" dirty="0"/>
              <a:t>(</a:t>
            </a:r>
            <a:r>
              <a:rPr lang="es-ES" sz="2800" dirty="0" err="1"/>
              <a:t>sen</a:t>
            </a:r>
            <a:r>
              <a:rPr lang="es-ES" sz="2800" dirty="0"/>
              <a:t> </a:t>
            </a:r>
            <a:r>
              <a:rPr lang="es-ES" sz="2800" dirty="0" err="1"/>
              <a:t>exclusións</a:t>
            </a:r>
            <a:r>
              <a:rPr lang="es-ES" sz="2800" dirty="0"/>
              <a:t>), </a:t>
            </a:r>
            <a:r>
              <a:rPr lang="es-ES" sz="2800" b="1" dirty="0" err="1"/>
              <a:t>liberdade</a:t>
            </a:r>
            <a:r>
              <a:rPr lang="es-ES" sz="2800" b="1" dirty="0"/>
              <a:t> sindical </a:t>
            </a:r>
            <a:r>
              <a:rPr lang="es-ES" sz="2800" dirty="0"/>
              <a:t>e recuperación do patrimonio sindical, </a:t>
            </a:r>
            <a:r>
              <a:rPr lang="es-ES" sz="2800" u="sng" dirty="0" err="1"/>
              <a:t>recoñecemento</a:t>
            </a:r>
            <a:r>
              <a:rPr lang="es-ES" sz="2800" u="sng" dirty="0"/>
              <a:t> dos </a:t>
            </a:r>
            <a:r>
              <a:rPr lang="es-ES" sz="2800" u="sng" dirty="0" err="1"/>
              <a:t>dereitos</a:t>
            </a:r>
            <a:r>
              <a:rPr lang="es-ES" sz="2800" u="sng" dirty="0"/>
              <a:t> de folga, reunión, manifestación e das </a:t>
            </a:r>
            <a:r>
              <a:rPr lang="es-ES" sz="2800" u="sng" dirty="0" err="1"/>
              <a:t>liberdades</a:t>
            </a:r>
            <a:r>
              <a:rPr lang="es-ES" sz="2800" u="sng" dirty="0"/>
              <a:t> </a:t>
            </a:r>
            <a:r>
              <a:rPr lang="es-ES" sz="2800" dirty="0"/>
              <a:t>(prensa, opinión...), </a:t>
            </a:r>
            <a:r>
              <a:rPr lang="es-ES" sz="2800" u="sng" dirty="0"/>
              <a:t>independencia do Poder </a:t>
            </a:r>
            <a:r>
              <a:rPr lang="es-ES" sz="2800" u="sng" dirty="0" err="1"/>
              <a:t>Xudicial</a:t>
            </a:r>
            <a:r>
              <a:rPr lang="es-ES" sz="2800" dirty="0"/>
              <a:t>, </a:t>
            </a:r>
            <a:r>
              <a:rPr lang="es-ES" sz="2800" u="sng" dirty="0" err="1"/>
              <a:t>neutralidade</a:t>
            </a:r>
            <a:r>
              <a:rPr lang="es-ES" sz="2800" u="sng" dirty="0"/>
              <a:t> política das </a:t>
            </a:r>
            <a:r>
              <a:rPr lang="es-ES" sz="2800" u="sng" dirty="0" err="1"/>
              <a:t>Forzas</a:t>
            </a:r>
            <a:r>
              <a:rPr lang="es-ES" sz="2800" u="sng" dirty="0"/>
              <a:t> Armadas</a:t>
            </a:r>
            <a:r>
              <a:rPr lang="es-ES" sz="2800" dirty="0"/>
              <a:t>, </a:t>
            </a:r>
            <a:r>
              <a:rPr lang="es-ES" sz="2800" u="sng" dirty="0" err="1"/>
              <a:t>recoñecemento</a:t>
            </a:r>
            <a:r>
              <a:rPr lang="es-ES" sz="2800" u="sng" dirty="0"/>
              <a:t> da </a:t>
            </a:r>
            <a:r>
              <a:rPr lang="es-ES" sz="2800" u="sng" dirty="0" err="1"/>
              <a:t>personalidade</a:t>
            </a:r>
            <a:r>
              <a:rPr lang="es-ES" sz="2800" u="sng" dirty="0"/>
              <a:t> política de Cataluña, Euskadi e Galicia</a:t>
            </a:r>
            <a:r>
              <a:rPr lang="es-ES" sz="2800" dirty="0"/>
              <a:t>,</a:t>
            </a:r>
            <a:r>
              <a:rPr lang="es-ES" sz="2800" u="sng" dirty="0"/>
              <a:t> separación da </a:t>
            </a:r>
            <a:r>
              <a:rPr lang="es-ES" sz="2800" u="sng" dirty="0" err="1"/>
              <a:t>Igrexa</a:t>
            </a:r>
            <a:r>
              <a:rPr lang="es-ES" sz="2800" u="sng" dirty="0"/>
              <a:t> e do Estado</a:t>
            </a:r>
            <a:r>
              <a:rPr lang="es-ES" sz="2800" dirty="0"/>
              <a:t>, celebración de </a:t>
            </a:r>
            <a:r>
              <a:rPr lang="es-ES" sz="2800" b="1" u="sng" dirty="0"/>
              <a:t>consulta popular </a:t>
            </a:r>
            <a:r>
              <a:rPr lang="es-ES" sz="2800" dirty="0"/>
              <a:t>para elixir a </a:t>
            </a:r>
            <a:r>
              <a:rPr lang="es-ES" sz="2800" u="sng" dirty="0"/>
              <a:t>forma definitiva do Estado </a:t>
            </a:r>
            <a:r>
              <a:rPr lang="es-ES" sz="2800" dirty="0"/>
              <a:t>e a </a:t>
            </a:r>
            <a:r>
              <a:rPr lang="es-ES" sz="2800" u="sng" dirty="0"/>
              <a:t>integración de España </a:t>
            </a:r>
            <a:r>
              <a:rPr lang="es-ES" sz="2800" u="sng" dirty="0" err="1"/>
              <a:t>na</a:t>
            </a:r>
            <a:r>
              <a:rPr lang="es-ES" sz="2800" u="sng" dirty="0"/>
              <a:t> </a:t>
            </a:r>
            <a:r>
              <a:rPr lang="es-ES" sz="2800" u="sng" dirty="0" err="1"/>
              <a:t>Comunidade</a:t>
            </a:r>
            <a:r>
              <a:rPr lang="es-ES" sz="2800" u="sng" dirty="0"/>
              <a:t> Europea</a:t>
            </a:r>
            <a:r>
              <a:rPr lang="es-ES" sz="2800" dirty="0"/>
              <a:t>. </a:t>
            </a:r>
          </a:p>
        </p:txBody>
      </p:sp>
      <p:pic>
        <p:nvPicPr>
          <p:cNvPr id="25602" name="Picture 2" descr="Junta Democrática de España Archivos | Carlismo Partido Carl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53" y="42802"/>
            <a:ext cx="4762500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8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217715"/>
            <a:ext cx="627017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es-ES" sz="2800" dirty="0"/>
          </a:p>
          <a:p>
            <a:pPr marL="457200" lvl="0" indent="-457200" algn="just" fontAlgn="base">
              <a:buFontTx/>
              <a:buChar char="-"/>
            </a:pPr>
            <a:r>
              <a:rPr lang="es-ES" sz="2800" b="1" dirty="0"/>
              <a:t>O</a:t>
            </a:r>
            <a:r>
              <a:rPr lang="es-ES" sz="2800" b="1" dirty="0" smtClean="0"/>
              <a:t> </a:t>
            </a:r>
            <a:r>
              <a:rPr lang="es-ES" sz="2800" b="1" dirty="0"/>
              <a:t>labor da oposición no exilio </a:t>
            </a:r>
            <a:r>
              <a:rPr lang="es-ES" sz="2800" b="1" dirty="0" err="1"/>
              <a:t>centrarase</a:t>
            </a:r>
            <a:r>
              <a:rPr lang="es-ES" sz="2800" b="1" dirty="0"/>
              <a:t> </a:t>
            </a:r>
            <a:r>
              <a:rPr lang="es-ES" sz="2800" b="1" dirty="0" err="1"/>
              <a:t>nas</a:t>
            </a:r>
            <a:r>
              <a:rPr lang="es-ES" sz="2800" b="1" dirty="0"/>
              <a:t> </a:t>
            </a:r>
            <a:r>
              <a:rPr lang="es-ES" sz="2800" b="1" dirty="0" err="1"/>
              <a:t>publicacións</a:t>
            </a:r>
            <a:r>
              <a:rPr lang="es-ES" sz="2800" b="1" dirty="0"/>
              <a:t> e </a:t>
            </a:r>
            <a:r>
              <a:rPr lang="es-ES" sz="2800" b="1" dirty="0" err="1"/>
              <a:t>manifestacións</a:t>
            </a:r>
            <a:r>
              <a:rPr lang="es-ES" sz="2800" b="1" dirty="0"/>
              <a:t> contra o Franquismo</a:t>
            </a:r>
            <a:r>
              <a:rPr lang="es-ES" sz="2800" dirty="0"/>
              <a:t>, </a:t>
            </a:r>
            <a:r>
              <a:rPr lang="es-ES" sz="2800" dirty="0" err="1"/>
              <a:t>máis</a:t>
            </a:r>
            <a:r>
              <a:rPr lang="es-ES" sz="2800" dirty="0"/>
              <a:t> que </a:t>
            </a:r>
            <a:r>
              <a:rPr lang="es-ES" sz="2800" dirty="0" err="1"/>
              <a:t>pola</a:t>
            </a:r>
            <a:r>
              <a:rPr lang="es-ES" sz="2800" dirty="0"/>
              <a:t> </a:t>
            </a:r>
            <a:r>
              <a:rPr lang="es-ES" sz="2800" dirty="0" err="1"/>
              <a:t>actividade</a:t>
            </a:r>
            <a:r>
              <a:rPr lang="es-ES" sz="2800" dirty="0"/>
              <a:t> política. </a:t>
            </a:r>
            <a:r>
              <a:rPr lang="es-ES" sz="2800" dirty="0" smtClean="0"/>
              <a:t>Destaca </a:t>
            </a:r>
            <a:r>
              <a:rPr lang="es-ES" sz="2800" dirty="0"/>
              <a:t>o polígrafo de A Coruña, Salvador de Madariaga, que se </a:t>
            </a:r>
            <a:r>
              <a:rPr lang="es-ES" sz="2800" dirty="0" err="1" smtClean="0"/>
              <a:t>converterá</a:t>
            </a:r>
            <a:r>
              <a:rPr lang="es-ES" sz="2800" dirty="0" smtClean="0"/>
              <a:t> </a:t>
            </a:r>
            <a:r>
              <a:rPr lang="es-ES" sz="2800" dirty="0"/>
              <a:t>no principal crítico do exterior contra Franco.  </a:t>
            </a:r>
            <a:endParaRPr lang="es-ES" sz="2800" dirty="0" smtClean="0"/>
          </a:p>
          <a:p>
            <a:pPr lvl="0" algn="just" fontAlgn="base"/>
            <a:endParaRPr lang="es-ES" sz="2800" dirty="0"/>
          </a:p>
          <a:p>
            <a:pPr marL="457200" lvl="0" indent="-457200" algn="just" fontAlgn="base">
              <a:buFontTx/>
              <a:buChar char="-"/>
            </a:pPr>
            <a:r>
              <a:rPr lang="es-ES" sz="2800" dirty="0" smtClean="0"/>
              <a:t>Os </a:t>
            </a:r>
            <a:r>
              <a:rPr lang="es-ES" sz="2800" dirty="0"/>
              <a:t>partidos republicanos acabarán por carecer de </a:t>
            </a:r>
            <a:r>
              <a:rPr lang="es-ES" sz="2800" dirty="0" err="1"/>
              <a:t>apoio</a:t>
            </a:r>
            <a:r>
              <a:rPr lang="es-ES" sz="2800" dirty="0"/>
              <a:t> internacional e anarquistas e socialistas empezarán </a:t>
            </a:r>
            <a:r>
              <a:rPr lang="es-ES" sz="2800" b="1" dirty="0"/>
              <a:t>a priorizar para España a recuperación da democracia, </a:t>
            </a:r>
            <a:r>
              <a:rPr lang="es-ES" sz="2800" b="1" dirty="0" err="1"/>
              <a:t>máis</a:t>
            </a:r>
            <a:r>
              <a:rPr lang="es-ES" sz="2800" b="1" dirty="0"/>
              <a:t> que apostar por un </a:t>
            </a:r>
            <a:r>
              <a:rPr lang="es-ES" sz="2800" b="1" dirty="0" err="1"/>
              <a:t>réxime</a:t>
            </a:r>
            <a:r>
              <a:rPr lang="es-ES" sz="2800" b="1" dirty="0"/>
              <a:t> republicano</a:t>
            </a:r>
            <a:r>
              <a:rPr lang="es-ES" sz="2800" dirty="0"/>
              <a:t>.  </a:t>
            </a:r>
          </a:p>
        </p:txBody>
      </p:sp>
      <p:pic>
        <p:nvPicPr>
          <p:cNvPr id="4100" name="Picture 4" descr="https://cloud10.todocoleccion.online/libros-segunda-mano-historia-moderna/tc/2020/06/12/15/207951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97" y="-1"/>
            <a:ext cx="5412306" cy="72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475" y="182879"/>
            <a:ext cx="50221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A Plataforma</a:t>
            </a:r>
            <a:r>
              <a:rPr lang="es-ES" sz="2800" dirty="0"/>
              <a:t> coincidía en case todos os puntos, </a:t>
            </a:r>
            <a:r>
              <a:rPr lang="es-ES" sz="2800" dirty="0" err="1"/>
              <a:t>só</a:t>
            </a:r>
            <a:r>
              <a:rPr lang="es-ES" sz="2800" dirty="0"/>
              <a:t> que </a:t>
            </a:r>
            <a:r>
              <a:rPr lang="es-ES" sz="2800" dirty="0" err="1"/>
              <a:t>ía</a:t>
            </a:r>
            <a:r>
              <a:rPr lang="es-ES" sz="2800" dirty="0"/>
              <a:t> </a:t>
            </a:r>
            <a:r>
              <a:rPr lang="es-ES" sz="2800" dirty="0" err="1"/>
              <a:t>máis</a:t>
            </a:r>
            <a:r>
              <a:rPr lang="es-ES" sz="2800" dirty="0"/>
              <a:t> alá en canto </a:t>
            </a:r>
            <a:r>
              <a:rPr lang="es-ES" sz="2800" dirty="0" err="1"/>
              <a:t>defende</a:t>
            </a:r>
            <a:r>
              <a:rPr lang="es-ES" sz="2800" dirty="0"/>
              <a:t> a creación </a:t>
            </a:r>
            <a:r>
              <a:rPr lang="es-ES" sz="2800" dirty="0" err="1"/>
              <a:t>dun</a:t>
            </a:r>
            <a:r>
              <a:rPr lang="es-ES" sz="2800" dirty="0"/>
              <a:t> Estado Federal e </a:t>
            </a:r>
            <a:r>
              <a:rPr lang="es-ES" sz="2800" dirty="0" err="1"/>
              <a:t>recoñece</a:t>
            </a:r>
            <a:r>
              <a:rPr lang="es-ES" sz="2800" dirty="0"/>
              <a:t> o </a:t>
            </a:r>
            <a:r>
              <a:rPr lang="es-ES" sz="2800" dirty="0" err="1"/>
              <a:t>dereito</a:t>
            </a:r>
            <a:r>
              <a:rPr lang="es-ES" sz="2800" dirty="0"/>
              <a:t> de Autodeterminación das nacionalidades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err="1"/>
              <a:t>Posto</a:t>
            </a:r>
            <a:r>
              <a:rPr lang="es-ES" sz="2800" dirty="0"/>
              <a:t> que as diferencias entre </a:t>
            </a:r>
            <a:r>
              <a:rPr lang="es-ES" sz="2800" dirty="0" err="1"/>
              <a:t>elas</a:t>
            </a:r>
            <a:r>
              <a:rPr lang="es-ES" sz="2800" dirty="0"/>
              <a:t> son mínimas, ambas acabarán </a:t>
            </a:r>
            <a:r>
              <a:rPr lang="es-ES" sz="2800" dirty="0" err="1"/>
              <a:t>uníndose</a:t>
            </a:r>
            <a:r>
              <a:rPr lang="es-ES" sz="2800" dirty="0"/>
              <a:t> en 1976, formando </a:t>
            </a:r>
            <a:endParaRPr lang="es-ES" sz="2800" dirty="0" smtClean="0"/>
          </a:p>
          <a:p>
            <a:pPr algn="just"/>
            <a:r>
              <a:rPr lang="es-ES" sz="2800" b="1" dirty="0" smtClean="0"/>
              <a:t>Coordinación </a:t>
            </a:r>
            <a:r>
              <a:rPr lang="es-ES" sz="2800" b="1" dirty="0"/>
              <a:t>Democrática </a:t>
            </a:r>
            <a:r>
              <a:rPr lang="es-ES" sz="2800" dirty="0"/>
              <a:t>(</a:t>
            </a:r>
            <a:r>
              <a:rPr lang="es-ES" sz="2800" dirty="0" err="1"/>
              <a:t>comunmente</a:t>
            </a:r>
            <a:r>
              <a:rPr lang="es-ES" sz="2800" dirty="0"/>
              <a:t> </a:t>
            </a:r>
            <a:r>
              <a:rPr lang="es-ES" sz="2800" dirty="0" err="1"/>
              <a:t>coñecida</a:t>
            </a:r>
            <a:r>
              <a:rPr lang="es-ES" sz="2800" dirty="0"/>
              <a:t> como a </a:t>
            </a:r>
            <a:r>
              <a:rPr lang="es-ES" sz="2800" b="1" u="sng" dirty="0"/>
              <a:t>“</a:t>
            </a:r>
            <a:r>
              <a:rPr lang="es-ES" sz="2800" b="1" u="sng" dirty="0" err="1"/>
              <a:t>Platajunta</a:t>
            </a:r>
            <a:r>
              <a:rPr lang="es-ES" sz="2800" b="1" u="sng" dirty="0"/>
              <a:t>”).</a:t>
            </a:r>
            <a:endParaRPr lang="es-ES" sz="2800" b="1" u="sng" dirty="0"/>
          </a:p>
        </p:txBody>
      </p:sp>
      <p:pic>
        <p:nvPicPr>
          <p:cNvPr id="3" name="Picture 2" descr="LA DICTADURA DE FRA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1" y="64493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09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44" y="0"/>
            <a:ext cx="554267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ORGANIZACIÓNS TERRORISTAS. ETA</a:t>
            </a:r>
            <a:endParaRPr lang="es-ES" sz="2800" dirty="0"/>
          </a:p>
          <a:p>
            <a:pPr algn="just"/>
            <a:r>
              <a:rPr lang="es-ES" sz="2800" dirty="0"/>
              <a:t>A oposición armada contra o franquismo (ETA, FRAP, GRAPO) </a:t>
            </a:r>
            <a:r>
              <a:rPr lang="es-ES" sz="2800" dirty="0" err="1"/>
              <a:t>vai</a:t>
            </a:r>
            <a:r>
              <a:rPr lang="es-ES" sz="2800" dirty="0"/>
              <a:t> contar </a:t>
            </a:r>
            <a:r>
              <a:rPr lang="es-ES" sz="2800" dirty="0" err="1"/>
              <a:t>cun</a:t>
            </a:r>
            <a:r>
              <a:rPr lang="es-ES" sz="2800" dirty="0"/>
              <a:t> protagonista principal </a:t>
            </a:r>
            <a:r>
              <a:rPr lang="es-ES" sz="2800" dirty="0" err="1"/>
              <a:t>na</a:t>
            </a:r>
            <a:r>
              <a:rPr lang="es-ES" sz="2800" dirty="0"/>
              <a:t> organización terrorista vasca ETA (Euskadi Ta </a:t>
            </a:r>
            <a:r>
              <a:rPr lang="es-ES" sz="2800" dirty="0" err="1"/>
              <a:t>Askatasuna</a:t>
            </a:r>
            <a:r>
              <a:rPr lang="es-ES" sz="2800" dirty="0"/>
              <a:t>: País Vasco e </a:t>
            </a:r>
            <a:r>
              <a:rPr lang="es-ES" sz="2800" dirty="0" err="1"/>
              <a:t>Liberdade</a:t>
            </a:r>
            <a:r>
              <a:rPr lang="es-ES" sz="2800" dirty="0"/>
              <a:t>). </a:t>
            </a:r>
            <a:endParaRPr lang="es-ES" sz="2800" dirty="0" smtClean="0"/>
          </a:p>
          <a:p>
            <a:pPr algn="just"/>
            <a:r>
              <a:rPr lang="es-ES" sz="2800" dirty="0" smtClean="0"/>
              <a:t>ETA </a:t>
            </a:r>
            <a:r>
              <a:rPr lang="es-ES" sz="2800" dirty="0"/>
              <a:t>n</a:t>
            </a:r>
            <a:r>
              <a:rPr lang="es-ES" sz="2800" dirty="0" smtClean="0"/>
              <a:t>ace </a:t>
            </a:r>
            <a:r>
              <a:rPr lang="es-ES" sz="2800" dirty="0"/>
              <a:t>como </a:t>
            </a:r>
            <a:r>
              <a:rPr lang="es-ES" sz="2800" dirty="0" err="1"/>
              <a:t>unha</a:t>
            </a:r>
            <a:r>
              <a:rPr lang="es-ES" sz="2800" dirty="0"/>
              <a:t> escisión do PNV  (das </a:t>
            </a:r>
            <a:r>
              <a:rPr lang="es-ES" sz="2800" dirty="0" err="1"/>
              <a:t>Xuventudes</a:t>
            </a:r>
            <a:r>
              <a:rPr lang="es-ES" sz="2800" dirty="0"/>
              <a:t> do PNV e do grupo </a:t>
            </a:r>
            <a:r>
              <a:rPr lang="es-ES" sz="2800" dirty="0" err="1"/>
              <a:t>estudantil</a:t>
            </a:r>
            <a:r>
              <a:rPr lang="es-ES" sz="2800" dirty="0"/>
              <a:t> EKIN) e comete o </a:t>
            </a:r>
            <a:r>
              <a:rPr lang="es-ES" sz="2800" dirty="0" err="1"/>
              <a:t>seu</a:t>
            </a:r>
            <a:r>
              <a:rPr lang="es-ES" sz="2800" dirty="0"/>
              <a:t> </a:t>
            </a:r>
            <a:r>
              <a:rPr lang="es-ES" sz="2800" dirty="0" err="1"/>
              <a:t>primeiro</a:t>
            </a:r>
            <a:r>
              <a:rPr lang="es-ES" sz="2800" dirty="0"/>
              <a:t> </a:t>
            </a:r>
            <a:r>
              <a:rPr lang="es-ES" sz="2800" dirty="0" err="1"/>
              <a:t>asasinato</a:t>
            </a:r>
            <a:r>
              <a:rPr lang="es-ES" sz="2800" dirty="0"/>
              <a:t> en 1968 , </a:t>
            </a:r>
            <a:r>
              <a:rPr lang="es-ES" sz="2800" dirty="0" smtClean="0"/>
              <a:t>o do </a:t>
            </a:r>
            <a:r>
              <a:rPr lang="es-ES" sz="2800" dirty="0" err="1"/>
              <a:t>garda</a:t>
            </a:r>
            <a:r>
              <a:rPr lang="es-ES" sz="2800" dirty="0"/>
              <a:t> José </a:t>
            </a:r>
            <a:r>
              <a:rPr lang="es-ES" sz="2800" dirty="0" err="1"/>
              <a:t>Pardines</a:t>
            </a:r>
            <a:r>
              <a:rPr lang="es-ES" sz="2800" dirty="0"/>
              <a:t> (no </a:t>
            </a:r>
            <a:r>
              <a:rPr lang="es-ES" sz="2800" dirty="0" err="1"/>
              <a:t>mesmo</a:t>
            </a:r>
            <a:r>
              <a:rPr lang="es-ES" sz="2800" dirty="0"/>
              <a:t> ano o </a:t>
            </a:r>
            <a:r>
              <a:rPr lang="es-ES" sz="2800" dirty="0" err="1"/>
              <a:t>Xefe</a:t>
            </a:r>
            <a:r>
              <a:rPr lang="es-ES" sz="2800" dirty="0"/>
              <a:t> da Brigada social de </a:t>
            </a:r>
            <a:r>
              <a:rPr lang="es-ES" sz="2800" dirty="0" err="1"/>
              <a:t>Guipúscoa</a:t>
            </a:r>
            <a:r>
              <a:rPr lang="es-ES" sz="2800" dirty="0"/>
              <a:t>, Melitón Manzanas). Entre 1968 e 1975: 44 </a:t>
            </a:r>
            <a:r>
              <a:rPr lang="es-ES" sz="2800" dirty="0" err="1"/>
              <a:t>asasinatos</a:t>
            </a:r>
            <a:r>
              <a:rPr lang="es-ES" sz="2800" dirty="0"/>
              <a:t>. 20 </a:t>
            </a:r>
            <a:r>
              <a:rPr lang="es-ES" sz="2800" dirty="0" err="1"/>
              <a:t>civís</a:t>
            </a:r>
            <a:r>
              <a:rPr lang="es-ES" sz="2800" dirty="0"/>
              <a:t> e 24 </a:t>
            </a:r>
            <a:r>
              <a:rPr lang="es-ES" sz="2800" dirty="0" err="1"/>
              <a:t>membros</a:t>
            </a:r>
            <a:r>
              <a:rPr lang="es-ES" sz="2800" dirty="0"/>
              <a:t> das FOP. </a:t>
            </a:r>
          </a:p>
        </p:txBody>
      </p:sp>
      <p:pic>
        <p:nvPicPr>
          <p:cNvPr id="18434" name="Picture 2" descr="Medio siglo del consejo de guerra que quiso derrotar a ETA y doblegar al  pueblo vasco | Euskal Herria | Nai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90" y="0"/>
            <a:ext cx="6449710" cy="40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Una serie indaga sobre el nacimiento de ETA y su primer asesinato | El  Corr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05" y="4002415"/>
            <a:ext cx="4628272" cy="28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5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812" y="0"/>
            <a:ext cx="593656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 </a:t>
            </a:r>
            <a:r>
              <a:rPr lang="es-ES" sz="2800" dirty="0" err="1"/>
              <a:t>resposta</a:t>
            </a:r>
            <a:r>
              <a:rPr lang="es-ES" sz="2800" dirty="0"/>
              <a:t> do Franquismo </a:t>
            </a:r>
            <a:r>
              <a:rPr lang="es-ES" sz="2800" dirty="0" err="1"/>
              <a:t>foi</a:t>
            </a:r>
            <a:r>
              <a:rPr lang="es-ES" sz="2800" dirty="0"/>
              <a:t> o </a:t>
            </a:r>
            <a:r>
              <a:rPr lang="es-ES" sz="2800" b="1" dirty="0" err="1"/>
              <a:t>restablecemento</a:t>
            </a:r>
            <a:r>
              <a:rPr lang="es-ES" sz="2800" b="1" dirty="0"/>
              <a:t> da </a:t>
            </a:r>
            <a:r>
              <a:rPr lang="es-ES" sz="2800" b="1" dirty="0" err="1"/>
              <a:t>Lei</a:t>
            </a:r>
            <a:r>
              <a:rPr lang="es-ES" sz="2800" b="1" dirty="0"/>
              <a:t> de represión de </a:t>
            </a:r>
            <a:r>
              <a:rPr lang="es-ES" sz="2800" b="1" dirty="0" err="1"/>
              <a:t>bandidaxe</a:t>
            </a:r>
            <a:r>
              <a:rPr lang="es-ES" sz="2800" b="1" dirty="0"/>
              <a:t> e terrorismo</a:t>
            </a:r>
            <a:r>
              <a:rPr lang="es-ES" sz="2800" dirty="0"/>
              <a:t>, polo que pasaban a </a:t>
            </a:r>
            <a:r>
              <a:rPr lang="es-ES" sz="2800" dirty="0" err="1"/>
              <a:t>xurisdición</a:t>
            </a:r>
            <a:r>
              <a:rPr lang="es-ES" sz="2800" dirty="0"/>
              <a:t> militar todos os delitos de carácter socio-político e establecía habitualmente o estado de excepción</a:t>
            </a:r>
            <a:r>
              <a:rPr lang="es-ES" sz="2800" dirty="0" smtClean="0"/>
              <a:t>.</a:t>
            </a:r>
            <a:r>
              <a:rPr lang="es-ES" sz="2800" dirty="0"/>
              <a:t> </a:t>
            </a:r>
            <a:endParaRPr lang="es-ES" sz="2800" dirty="0" smtClean="0"/>
          </a:p>
          <a:p>
            <a:pPr algn="just"/>
            <a:r>
              <a:rPr lang="es-ES" sz="2800" dirty="0" smtClean="0"/>
              <a:t>A </a:t>
            </a:r>
            <a:r>
              <a:rPr lang="es-ES" sz="2800" dirty="0" err="1"/>
              <a:t>súa</a:t>
            </a:r>
            <a:r>
              <a:rPr lang="es-ES" sz="2800" dirty="0"/>
              <a:t> existencia </a:t>
            </a:r>
            <a:r>
              <a:rPr lang="es-ES" sz="2800" dirty="0" err="1"/>
              <a:t>vai</a:t>
            </a:r>
            <a:r>
              <a:rPr lang="es-ES" sz="2800" dirty="0"/>
              <a:t> condicionar o incremento notable da represión no País Vasco, </a:t>
            </a:r>
            <a:r>
              <a:rPr lang="es-ES" sz="2800" dirty="0" err="1"/>
              <a:t>onde</a:t>
            </a:r>
            <a:r>
              <a:rPr lang="es-ES" sz="2800" dirty="0"/>
              <a:t> se multiplicarán as </a:t>
            </a:r>
            <a:r>
              <a:rPr lang="es-ES" sz="2800" dirty="0" err="1"/>
              <a:t>detencións</a:t>
            </a:r>
            <a:r>
              <a:rPr lang="es-ES" sz="2800" dirty="0"/>
              <a:t> e as torturas. </a:t>
            </a:r>
            <a:r>
              <a:rPr lang="es-ES" sz="2800" dirty="0" smtClean="0"/>
              <a:t>En </a:t>
            </a:r>
            <a:r>
              <a:rPr lang="es-ES" sz="2800" dirty="0"/>
              <a:t>1970 o </a:t>
            </a:r>
            <a:r>
              <a:rPr lang="es-ES" sz="2800" dirty="0" err="1"/>
              <a:t>xuízo</a:t>
            </a:r>
            <a:r>
              <a:rPr lang="es-ES" sz="2800" dirty="0"/>
              <a:t> contra 16 militantes de ETA, o </a:t>
            </a:r>
            <a:r>
              <a:rPr lang="es-ES" sz="2800" dirty="0" err="1"/>
              <a:t>Consello</a:t>
            </a:r>
            <a:r>
              <a:rPr lang="es-ES" sz="2800" dirty="0"/>
              <a:t> de Guerra de Burgos, </a:t>
            </a:r>
            <a:r>
              <a:rPr lang="es-ES" sz="2800" dirty="0" err="1"/>
              <a:t>vai</a:t>
            </a:r>
            <a:r>
              <a:rPr lang="es-ES" sz="2800" dirty="0"/>
              <a:t> </a:t>
            </a:r>
            <a:r>
              <a:rPr lang="es-ES" sz="2800" dirty="0" err="1"/>
              <a:t>acadar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importante repercusión internacional e </a:t>
            </a:r>
            <a:r>
              <a:rPr lang="es-ES" sz="2800" dirty="0" err="1"/>
              <a:t>converterase</a:t>
            </a:r>
            <a:r>
              <a:rPr lang="es-ES" sz="2800" dirty="0"/>
              <a:t> </a:t>
            </a:r>
            <a:r>
              <a:rPr lang="es-ES" sz="2800" dirty="0" err="1"/>
              <a:t>nun</a:t>
            </a:r>
            <a:r>
              <a:rPr lang="es-ES" sz="2800" dirty="0"/>
              <a:t> </a:t>
            </a:r>
            <a:r>
              <a:rPr lang="es-ES" sz="2800" dirty="0" err="1"/>
              <a:t>fito</a:t>
            </a:r>
            <a:r>
              <a:rPr lang="es-ES" sz="2800" dirty="0"/>
              <a:t> para o nacionalismo vasco. </a:t>
            </a:r>
            <a:endParaRPr lang="es-ES" sz="2800" dirty="0"/>
          </a:p>
        </p:txBody>
      </p:sp>
      <p:pic>
        <p:nvPicPr>
          <p:cNvPr id="17410" name="Picture 2" descr="Bitácora Marxista-Leninista: Los duros comienzos del PCE (m-l) bajo la  España franquista y ante la hegemonía del revisionismo; Equipo de Bitácora  (M-L),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78" y="1218495"/>
            <a:ext cx="6107506" cy="42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83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2542" y="0"/>
            <a:ext cx="658367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O </a:t>
            </a:r>
            <a:r>
              <a:rPr lang="es-ES" sz="2800" b="1" dirty="0" err="1"/>
              <a:t>Consello</a:t>
            </a:r>
            <a:r>
              <a:rPr lang="es-ES" sz="2800" b="1" dirty="0"/>
              <a:t> de </a:t>
            </a:r>
            <a:r>
              <a:rPr lang="es-ES" sz="2800" b="1" dirty="0" smtClean="0"/>
              <a:t>Guerra de Burgos </a:t>
            </a:r>
            <a:r>
              <a:rPr lang="es-ES" sz="2800" dirty="0" err="1"/>
              <a:t>acadou</a:t>
            </a:r>
            <a:r>
              <a:rPr lang="es-ES" sz="2800" dirty="0"/>
              <a:t> un grande </a:t>
            </a:r>
            <a:r>
              <a:rPr lang="es-ES" sz="2800" dirty="0" err="1"/>
              <a:t>seguimento</a:t>
            </a:r>
            <a:r>
              <a:rPr lang="es-ES" sz="2800" dirty="0"/>
              <a:t> </a:t>
            </a:r>
            <a:r>
              <a:rPr lang="es-ES" sz="2800" dirty="0" smtClean="0"/>
              <a:t>dentro e </a:t>
            </a:r>
            <a:r>
              <a:rPr lang="es-ES" sz="2800" dirty="0" err="1" smtClean="0"/>
              <a:t>fóra</a:t>
            </a:r>
            <a:r>
              <a:rPr lang="es-ES" sz="2800" dirty="0" smtClean="0"/>
              <a:t> de España e </a:t>
            </a:r>
            <a:r>
              <a:rPr lang="es-ES" sz="2800" dirty="0"/>
              <a:t>servirá para </a:t>
            </a:r>
            <a:r>
              <a:rPr lang="es-ES" sz="2800" dirty="0" smtClean="0"/>
              <a:t>por en </a:t>
            </a:r>
            <a:r>
              <a:rPr lang="es-ES" sz="2800" dirty="0"/>
              <a:t>cuestión </a:t>
            </a:r>
            <a:r>
              <a:rPr lang="es-ES" sz="2800" dirty="0" smtClean="0"/>
              <a:t>a </a:t>
            </a:r>
            <a:r>
              <a:rPr lang="es-ES" sz="2800" dirty="0" err="1"/>
              <a:t>lexitimidade</a:t>
            </a:r>
            <a:r>
              <a:rPr lang="es-ES" sz="2800" dirty="0"/>
              <a:t> do </a:t>
            </a:r>
            <a:r>
              <a:rPr lang="es-ES" sz="2800" dirty="0" err="1"/>
              <a:t>Réxime</a:t>
            </a:r>
            <a:r>
              <a:rPr lang="es-ES" sz="2800" dirty="0"/>
              <a:t> para </a:t>
            </a:r>
            <a:r>
              <a:rPr lang="es-ES" sz="2800" dirty="0" err="1"/>
              <a:t>xulgar</a:t>
            </a:r>
            <a:r>
              <a:rPr lang="es-ES" sz="2800" dirty="0"/>
              <a:t> a “patriotas vascos”, defensores da </a:t>
            </a:r>
            <a:r>
              <a:rPr lang="es-ES" sz="2800" dirty="0" err="1"/>
              <a:t>súa</a:t>
            </a:r>
            <a:r>
              <a:rPr lang="es-ES" sz="2800" dirty="0"/>
              <a:t> cultura e </a:t>
            </a:r>
            <a:r>
              <a:rPr lang="es-ES" sz="2800" dirty="0" err="1"/>
              <a:t>identidade</a:t>
            </a:r>
            <a:r>
              <a:rPr lang="es-ES" sz="2800" dirty="0"/>
              <a:t>. </a:t>
            </a:r>
            <a:endParaRPr lang="es-ES" sz="2800" dirty="0" smtClean="0"/>
          </a:p>
          <a:p>
            <a:pPr algn="just"/>
            <a:r>
              <a:rPr lang="es-ES" sz="2800" dirty="0" smtClean="0"/>
              <a:t>O </a:t>
            </a:r>
            <a:r>
              <a:rPr lang="es-ES" sz="2800" dirty="0"/>
              <a:t>Tribunal militar </a:t>
            </a:r>
            <a:r>
              <a:rPr lang="es-ES" sz="2800" dirty="0" err="1"/>
              <a:t>pronunciou</a:t>
            </a:r>
            <a:r>
              <a:rPr lang="es-ES" sz="2800" dirty="0"/>
              <a:t> 6 penas de </a:t>
            </a:r>
            <a:r>
              <a:rPr lang="es-ES" sz="2800" dirty="0" err="1"/>
              <a:t>morte</a:t>
            </a:r>
            <a:r>
              <a:rPr lang="es-ES" sz="2800" dirty="0"/>
              <a:t>, que </a:t>
            </a:r>
            <a:r>
              <a:rPr lang="es-ES" sz="2800" dirty="0" err="1"/>
              <a:t>tralas</a:t>
            </a:r>
            <a:r>
              <a:rPr lang="es-ES" sz="2800" dirty="0"/>
              <a:t> protestas e petición de clemencia internacional, </a:t>
            </a:r>
            <a:r>
              <a:rPr lang="es-ES" sz="2800" dirty="0" err="1"/>
              <a:t>foron</a:t>
            </a:r>
            <a:r>
              <a:rPr lang="es-ES" sz="2800" dirty="0"/>
              <a:t> conmutadas. O Proceso de Burgos reforzará a </a:t>
            </a:r>
            <a:r>
              <a:rPr lang="es-ES" sz="2800" dirty="0" err="1"/>
              <a:t>actividade</a:t>
            </a:r>
            <a:r>
              <a:rPr lang="es-ES" sz="2800" dirty="0"/>
              <a:t> de ETA e </a:t>
            </a:r>
            <a:r>
              <a:rPr lang="es-ES" sz="2800" dirty="0" err="1"/>
              <a:t>axudará</a:t>
            </a:r>
            <a:r>
              <a:rPr lang="es-ES" sz="2800" dirty="0"/>
              <a:t> a </a:t>
            </a:r>
            <a:r>
              <a:rPr lang="es-ES" sz="2800" dirty="0" err="1"/>
              <a:t>espallar</a:t>
            </a:r>
            <a:r>
              <a:rPr lang="es-ES" sz="2800" dirty="0"/>
              <a:t> os </a:t>
            </a:r>
            <a:r>
              <a:rPr lang="es-ES" sz="2800" dirty="0" err="1"/>
              <a:t>seus</a:t>
            </a:r>
            <a:r>
              <a:rPr lang="es-ES" sz="2800" dirty="0"/>
              <a:t> postulados por Euskadi. </a:t>
            </a:r>
            <a:endParaRPr lang="es-ES" sz="2800" dirty="0" smtClean="0"/>
          </a:p>
          <a:p>
            <a:pPr algn="just"/>
            <a:r>
              <a:rPr lang="es-ES" sz="2800" dirty="0" smtClean="0"/>
              <a:t>O </a:t>
            </a:r>
            <a:r>
              <a:rPr lang="es-ES" sz="2800" dirty="0" err="1"/>
              <a:t>seu</a:t>
            </a:r>
            <a:r>
              <a:rPr lang="es-ES" sz="2800" dirty="0"/>
              <a:t> </a:t>
            </a:r>
            <a:r>
              <a:rPr lang="es-ES" sz="2800" dirty="0" err="1"/>
              <a:t>prestixio</a:t>
            </a:r>
            <a:r>
              <a:rPr lang="es-ES" sz="2800" dirty="0"/>
              <a:t> </a:t>
            </a:r>
            <a:r>
              <a:rPr lang="es-ES" sz="2800" dirty="0" err="1" smtClean="0"/>
              <a:t>increméntase</a:t>
            </a:r>
            <a:r>
              <a:rPr lang="es-ES" sz="2800" dirty="0" smtClean="0"/>
              <a:t> </a:t>
            </a:r>
            <a:r>
              <a:rPr lang="es-ES" sz="2800" dirty="0" err="1"/>
              <a:t>co</a:t>
            </a:r>
            <a:r>
              <a:rPr lang="es-ES" sz="2800" dirty="0"/>
              <a:t> atentado </a:t>
            </a:r>
            <a:r>
              <a:rPr lang="es-ES" sz="2800" dirty="0" smtClean="0"/>
              <a:t>a </a:t>
            </a:r>
            <a:r>
              <a:rPr lang="es-ES" sz="2800" dirty="0"/>
              <a:t>Carrero </a:t>
            </a:r>
            <a:r>
              <a:rPr lang="es-ES" sz="2800" dirty="0" smtClean="0"/>
              <a:t>Blanco </a:t>
            </a:r>
            <a:r>
              <a:rPr lang="es-ES" sz="2800" dirty="0" smtClean="0"/>
              <a:t>en </a:t>
            </a:r>
            <a:r>
              <a:rPr lang="es-ES" sz="2800" dirty="0" err="1" smtClean="0"/>
              <a:t>decembro</a:t>
            </a:r>
            <a:r>
              <a:rPr lang="es-ES" sz="2800" dirty="0" smtClean="0"/>
              <a:t> de 1973 ,</a:t>
            </a:r>
            <a:r>
              <a:rPr lang="es-ES" sz="2800" dirty="0" smtClean="0"/>
              <a:t>golpe </a:t>
            </a:r>
            <a:r>
              <a:rPr lang="es-ES" sz="2800" dirty="0" err="1"/>
              <a:t>moi</a:t>
            </a:r>
            <a:r>
              <a:rPr lang="es-ES" sz="2800" dirty="0"/>
              <a:t> duro contra Franco </a:t>
            </a:r>
            <a:r>
              <a:rPr lang="es-ES" sz="2800" dirty="0" err="1"/>
              <a:t>pois</a:t>
            </a:r>
            <a:r>
              <a:rPr lang="es-ES" sz="2800" dirty="0"/>
              <a:t> perdía o </a:t>
            </a:r>
            <a:r>
              <a:rPr lang="es-ES" sz="2800" dirty="0" err="1"/>
              <a:t>seu</a:t>
            </a:r>
            <a:r>
              <a:rPr lang="es-ES" sz="2800" dirty="0"/>
              <a:t> home de confianza, </a:t>
            </a:r>
            <a:r>
              <a:rPr lang="es-ES" sz="2800" dirty="0" err="1"/>
              <a:t>elixido</a:t>
            </a:r>
            <a:r>
              <a:rPr lang="es-ES" sz="2800" dirty="0"/>
              <a:t> por el como continuador do </a:t>
            </a:r>
            <a:r>
              <a:rPr lang="es-ES" sz="2800" dirty="0" err="1" smtClean="0"/>
              <a:t>réxime</a:t>
            </a:r>
            <a:r>
              <a:rPr lang="es-ES" sz="2800" dirty="0"/>
              <a:t> </a:t>
            </a:r>
            <a:r>
              <a:rPr lang="es-ES" sz="2800" dirty="0" smtClean="0"/>
              <a:t>franquista.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114" y="325433"/>
            <a:ext cx="5150131" cy="63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8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083" y="0"/>
            <a:ext cx="630232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Valoración da Oposición </a:t>
            </a:r>
            <a:r>
              <a:rPr lang="es-ES" sz="2800" b="1" u="sng" dirty="0" err="1"/>
              <a:t>ó</a:t>
            </a:r>
            <a:r>
              <a:rPr lang="es-ES" sz="2800" b="1" u="sng" dirty="0"/>
              <a:t> Franquismo:</a:t>
            </a:r>
            <a:endParaRPr lang="es-ES" sz="2800" dirty="0"/>
          </a:p>
          <a:p>
            <a:pPr algn="just"/>
            <a:r>
              <a:rPr lang="es-ES" sz="2800" dirty="0"/>
              <a:t>Se ben é </a:t>
            </a:r>
            <a:r>
              <a:rPr lang="es-ES" sz="2800" dirty="0" err="1"/>
              <a:t>certo</a:t>
            </a:r>
            <a:r>
              <a:rPr lang="es-ES" sz="2800" dirty="0"/>
              <a:t> que a oposición non </a:t>
            </a:r>
            <a:r>
              <a:rPr lang="es-ES" sz="2800" dirty="0" err="1"/>
              <a:t>foi</a:t>
            </a:r>
            <a:r>
              <a:rPr lang="es-ES" sz="2800" dirty="0"/>
              <a:t> </a:t>
            </a:r>
            <a:r>
              <a:rPr lang="es-ES" sz="2800" dirty="0" err="1"/>
              <a:t>quen</a:t>
            </a:r>
            <a:r>
              <a:rPr lang="es-ES" sz="2800" dirty="0"/>
              <a:t> de rematar </a:t>
            </a:r>
            <a:r>
              <a:rPr lang="es-ES" sz="2800" dirty="0" err="1"/>
              <a:t>co</a:t>
            </a:r>
            <a:r>
              <a:rPr lang="es-ES" sz="2800" dirty="0"/>
              <a:t> franquismo, </a:t>
            </a:r>
            <a:r>
              <a:rPr lang="es-ES" sz="2800" dirty="0" err="1"/>
              <a:t>colaborou</a:t>
            </a:r>
            <a:r>
              <a:rPr lang="es-ES" sz="2800" dirty="0"/>
              <a:t> notablemente no incremento das </a:t>
            </a:r>
            <a:r>
              <a:rPr lang="es-ES" sz="2800" dirty="0" err="1"/>
              <a:t>aspiracións</a:t>
            </a:r>
            <a:r>
              <a:rPr lang="es-ES" sz="2800" dirty="0"/>
              <a:t> da </a:t>
            </a:r>
            <a:r>
              <a:rPr lang="es-ES" sz="2800" dirty="0" err="1"/>
              <a:t>maior</a:t>
            </a:r>
            <a:r>
              <a:rPr lang="es-ES" sz="2800" dirty="0"/>
              <a:t> parte da </a:t>
            </a:r>
            <a:r>
              <a:rPr lang="es-ES" sz="2800" dirty="0" err="1"/>
              <a:t>sociedade</a:t>
            </a:r>
            <a:r>
              <a:rPr lang="es-ES" sz="2800" dirty="0"/>
              <a:t> española para a implantación </a:t>
            </a:r>
            <a:r>
              <a:rPr lang="es-ES" sz="2800" dirty="0" err="1"/>
              <a:t>dunha</a:t>
            </a:r>
            <a:r>
              <a:rPr lang="es-ES" sz="2800" dirty="0"/>
              <a:t> </a:t>
            </a:r>
            <a:r>
              <a:rPr lang="es-ES" sz="2800" dirty="0" err="1"/>
              <a:t>sociedade</a:t>
            </a:r>
            <a:r>
              <a:rPr lang="es-ES" sz="2800" dirty="0"/>
              <a:t> democrática que superara totalmente á </a:t>
            </a:r>
            <a:r>
              <a:rPr lang="es-ES" sz="2800" dirty="0" err="1"/>
              <a:t>Ditadura</a:t>
            </a:r>
            <a:r>
              <a:rPr lang="es-ES" sz="2800" dirty="0"/>
              <a:t> </a:t>
            </a:r>
            <a:r>
              <a:rPr lang="es-ES" sz="2800" dirty="0" err="1"/>
              <a:t>despois</a:t>
            </a:r>
            <a:r>
              <a:rPr lang="es-ES" sz="2800" dirty="0"/>
              <a:t> de finar Franco. </a:t>
            </a:r>
          </a:p>
          <a:p>
            <a:pPr algn="just"/>
            <a:r>
              <a:rPr lang="es-ES" sz="2800" dirty="0"/>
              <a:t>Estas </a:t>
            </a:r>
            <a:r>
              <a:rPr lang="es-ES" sz="2800" dirty="0" err="1"/>
              <a:t>aspiracións</a:t>
            </a:r>
            <a:r>
              <a:rPr lang="es-ES" sz="2800" dirty="0"/>
              <a:t> </a:t>
            </a:r>
            <a:r>
              <a:rPr lang="es-ES" sz="2800" dirty="0" err="1"/>
              <a:t>vense</a:t>
            </a:r>
            <a:r>
              <a:rPr lang="es-ES" sz="2800" dirty="0"/>
              <a:t> claramente </a:t>
            </a:r>
            <a:r>
              <a:rPr lang="es-ES" sz="2800" dirty="0" err="1"/>
              <a:t>na</a:t>
            </a:r>
            <a:r>
              <a:rPr lang="es-ES" sz="2800" dirty="0"/>
              <a:t> consolidación da oposición e </a:t>
            </a:r>
            <a:r>
              <a:rPr lang="es-ES" sz="2800" dirty="0" err="1"/>
              <a:t>tamén</a:t>
            </a:r>
            <a:r>
              <a:rPr lang="es-ES" sz="2800" dirty="0"/>
              <a:t> a suma de sectores, </a:t>
            </a:r>
            <a:r>
              <a:rPr lang="es-ES" sz="2800" dirty="0" err="1"/>
              <a:t>noutrora</a:t>
            </a:r>
            <a:r>
              <a:rPr lang="es-ES" sz="2800" dirty="0"/>
              <a:t> </a:t>
            </a:r>
            <a:r>
              <a:rPr lang="es-ES" sz="2800" dirty="0" err="1"/>
              <a:t>apoios</a:t>
            </a:r>
            <a:r>
              <a:rPr lang="es-ES" sz="2800" dirty="0"/>
              <a:t> sensibles do </a:t>
            </a:r>
            <a:r>
              <a:rPr lang="es-ES" sz="2800" dirty="0" err="1"/>
              <a:t>réxime</a:t>
            </a:r>
            <a:r>
              <a:rPr lang="es-ES" sz="2800" dirty="0"/>
              <a:t>, como a </a:t>
            </a:r>
            <a:r>
              <a:rPr lang="es-ES" sz="2800" dirty="0" err="1"/>
              <a:t>Igrexa</a:t>
            </a:r>
            <a:r>
              <a:rPr lang="es-ES" sz="2800" dirty="0"/>
              <a:t> e o propio </a:t>
            </a:r>
            <a:r>
              <a:rPr lang="es-ES" sz="2800" dirty="0" err="1"/>
              <a:t>exército</a:t>
            </a:r>
            <a:r>
              <a:rPr lang="es-ES" sz="2800" dirty="0"/>
              <a:t> (UMD), que ven acompañado </a:t>
            </a:r>
            <a:r>
              <a:rPr lang="es-ES" sz="2800" dirty="0" err="1"/>
              <a:t>dun</a:t>
            </a:r>
            <a:r>
              <a:rPr lang="es-ES" sz="2800" dirty="0"/>
              <a:t> importante </a:t>
            </a:r>
            <a:r>
              <a:rPr lang="es-ES" sz="2800" dirty="0" err="1"/>
              <a:t>movemento</a:t>
            </a:r>
            <a:r>
              <a:rPr lang="es-ES" sz="2800" dirty="0"/>
              <a:t> </a:t>
            </a:r>
            <a:r>
              <a:rPr lang="es-ES" sz="2800" dirty="0" err="1"/>
              <a:t>veciñal</a:t>
            </a:r>
            <a:r>
              <a:rPr lang="es-ES" sz="2800" dirty="0"/>
              <a:t>. </a:t>
            </a:r>
          </a:p>
        </p:txBody>
      </p:sp>
      <p:pic>
        <p:nvPicPr>
          <p:cNvPr id="26626" name="Picture 2" descr="Unión militar democrática (umd).- los militares - Vendido en Venta Directa  - 17867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72" y="0"/>
            <a:ext cx="4536196" cy="68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55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084" y="0"/>
            <a:ext cx="62319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Pero o </a:t>
            </a:r>
            <a:r>
              <a:rPr lang="es-ES" sz="2800" dirty="0" err="1"/>
              <a:t>máis</a:t>
            </a:r>
            <a:r>
              <a:rPr lang="es-ES" sz="2800" dirty="0"/>
              <a:t> significativo </a:t>
            </a:r>
            <a:r>
              <a:rPr lang="es-ES" sz="2800" dirty="0" err="1"/>
              <a:t>vai</a:t>
            </a:r>
            <a:r>
              <a:rPr lang="es-ES" sz="2800" dirty="0"/>
              <a:t> ser o </a:t>
            </a:r>
            <a:r>
              <a:rPr lang="es-ES" sz="2800" dirty="0" err="1"/>
              <a:t>nacemento</a:t>
            </a:r>
            <a:r>
              <a:rPr lang="es-ES" sz="2800" dirty="0"/>
              <a:t> da oposición dentro das </a:t>
            </a:r>
            <a:r>
              <a:rPr lang="es-ES" sz="2800" dirty="0" err="1"/>
              <a:t>forzas</a:t>
            </a:r>
            <a:r>
              <a:rPr lang="es-ES" sz="2800" dirty="0"/>
              <a:t> políticas do </a:t>
            </a:r>
            <a:r>
              <a:rPr lang="es-ES" sz="2800" dirty="0" err="1"/>
              <a:t>réxime</a:t>
            </a:r>
            <a:r>
              <a:rPr lang="es-ES" sz="2800" dirty="0"/>
              <a:t>. Entre os </a:t>
            </a:r>
            <a:r>
              <a:rPr lang="es-ES" sz="2800" dirty="0" err="1"/>
              <a:t>primeiros</a:t>
            </a:r>
            <a:r>
              <a:rPr lang="es-ES" sz="2800" dirty="0"/>
              <a:t> en sumarse á oposición </a:t>
            </a:r>
            <a:r>
              <a:rPr lang="es-ES" sz="2800" dirty="0" err="1"/>
              <a:t>ó</a:t>
            </a:r>
            <a:r>
              <a:rPr lang="es-ES" sz="2800" dirty="0"/>
              <a:t> franquismo destaca </a:t>
            </a:r>
            <a:r>
              <a:rPr lang="es-ES" sz="2800" dirty="0" err="1"/>
              <a:t>Dioniso</a:t>
            </a:r>
            <a:r>
              <a:rPr lang="es-ES" sz="2800" dirty="0"/>
              <a:t> Ridruejo, </a:t>
            </a:r>
            <a:r>
              <a:rPr lang="es-ES" sz="2800" dirty="0" err="1"/>
              <a:t>falanxista</a:t>
            </a:r>
            <a:r>
              <a:rPr lang="es-ES" sz="2800" dirty="0"/>
              <a:t> destacado e voluntario </a:t>
            </a:r>
            <a:r>
              <a:rPr lang="es-ES" sz="2800" dirty="0" err="1"/>
              <a:t>na</a:t>
            </a:r>
            <a:r>
              <a:rPr lang="es-ES" sz="2800" dirty="0"/>
              <a:t> División Azul, que se apartará do franquismo e que apostará </a:t>
            </a:r>
            <a:r>
              <a:rPr lang="es-ES" sz="2800" dirty="0" err="1"/>
              <a:t>pola</a:t>
            </a:r>
            <a:r>
              <a:rPr lang="es-ES" sz="2800" dirty="0"/>
              <a:t> </a:t>
            </a:r>
            <a:r>
              <a:rPr lang="es-ES" sz="2800" dirty="0" err="1"/>
              <a:t>chegada</a:t>
            </a:r>
            <a:r>
              <a:rPr lang="es-ES" sz="2800" dirty="0"/>
              <a:t> da democracia a España coa creación de Acción Democrática. </a:t>
            </a:r>
            <a:endParaRPr lang="es-ES" sz="2800" dirty="0" smtClean="0"/>
          </a:p>
          <a:p>
            <a:pPr algn="just"/>
            <a:r>
              <a:rPr lang="es-ES" sz="2800" dirty="0" err="1" smtClean="0"/>
              <a:t>Nas</a:t>
            </a:r>
            <a:r>
              <a:rPr lang="es-ES" sz="2800" dirty="0" smtClean="0"/>
              <a:t> </a:t>
            </a:r>
            <a:r>
              <a:rPr lang="es-ES" sz="2800" dirty="0"/>
              <a:t>postrimerías do franquismo </a:t>
            </a:r>
            <a:r>
              <a:rPr lang="es-ES" sz="2800" dirty="0" err="1"/>
              <a:t>apareceu</a:t>
            </a:r>
            <a:r>
              <a:rPr lang="es-ES" sz="2800" dirty="0"/>
              <a:t> o grupo Tácito que, tras asumir que a </a:t>
            </a:r>
            <a:r>
              <a:rPr lang="es-ES" sz="2800" dirty="0" err="1"/>
              <a:t>continuidade</a:t>
            </a:r>
            <a:r>
              <a:rPr lang="es-ES" sz="2800" dirty="0"/>
              <a:t> do franquismo </a:t>
            </a:r>
            <a:r>
              <a:rPr lang="es-ES" sz="2800" dirty="0" err="1"/>
              <a:t>despois</a:t>
            </a:r>
            <a:r>
              <a:rPr lang="es-ES" sz="2800" dirty="0"/>
              <a:t> da </a:t>
            </a:r>
            <a:r>
              <a:rPr lang="es-ES" sz="2800" dirty="0" err="1"/>
              <a:t>morte</a:t>
            </a:r>
            <a:r>
              <a:rPr lang="es-ES" sz="2800" dirty="0"/>
              <a:t> de Franco é imposible, apostarán por </a:t>
            </a:r>
            <a:r>
              <a:rPr lang="es-ES" sz="2800" dirty="0" err="1"/>
              <a:t>unha</a:t>
            </a:r>
            <a:r>
              <a:rPr lang="es-ES" sz="2800" dirty="0"/>
              <a:t> vía, a vía reformista, para a implantación da democracia en España.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803" y="164276"/>
            <a:ext cx="51911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628468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Parte dos anarquistas e os socialistas liderados por Indalecio Prieto, </a:t>
            </a:r>
            <a:r>
              <a:rPr lang="es-ES" sz="2800" dirty="0" err="1"/>
              <a:t>ó</a:t>
            </a:r>
            <a:r>
              <a:rPr lang="es-ES" sz="2800" dirty="0"/>
              <a:t> redor de 1945, </a:t>
            </a:r>
            <a:r>
              <a:rPr lang="es-ES" sz="2800" dirty="0" err="1"/>
              <a:t>trala</a:t>
            </a:r>
            <a:r>
              <a:rPr lang="es-ES" sz="2800" dirty="0"/>
              <a:t> derrota de </a:t>
            </a:r>
            <a:r>
              <a:rPr lang="es-ES" sz="2800" dirty="0" err="1"/>
              <a:t>Alemaña</a:t>
            </a:r>
            <a:r>
              <a:rPr lang="es-ES" sz="2800" dirty="0"/>
              <a:t> e a vitoria dos aliados, van </a:t>
            </a:r>
            <a:r>
              <a:rPr lang="es-ES" sz="2800" dirty="0" err="1"/>
              <a:t>apoiar</a:t>
            </a:r>
            <a:r>
              <a:rPr lang="es-ES" sz="2800" dirty="0"/>
              <a:t> iniciativas para </a:t>
            </a:r>
            <a:r>
              <a:rPr lang="es-ES" sz="2800" dirty="0" err="1"/>
              <a:t>achegarse</a:t>
            </a:r>
            <a:r>
              <a:rPr lang="es-ES" sz="2800" dirty="0"/>
              <a:t> á colaboración </a:t>
            </a:r>
            <a:r>
              <a:rPr lang="es-ES" sz="2800" dirty="0" err="1"/>
              <a:t>cos</a:t>
            </a:r>
            <a:r>
              <a:rPr lang="es-ES" sz="2800" dirty="0"/>
              <a:t> monárquicos. </a:t>
            </a:r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1944, </a:t>
            </a:r>
            <a:r>
              <a:rPr lang="es-ES" sz="2800" dirty="0" err="1"/>
              <a:t>crendo</a:t>
            </a:r>
            <a:r>
              <a:rPr lang="es-ES" sz="2800" dirty="0"/>
              <a:t> que o </a:t>
            </a:r>
            <a:r>
              <a:rPr lang="es-ES" sz="2800" dirty="0" err="1"/>
              <a:t>réxime</a:t>
            </a:r>
            <a:r>
              <a:rPr lang="es-ES" sz="2800" dirty="0"/>
              <a:t> de Franco caería, </a:t>
            </a:r>
            <a:r>
              <a:rPr lang="es-ES" sz="2800" dirty="0" err="1"/>
              <a:t>fórmase</a:t>
            </a:r>
            <a:r>
              <a:rPr lang="es-ES" sz="2800" dirty="0"/>
              <a:t> a</a:t>
            </a:r>
            <a:r>
              <a:rPr lang="es-ES" sz="2800" b="1" dirty="0"/>
              <a:t> </a:t>
            </a:r>
            <a:endParaRPr lang="es-ES" sz="2800" b="1" dirty="0" smtClean="0"/>
          </a:p>
          <a:p>
            <a:pPr algn="just"/>
            <a:endParaRPr lang="es-ES" sz="2800" b="1" dirty="0"/>
          </a:p>
          <a:p>
            <a:pPr algn="just"/>
            <a:r>
              <a:rPr lang="es-ES" sz="2800" b="1" dirty="0" smtClean="0"/>
              <a:t>Alianza </a:t>
            </a:r>
            <a:r>
              <a:rPr lang="es-ES" sz="2800" b="1" dirty="0"/>
              <a:t>Nacional de </a:t>
            </a:r>
            <a:r>
              <a:rPr lang="es-ES" sz="2800" b="1" dirty="0" err="1"/>
              <a:t>Forzas</a:t>
            </a:r>
            <a:r>
              <a:rPr lang="es-ES" sz="2800" b="1" dirty="0"/>
              <a:t> Democráticas:</a:t>
            </a:r>
            <a:r>
              <a:rPr lang="es-ES" sz="2800" dirty="0"/>
              <a:t> unión de anarquistas, socialistas e republicanos que pretenden un </a:t>
            </a:r>
            <a:r>
              <a:rPr lang="es-ES" sz="2800" dirty="0" err="1"/>
              <a:t>achegamento</a:t>
            </a:r>
            <a:r>
              <a:rPr lang="es-ES" sz="2800" dirty="0"/>
              <a:t> a monárquicos para restablecer </a:t>
            </a:r>
            <a:r>
              <a:rPr lang="es-ES" sz="2800" dirty="0" err="1"/>
              <a:t>liberdades</a:t>
            </a:r>
            <a:r>
              <a:rPr lang="es-ES" sz="2800" dirty="0"/>
              <a:t> e convocar </a:t>
            </a:r>
            <a:r>
              <a:rPr lang="es-ES" sz="2800" dirty="0" err="1"/>
              <a:t>eleccións</a:t>
            </a:r>
            <a:r>
              <a:rPr lang="es-ES" sz="2800" dirty="0"/>
              <a:t> </a:t>
            </a:r>
            <a:r>
              <a:rPr lang="es-ES" sz="2800" dirty="0" err="1"/>
              <a:t>xerais</a:t>
            </a:r>
            <a:r>
              <a:rPr lang="es-ES" sz="2800" dirty="0"/>
              <a:t>.  </a:t>
            </a:r>
          </a:p>
        </p:txBody>
      </p:sp>
      <p:pic>
        <p:nvPicPr>
          <p:cNvPr id="5122" name="Picture 2" descr="Prieto, tras la revolución de Asturias | Domingo | EL PAÍ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87" y="1252025"/>
            <a:ext cx="5907313" cy="39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6115" y="29029"/>
            <a:ext cx="687977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/>
              <a:t>Nesta</a:t>
            </a:r>
            <a:r>
              <a:rPr lang="es-ES" sz="2800" dirty="0"/>
              <a:t> </a:t>
            </a:r>
            <a:r>
              <a:rPr lang="es-ES" sz="2800" dirty="0" err="1"/>
              <a:t>conxuntura</a:t>
            </a:r>
            <a:r>
              <a:rPr lang="es-ES" sz="2800" dirty="0"/>
              <a:t> </a:t>
            </a:r>
            <a:r>
              <a:rPr lang="es-ES" sz="2800" dirty="0" err="1"/>
              <a:t>ía</a:t>
            </a:r>
            <a:r>
              <a:rPr lang="es-ES" sz="2800" dirty="0"/>
              <a:t> cobrando </a:t>
            </a:r>
            <a:r>
              <a:rPr lang="es-ES" sz="2800" dirty="0" err="1"/>
              <a:t>forza</a:t>
            </a:r>
            <a:r>
              <a:rPr lang="es-ES" sz="2800" dirty="0"/>
              <a:t> a </a:t>
            </a:r>
            <a:r>
              <a:rPr lang="es-ES" sz="2800" dirty="0" err="1"/>
              <a:t>posibilidade</a:t>
            </a:r>
            <a:r>
              <a:rPr lang="es-ES" sz="2800" dirty="0"/>
              <a:t> da implantación da Monarquía </a:t>
            </a:r>
            <a:r>
              <a:rPr lang="es-ES" sz="2800" dirty="0" err="1"/>
              <a:t>na</a:t>
            </a:r>
            <a:r>
              <a:rPr lang="es-ES" sz="2800" dirty="0"/>
              <a:t> </a:t>
            </a:r>
            <a:r>
              <a:rPr lang="es-ES" sz="2800" dirty="0" err="1"/>
              <a:t>persoa</a:t>
            </a:r>
            <a:r>
              <a:rPr lang="es-ES" sz="2800" dirty="0"/>
              <a:t> de </a:t>
            </a:r>
            <a:r>
              <a:rPr lang="es-ES" sz="2800" dirty="0" err="1"/>
              <a:t>Xoán</a:t>
            </a:r>
            <a:r>
              <a:rPr lang="es-ES" sz="2800" dirty="0"/>
              <a:t> de Borbón (</a:t>
            </a:r>
            <a:r>
              <a:rPr lang="es-ES" sz="2800" dirty="0" err="1"/>
              <a:t>fillo</a:t>
            </a:r>
            <a:r>
              <a:rPr lang="es-ES" sz="2800" dirty="0"/>
              <a:t> de </a:t>
            </a:r>
            <a:r>
              <a:rPr lang="es-ES" sz="2800" dirty="0" err="1"/>
              <a:t>Afonso</a:t>
            </a:r>
            <a:r>
              <a:rPr lang="es-ES" sz="2800" dirty="0"/>
              <a:t> XIII e </a:t>
            </a:r>
            <a:r>
              <a:rPr lang="es-ES" sz="2800" dirty="0" err="1"/>
              <a:t>pai</a:t>
            </a:r>
            <a:r>
              <a:rPr lang="es-ES" sz="2800" dirty="0"/>
              <a:t> do futuro </a:t>
            </a:r>
            <a:r>
              <a:rPr lang="es-ES" sz="2800" dirty="0" err="1"/>
              <a:t>Rei</a:t>
            </a:r>
            <a:r>
              <a:rPr lang="es-ES" sz="2800" dirty="0"/>
              <a:t> </a:t>
            </a:r>
            <a:r>
              <a:rPr lang="es-ES" sz="2800" dirty="0" err="1"/>
              <a:t>Xoán</a:t>
            </a:r>
            <a:r>
              <a:rPr lang="es-ES" sz="2800" dirty="0"/>
              <a:t> Carlos). </a:t>
            </a:r>
            <a:endParaRPr lang="es-ES" sz="2800" dirty="0" smtClean="0"/>
          </a:p>
          <a:p>
            <a:pPr algn="just"/>
            <a:r>
              <a:rPr lang="es-ES" sz="2800" dirty="0" smtClean="0"/>
              <a:t>O </a:t>
            </a:r>
            <a:r>
              <a:rPr lang="es-ES" sz="2800" dirty="0"/>
              <a:t>propio </a:t>
            </a:r>
            <a:r>
              <a:rPr lang="es-ES" sz="2800" dirty="0" err="1"/>
              <a:t>Xoán</a:t>
            </a:r>
            <a:r>
              <a:rPr lang="es-ES" sz="2800" dirty="0"/>
              <a:t> </a:t>
            </a:r>
            <a:r>
              <a:rPr lang="es-ES" sz="2800" dirty="0" err="1"/>
              <a:t>vai</a:t>
            </a:r>
            <a:r>
              <a:rPr lang="es-ES" sz="2800" dirty="0"/>
              <a:t> intentar </a:t>
            </a:r>
            <a:r>
              <a:rPr lang="es-ES" sz="2800" dirty="0" err="1"/>
              <a:t>acadar</a:t>
            </a:r>
            <a:r>
              <a:rPr lang="es-ES" sz="2800" dirty="0"/>
              <a:t> </a:t>
            </a:r>
            <a:r>
              <a:rPr lang="es-ES" sz="2800" dirty="0" err="1"/>
              <a:t>apoios</a:t>
            </a:r>
            <a:r>
              <a:rPr lang="es-ES" sz="2800" dirty="0"/>
              <a:t>, tanto </a:t>
            </a:r>
            <a:r>
              <a:rPr lang="es-ES" sz="2800" dirty="0" err="1"/>
              <a:t>na</a:t>
            </a:r>
            <a:r>
              <a:rPr lang="es-ES" sz="2800" dirty="0"/>
              <a:t> </a:t>
            </a:r>
            <a:r>
              <a:rPr lang="es-ES" sz="2800" dirty="0" err="1"/>
              <a:t>dereita</a:t>
            </a:r>
            <a:r>
              <a:rPr lang="es-ES" sz="2800" dirty="0"/>
              <a:t>, con carlistas, como cara á </a:t>
            </a:r>
            <a:r>
              <a:rPr lang="es-ES" sz="2800" dirty="0" err="1"/>
              <a:t>esquerda</a:t>
            </a:r>
            <a:r>
              <a:rPr lang="es-ES" sz="2800" dirty="0"/>
              <a:t>, socialistas e sectores moderados dos anarquistas, agás os comunistas.  </a:t>
            </a:r>
          </a:p>
          <a:p>
            <a:pPr algn="just"/>
            <a:r>
              <a:rPr lang="es-ES" sz="2800" dirty="0"/>
              <a:t>En 1945, no </a:t>
            </a:r>
            <a:r>
              <a:rPr lang="es-ES" sz="2800" b="1" dirty="0" err="1"/>
              <a:t>Manifesto</a:t>
            </a:r>
            <a:r>
              <a:rPr lang="es-ES" sz="2800" b="1" dirty="0"/>
              <a:t> de Lausana,</a:t>
            </a:r>
            <a:r>
              <a:rPr lang="es-ES" sz="2800" dirty="0"/>
              <a:t> Don </a:t>
            </a:r>
            <a:r>
              <a:rPr lang="es-ES" sz="2800" dirty="0" err="1"/>
              <a:t>Xoán</a:t>
            </a:r>
            <a:r>
              <a:rPr lang="es-ES" sz="2800" dirty="0"/>
              <a:t> </a:t>
            </a:r>
            <a:r>
              <a:rPr lang="es-ES" sz="2800" dirty="0" err="1"/>
              <a:t>postúlase</a:t>
            </a:r>
            <a:r>
              <a:rPr lang="es-ES" sz="2800" dirty="0"/>
              <a:t> como </a:t>
            </a:r>
            <a:r>
              <a:rPr lang="es-ES" sz="2800" dirty="0" err="1"/>
              <a:t>Rei</a:t>
            </a:r>
            <a:r>
              <a:rPr lang="es-ES" sz="2800" dirty="0"/>
              <a:t> de todos os </a:t>
            </a:r>
            <a:r>
              <a:rPr lang="es-ES" sz="2800" dirty="0" err="1"/>
              <a:t>españois</a:t>
            </a:r>
            <a:r>
              <a:rPr lang="es-ES" sz="2800" dirty="0"/>
              <a:t>. </a:t>
            </a:r>
            <a:r>
              <a:rPr lang="es-ES" sz="2800" dirty="0" err="1"/>
              <a:t>Unha</a:t>
            </a:r>
            <a:r>
              <a:rPr lang="es-ES" sz="2800" dirty="0"/>
              <a:t> das debilidades </a:t>
            </a:r>
            <a:r>
              <a:rPr lang="es-ES" sz="2800" dirty="0" err="1"/>
              <a:t>desta</a:t>
            </a:r>
            <a:r>
              <a:rPr lang="es-ES" sz="2800" dirty="0"/>
              <a:t> opción é que no interior de España, a elite militar e económica monárquica, non está </a:t>
            </a:r>
            <a:r>
              <a:rPr lang="es-ES" sz="2800" dirty="0" err="1"/>
              <a:t>disposta</a:t>
            </a:r>
            <a:r>
              <a:rPr lang="es-ES" sz="2800" dirty="0"/>
              <a:t> a romper </a:t>
            </a:r>
            <a:r>
              <a:rPr lang="es-ES" sz="2800" dirty="0" err="1"/>
              <a:t>co</a:t>
            </a:r>
            <a:r>
              <a:rPr lang="es-ES" sz="2800" dirty="0"/>
              <a:t> Franquismo, </a:t>
            </a:r>
            <a:r>
              <a:rPr lang="es-ES" sz="2800" dirty="0" err="1"/>
              <a:t>pois</a:t>
            </a:r>
            <a:r>
              <a:rPr lang="es-ES" sz="2800" dirty="0"/>
              <a:t> apostan </a:t>
            </a:r>
            <a:r>
              <a:rPr lang="es-ES" sz="2800" dirty="0" err="1"/>
              <a:t>máis</a:t>
            </a:r>
            <a:r>
              <a:rPr lang="es-ES" sz="2800" dirty="0"/>
              <a:t> </a:t>
            </a:r>
            <a:r>
              <a:rPr lang="es-ES" sz="2800" dirty="0" err="1"/>
              <a:t>pola</a:t>
            </a:r>
            <a:r>
              <a:rPr lang="es-ES" sz="2800" dirty="0"/>
              <a:t> </a:t>
            </a:r>
            <a:r>
              <a:rPr lang="es-ES" sz="2800" dirty="0" err="1"/>
              <a:t>tranquilidade</a:t>
            </a:r>
            <a:r>
              <a:rPr lang="es-ES" sz="2800" dirty="0"/>
              <a:t> social que aporta o </a:t>
            </a:r>
            <a:r>
              <a:rPr lang="es-ES" sz="2800" dirty="0" err="1"/>
              <a:t>réxime</a:t>
            </a:r>
            <a:r>
              <a:rPr lang="es-ES" sz="2800" dirty="0"/>
              <a:t> de Franco que por </a:t>
            </a:r>
            <a:r>
              <a:rPr lang="es-ES" sz="2800" dirty="0" err="1"/>
              <a:t>unha</a:t>
            </a:r>
            <a:r>
              <a:rPr lang="es-ES" sz="2800" dirty="0"/>
              <a:t> aventura política.  </a:t>
            </a:r>
          </a:p>
        </p:txBody>
      </p:sp>
      <p:pic>
        <p:nvPicPr>
          <p:cNvPr id="2050" name="Picture 2" descr="https://el-rey-perjuro.webnode.com/_files/200000355-481104a05b/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4" y="29029"/>
            <a:ext cx="5020953" cy="66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01600"/>
            <a:ext cx="62266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Estas iniciativas van </a:t>
            </a:r>
            <a:r>
              <a:rPr lang="es-ES" sz="2800" dirty="0" err="1" smtClean="0"/>
              <a:t>supoñer</a:t>
            </a:r>
            <a:r>
              <a:rPr lang="es-ES" sz="2800" dirty="0" smtClean="0"/>
              <a:t> o </a:t>
            </a:r>
            <a:r>
              <a:rPr lang="es-ES" sz="2800" dirty="0" err="1" smtClean="0"/>
              <a:t>enfrontamento</a:t>
            </a:r>
            <a:r>
              <a:rPr lang="es-ES" sz="2800" dirty="0" smtClean="0"/>
              <a:t> entre Franco e </a:t>
            </a:r>
            <a:r>
              <a:rPr lang="es-ES" sz="2800" dirty="0" err="1" smtClean="0"/>
              <a:t>Xoán</a:t>
            </a:r>
            <a:r>
              <a:rPr lang="es-ES" sz="2800" dirty="0" smtClean="0"/>
              <a:t> de Borbón e a </a:t>
            </a:r>
            <a:r>
              <a:rPr lang="es-ES" sz="2800" dirty="0" err="1" smtClean="0"/>
              <a:t>resposta</a:t>
            </a:r>
            <a:r>
              <a:rPr lang="es-ES" sz="2800" dirty="0" smtClean="0"/>
              <a:t> do </a:t>
            </a:r>
            <a:r>
              <a:rPr lang="es-ES" sz="2800" dirty="0" err="1" smtClean="0"/>
              <a:t>Réxime</a:t>
            </a:r>
            <a:r>
              <a:rPr lang="es-ES" sz="2800" dirty="0" smtClean="0"/>
              <a:t> coa </a:t>
            </a:r>
            <a:r>
              <a:rPr lang="es-ES" sz="2800" b="1" dirty="0" err="1" smtClean="0"/>
              <a:t>Lei</a:t>
            </a:r>
            <a:r>
              <a:rPr lang="es-ES" sz="2800" b="1" dirty="0" smtClean="0"/>
              <a:t> de Sucesión do Estado de 1947</a:t>
            </a:r>
            <a:r>
              <a:rPr lang="es-ES" sz="2800" dirty="0" smtClean="0"/>
              <a:t>, que declara a España como reino, pero  que </a:t>
            </a:r>
            <a:r>
              <a:rPr lang="es-ES" sz="2800" dirty="0" err="1" smtClean="0"/>
              <a:t>recoñece</a:t>
            </a:r>
            <a:r>
              <a:rPr lang="es-ES" sz="2800" dirty="0" smtClean="0"/>
              <a:t> a Franco como </a:t>
            </a:r>
            <a:r>
              <a:rPr lang="es-ES" sz="2800" dirty="0" err="1" smtClean="0"/>
              <a:t>Xefe</a:t>
            </a:r>
            <a:r>
              <a:rPr lang="es-ES" sz="2800" dirty="0" smtClean="0"/>
              <a:t> de Estado vitalicio e </a:t>
            </a:r>
            <a:r>
              <a:rPr lang="es-ES" sz="2800" dirty="0" err="1" smtClean="0"/>
              <a:t>recaendo</a:t>
            </a:r>
            <a:r>
              <a:rPr lang="es-ES" sz="2800" dirty="0" smtClean="0"/>
              <a:t> </a:t>
            </a:r>
            <a:r>
              <a:rPr lang="es-ES" sz="2800" dirty="0" err="1" smtClean="0"/>
              <a:t>unicamente</a:t>
            </a:r>
            <a:r>
              <a:rPr lang="es-ES" sz="2800" dirty="0" smtClean="0"/>
              <a:t> </a:t>
            </a:r>
            <a:r>
              <a:rPr lang="es-ES" sz="2800" dirty="0" err="1" smtClean="0"/>
              <a:t>na</a:t>
            </a:r>
            <a:r>
              <a:rPr lang="es-ES" sz="2800" dirty="0" smtClean="0"/>
              <a:t> </a:t>
            </a:r>
            <a:r>
              <a:rPr lang="es-ES" sz="2800" dirty="0" err="1" smtClean="0"/>
              <a:t>súa</a:t>
            </a:r>
            <a:r>
              <a:rPr lang="es-ES" sz="2800" dirty="0" smtClean="0"/>
              <a:t> </a:t>
            </a:r>
            <a:r>
              <a:rPr lang="es-ES" sz="2800" dirty="0" err="1" smtClean="0"/>
              <a:t>persoa</a:t>
            </a:r>
            <a:r>
              <a:rPr lang="es-ES" sz="2800" dirty="0" smtClean="0"/>
              <a:t> a elección do </a:t>
            </a:r>
            <a:r>
              <a:rPr lang="es-ES" sz="2800" dirty="0" err="1" smtClean="0"/>
              <a:t>seu</a:t>
            </a:r>
            <a:r>
              <a:rPr lang="es-ES" sz="2800" dirty="0" smtClean="0"/>
              <a:t> sucesor a título de </a:t>
            </a:r>
            <a:r>
              <a:rPr lang="es-ES" sz="2800" dirty="0" err="1" smtClean="0"/>
              <a:t>Rei</a:t>
            </a:r>
            <a:r>
              <a:rPr lang="es-ES" sz="2800" dirty="0" smtClean="0"/>
              <a:t>. </a:t>
            </a:r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1948 </a:t>
            </a:r>
            <a:r>
              <a:rPr lang="es-ES" sz="2800" b="1" u="sng" dirty="0"/>
              <a:t>os socialistas </a:t>
            </a:r>
            <a:r>
              <a:rPr lang="es-ES" sz="2800" dirty="0"/>
              <a:t>liderados por Indalecio Prieto e </a:t>
            </a:r>
            <a:r>
              <a:rPr lang="es-ES" sz="2800" dirty="0" err="1"/>
              <a:t>influídos</a:t>
            </a:r>
            <a:r>
              <a:rPr lang="es-ES" sz="2800" dirty="0"/>
              <a:t> </a:t>
            </a:r>
            <a:r>
              <a:rPr lang="es-ES" sz="2800" dirty="0" err="1"/>
              <a:t>pola</a:t>
            </a:r>
            <a:r>
              <a:rPr lang="es-ES" sz="2800" dirty="0"/>
              <a:t> Guerra Fría afirman o </a:t>
            </a:r>
            <a:r>
              <a:rPr lang="es-ES" sz="2800" dirty="0" err="1"/>
              <a:t>seu</a:t>
            </a:r>
            <a:r>
              <a:rPr lang="es-ES" sz="2800" dirty="0"/>
              <a:t> anti comunismo e o </a:t>
            </a:r>
            <a:r>
              <a:rPr lang="es-ES" sz="2800" dirty="0" err="1"/>
              <a:t>seu</a:t>
            </a:r>
            <a:r>
              <a:rPr lang="es-ES" sz="2800" dirty="0"/>
              <a:t> posibilismo </a:t>
            </a:r>
            <a:r>
              <a:rPr lang="es-ES" sz="2800" dirty="0" err="1"/>
              <a:t>na</a:t>
            </a:r>
            <a:r>
              <a:rPr lang="es-ES" sz="2800" dirty="0"/>
              <a:t> forma de </a:t>
            </a:r>
            <a:r>
              <a:rPr lang="es-ES" sz="2800" dirty="0" err="1"/>
              <a:t>goberno</a:t>
            </a:r>
            <a:r>
              <a:rPr lang="es-ES" sz="2800" dirty="0"/>
              <a:t> (aceptando tanto República como a Monarquía) </a:t>
            </a:r>
            <a:r>
              <a:rPr lang="es-ES" sz="2800" dirty="0" smtClean="0"/>
              <a:t>e</a:t>
            </a:r>
            <a:r>
              <a:rPr lang="es-ES" sz="2800" b="1" u="sng" dirty="0" smtClean="0"/>
              <a:t> firman o Pacto de San </a:t>
            </a:r>
            <a:r>
              <a:rPr lang="es-ES" sz="2800" b="1" u="sng" dirty="0" err="1" smtClean="0"/>
              <a:t>Xoán</a:t>
            </a:r>
            <a:r>
              <a:rPr lang="es-ES" sz="2800" b="1" u="sng" dirty="0" smtClean="0"/>
              <a:t> de Luz </a:t>
            </a:r>
            <a:r>
              <a:rPr lang="es-ES" sz="2800" b="1" u="sng" dirty="0" err="1" smtClean="0"/>
              <a:t>cos</a:t>
            </a:r>
            <a:r>
              <a:rPr lang="es-ES" sz="2800" b="1" u="sng" dirty="0" smtClean="0"/>
              <a:t> monárquicos.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1026" name="Picture 2" descr="https://el-rey-perjuro.webnode.com/_files/200000354-cba57cca29/DON%20JUAN%20DE%20LUIS%20MARIA%20A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8" y="0"/>
            <a:ext cx="4547760" cy="65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114" y="-128528"/>
            <a:ext cx="6705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1.2.</a:t>
            </a:r>
            <a:r>
              <a:rPr lang="es-ES" sz="2800" b="1" u="sng" dirty="0"/>
              <a:t> OPOSICIÓN NO INTERIOR</a:t>
            </a:r>
            <a:r>
              <a:rPr lang="es-ES" sz="2800" b="1" dirty="0"/>
              <a:t> </a:t>
            </a:r>
            <a:r>
              <a:rPr lang="es-ES" sz="2800" b="1" u="sng" dirty="0"/>
              <a:t>A GUERRILLA.</a:t>
            </a:r>
            <a:r>
              <a:rPr lang="es-ES" sz="2800" dirty="0"/>
              <a:t>   </a:t>
            </a:r>
          </a:p>
          <a:p>
            <a:pPr algn="just"/>
            <a:r>
              <a:rPr lang="es-ES" sz="2800" dirty="0"/>
              <a:t>Desde o </a:t>
            </a:r>
            <a:r>
              <a:rPr lang="es-ES" sz="2800" dirty="0" err="1"/>
              <a:t>levantamento</a:t>
            </a:r>
            <a:r>
              <a:rPr lang="es-ES" sz="2800" dirty="0"/>
              <a:t> militar </a:t>
            </a:r>
            <a:r>
              <a:rPr lang="es-ES" sz="2800" dirty="0" err="1"/>
              <a:t>fóronse</a:t>
            </a:r>
            <a:r>
              <a:rPr lang="es-ES" sz="2800" dirty="0"/>
              <a:t> formando </a:t>
            </a:r>
            <a:r>
              <a:rPr lang="es-ES" sz="2800" dirty="0" err="1"/>
              <a:t>nas</a:t>
            </a:r>
            <a:r>
              <a:rPr lang="es-ES" sz="2800" dirty="0"/>
              <a:t> zonas montañosas de Galicia, León, Asturias, Cantabria, Huelva... grupos de </a:t>
            </a:r>
            <a:r>
              <a:rPr lang="es-ES" sz="2800" dirty="0" err="1"/>
              <a:t>fuxidos</a:t>
            </a:r>
            <a:r>
              <a:rPr lang="es-ES" sz="2800" dirty="0"/>
              <a:t> </a:t>
            </a:r>
            <a:r>
              <a:rPr lang="es-ES" sz="2800" dirty="0" err="1"/>
              <a:t>co</a:t>
            </a:r>
            <a:r>
              <a:rPr lang="es-ES" sz="2800" dirty="0"/>
              <a:t> único </a:t>
            </a:r>
            <a:r>
              <a:rPr lang="es-ES" sz="2800" dirty="0" err="1"/>
              <a:t>obxectivo</a:t>
            </a:r>
            <a:r>
              <a:rPr lang="es-ES" sz="2800" dirty="0"/>
              <a:t> de sobrevivir á represión franquista. </a:t>
            </a:r>
            <a:endParaRPr lang="es-ES" sz="2800" dirty="0" smtClean="0"/>
          </a:p>
          <a:p>
            <a:pPr algn="just"/>
            <a:r>
              <a:rPr lang="es-ES" sz="2800" dirty="0" err="1" smtClean="0"/>
              <a:t>Tralo</a:t>
            </a:r>
            <a:r>
              <a:rPr lang="es-ES" sz="2800" dirty="0" smtClean="0"/>
              <a:t> </a:t>
            </a:r>
            <a:r>
              <a:rPr lang="es-ES" sz="2800" dirty="0"/>
              <a:t>fin da guerra, para evitar a represión, as denuncias, </a:t>
            </a:r>
            <a:r>
              <a:rPr lang="es-ES" sz="2800" dirty="0" err="1"/>
              <a:t>detencións</a:t>
            </a:r>
            <a:r>
              <a:rPr lang="es-ES" sz="2800" dirty="0"/>
              <a:t>, </a:t>
            </a:r>
            <a:r>
              <a:rPr lang="es-ES" sz="2800" dirty="0" err="1"/>
              <a:t>ec</a:t>
            </a:r>
            <a:r>
              <a:rPr lang="es-ES" sz="2800" dirty="0"/>
              <a:t>, </a:t>
            </a:r>
            <a:r>
              <a:rPr lang="es-ES" sz="2800" dirty="0" err="1"/>
              <a:t>unha</a:t>
            </a:r>
            <a:r>
              <a:rPr lang="es-ES" sz="2800" dirty="0"/>
              <a:t> nova vaga de </a:t>
            </a:r>
            <a:r>
              <a:rPr lang="es-ES" sz="2800" dirty="0" err="1"/>
              <a:t>fuxidos</a:t>
            </a:r>
            <a:r>
              <a:rPr lang="es-ES" sz="2800" dirty="0"/>
              <a:t>, con experiencia bélica, </a:t>
            </a:r>
            <a:r>
              <a:rPr lang="es-ES" sz="2800" dirty="0" err="1"/>
              <a:t>sumarase</a:t>
            </a:r>
            <a:r>
              <a:rPr lang="es-ES" sz="2800" dirty="0"/>
              <a:t> </a:t>
            </a:r>
            <a:r>
              <a:rPr lang="es-ES" sz="2800" dirty="0" err="1"/>
              <a:t>cos</a:t>
            </a:r>
            <a:r>
              <a:rPr lang="es-ES" sz="2800" dirty="0"/>
              <a:t> </a:t>
            </a:r>
            <a:r>
              <a:rPr lang="es-ES" sz="2800" dirty="0" err="1"/>
              <a:t>obxectivos</a:t>
            </a:r>
            <a:r>
              <a:rPr lang="es-ES" sz="2800" dirty="0"/>
              <a:t> de sobrevivir e </a:t>
            </a:r>
            <a:r>
              <a:rPr lang="es-ES" sz="2800" dirty="0" err="1"/>
              <a:t>oporse</a:t>
            </a:r>
            <a:r>
              <a:rPr lang="es-ES" sz="2800" dirty="0"/>
              <a:t> á </a:t>
            </a:r>
            <a:r>
              <a:rPr lang="es-ES" sz="2800" dirty="0" err="1"/>
              <a:t>Ditadura</a:t>
            </a:r>
            <a:r>
              <a:rPr lang="es-ES" sz="2800" dirty="0"/>
              <a:t>. </a:t>
            </a:r>
            <a:endParaRPr lang="es-ES" sz="2800" dirty="0" smtClean="0"/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principio os grupos </a:t>
            </a:r>
            <a:r>
              <a:rPr lang="es-ES" sz="2800" dirty="0" err="1"/>
              <a:t>formáronse</a:t>
            </a:r>
            <a:r>
              <a:rPr lang="es-ES" sz="2800" dirty="0"/>
              <a:t> por relación de </a:t>
            </a:r>
            <a:r>
              <a:rPr lang="es-ES" sz="2800" dirty="0" err="1"/>
              <a:t>veciñanza</a:t>
            </a:r>
            <a:r>
              <a:rPr lang="es-ES" sz="2800" dirty="0"/>
              <a:t>, </a:t>
            </a:r>
            <a:r>
              <a:rPr lang="es-ES" sz="2800" dirty="0" err="1"/>
              <a:t>amizade</a:t>
            </a:r>
            <a:r>
              <a:rPr lang="es-ES" sz="2800" dirty="0"/>
              <a:t> e parentesco e reunían a escapados de distintas </a:t>
            </a:r>
            <a:r>
              <a:rPr lang="es-ES" sz="2800" dirty="0" err="1"/>
              <a:t>ideoloxías</a:t>
            </a:r>
            <a:r>
              <a:rPr lang="es-ES" sz="2800" dirty="0"/>
              <a:t>: republicanos, socialistas, anarquistas.. </a:t>
            </a:r>
            <a:endParaRPr lang="gl-ES" sz="2800" dirty="0"/>
          </a:p>
        </p:txBody>
      </p:sp>
      <p:pic>
        <p:nvPicPr>
          <p:cNvPr id="3074" name="Picture 2" descr="La guerrilla antifranquista: La historia del Maquis, contada por sus  protagonistas GEBARA: Amazon.es: Sorel Martinez Sanchez, Andrés: Lib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08" y="5127"/>
            <a:ext cx="4106936" cy="67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3199" y="101601"/>
            <a:ext cx="56460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Entre </a:t>
            </a:r>
            <a:r>
              <a:rPr lang="es-ES" sz="2800" dirty="0"/>
              <a:t>1944 e 1952, </a:t>
            </a:r>
            <a:r>
              <a:rPr lang="es-ES" sz="2800" dirty="0" err="1"/>
              <a:t>uns</a:t>
            </a:r>
            <a:r>
              <a:rPr lang="es-ES" sz="2800" dirty="0"/>
              <a:t> 10000 </a:t>
            </a:r>
            <a:r>
              <a:rPr lang="es-ES" sz="2800" dirty="0" err="1"/>
              <a:t>guerrilleiros</a:t>
            </a:r>
            <a:r>
              <a:rPr lang="es-ES" sz="2800" dirty="0"/>
              <a:t> actuaron nos </a:t>
            </a:r>
            <a:r>
              <a:rPr lang="es-ES" sz="2800" dirty="0" err="1"/>
              <a:t>principais</a:t>
            </a:r>
            <a:r>
              <a:rPr lang="es-ES" sz="2800" dirty="0"/>
              <a:t> sistemas montañosos de España.  </a:t>
            </a:r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O </a:t>
            </a:r>
            <a:r>
              <a:rPr lang="es-ES" sz="2800" dirty="0"/>
              <a:t>PCE tratará de </a:t>
            </a:r>
            <a:r>
              <a:rPr lang="es-ES" sz="2800" dirty="0" err="1"/>
              <a:t>aportarlle</a:t>
            </a:r>
            <a:r>
              <a:rPr lang="es-ES" sz="2800" dirty="0"/>
              <a:t> á Guerrilla a organización, conciencia política, sentido nacional e disciplina militar coa creación das </a:t>
            </a:r>
            <a:endParaRPr lang="es-ES" sz="2800" dirty="0" smtClean="0"/>
          </a:p>
          <a:p>
            <a:pPr algn="just"/>
            <a:r>
              <a:rPr lang="es-ES" sz="2800" b="1" dirty="0" err="1" smtClean="0"/>
              <a:t>Agrupacións</a:t>
            </a:r>
            <a:r>
              <a:rPr lang="es-ES" sz="2800" b="1" dirty="0" smtClean="0"/>
              <a:t> </a:t>
            </a:r>
            <a:r>
              <a:rPr lang="es-ES" sz="2800" b="1" dirty="0"/>
              <a:t>de </a:t>
            </a:r>
            <a:r>
              <a:rPr lang="es-ES" sz="2800" b="1" dirty="0" err="1"/>
              <a:t>Guerrilleiros</a:t>
            </a:r>
            <a:r>
              <a:rPr lang="es-ES" sz="2800" b="1" dirty="0"/>
              <a:t> </a:t>
            </a:r>
            <a:r>
              <a:rPr lang="es-ES" sz="2800" b="1" dirty="0" err="1"/>
              <a:t>Españois</a:t>
            </a:r>
            <a:r>
              <a:rPr lang="es-ES" sz="2800" b="1" dirty="0"/>
              <a:t> </a:t>
            </a:r>
            <a:endParaRPr lang="es-ES" sz="2800" b="1" dirty="0" smtClean="0"/>
          </a:p>
          <a:p>
            <a:pPr algn="just"/>
            <a:r>
              <a:rPr lang="es-ES" sz="2800" dirty="0" smtClean="0"/>
              <a:t>( </a:t>
            </a:r>
            <a:r>
              <a:rPr lang="es-ES" sz="2800" dirty="0"/>
              <a:t>6 </a:t>
            </a:r>
            <a:r>
              <a:rPr lang="es-ES" sz="2800" dirty="0" err="1"/>
              <a:t>Agrupacións</a:t>
            </a:r>
            <a:r>
              <a:rPr lang="es-ES" sz="2800" dirty="0"/>
              <a:t>, a 4ª era a de Galicia, </a:t>
            </a:r>
            <a:r>
              <a:rPr lang="es-ES" sz="2800" dirty="0" err="1"/>
              <a:t>mailas</a:t>
            </a:r>
            <a:r>
              <a:rPr lang="es-ES" sz="2800" dirty="0"/>
              <a:t> de Málaga, Granada, Levante e Aragón). As </a:t>
            </a:r>
            <a:r>
              <a:rPr lang="es-ES" sz="2800" dirty="0" err="1"/>
              <a:t>súas</a:t>
            </a:r>
            <a:r>
              <a:rPr lang="es-ES" sz="2800" dirty="0"/>
              <a:t> zonas </a:t>
            </a:r>
            <a:r>
              <a:rPr lang="es-ES" sz="2800" dirty="0" err="1"/>
              <a:t>principais</a:t>
            </a:r>
            <a:r>
              <a:rPr lang="es-ES" sz="2800" dirty="0"/>
              <a:t> de actuación serán Asturias, León, Sistema Ibérico, Andalucía e Galicia. </a:t>
            </a:r>
          </a:p>
        </p:txBody>
      </p:sp>
      <p:pic>
        <p:nvPicPr>
          <p:cNvPr id="4098" name="Picture 2" descr="El maquis español; la guerrilla antifranqu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5" y="741264"/>
            <a:ext cx="6364339" cy="50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4211</Words>
  <Application>Microsoft Office PowerPoint</Application>
  <PresentationFormat>Panorámica</PresentationFormat>
  <Paragraphs>178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44</cp:revision>
  <dcterms:created xsi:type="dcterms:W3CDTF">2021-03-09T17:32:04Z</dcterms:created>
  <dcterms:modified xsi:type="dcterms:W3CDTF">2021-04-02T19:51:50Z</dcterms:modified>
</cp:coreProperties>
</file>