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  <Override PartName="/ppt/media/image10.gif" ContentType="image/gif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  <a:buNone/>
            </a:pPr>
            <a:fld id="{F3E40C90-A9C2-41A1-80BD-56BC6B4BDF56}" type="datetime">
              <a:rPr b="0" lang="gl-ES" sz="1200" spc="-1" strike="noStrike">
                <a:solidFill>
                  <a:srgbClr val="8b8b8b"/>
                </a:solidFill>
                <a:latin typeface="Calibri"/>
              </a:rPr>
              <a:t>5/10/23</a:t>
            </a:fld>
            <a:endParaRPr b="0" lang="es-ES" sz="12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es-ES" sz="2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  <a:buNone/>
            </a:pPr>
            <a:fld id="{AB067A96-C249-4877-A788-3D50B24558CD}" type="slidenum">
              <a:rPr b="0" lang="gl-ES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es-ES" sz="12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s-ES" sz="1800" spc="-1" strike="noStrike">
                <a:solidFill>
                  <a:srgbClr val="000000"/>
                </a:solidFill>
                <a:latin typeface="Calibri"/>
              </a:rPr>
              <a:t>Pulse para editar el formato del texto de título</a:t>
            </a: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Pulse para editar el formato de texto del esquema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Segundo nivel del 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Calibri"/>
              </a:rPr>
              <a:t>Tercer nivel del esquema</a:t>
            </a: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Calibri"/>
              </a:rPr>
              <a:t>Cuarto nivel del esquema</a:t>
            </a: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Quinto nivel del 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Sexto nivel del 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Séptimo nivel del 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gi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adroTexto 1"/>
          <p:cNvSpPr/>
          <p:nvPr/>
        </p:nvSpPr>
        <p:spPr>
          <a:xfrm>
            <a:off x="320040" y="335160"/>
            <a:ext cx="11048760" cy="69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s-ES" sz="4000" spc="-1" strike="noStrike">
                <a:solidFill>
                  <a:srgbClr val="000000"/>
                </a:solidFill>
                <a:latin typeface="Calibri"/>
              </a:rPr>
              <a:t>OS DECRETOS DE NOVA PLANTA E OS SEUS EFECTOS</a:t>
            </a:r>
            <a:endParaRPr b="0" lang="es-ES" sz="4000" spc="-1" strike="noStrike">
              <a:latin typeface="Arial"/>
            </a:endParaRPr>
          </a:p>
        </p:txBody>
      </p:sp>
      <p:pic>
        <p:nvPicPr>
          <p:cNvPr id="42" name="Picture 2" descr="Decretos de Nueva Planta: definición y resumen corto"/>
          <p:cNvPicPr/>
          <p:nvPr/>
        </p:nvPicPr>
        <p:blipFill>
          <a:blip r:embed="rId1"/>
          <a:stretch/>
        </p:blipFill>
        <p:spPr>
          <a:xfrm>
            <a:off x="871920" y="1043280"/>
            <a:ext cx="10359720" cy="5825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adroTexto 1"/>
          <p:cNvSpPr/>
          <p:nvPr/>
        </p:nvSpPr>
        <p:spPr>
          <a:xfrm>
            <a:off x="259200" y="0"/>
            <a:ext cx="5577480" cy="734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buNone/>
            </a:pPr>
            <a:r>
              <a:rPr b="1" lang="es-ES" sz="2800" spc="-1" strike="noStrike" u="sng">
                <a:solidFill>
                  <a:srgbClr val="000000"/>
                </a:solidFill>
                <a:uFillTx/>
                <a:latin typeface="Calibri"/>
              </a:rPr>
              <a:t>Consecuencias: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Con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estas medidas: 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Incrementouse o 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centralismo borbónico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, cunha maior 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uniformización dos territorios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Pero subsistiron numerosos particularismos políticos e xurisdicionais: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Navarra e as provincias vascas que 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mantiveron os seus privilexios forais e os seus réximes especiais                  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(</a:t>
            </a:r>
            <a:r>
              <a:rPr b="0" i="1" lang="es-ES" sz="2800" spc="-1" strike="noStrike">
                <a:solidFill>
                  <a:srgbClr val="000000"/>
                </a:solidFill>
                <a:latin typeface="Calibri"/>
              </a:rPr>
              <a:t>provincias exentas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) 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polo apoio prestado á causa borbónica durante a Guerra de Sucesión.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 </a:t>
            </a:r>
            <a:endParaRPr b="0" lang="es-ES" sz="2800" spc="-1" strike="noStrike">
              <a:latin typeface="Arial"/>
            </a:endParaRPr>
          </a:p>
        </p:txBody>
      </p:sp>
      <p:pic>
        <p:nvPicPr>
          <p:cNvPr id="61" name="Picture 2" descr="La Hache Andaluza: activismos, ideas y memoria de los movimientos: QUÉ SON  LOS DECRETOS DE NUEVA PLANTA Y LA ESTRUCTURA ACTUAL DEL ESTADO"/>
          <p:cNvPicPr/>
          <p:nvPr/>
        </p:nvPicPr>
        <p:blipFill>
          <a:blip r:embed="rId1"/>
          <a:stretch/>
        </p:blipFill>
        <p:spPr>
          <a:xfrm>
            <a:off x="5882040" y="1066680"/>
            <a:ext cx="6309720" cy="4419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adroTexto 1"/>
          <p:cNvSpPr/>
          <p:nvPr/>
        </p:nvSpPr>
        <p:spPr>
          <a:xfrm>
            <a:off x="380880" y="396360"/>
            <a:ext cx="5074560" cy="520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En 1700 o rei Filipe V de Borbón recibiu a coroa de España. 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Naqueles momentos estaba formada por un conglomerado de reinos, cada un dos cales tiña leis, foros e institucións diferentes. 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Na península o poder do rei era forte na Coroa de Castela, pero estaba suxeito a fortes limitacións na Coroa de Aragón.</a:t>
            </a:r>
            <a:endParaRPr b="0" lang="es-ES" sz="2800" spc="-1" strike="noStrike">
              <a:latin typeface="Arial"/>
            </a:endParaRPr>
          </a:p>
        </p:txBody>
      </p:sp>
      <p:pic>
        <p:nvPicPr>
          <p:cNvPr id="44" name="Picture 5" descr=""/>
          <p:cNvPicPr/>
          <p:nvPr/>
        </p:nvPicPr>
        <p:blipFill>
          <a:blip r:embed="rId1"/>
          <a:stretch/>
        </p:blipFill>
        <p:spPr>
          <a:xfrm>
            <a:off x="6368760" y="396360"/>
            <a:ext cx="5182920" cy="55447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adroTexto 1"/>
          <p:cNvSpPr/>
          <p:nvPr/>
        </p:nvSpPr>
        <p:spPr>
          <a:xfrm>
            <a:off x="320040" y="289440"/>
            <a:ext cx="5272560" cy="61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s-ES" sz="1800" spc="-1" strike="noStrike">
                <a:solidFill>
                  <a:srgbClr val="000000"/>
                </a:solidFill>
                <a:latin typeface="Calibri"/>
              </a:rPr>
              <a:t> 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Os Decretos de Nova Planta* </a:t>
            </a:r>
            <a:endParaRPr b="0" lang="es-ES" sz="2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s-ES" sz="2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Forman parte do programa de reformas políticas e administrativas, inspiradas no modelo político francés, que o rei Filipe V introduciu desde o inicio do seu reinado co obxectivo de establecer:</a:t>
            </a:r>
            <a:endParaRPr b="0" lang="es-ES" sz="2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s-ES" sz="2800" spc="-1" strike="noStrike">
              <a:latin typeface="Arial"/>
            </a:endParaRPr>
          </a:p>
          <a:p>
            <a:pPr marL="457200" indent="-457200" algn="just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Maior grao de centralización do poder político 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es-ES" sz="2800" spc="-1" strike="noStrike">
              <a:latin typeface="Arial"/>
            </a:endParaRPr>
          </a:p>
          <a:p>
            <a:pPr marL="457200" indent="-457200" algn="just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A unificación lexislativa e institucional no reino de España. </a:t>
            </a:r>
            <a:endParaRPr b="0" lang="es-ES" sz="2800" spc="-1" strike="noStrike">
              <a:latin typeface="Arial"/>
            </a:endParaRPr>
          </a:p>
        </p:txBody>
      </p:sp>
      <p:pic>
        <p:nvPicPr>
          <p:cNvPr id="46" name="Picture 6" descr="20070712klphishes_140"/>
          <p:cNvPicPr/>
          <p:nvPr/>
        </p:nvPicPr>
        <p:blipFill>
          <a:blip r:embed="rId1"/>
          <a:stretch/>
        </p:blipFill>
        <p:spPr>
          <a:xfrm>
            <a:off x="6523200" y="0"/>
            <a:ext cx="4601880" cy="6857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adroTexto 1"/>
          <p:cNvSpPr/>
          <p:nvPr/>
        </p:nvSpPr>
        <p:spPr>
          <a:xfrm>
            <a:off x="0" y="152280"/>
            <a:ext cx="5988960" cy="627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Trátase dun conxunto de decretos asinados polo monarca durante a Guerra de Sucesión mediante os que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quedaban abolidos os privilexios forais dos reinos da Coroa de Aragón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, considerados como rebeldes por tomar partido por Carlos de Austria na Guerra. 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Felipe V, apoiado na forza militar das súas tropas e a medida que ía recuperando territorios, 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impuxo as leis de Castela e aboliu os privilexios de 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            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Aragón e Valencia (1707), 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                            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Mallorca (1715), 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                            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Cataluña (1716)  </a:t>
            </a:r>
            <a:endParaRPr b="0" lang="es-ES" sz="2800" spc="-1" strike="noStrike">
              <a:latin typeface="Arial"/>
            </a:endParaRPr>
          </a:p>
        </p:txBody>
      </p:sp>
      <p:pic>
        <p:nvPicPr>
          <p:cNvPr id="48" name="Picture 2" descr="Guerra de Sucesión Española - EcuRed"/>
          <p:cNvPicPr/>
          <p:nvPr/>
        </p:nvPicPr>
        <p:blipFill>
          <a:blip r:embed="rId1"/>
          <a:stretch/>
        </p:blipFill>
        <p:spPr>
          <a:xfrm>
            <a:off x="5989320" y="807840"/>
            <a:ext cx="6202800" cy="4843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adroTexto 1"/>
          <p:cNvSpPr/>
          <p:nvPr/>
        </p:nvSpPr>
        <p:spPr>
          <a:xfrm>
            <a:off x="152280" y="167760"/>
            <a:ext cx="5379480" cy="67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buNone/>
            </a:pP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 </a:t>
            </a:r>
            <a:r>
              <a:rPr b="1" lang="es-ES" sz="2800" spc="-1" strike="noStrike" u="sng">
                <a:solidFill>
                  <a:srgbClr val="000000"/>
                </a:solidFill>
                <a:uFillTx/>
                <a:latin typeface="Calibri"/>
              </a:rPr>
              <a:t>Os efectos dos Decretos de Nova Planta</a:t>
            </a:r>
            <a:r>
              <a:rPr b="0" lang="es-ES" sz="2800" spc="-1" strike="noStrike" u="sng">
                <a:solidFill>
                  <a:srgbClr val="000000"/>
                </a:solidFill>
                <a:uFillTx/>
                <a:latin typeface="Calibri"/>
              </a:rPr>
              <a:t>: 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Pola aplicación dos Decretos, os reinos da Coroa de Aragón 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perderon a súa autonomía política e institucional, sendo sometidos aos modelos cas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teláns. 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es-ES" sz="2800" spc="-1" strike="noStrike">
              <a:latin typeface="Arial"/>
            </a:endParaRPr>
          </a:p>
          <a:p>
            <a:pPr marL="457200" indent="-457200" algn="just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Suprimíronse as súas institucións particulares 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(Cortes, Deputacións, Consellos, Generalitat, Xustiza de Aragón…) 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-  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Os vicerreis foron substituídos por capitáns xenerais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, rebaixando así as súas atribucións, </a:t>
            </a:r>
            <a:endParaRPr b="0" lang="es-ES" sz="2800" spc="-1" strike="noStrike">
              <a:latin typeface="Arial"/>
            </a:endParaRPr>
          </a:p>
        </p:txBody>
      </p:sp>
      <p:pic>
        <p:nvPicPr>
          <p:cNvPr id="50" name="Picture 2" descr="La Diputación del General, (siglos XIV-XVII). gencat.cat"/>
          <p:cNvPicPr/>
          <p:nvPr/>
        </p:nvPicPr>
        <p:blipFill>
          <a:blip r:embed="rId1"/>
          <a:stretch/>
        </p:blipFill>
        <p:spPr>
          <a:xfrm>
            <a:off x="6480000" y="259560"/>
            <a:ext cx="4538160" cy="6586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 Box 4"/>
          <p:cNvSpPr/>
          <p:nvPr/>
        </p:nvSpPr>
        <p:spPr>
          <a:xfrm>
            <a:off x="324360" y="0"/>
            <a:ext cx="11385360" cy="79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gl-ES" sz="2800" spc="-1" strike="noStrike">
                <a:solidFill>
                  <a:srgbClr val="000000"/>
                </a:solidFill>
                <a:latin typeface="Calibri"/>
              </a:rPr>
              <a:t>Nos reinos de Aragón, as antigas institucións do goberno son substituídas por:</a:t>
            </a:r>
            <a:endParaRPr b="0" lang="es-ES" sz="2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gl-ES" sz="18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es-ES" sz="1800" spc="-1" strike="noStrike">
              <a:latin typeface="Arial"/>
            </a:endParaRPr>
          </a:p>
        </p:txBody>
      </p:sp>
      <p:sp>
        <p:nvSpPr>
          <p:cNvPr id="52" name="Rectangle 5"/>
          <p:cNvSpPr/>
          <p:nvPr/>
        </p:nvSpPr>
        <p:spPr>
          <a:xfrm>
            <a:off x="1523880" y="2314440"/>
            <a:ext cx="183960" cy="36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53" name="Group 46"/>
          <p:cNvGraphicFramePr/>
          <p:nvPr/>
        </p:nvGraphicFramePr>
        <p:xfrm>
          <a:off x="1234440" y="457200"/>
          <a:ext cx="9905760" cy="6400440"/>
        </p:xfrm>
        <a:graphic>
          <a:graphicData uri="http://schemas.openxmlformats.org/drawingml/2006/table">
            <a:tbl>
              <a:tblPr/>
              <a:tblGrid>
                <a:gridCol w="3301920"/>
                <a:gridCol w="3300120"/>
                <a:gridCol w="3303720"/>
              </a:tblGrid>
              <a:tr h="6102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gl-E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CAPITÁN  XERAL</a:t>
                      </a:r>
                      <a:endParaRPr b="0" lang="es-ES" sz="2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gl-E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AUDIENCIA</a:t>
                      </a:r>
                      <a:endParaRPr b="0" lang="es-ES" sz="2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gl-E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INTENDENTE</a:t>
                      </a:r>
                      <a:endParaRPr b="0" lang="es-ES" sz="2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</a:tr>
              <a:tr h="5790240">
                <a:tc gridSpan="2"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gl-E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Autoridade militar           - Autoridade civil</a:t>
                      </a:r>
                      <a:endParaRPr b="0" lang="es-ES" sz="2400" spc="-1" strike="noStrike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gl-E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                        </a:t>
                      </a:r>
                      <a:r>
                        <a:rPr b="1" lang="gl-E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 Formada por xuristas</a:t>
                      </a:r>
                      <a:endParaRPr b="0" lang="es-ES" sz="2400" spc="-1" strike="noStrike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es-ES" sz="2400" spc="-1" strike="noStrike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es-ES" sz="2400" spc="-1" strike="noStrike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es-ES" sz="2400" spc="-1" strike="noStrike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es-ES" sz="2400" spc="-1" strike="noStrike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es-ES" sz="2400" spc="-1" strike="noStrike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gl-E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Capitán Xeral e Audiencia actúan de mutuo acordo: </a:t>
                      </a:r>
                      <a:endParaRPr b="0" lang="es-ES" sz="2400" spc="-1" strike="noStrike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gl-E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           “</a:t>
                      </a:r>
                      <a:r>
                        <a:rPr b="1" lang="gl-E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Real Acordo”.</a:t>
                      </a:r>
                      <a:endParaRPr b="0" lang="es-ES" sz="2400" spc="-1" strike="noStrike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es-ES" sz="2400" spc="-1" strike="noStrike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es-ES" sz="2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5b9bd5"/>
                    </a:solidFill>
                  </a:tcPr>
                </a:tc>
                <a:tc h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gl-E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Nacen durante a guerra para subministrar ó exército.</a:t>
                      </a:r>
                      <a:endParaRPr b="0" lang="es-ES" sz="2400" spc="-1" strike="noStrike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es-ES" sz="2400" spc="-1" strike="noStrike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gl-E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Encargarase de:</a:t>
                      </a:r>
                      <a:endParaRPr b="0" lang="es-ES" sz="2400" spc="-1" strike="noStrike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es-ES" sz="2400" spc="-1" strike="noStrike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es-ES" sz="2400" spc="-1" strike="noStrike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tarSymbol"/>
                        <a:buChar char="-"/>
                        <a:tabLst>
                          <a:tab algn="l" pos="0"/>
                        </a:tabLst>
                      </a:pPr>
                      <a:r>
                        <a:rPr b="1" lang="gl-E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Administrar as finanzas reais e o cobro do catastro</a:t>
                      </a:r>
                      <a:endParaRPr b="0" lang="es-ES" sz="2400" spc="-1" strike="noStrike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gl-E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–</a:t>
                      </a:r>
                      <a:r>
                        <a:rPr b="1" lang="gl-E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novo imposto –</a:t>
                      </a:r>
                      <a:endParaRPr b="0" lang="es-ES" sz="2400" spc="-1" strike="noStrike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es-ES" sz="2400" spc="-1" strike="noStrike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gl-E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  Impulsar a riqueza xeral con iniciativas económicas</a:t>
                      </a:r>
                      <a:endParaRPr b="0" lang="es-ES" sz="2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5b9bd5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adroTexto 1"/>
          <p:cNvSpPr/>
          <p:nvPr/>
        </p:nvSpPr>
        <p:spPr>
          <a:xfrm>
            <a:off x="243720" y="304920"/>
            <a:ext cx="5409720" cy="575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indent="-457200" algn="just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Introducíronse os Intendentes 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es-ES" sz="2800" spc="-1" strike="noStrike">
              <a:latin typeface="Arial"/>
            </a:endParaRPr>
          </a:p>
          <a:p>
            <a:pPr marL="457200" indent="-457200" algn="just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Os concellos foron sometidos á autoridade dos 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correxedores.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es-ES" sz="2800" spc="-1" strike="noStrike">
              <a:latin typeface="Arial"/>
            </a:endParaRPr>
          </a:p>
          <a:p>
            <a:pPr marL="457200" indent="-457200" algn="just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Os seus tribunais xudiciais foron modificados a imitación dos de Castela mediante a 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            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creación de Audiencias 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      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Zaragoza, Valencia, Mallorca e Barcelona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-   O 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dereito público 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que se vai a aplicar 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será o de Castela 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(aínda que permanece o civil catalán). </a:t>
            </a:r>
            <a:endParaRPr b="0" lang="es-ES" sz="2800" spc="-1" strike="noStrike">
              <a:latin typeface="Arial"/>
            </a:endParaRPr>
          </a:p>
        </p:txBody>
      </p:sp>
      <p:pic>
        <p:nvPicPr>
          <p:cNvPr id="55" name="Picture 2" descr="La Audiencia.1889 | Zaragoza, Fotos antiguas, Aragón"/>
          <p:cNvPicPr/>
          <p:nvPr/>
        </p:nvPicPr>
        <p:blipFill>
          <a:blip r:embed="rId1"/>
          <a:stretch/>
        </p:blipFill>
        <p:spPr>
          <a:xfrm>
            <a:off x="6647760" y="304920"/>
            <a:ext cx="5165640" cy="65527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adroTexto 1"/>
          <p:cNvSpPr/>
          <p:nvPr/>
        </p:nvSpPr>
        <p:spPr>
          <a:xfrm>
            <a:off x="243720" y="335160"/>
            <a:ext cx="4983120" cy="645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indent="-457200" algn="just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O 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castelán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 substituíu ao catalán como lingua na 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Administración. 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es-ES" sz="2800" spc="-1" strike="noStrike">
              <a:latin typeface="Arial"/>
            </a:endParaRPr>
          </a:p>
          <a:p>
            <a:pPr marL="457200" indent="-457200" algn="just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Ao perder a súas Cortes e institucións 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perden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 tamén 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a capacidade que tiñan de limitar as esixencias do rei 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para cobrar novos tributos, quedando 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sometidos á lexislación tributaria castelá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es-ES" sz="2800" spc="-1" strike="noStrike">
              <a:latin typeface="Arial"/>
            </a:endParaRPr>
          </a:p>
          <a:p>
            <a:pPr marL="457200" indent="-457200" algn="just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Impónselles as quintas 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para o recrutamento de soldados, servizo do que estaban exentos. </a:t>
            </a:r>
            <a:endParaRPr b="0" lang="es-ES" sz="2800" spc="-1" strike="noStrike">
              <a:latin typeface="Arial"/>
            </a:endParaRPr>
          </a:p>
        </p:txBody>
      </p:sp>
      <p:pic>
        <p:nvPicPr>
          <p:cNvPr id="57" name="Picture 5" descr="felip-v2"/>
          <p:cNvPicPr/>
          <p:nvPr/>
        </p:nvPicPr>
        <p:blipFill>
          <a:blip r:embed="rId1"/>
          <a:stretch/>
        </p:blipFill>
        <p:spPr>
          <a:xfrm>
            <a:off x="6773040" y="167760"/>
            <a:ext cx="4489200" cy="659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adroTexto 1"/>
          <p:cNvSpPr/>
          <p:nvPr/>
        </p:nvSpPr>
        <p:spPr>
          <a:xfrm>
            <a:off x="137160" y="86760"/>
            <a:ext cx="5638320" cy="627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No terreo económico en cambio 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saen favorecidos os reinos de Aragón: </a:t>
            </a:r>
            <a:endParaRPr b="0" lang="es-ES" sz="2800" spc="-1" strike="noStrike">
              <a:latin typeface="Arial"/>
            </a:endParaRPr>
          </a:p>
          <a:p>
            <a:pPr marL="457200" indent="-457200" algn="just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as 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aduanas interiores 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que existían entre os distintos reinos da Coroa de Aragón e Castela foron </a:t>
            </a: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suprimidas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 e como consecuencia: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os comerciantes cataláns poderán iniciar no século XVIII a súa expansión pola península contribuíndo ao despegue económico de Cataluña. 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es-ES" sz="2800" spc="-1" strike="noStrike">
              <a:latin typeface="Arial"/>
            </a:endParaRPr>
          </a:p>
          <a:p>
            <a:pPr marL="457200" indent="-457200" algn="just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1" lang="es-ES" sz="2800" spc="-1" strike="noStrike">
                <a:solidFill>
                  <a:srgbClr val="000000"/>
                </a:solidFill>
                <a:latin typeface="Calibri"/>
              </a:rPr>
              <a:t>Imponse un único imposto: </a:t>
            </a:r>
            <a:endParaRPr b="0" lang="es-ES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      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O catastro, máis racional  e equitativo que os do Antigo Réxime</a:t>
            </a:r>
            <a:endParaRPr b="0" lang="es-ES" sz="2800" spc="-1" strike="noStrike">
              <a:latin typeface="Arial"/>
            </a:endParaRPr>
          </a:p>
        </p:txBody>
      </p:sp>
      <p:pic>
        <p:nvPicPr>
          <p:cNvPr id="59" name="Picture 2" descr="Catastro en España, El.1714-1906. vol. I : De los catastros del siglo XVIII  a los amillaramientos de la segunda mitad del siglo XIX: Amazon.es: Libros"/>
          <p:cNvPicPr/>
          <p:nvPr/>
        </p:nvPicPr>
        <p:blipFill>
          <a:blip r:embed="rId1"/>
          <a:stretch/>
        </p:blipFill>
        <p:spPr>
          <a:xfrm>
            <a:off x="6739200" y="96120"/>
            <a:ext cx="4919040" cy="6761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Application>LibreOffice/7.2.5.2$Windows_X86_64 LibreOffice_project/499f9727c189e6ef3471021d6132d4c694f357e5</Application>
  <AppVersion>15.0000</AppVersion>
  <Words>477</Words>
  <Paragraphs>81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2020-09-18T15:12:35Z</dcterms:created>
  <dc:creator>José Mario Domínguez Cabaleiro</dc:creator>
  <dc:description/>
  <dc:language>es-ES</dc:language>
  <cp:lastModifiedBy>José Mario Domínguez Cabaleiro</cp:lastModifiedBy>
  <dcterms:modified xsi:type="dcterms:W3CDTF">2020-11-29T09:31:58Z</dcterms:modified>
  <cp:revision>9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Panorámica</vt:lpwstr>
  </property>
  <property fmtid="{D5CDD505-2E9C-101B-9397-08002B2CF9AE}" pid="4" name="Slides">
    <vt:i4>10</vt:i4>
  </property>
</Properties>
</file>