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76" r:id="rId11"/>
    <p:sldId id="278" r:id="rId12"/>
    <p:sldId id="281" r:id="rId13"/>
    <p:sldId id="277" r:id="rId14"/>
    <p:sldId id="279" r:id="rId15"/>
    <p:sldId id="282" r:id="rId16"/>
    <p:sldId id="280" r:id="rId17"/>
    <p:sldId id="265" r:id="rId18"/>
    <p:sldId id="267" r:id="rId19"/>
    <p:sldId id="268" r:id="rId20"/>
    <p:sldId id="269" r:id="rId21"/>
    <p:sldId id="270" r:id="rId22"/>
    <p:sldId id="271" r:id="rId23"/>
    <p:sldId id="273" r:id="rId24"/>
    <p:sldId id="272" r:id="rId25"/>
    <p:sldId id="274" r:id="rId26"/>
    <p:sldId id="275" r:id="rId2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81294-12C4-4C8E-B854-5677674EC191}" type="datetimeFigureOut">
              <a:rPr lang="gl-ES" smtClean="0"/>
              <a:t>03/09/2023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DCB0-6EEA-4584-A8A3-33616CFE6D6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02453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81294-12C4-4C8E-B854-5677674EC191}" type="datetimeFigureOut">
              <a:rPr lang="gl-ES" smtClean="0"/>
              <a:t>03/09/2023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DCB0-6EEA-4584-A8A3-33616CFE6D6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704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81294-12C4-4C8E-B854-5677674EC191}" type="datetimeFigureOut">
              <a:rPr lang="gl-ES" smtClean="0"/>
              <a:t>03/09/2023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DCB0-6EEA-4584-A8A3-33616CFE6D6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488777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81294-12C4-4C8E-B854-5677674EC191}" type="datetimeFigureOut">
              <a:rPr lang="gl-ES" smtClean="0"/>
              <a:t>03/09/2023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DCB0-6EEA-4584-A8A3-33616CFE6D6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35708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81294-12C4-4C8E-B854-5677674EC191}" type="datetimeFigureOut">
              <a:rPr lang="gl-ES" smtClean="0"/>
              <a:t>03/09/2023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DCB0-6EEA-4584-A8A3-33616CFE6D6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568487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81294-12C4-4C8E-B854-5677674EC191}" type="datetimeFigureOut">
              <a:rPr lang="gl-ES" smtClean="0"/>
              <a:t>03/09/2023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DCB0-6EEA-4584-A8A3-33616CFE6D6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02516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81294-12C4-4C8E-B854-5677674EC191}" type="datetimeFigureOut">
              <a:rPr lang="gl-ES" smtClean="0"/>
              <a:t>03/09/2023</a:t>
            </a:fld>
            <a:endParaRPr lang="gl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DCB0-6EEA-4584-A8A3-33616CFE6D6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272069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81294-12C4-4C8E-B854-5677674EC191}" type="datetimeFigureOut">
              <a:rPr lang="gl-ES" smtClean="0"/>
              <a:t>03/09/2023</a:t>
            </a:fld>
            <a:endParaRPr lang="gl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DCB0-6EEA-4584-A8A3-33616CFE6D6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06849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81294-12C4-4C8E-B854-5677674EC191}" type="datetimeFigureOut">
              <a:rPr lang="gl-ES" smtClean="0"/>
              <a:t>03/09/2023</a:t>
            </a:fld>
            <a:endParaRPr lang="gl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DCB0-6EEA-4584-A8A3-33616CFE6D6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04359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81294-12C4-4C8E-B854-5677674EC191}" type="datetimeFigureOut">
              <a:rPr lang="gl-ES" smtClean="0"/>
              <a:t>03/09/2023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DCB0-6EEA-4584-A8A3-33616CFE6D6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95399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81294-12C4-4C8E-B854-5677674EC191}" type="datetimeFigureOut">
              <a:rPr lang="gl-ES" smtClean="0"/>
              <a:t>03/09/2023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DCB0-6EEA-4584-A8A3-33616CFE6D6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09570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81294-12C4-4C8E-B854-5677674EC191}" type="datetimeFigureOut">
              <a:rPr lang="gl-ES" smtClean="0"/>
              <a:t>03/09/2023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ADCB0-6EEA-4584-A8A3-33616CFE6D6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85061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357" y="866129"/>
            <a:ext cx="8131126" cy="601347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73724" y="281355"/>
            <a:ext cx="11282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200" b="1" dirty="0" smtClean="0"/>
              <a:t>A REVOLUCIÓN GLORIOSA (1868). A CONSTITUCIÓN DE 1869</a:t>
            </a:r>
            <a:endParaRPr lang="gl-ES" sz="3200" b="1" dirty="0"/>
          </a:p>
        </p:txBody>
      </p:sp>
    </p:spTree>
    <p:extLst>
      <p:ext uri="{BB962C8B-B14F-4D97-AF65-F5344CB8AC3E}">
        <p14:creationId xmlns:p14="http://schemas.microsoft.com/office/powerpoint/2010/main" val="343076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651120"/>
            <a:ext cx="476518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As </a:t>
            </a:r>
            <a:r>
              <a:rPr lang="es-ES" sz="2400" dirty="0" err="1"/>
              <a:t>xuntas</a:t>
            </a:r>
            <a:r>
              <a:rPr lang="es-ES" sz="2400" dirty="0"/>
              <a:t> </a:t>
            </a:r>
            <a:r>
              <a:rPr lang="es-ES" sz="2400" dirty="0" err="1"/>
              <a:t>procederon</a:t>
            </a:r>
            <a:r>
              <a:rPr lang="es-ES" sz="2400" dirty="0"/>
              <a:t> a levar </a:t>
            </a:r>
            <a:r>
              <a:rPr lang="es-ES" sz="2400" dirty="0" err="1"/>
              <a:t>adiante</a:t>
            </a:r>
            <a:r>
              <a:rPr lang="es-ES" sz="2400" dirty="0"/>
              <a:t> </a:t>
            </a:r>
            <a:r>
              <a:rPr lang="es-ES" sz="2400" dirty="0" err="1"/>
              <a:t>algunhas</a:t>
            </a:r>
            <a:r>
              <a:rPr lang="es-ES" sz="2400" dirty="0"/>
              <a:t> </a:t>
            </a:r>
            <a:r>
              <a:rPr lang="es-ES" sz="2400" dirty="0" smtClean="0"/>
              <a:t>medidas:</a:t>
            </a:r>
          </a:p>
          <a:p>
            <a:pPr algn="just"/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Formación </a:t>
            </a:r>
            <a:r>
              <a:rPr lang="es-ES" sz="2400" dirty="0"/>
              <a:t>de </a:t>
            </a:r>
            <a:r>
              <a:rPr lang="es-ES" sz="2400" dirty="0" smtClean="0"/>
              <a:t>milicias</a:t>
            </a:r>
          </a:p>
          <a:p>
            <a:pPr algn="just"/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Abolición </a:t>
            </a:r>
            <a:r>
              <a:rPr lang="es-ES" sz="2400" dirty="0"/>
              <a:t>inmediata dos consumos e dos </a:t>
            </a:r>
            <a:r>
              <a:rPr lang="es-ES" sz="2400" dirty="0" err="1"/>
              <a:t>dereitos</a:t>
            </a:r>
            <a:r>
              <a:rPr lang="es-ES" sz="2400" dirty="0"/>
              <a:t> de </a:t>
            </a:r>
            <a:r>
              <a:rPr lang="es-ES" sz="2400" dirty="0" smtClean="0"/>
              <a:t>portas</a:t>
            </a:r>
          </a:p>
          <a:p>
            <a:pPr algn="just"/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Peche </a:t>
            </a:r>
            <a:r>
              <a:rPr lang="es-ES" sz="2400" dirty="0"/>
              <a:t>e demolición de numerosas </a:t>
            </a:r>
            <a:r>
              <a:rPr lang="es-ES" sz="2400" dirty="0" err="1" smtClean="0"/>
              <a:t>igrexas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-    Ocupación </a:t>
            </a:r>
            <a:r>
              <a:rPr lang="es-ES" sz="2400" dirty="0"/>
              <a:t>de </a:t>
            </a:r>
            <a:r>
              <a:rPr lang="es-ES" sz="2400" dirty="0" err="1"/>
              <a:t>terras</a:t>
            </a:r>
            <a:r>
              <a:rPr lang="es-ES" sz="2400" dirty="0"/>
              <a:t>.</a:t>
            </a:r>
          </a:p>
          <a:p>
            <a:pPr algn="just"/>
            <a:endParaRPr lang="gl-ES" dirty="0"/>
          </a:p>
        </p:txBody>
      </p:sp>
      <p:pic>
        <p:nvPicPr>
          <p:cNvPr id="2050" name="Picture 2" descr="Los voluntarios de la libertad 1868-18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83" y="767030"/>
            <a:ext cx="7471837" cy="531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18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8789" y="0"/>
            <a:ext cx="631064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sz="2400" b="1" u="sng" dirty="0" smtClean="0"/>
              <a:t>O GOBERNO PROVISIONAL</a:t>
            </a:r>
          </a:p>
          <a:p>
            <a:pPr algn="just"/>
            <a:r>
              <a:rPr lang="gl-ES" sz="2400" dirty="0" smtClean="0"/>
              <a:t>Trala vitoria de </a:t>
            </a:r>
            <a:r>
              <a:rPr lang="gl-ES" sz="2400" dirty="0" err="1" smtClean="0"/>
              <a:t>Alcolea</a:t>
            </a:r>
            <a:r>
              <a:rPr lang="gl-ES" sz="2400" dirty="0" smtClean="0"/>
              <a:t>, fórmase un goberno, </a:t>
            </a:r>
            <a:r>
              <a:rPr lang="gl-ES" sz="2400" b="1" dirty="0" smtClean="0"/>
              <a:t>presidido polo xeneral </a:t>
            </a:r>
            <a:r>
              <a:rPr lang="gl-ES" sz="2400" b="1" dirty="0" err="1" smtClean="0"/>
              <a:t>Serrano</a:t>
            </a:r>
            <a:r>
              <a:rPr lang="gl-ES" sz="2400" dirty="0" smtClean="0"/>
              <a:t>,  principal representante  dos unionistas, e </a:t>
            </a:r>
            <a:r>
              <a:rPr lang="gl-ES" sz="2400" b="1" dirty="0" smtClean="0"/>
              <a:t>liderado polo xeneral progresista </a:t>
            </a:r>
            <a:r>
              <a:rPr lang="gl-ES" sz="2400" b="1" dirty="0" err="1" smtClean="0"/>
              <a:t>Prim</a:t>
            </a:r>
            <a:r>
              <a:rPr lang="gl-ES" sz="2400" b="1" dirty="0" smtClean="0"/>
              <a:t>. </a:t>
            </a:r>
          </a:p>
          <a:p>
            <a:pPr algn="just"/>
            <a:r>
              <a:rPr lang="gl-ES" sz="2400" dirty="0" smtClean="0"/>
              <a:t>Formado por 5 progresistas e 4 membros da Unión Liberal, sen participación dos demócratas, os decretos que levará adiante </a:t>
            </a:r>
            <a:r>
              <a:rPr lang="gl-ES" sz="2400" b="1" dirty="0" smtClean="0"/>
              <a:t>recollerán parte do ideario democrático: </a:t>
            </a:r>
          </a:p>
          <a:p>
            <a:pPr marL="342900" indent="-342900" algn="just">
              <a:buFontTx/>
              <a:buChar char="-"/>
            </a:pPr>
            <a:r>
              <a:rPr lang="gl-ES" sz="2400" b="1" dirty="0" smtClean="0"/>
              <a:t>Garantía de liberdade relixiosa</a:t>
            </a:r>
            <a:r>
              <a:rPr lang="gl-ES" sz="2400" dirty="0" smtClean="0"/>
              <a:t>, expulsión dos xesuítas, legalización matrimonio civil..</a:t>
            </a:r>
          </a:p>
          <a:p>
            <a:pPr marL="342900" indent="-342900" algn="just">
              <a:buFontTx/>
              <a:buChar char="-"/>
            </a:pPr>
            <a:r>
              <a:rPr lang="gl-ES" sz="2400" dirty="0" smtClean="0"/>
              <a:t>Supresión do imposto de consumos </a:t>
            </a:r>
          </a:p>
          <a:p>
            <a:pPr marL="342900" indent="-342900" algn="just">
              <a:buFontTx/>
              <a:buChar char="-"/>
            </a:pPr>
            <a:r>
              <a:rPr lang="gl-ES" sz="2400" b="1" dirty="0" smtClean="0"/>
              <a:t>Incorporación dos membros das xuntas nos novos Concellos e Deputacións</a:t>
            </a:r>
            <a:r>
              <a:rPr lang="gl-ES" sz="2400" dirty="0" smtClean="0"/>
              <a:t>. </a:t>
            </a:r>
          </a:p>
          <a:p>
            <a:pPr algn="just"/>
            <a:r>
              <a:rPr lang="gl-ES" sz="2400" dirty="0" smtClean="0"/>
              <a:t>Ademais destacan os decretos de: </a:t>
            </a:r>
          </a:p>
          <a:p>
            <a:pPr algn="just"/>
            <a:r>
              <a:rPr lang="gl-ES" sz="2400" dirty="0" smtClean="0"/>
              <a:t>- </a:t>
            </a:r>
            <a:r>
              <a:rPr lang="gl-ES" sz="2400" b="1" dirty="0" smtClean="0"/>
              <a:t>liberdade de asociación</a:t>
            </a:r>
            <a:r>
              <a:rPr lang="gl-ES" sz="2400" dirty="0" smtClean="0"/>
              <a:t>, </a:t>
            </a:r>
          </a:p>
          <a:p>
            <a:pPr algn="just"/>
            <a:r>
              <a:rPr lang="gl-ES" sz="2400" dirty="0" smtClean="0"/>
              <a:t>- liberdade de imprenta </a:t>
            </a:r>
          </a:p>
          <a:p>
            <a:pPr algn="just"/>
            <a:r>
              <a:rPr lang="gl-ES" sz="2400" dirty="0" smtClean="0"/>
              <a:t>- </a:t>
            </a:r>
            <a:r>
              <a:rPr lang="gl-ES" sz="2400" b="1" dirty="0" smtClean="0"/>
              <a:t>Sufraxio Universal, </a:t>
            </a:r>
            <a:r>
              <a:rPr lang="gl-ES" sz="2400" dirty="0" smtClean="0"/>
              <a:t>(circunscrición provincial)</a:t>
            </a:r>
            <a:endParaRPr lang="gl-ES" sz="2400" dirty="0"/>
          </a:p>
        </p:txBody>
      </p:sp>
      <p:pic>
        <p:nvPicPr>
          <p:cNvPr id="3076" name="Picture 4" descr="Historia de la Peseta.: El Gobierno Provisiona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3804526"/>
            <a:ext cx="5599583" cy="29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os ministerios de Sagasta - bermem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766" y="0"/>
            <a:ext cx="48768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94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21024" y="0"/>
          <a:ext cx="11954436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8964"/>
                <a:gridCol w="2272553"/>
                <a:gridCol w="5862919"/>
              </a:tblGrid>
              <a:tr h="60860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200" dirty="0">
                          <a:solidFill>
                            <a:schemeClr val="tx1"/>
                          </a:solidFill>
                          <a:effectLst/>
                        </a:rPr>
                        <a:t>A GLORIOSA. 1868. DOBRE PODER</a:t>
                      </a:r>
                      <a:endParaRPr lang="es-E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</a:tr>
              <a:tr h="391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XUNTAS</a:t>
                      </a:r>
                      <a:r>
                        <a:rPr lang="es-ES" sz="2000" dirty="0">
                          <a:effectLst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REVOLUCIONARIAS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GOBERNO PROVISIONAL</a:t>
                      </a:r>
                      <a:endParaRPr lang="es-E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7660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</a:rPr>
                        <a:t>MILICIAS POPULARES</a:t>
                      </a:r>
                      <a:endParaRPr lang="es-E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i="1" dirty="0">
                          <a:effectLst/>
                        </a:rPr>
                        <a:t>COMPOÑENTES</a:t>
                      </a:r>
                      <a:endParaRPr lang="es-ES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LÍDER</a:t>
                      </a:r>
                      <a:r>
                        <a:rPr lang="es-ES" sz="2000" dirty="0" smtClean="0">
                          <a:effectLst/>
                        </a:rPr>
                        <a:t>:              XENERAL PRIM</a:t>
                      </a:r>
                      <a:r>
                        <a:rPr lang="es-ES" sz="2000" dirty="0">
                          <a:effectLst/>
                        </a:rPr>
                        <a:t>.  </a:t>
                      </a:r>
                      <a:endParaRPr lang="es-ES" sz="20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PRESIDENTE:  XENERAL </a:t>
                      </a:r>
                      <a:r>
                        <a:rPr lang="es-ES" sz="2000" dirty="0">
                          <a:effectLst/>
                        </a:rPr>
                        <a:t>SERRANO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391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</a:rPr>
                        <a:t>DEMÓCRATAS</a:t>
                      </a:r>
                      <a:endParaRPr lang="es-E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PROGRESISTAS E UNIÓN LIBERAL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2741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SUFRAXIO </a:t>
                      </a: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</a:rPr>
                        <a:t>UNIVERSAL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</a:rPr>
                        <a:t>PLENA LIBERDADE DE IMPRENTA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</a:rPr>
                        <a:t>LIBERDADE DE CULTOS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</a:rPr>
                        <a:t>DEREITOS REUNIÓN, ASOCIACIÓN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</a:rPr>
                        <a:t>ELECCIÓN POPULAR ALCALDES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</a:rPr>
                        <a:t>ABOLICIÓN IMPOSTO CONSUMOS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</a:rPr>
                        <a:t>ABOLICIÓN QUINTAS</a:t>
                      </a:r>
                      <a:endParaRPr lang="es-E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000" b="1" i="1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i="1" dirty="0" smtClean="0">
                          <a:effectLst/>
                        </a:rPr>
                        <a:t>PRINCIPIOS </a:t>
                      </a:r>
                      <a:r>
                        <a:rPr lang="es-ES" sz="2000" b="1" i="1" dirty="0">
                          <a:effectLst/>
                        </a:rPr>
                        <a:t>QUE DEFENDEN: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i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i="1" dirty="0">
                          <a:effectLst/>
                        </a:rPr>
                        <a:t>DEMOCRÁTICOS</a:t>
                      </a:r>
                      <a:endParaRPr lang="es-ES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0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GARANTÍA </a:t>
                      </a:r>
                      <a:r>
                        <a:rPr lang="es-ES" sz="2000" dirty="0">
                          <a:effectLst/>
                        </a:rPr>
                        <a:t>LIBERDADE RELIXIOSA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MATRIMONIO CIVIL, EXXPULSIÓN XESUÍTAS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SUPRESIÓN IMPOSTO CONSUMOS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19583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FORMACIÓN </a:t>
                      </a: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</a:rPr>
                        <a:t>DE MILICIAS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</a:rPr>
                        <a:t>ABOLICIÓN CONSUMOS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</a:rPr>
                        <a:t>ABOLICIÓN DEREITOS DE PORTAS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</a:rPr>
                        <a:t>PECHE E DEMOLICIÓN IGREXAS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</a:rPr>
                        <a:t>OCUPACIÓN DE TERRAS</a:t>
                      </a:r>
                      <a:endParaRPr lang="es-E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000" b="1" i="1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i="1" dirty="0" smtClean="0">
                          <a:effectLst/>
                        </a:rPr>
                        <a:t>MEDIDAS </a:t>
                      </a:r>
                      <a:r>
                        <a:rPr lang="es-ES" sz="2000" b="1" i="1" dirty="0">
                          <a:effectLst/>
                        </a:rPr>
                        <a:t>XUNTAS.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000" b="1" i="1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i="1" dirty="0" smtClean="0">
                          <a:effectLst/>
                        </a:rPr>
                        <a:t>DECRETOS DO GOBERNO</a:t>
                      </a:r>
                      <a:endParaRPr lang="es-ES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0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LIBERDADE </a:t>
                      </a:r>
                      <a:r>
                        <a:rPr lang="es-ES" sz="2000" dirty="0">
                          <a:effectLst/>
                        </a:rPr>
                        <a:t>DE ASOCIACIÓN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LIBERDADE DE IMPRENTA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SUFRAXIO UNIVERSAL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479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b/b2/Prim%2C_Serrano_%26_Topete_Subasta_Corona%2C_La_Flaca_%281869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828" y="494651"/>
            <a:ext cx="5698932" cy="580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0" y="263818"/>
            <a:ext cx="614322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Co paso do tempo </a:t>
            </a:r>
            <a:r>
              <a:rPr lang="es-ES" sz="2400" dirty="0" err="1"/>
              <a:t>foron</a:t>
            </a:r>
            <a:r>
              <a:rPr lang="es-ES" sz="2400" dirty="0"/>
              <a:t> incrementándose as </a:t>
            </a:r>
            <a:r>
              <a:rPr lang="es-ES" sz="2400" b="1" dirty="0" err="1"/>
              <a:t>disensións</a:t>
            </a:r>
            <a:r>
              <a:rPr lang="es-ES" sz="2400" b="1" dirty="0"/>
              <a:t> entre o </a:t>
            </a:r>
            <a:r>
              <a:rPr lang="es-ES" sz="2400" b="1" dirty="0" err="1"/>
              <a:t>goberno</a:t>
            </a:r>
            <a:r>
              <a:rPr lang="es-ES" sz="2400" b="1" dirty="0"/>
              <a:t> e as </a:t>
            </a:r>
            <a:r>
              <a:rPr lang="es-ES" sz="2400" b="1" dirty="0" err="1"/>
              <a:t>xuntas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r>
              <a:rPr lang="es-ES" sz="2400" dirty="0" smtClean="0"/>
              <a:t>En </a:t>
            </a:r>
            <a:r>
              <a:rPr lang="es-ES" sz="2400" dirty="0"/>
              <a:t>canto á forma de </a:t>
            </a:r>
            <a:r>
              <a:rPr lang="es-ES" sz="2400" dirty="0" err="1"/>
              <a:t>goberno</a:t>
            </a:r>
            <a:r>
              <a:rPr lang="es-ES" sz="2400" dirty="0"/>
              <a:t>, </a:t>
            </a:r>
            <a:r>
              <a:rPr lang="es-ES" sz="2400" b="1" dirty="0"/>
              <a:t>o </a:t>
            </a:r>
            <a:r>
              <a:rPr lang="es-ES" sz="2400" b="1" dirty="0" err="1"/>
              <a:t>goberno</a:t>
            </a:r>
            <a:r>
              <a:rPr lang="es-ES" sz="2400" b="1" dirty="0"/>
              <a:t> provisional </a:t>
            </a:r>
            <a:r>
              <a:rPr lang="es-ES" sz="2400" b="1" dirty="0" err="1"/>
              <a:t>decantarase</a:t>
            </a:r>
            <a:r>
              <a:rPr lang="es-ES" sz="2400" b="1" dirty="0"/>
              <a:t> </a:t>
            </a:r>
            <a:r>
              <a:rPr lang="es-ES" sz="2400" b="1" dirty="0" err="1"/>
              <a:t>pola</a:t>
            </a:r>
            <a:r>
              <a:rPr lang="es-ES" sz="2400" b="1" dirty="0"/>
              <a:t> Monarquía Parlamentaria. </a:t>
            </a:r>
            <a:endParaRPr lang="es-ES" sz="2400" b="1" dirty="0" smtClean="0"/>
          </a:p>
          <a:p>
            <a:pPr algn="just"/>
            <a:r>
              <a:rPr lang="es-ES" sz="2400" dirty="0" smtClean="0"/>
              <a:t>Esta </a:t>
            </a:r>
            <a:r>
              <a:rPr lang="es-ES" sz="2400" dirty="0"/>
              <a:t>decisión influirá no abandono do Partido demócrata dos partidarios da monarquía, os </a:t>
            </a:r>
            <a:r>
              <a:rPr lang="es-ES" sz="2400" b="1" u="sng" dirty="0" err="1"/>
              <a:t>cimbrios</a:t>
            </a:r>
            <a:r>
              <a:rPr lang="es-ES" sz="2400" b="1" u="sng" dirty="0"/>
              <a:t>, </a:t>
            </a:r>
            <a:r>
              <a:rPr lang="es-ES" sz="2400" dirty="0"/>
              <a:t>que </a:t>
            </a:r>
            <a:r>
              <a:rPr lang="es-ES" sz="2400" dirty="0" err="1"/>
              <a:t>amosarán</a:t>
            </a:r>
            <a:r>
              <a:rPr lang="es-ES" sz="2400" dirty="0"/>
              <a:t> a </a:t>
            </a:r>
            <a:r>
              <a:rPr lang="es-ES" sz="2400" dirty="0" err="1"/>
              <a:t>súa</a:t>
            </a:r>
            <a:r>
              <a:rPr lang="es-ES" sz="2400" dirty="0"/>
              <a:t> disposición a colaborar </a:t>
            </a:r>
            <a:r>
              <a:rPr lang="es-ES" sz="2400" dirty="0" err="1"/>
              <a:t>co</a:t>
            </a:r>
            <a:r>
              <a:rPr lang="es-ES" sz="2400" dirty="0"/>
              <a:t> </a:t>
            </a:r>
            <a:r>
              <a:rPr lang="es-ES" sz="2400" dirty="0" err="1"/>
              <a:t>goberno</a:t>
            </a:r>
            <a:r>
              <a:rPr lang="es-ES" sz="2400" dirty="0"/>
              <a:t>, e </a:t>
            </a:r>
            <a:r>
              <a:rPr lang="es-ES" sz="2400" dirty="0" err="1"/>
              <a:t>na</a:t>
            </a:r>
            <a:r>
              <a:rPr lang="es-ES" sz="2400" dirty="0"/>
              <a:t> conversión do Partido Demócrata no Partido Republicano Federal. </a:t>
            </a:r>
            <a:endParaRPr lang="es-ES" sz="2400" dirty="0" smtClean="0"/>
          </a:p>
          <a:p>
            <a:pPr algn="just"/>
            <a:r>
              <a:rPr lang="es-ES" sz="2400" b="1" dirty="0" smtClean="0"/>
              <a:t>O </a:t>
            </a:r>
            <a:r>
              <a:rPr lang="es-ES" sz="2400" b="1" dirty="0" err="1"/>
              <a:t>goberno</a:t>
            </a:r>
            <a:r>
              <a:rPr lang="es-ES" sz="2400" b="1" dirty="0"/>
              <a:t> provisional desarmará </a:t>
            </a:r>
            <a:r>
              <a:rPr lang="es-ES" sz="2400" b="1" dirty="0" err="1"/>
              <a:t>ás</a:t>
            </a:r>
            <a:r>
              <a:rPr lang="es-ES" sz="2400" b="1" dirty="0"/>
              <a:t> milicias e disolverá e revocará </a:t>
            </a:r>
            <a:r>
              <a:rPr lang="es-ES" sz="2400" b="1" dirty="0" err="1"/>
              <a:t>moitas</a:t>
            </a:r>
            <a:r>
              <a:rPr lang="es-ES" sz="2400" b="1" dirty="0"/>
              <a:t> das medidas das </a:t>
            </a:r>
            <a:r>
              <a:rPr lang="es-ES" sz="2400" b="1" dirty="0" err="1" smtClean="0"/>
              <a:t>Xuntas</a:t>
            </a:r>
            <a:r>
              <a:rPr lang="es-ES" sz="2400" dirty="0" smtClean="0"/>
              <a:t>.</a:t>
            </a:r>
          </a:p>
          <a:p>
            <a:pPr algn="just"/>
            <a:r>
              <a:rPr lang="es-ES" sz="2400" dirty="0" smtClean="0"/>
              <a:t>-  </a:t>
            </a:r>
            <a:r>
              <a:rPr lang="es-ES" sz="2400" dirty="0" err="1" smtClean="0"/>
              <a:t>Estableceu</a:t>
            </a:r>
            <a:r>
              <a:rPr lang="es-ES" sz="2400" dirty="0" smtClean="0"/>
              <a:t> </a:t>
            </a:r>
            <a:r>
              <a:rPr lang="es-ES" sz="2400" dirty="0"/>
              <a:t>a </a:t>
            </a:r>
            <a:r>
              <a:rPr lang="es-ES" sz="2400" dirty="0" err="1"/>
              <a:t>maioría</a:t>
            </a:r>
            <a:r>
              <a:rPr lang="es-ES" sz="2400" dirty="0"/>
              <a:t> de </a:t>
            </a:r>
            <a:r>
              <a:rPr lang="es-ES" sz="2400" dirty="0" err="1"/>
              <a:t>idade</a:t>
            </a:r>
            <a:r>
              <a:rPr lang="es-ES" sz="2400" dirty="0"/>
              <a:t> en 25 anos, </a:t>
            </a:r>
            <a:endParaRPr lang="es-ES" sz="2400" dirty="0" smtClean="0"/>
          </a:p>
          <a:p>
            <a:pPr algn="just"/>
            <a:r>
              <a:rPr lang="es-ES" sz="2400" dirty="0" smtClean="0"/>
              <a:t>-  </a:t>
            </a:r>
            <a:r>
              <a:rPr lang="es-ES" sz="2400" dirty="0" err="1" smtClean="0"/>
              <a:t>Reinstaurou</a:t>
            </a:r>
            <a:r>
              <a:rPr lang="es-ES" sz="2400" dirty="0" smtClean="0"/>
              <a:t> </a:t>
            </a:r>
            <a:r>
              <a:rPr lang="es-ES" sz="2400" dirty="0"/>
              <a:t>os monopolios do sal e do tabaco </a:t>
            </a:r>
            <a:endParaRPr lang="es-ES" sz="2400" dirty="0" smtClean="0"/>
          </a:p>
          <a:p>
            <a:pPr algn="just"/>
            <a:r>
              <a:rPr lang="es-ES" sz="2400" dirty="0" smtClean="0"/>
              <a:t>- </a:t>
            </a:r>
            <a:r>
              <a:rPr lang="es-ES" sz="2400" dirty="0" err="1"/>
              <a:t>S</a:t>
            </a:r>
            <a:r>
              <a:rPr lang="es-ES" sz="2400" dirty="0" err="1" smtClean="0"/>
              <a:t>ubstituíu</a:t>
            </a:r>
            <a:r>
              <a:rPr lang="es-ES" sz="2400" dirty="0" smtClean="0"/>
              <a:t> </a:t>
            </a:r>
            <a:r>
              <a:rPr lang="es-ES" sz="2400" dirty="0"/>
              <a:t>o imposto de consumos por </a:t>
            </a:r>
            <a:r>
              <a:rPr lang="es-ES" sz="2400" dirty="0" err="1"/>
              <a:t>unha</a:t>
            </a:r>
            <a:r>
              <a:rPr lang="es-ES" sz="2400" dirty="0"/>
              <a:t> contribución pagada </a:t>
            </a:r>
            <a:r>
              <a:rPr lang="es-ES" sz="2400" dirty="0" smtClean="0"/>
              <a:t>polos </a:t>
            </a:r>
            <a:r>
              <a:rPr lang="es-ES" sz="2400" dirty="0" err="1" smtClean="0"/>
              <a:t>maiores</a:t>
            </a:r>
            <a:r>
              <a:rPr lang="es-ES" sz="2400" dirty="0" smtClean="0"/>
              <a:t> </a:t>
            </a:r>
            <a:r>
              <a:rPr lang="es-ES" sz="2400" dirty="0"/>
              <a:t>de 14 anos.</a:t>
            </a:r>
            <a:endParaRPr lang="gl-ES" sz="2400" dirty="0"/>
          </a:p>
        </p:txBody>
      </p:sp>
    </p:spTree>
    <p:extLst>
      <p:ext uri="{BB962C8B-B14F-4D97-AF65-F5344CB8AC3E}">
        <p14:creationId xmlns:p14="http://schemas.microsoft.com/office/powerpoint/2010/main" val="21414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03030" y="117693"/>
            <a:ext cx="1208897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 smtClean="0"/>
              <a:t>Outras</a:t>
            </a:r>
            <a:r>
              <a:rPr lang="es-ES" sz="2400" dirty="0" smtClean="0"/>
              <a:t> medidas do </a:t>
            </a:r>
            <a:r>
              <a:rPr lang="es-ES" sz="2400" dirty="0" err="1"/>
              <a:t>goberno</a:t>
            </a:r>
            <a:r>
              <a:rPr lang="es-ES" sz="2400" dirty="0"/>
              <a:t> </a:t>
            </a:r>
            <a:r>
              <a:rPr lang="es-ES" sz="2400" dirty="0" smtClean="0"/>
              <a:t>provisional:</a:t>
            </a:r>
          </a:p>
          <a:p>
            <a:pPr marL="342900" indent="-342900" algn="just">
              <a:buFontTx/>
              <a:buChar char="-"/>
            </a:pPr>
            <a:r>
              <a:rPr lang="es-ES" sz="2400" b="1" dirty="0" err="1"/>
              <a:t>C</a:t>
            </a:r>
            <a:r>
              <a:rPr lang="es-ES" sz="2400" b="1" dirty="0" err="1" smtClean="0"/>
              <a:t>ontinuou</a:t>
            </a:r>
            <a:r>
              <a:rPr lang="es-ES" sz="2400" b="1" dirty="0" smtClean="0"/>
              <a:t> </a:t>
            </a:r>
            <a:r>
              <a:rPr lang="es-ES" sz="2400" b="1" dirty="0"/>
              <a:t>coa </a:t>
            </a:r>
            <a:r>
              <a:rPr lang="es-ES" sz="2400" b="1" dirty="0" smtClean="0"/>
              <a:t>Desamortización</a:t>
            </a:r>
          </a:p>
          <a:p>
            <a:pPr marL="342900" indent="-342900" algn="just">
              <a:buFontTx/>
              <a:buChar char="-"/>
            </a:pPr>
            <a:r>
              <a:rPr lang="es-ES" sz="2400" dirty="0" err="1"/>
              <a:t>P</a:t>
            </a:r>
            <a:r>
              <a:rPr lang="es-ES" sz="2400" dirty="0" err="1" smtClean="0"/>
              <a:t>romoveu</a:t>
            </a:r>
            <a:r>
              <a:rPr lang="es-ES" sz="2400" dirty="0" smtClean="0"/>
              <a:t> </a:t>
            </a:r>
            <a:r>
              <a:rPr lang="es-ES" sz="2400" dirty="0"/>
              <a:t>a </a:t>
            </a:r>
            <a:r>
              <a:rPr lang="es-ES" sz="2400" b="1" dirty="0" err="1"/>
              <a:t>construción</a:t>
            </a:r>
            <a:r>
              <a:rPr lang="es-ES" sz="2400" b="1" dirty="0"/>
              <a:t> de centros </a:t>
            </a:r>
            <a:r>
              <a:rPr lang="es-ES" sz="2400" b="1" dirty="0" smtClean="0"/>
              <a:t>educativos</a:t>
            </a:r>
          </a:p>
          <a:p>
            <a:pPr marL="342900" indent="-342900" algn="just">
              <a:buFontTx/>
              <a:buChar char="-"/>
            </a:pPr>
            <a:r>
              <a:rPr lang="es-ES" sz="2400" dirty="0" err="1"/>
              <a:t>I</a:t>
            </a:r>
            <a:r>
              <a:rPr lang="es-ES" sz="2400" dirty="0" err="1" smtClean="0"/>
              <a:t>mplantou</a:t>
            </a:r>
            <a:r>
              <a:rPr lang="es-ES" sz="2400" dirty="0" smtClean="0"/>
              <a:t> </a:t>
            </a:r>
            <a:r>
              <a:rPr lang="es-ES" sz="2400" dirty="0"/>
              <a:t>a </a:t>
            </a:r>
            <a:r>
              <a:rPr lang="es-ES" sz="2400" b="1" dirty="0"/>
              <a:t>elección de alcaldes polos </a:t>
            </a:r>
            <a:r>
              <a:rPr lang="es-ES" sz="2400" b="1" dirty="0" err="1"/>
              <a:t>concelleiros</a:t>
            </a:r>
            <a:r>
              <a:rPr lang="es-ES" sz="2400" b="1" dirty="0"/>
              <a:t>. </a:t>
            </a:r>
            <a:endParaRPr lang="es-ES" sz="2400" b="1" dirty="0" smtClean="0"/>
          </a:p>
          <a:p>
            <a:pPr marL="342900" indent="-342900" algn="just">
              <a:buFontTx/>
              <a:buChar char="-"/>
            </a:pPr>
            <a:endParaRPr lang="es-ES" sz="2400" b="1" dirty="0"/>
          </a:p>
          <a:p>
            <a:pPr marL="342900" indent="-342900" algn="just">
              <a:buFontTx/>
              <a:buChar char="-"/>
            </a:pPr>
            <a:endParaRPr lang="es-ES" sz="2400" b="1" dirty="0" smtClean="0"/>
          </a:p>
          <a:p>
            <a:pPr marL="342900" indent="-342900" algn="just">
              <a:buFontTx/>
              <a:buChar char="-"/>
            </a:pPr>
            <a:endParaRPr lang="es-ES" sz="2400" b="1" dirty="0"/>
          </a:p>
          <a:p>
            <a:pPr marL="342900" indent="-342900" algn="just">
              <a:buFontTx/>
              <a:buChar char="-"/>
            </a:pPr>
            <a:endParaRPr lang="es-ES" sz="2400" b="1" dirty="0" smtClean="0"/>
          </a:p>
          <a:p>
            <a:pPr marL="342900" indent="-342900" algn="just">
              <a:buFontTx/>
              <a:buChar char="-"/>
            </a:pPr>
            <a:endParaRPr lang="es-ES" sz="2400" b="1" dirty="0"/>
          </a:p>
          <a:p>
            <a:pPr marL="342900" indent="-342900" algn="just">
              <a:buFontTx/>
              <a:buChar char="-"/>
            </a:pPr>
            <a:endParaRPr lang="es-ES" sz="2400" b="1" dirty="0" smtClean="0"/>
          </a:p>
          <a:p>
            <a:pPr marL="342900" indent="-342900" algn="just">
              <a:buFontTx/>
              <a:buChar char="-"/>
            </a:pPr>
            <a:r>
              <a:rPr lang="es-ES" sz="2400" b="1" dirty="0"/>
              <a:t>P</a:t>
            </a:r>
            <a:r>
              <a:rPr lang="es-ES" sz="2400" b="1" dirty="0" smtClean="0"/>
              <a:t>olítica </a:t>
            </a:r>
            <a:r>
              <a:rPr lang="es-ES" sz="2400" b="1" dirty="0"/>
              <a:t>económica menos </a:t>
            </a:r>
            <a:r>
              <a:rPr lang="es-ES" sz="2400" b="1" dirty="0" smtClean="0"/>
              <a:t>proteccionista</a:t>
            </a:r>
            <a:r>
              <a:rPr lang="es-ES" sz="2400" dirty="0" smtClean="0"/>
              <a:t>:</a:t>
            </a:r>
          </a:p>
          <a:p>
            <a:pPr algn="just"/>
            <a:r>
              <a:rPr lang="es-ES" sz="2400" dirty="0"/>
              <a:t> </a:t>
            </a:r>
            <a:r>
              <a:rPr lang="es-ES" sz="2400" dirty="0" smtClean="0"/>
              <a:t>          . </a:t>
            </a:r>
            <a:r>
              <a:rPr lang="es-ES" sz="2400" b="1" dirty="0" smtClean="0"/>
              <a:t>Arancel </a:t>
            </a:r>
            <a:r>
              <a:rPr lang="es-ES" sz="2400" b="1" dirty="0" err="1" smtClean="0"/>
              <a:t>Figuerola</a:t>
            </a:r>
            <a:r>
              <a:rPr lang="es-ES" sz="2400" dirty="0" smtClean="0"/>
              <a:t>,  facilitaba </a:t>
            </a:r>
            <a:r>
              <a:rPr lang="es-ES" sz="2400" dirty="0"/>
              <a:t>a importación de maquinaria e de materias </a:t>
            </a:r>
            <a:r>
              <a:rPr lang="es-ES" sz="2400" dirty="0" smtClean="0"/>
              <a:t>primas para a industria (oposición </a:t>
            </a:r>
            <a:r>
              <a:rPr lang="es-ES" sz="2400" dirty="0"/>
              <a:t>da industria </a:t>
            </a:r>
            <a:r>
              <a:rPr lang="es-ES" sz="2400" dirty="0" err="1"/>
              <a:t>téxtil</a:t>
            </a:r>
            <a:r>
              <a:rPr lang="es-ES" sz="2400" dirty="0"/>
              <a:t> </a:t>
            </a:r>
            <a:r>
              <a:rPr lang="es-ES" sz="2400" dirty="0" err="1"/>
              <a:t>catalá</a:t>
            </a:r>
            <a:r>
              <a:rPr lang="es-ES" sz="2400" dirty="0"/>
              <a:t>, temerosa da competencia dos </a:t>
            </a:r>
            <a:r>
              <a:rPr lang="es-ES" sz="2400" dirty="0" err="1"/>
              <a:t>produtos</a:t>
            </a:r>
            <a:r>
              <a:rPr lang="es-ES" sz="2400" dirty="0"/>
              <a:t> </a:t>
            </a:r>
            <a:r>
              <a:rPr lang="es-ES" sz="2400" dirty="0" err="1" smtClean="0"/>
              <a:t>estranxeiros</a:t>
            </a:r>
            <a:r>
              <a:rPr lang="es-ES" sz="2400" dirty="0" smtClean="0"/>
              <a:t>). </a:t>
            </a:r>
          </a:p>
          <a:p>
            <a:pPr algn="just"/>
            <a:r>
              <a:rPr lang="es-ES" sz="2400" dirty="0"/>
              <a:t> </a:t>
            </a:r>
            <a:r>
              <a:rPr lang="es-ES" sz="2400" dirty="0" smtClean="0"/>
              <a:t>          .   </a:t>
            </a:r>
            <a:r>
              <a:rPr lang="es-ES" sz="2400" b="1" dirty="0"/>
              <a:t>C</a:t>
            </a:r>
            <a:r>
              <a:rPr lang="es-ES" sz="2400" b="1" dirty="0" smtClean="0"/>
              <a:t>reación </a:t>
            </a:r>
            <a:r>
              <a:rPr lang="es-ES" sz="2400" b="1" dirty="0"/>
              <a:t>da peseta </a:t>
            </a:r>
            <a:r>
              <a:rPr lang="es-ES" sz="2400" dirty="0" smtClean="0"/>
              <a:t>como </a:t>
            </a:r>
            <a:r>
              <a:rPr lang="es-ES" sz="2400" dirty="0" err="1" smtClean="0"/>
              <a:t>moeda</a:t>
            </a:r>
            <a:r>
              <a:rPr lang="es-ES" sz="2400" dirty="0" smtClean="0"/>
              <a:t> nacional</a:t>
            </a:r>
            <a:endParaRPr lang="es-ES" sz="2400" dirty="0"/>
          </a:p>
          <a:p>
            <a:pPr algn="just"/>
            <a:r>
              <a:rPr lang="es-ES" sz="2400" dirty="0" smtClean="0"/>
              <a:t>           . </a:t>
            </a:r>
            <a:r>
              <a:rPr lang="es-ES" sz="2400" dirty="0"/>
              <a:t>“</a:t>
            </a:r>
            <a:r>
              <a:rPr lang="es-ES" sz="2400" b="1" dirty="0"/>
              <a:t>desamortización” das </a:t>
            </a:r>
            <a:r>
              <a:rPr lang="es-ES" sz="2400" b="1" dirty="0" smtClean="0"/>
              <a:t>minas</a:t>
            </a:r>
            <a:r>
              <a:rPr lang="es-ES" sz="2400" dirty="0" smtClean="0"/>
              <a:t>. Abre </a:t>
            </a:r>
            <a:r>
              <a:rPr lang="es-ES" sz="2400" dirty="0"/>
              <a:t>as portas </a:t>
            </a:r>
            <a:r>
              <a:rPr lang="es-ES" sz="2400" dirty="0" err="1" smtClean="0"/>
              <a:t>ós</a:t>
            </a:r>
            <a:r>
              <a:rPr lang="es-ES" sz="2400" dirty="0" smtClean="0"/>
              <a:t> </a:t>
            </a:r>
            <a:r>
              <a:rPr lang="es-ES" sz="2400" dirty="0" err="1"/>
              <a:t>capitais</a:t>
            </a:r>
            <a:r>
              <a:rPr lang="es-ES" sz="2400" dirty="0"/>
              <a:t> </a:t>
            </a:r>
            <a:r>
              <a:rPr lang="es-ES" sz="2400" dirty="0" err="1"/>
              <a:t>estranxeiros</a:t>
            </a:r>
            <a:r>
              <a:rPr lang="es-ES" sz="2400" dirty="0"/>
              <a:t>, ingleses, franceses, belgas e </a:t>
            </a:r>
            <a:r>
              <a:rPr lang="es-ES" sz="2400" dirty="0" smtClean="0"/>
              <a:t>alemán. </a:t>
            </a:r>
          </a:p>
          <a:p>
            <a:pPr algn="just"/>
            <a:r>
              <a:rPr lang="es-ES" sz="2400" dirty="0" smtClean="0"/>
              <a:t>Importante pulo para </a:t>
            </a:r>
            <a:r>
              <a:rPr lang="es-ES" sz="2400" dirty="0"/>
              <a:t>a</a:t>
            </a:r>
            <a:r>
              <a:rPr lang="es-ES" sz="2400" dirty="0" smtClean="0"/>
              <a:t> </a:t>
            </a:r>
            <a:r>
              <a:rPr lang="es-ES" sz="2400" dirty="0" err="1"/>
              <a:t>produción</a:t>
            </a:r>
            <a:r>
              <a:rPr lang="es-ES" sz="2400" dirty="0"/>
              <a:t> </a:t>
            </a:r>
            <a:r>
              <a:rPr lang="es-ES" sz="2400" dirty="0" err="1" smtClean="0"/>
              <a:t>mineira</a:t>
            </a:r>
            <a:r>
              <a:rPr lang="es-ES" sz="2400" dirty="0"/>
              <a:t>.</a:t>
            </a:r>
          </a:p>
        </p:txBody>
      </p:sp>
      <p:pic>
        <p:nvPicPr>
          <p:cNvPr id="4098" name="Picture 2" descr="Exposició virtual: Laureà Figuerola, 1816-1903 | Centre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513" y="1806687"/>
            <a:ext cx="5900003" cy="204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22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0" y="0"/>
          <a:ext cx="12192000" cy="4156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7262"/>
                <a:gridCol w="3730234"/>
                <a:gridCol w="4874504"/>
              </a:tblGrid>
              <a:tr h="285957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FIN DO DOBRE PODER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</a:tr>
              <a:tr h="285957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ACTUACIÓN DO GOBERNO PROVISIONAL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</a:tr>
              <a:tr h="8977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COLOCACIÓN DE MEMBROS DAS XUNTAS EN CONCELLOS E DEPUTACIÓNS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DESARME MILICIAS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DISOLUCIÓN DAS XUNTAS</a:t>
                      </a:r>
                      <a:endParaRPr lang="es-E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AFIRMACIÓN </a:t>
                      </a:r>
                      <a:r>
                        <a:rPr lang="es-ES" sz="2000" b="1" dirty="0" smtClean="0">
                          <a:effectLst/>
                        </a:rPr>
                        <a:t>DA</a:t>
                      </a:r>
                      <a:r>
                        <a:rPr lang="es-ES" sz="2000" b="1" baseline="0" dirty="0" smtClean="0">
                          <a:effectLst/>
                        </a:rPr>
                        <a:t> </a:t>
                      </a:r>
                      <a:r>
                        <a:rPr lang="es-ES" sz="2000" b="1" dirty="0" smtClean="0">
                          <a:effectLst/>
                        </a:rPr>
                        <a:t>MONARQUÍA </a:t>
                      </a:r>
                      <a:r>
                        <a:rPr lang="es-ES" sz="2000" b="1" dirty="0">
                          <a:effectLst/>
                        </a:rPr>
                        <a:t>PARLAMENTARIA</a:t>
                      </a:r>
                      <a:endParaRPr lang="es-E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25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REVOCA MOITAS DAS MEDIDAS DAS XUNTAS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PROVOCA A DESAPARICIÓN </a:t>
                      </a:r>
                      <a:r>
                        <a:rPr lang="es-ES" sz="2000" dirty="0">
                          <a:effectLst/>
                        </a:rPr>
                        <a:t>DO PARTIDO DEMÓCRATA POR DIVISIÓN ENTRE: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800" b="1" i="1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i="1" dirty="0" smtClean="0">
                          <a:effectLst/>
                        </a:rPr>
                        <a:t>CIMBRIOS</a:t>
                      </a:r>
                      <a:r>
                        <a:rPr lang="es-ES" sz="2000" b="1" i="1" dirty="0">
                          <a:effectLst/>
                        </a:rPr>
                        <a:t>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>
                          <a:effectLst/>
                        </a:rPr>
                        <a:t>MONÁRQUICOS, PARTIDARIOS DE COLABORAR </a:t>
                      </a:r>
                      <a:r>
                        <a:rPr lang="es-ES" sz="2000" dirty="0" smtClean="0">
                          <a:effectLst/>
                        </a:rPr>
                        <a:t>CO</a:t>
                      </a:r>
                      <a:r>
                        <a:rPr lang="es-ES" sz="2000" baseline="0" dirty="0" smtClean="0">
                          <a:effectLst/>
                        </a:rPr>
                        <a:t> GOBERNO</a:t>
                      </a:r>
                      <a:endParaRPr lang="es-ES" sz="20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800" b="1" i="1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i="1" dirty="0" smtClean="0">
                          <a:effectLst/>
                        </a:rPr>
                        <a:t>PARTIDO REPUBLICANO FEDERAL.</a:t>
                      </a:r>
                      <a:endParaRPr lang="es-ES" sz="2000" b="1" i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285302"/>
              </p:ext>
            </p:extLst>
          </p:nvPr>
        </p:nvGraphicFramePr>
        <p:xfrm>
          <a:off x="0" y="4009292"/>
          <a:ext cx="12191999" cy="29207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2055"/>
                <a:gridCol w="3865441"/>
                <a:gridCol w="4874503"/>
              </a:tblGrid>
              <a:tr h="168813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                                                          </a:t>
                      </a:r>
                      <a:r>
                        <a:rPr lang="es-ES" sz="2000" dirty="0" smtClean="0">
                          <a:effectLst/>
                        </a:rPr>
                        <a:t>        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</a:rPr>
                        <a:t>MEDIDAS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GOBERNO PROVISIONAL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</a:tr>
              <a:tr h="20977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MAIORÍA IDADE 25 ANOS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ELECCIÓN ALCALDES POLOS CONCELLEIROS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CONSTRUCIÓN CENTROS EDUCATIVOS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CONTINÚAN DESAMORTIZACIÓN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RESTAURAN MONOPOLIO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SAL E TABACO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CONTRIBUCIÓN PERSOAL SUBSTITÚE CONSUMOS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ARANCEL FIGUEROLA: INTRODUCIR MAQUINARIA E MATERIAS PRIMAS PARA </a:t>
                      </a:r>
                      <a:r>
                        <a:rPr lang="es-ES" sz="2000" b="1" dirty="0" smtClean="0">
                          <a:effectLst/>
                        </a:rPr>
                        <a:t>INDUSTRIA</a:t>
                      </a:r>
                      <a:endParaRPr lang="es-ES" sz="2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PESETA: MOEDA NACIONAL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DESAMORTIZACIÓN MINAS: CAPITAL INGL E FRANCÉS</a:t>
                      </a:r>
                      <a:endParaRPr lang="es-E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724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1" y="180304"/>
            <a:ext cx="54735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sz="2400" dirty="0" smtClean="0"/>
              <a:t>O goberno provisional atoparase como </a:t>
            </a:r>
            <a:r>
              <a:rPr lang="gl-ES" sz="2400" b="1" dirty="0" smtClean="0"/>
              <a:t>principais problemas:</a:t>
            </a:r>
          </a:p>
          <a:p>
            <a:pPr algn="just"/>
            <a:endParaRPr lang="gl-ES" sz="2400" dirty="0" smtClean="0"/>
          </a:p>
          <a:p>
            <a:pPr marL="342900" indent="-342900" algn="just">
              <a:buFontTx/>
              <a:buChar char="-"/>
            </a:pPr>
            <a:r>
              <a:rPr lang="gl-ES" sz="2400" b="1" dirty="0"/>
              <a:t>I</a:t>
            </a:r>
            <a:r>
              <a:rPr lang="gl-ES" sz="2400" b="1" dirty="0" smtClean="0"/>
              <a:t>nsurreccións republicanas</a:t>
            </a:r>
          </a:p>
          <a:p>
            <a:pPr marL="342900" indent="-342900" algn="just">
              <a:buFontTx/>
              <a:buChar char="-"/>
            </a:pPr>
            <a:endParaRPr lang="gl-ES" sz="2400" dirty="0" smtClean="0"/>
          </a:p>
          <a:p>
            <a:pPr marL="342900" indent="-342900" algn="just">
              <a:buFontTx/>
              <a:buChar char="-"/>
            </a:pPr>
            <a:r>
              <a:rPr lang="gl-ES" sz="2400" b="1" dirty="0"/>
              <a:t>I</a:t>
            </a:r>
            <a:r>
              <a:rPr lang="gl-ES" sz="2400" b="1" dirty="0" smtClean="0"/>
              <a:t>ncremento da conflitividade social </a:t>
            </a:r>
            <a:r>
              <a:rPr lang="gl-ES" sz="2400" dirty="0" smtClean="0"/>
              <a:t>consecuencia da crise económica e do malestar dos traballadores ante  a falta de medidas sociais do goberno </a:t>
            </a:r>
          </a:p>
          <a:p>
            <a:pPr marL="342900" indent="-342900" algn="just">
              <a:buFontTx/>
              <a:buChar char="-"/>
            </a:pPr>
            <a:endParaRPr lang="gl-ES" sz="2400" dirty="0" smtClean="0"/>
          </a:p>
          <a:p>
            <a:pPr marL="342900" indent="-342900" algn="just">
              <a:buFontTx/>
              <a:buChar char="-"/>
            </a:pPr>
            <a:r>
              <a:rPr lang="gl-ES" sz="2400" b="1" dirty="0"/>
              <a:t>A</a:t>
            </a:r>
            <a:r>
              <a:rPr lang="gl-ES" sz="2400" b="1" dirty="0" smtClean="0"/>
              <a:t> Guerra de Cuba </a:t>
            </a:r>
            <a:r>
              <a:rPr lang="gl-ES" sz="2400" dirty="0" smtClean="0"/>
              <a:t>que se espallará durante 10 anos na illa e que suporá graves perdas humanas e económicas (miles de mortos e problemas de Facenda).</a:t>
            </a:r>
            <a:endParaRPr lang="gl-ES" sz="2400" dirty="0"/>
          </a:p>
        </p:txBody>
      </p:sp>
      <p:pic>
        <p:nvPicPr>
          <p:cNvPr id="5122" name="Picture 2" descr="La Guerra de los Diez Anos: La I Guerra de Cuba (1868-1878) eBoo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706" y="160353"/>
            <a:ext cx="4455063" cy="669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56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de flecha 1"/>
          <p:cNvCxnSpPr>
            <a:cxnSpLocks noChangeShapeType="1"/>
          </p:cNvCxnSpPr>
          <p:nvPr/>
        </p:nvCxnSpPr>
        <p:spPr bwMode="auto">
          <a:xfrm>
            <a:off x="839470" y="15398115"/>
            <a:ext cx="17145" cy="396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Conector recto de flecha 2"/>
          <p:cNvCxnSpPr>
            <a:cxnSpLocks noChangeShapeType="1"/>
          </p:cNvCxnSpPr>
          <p:nvPr/>
        </p:nvCxnSpPr>
        <p:spPr bwMode="auto">
          <a:xfrm>
            <a:off x="477520" y="15424150"/>
            <a:ext cx="8255" cy="89725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Cuadro de texto 16"/>
          <p:cNvSpPr txBox="1">
            <a:spLocks noChangeArrowheads="1"/>
          </p:cNvSpPr>
          <p:nvPr/>
        </p:nvSpPr>
        <p:spPr bwMode="auto">
          <a:xfrm>
            <a:off x="261620" y="16348075"/>
            <a:ext cx="1172845" cy="3187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Moderados</a:t>
            </a:r>
          </a:p>
        </p:txBody>
      </p:sp>
      <p:cxnSp>
        <p:nvCxnSpPr>
          <p:cNvPr id="5" name="Conector recto de flecha 4"/>
          <p:cNvCxnSpPr>
            <a:cxnSpLocks noChangeShapeType="1"/>
          </p:cNvCxnSpPr>
          <p:nvPr/>
        </p:nvCxnSpPr>
        <p:spPr bwMode="auto">
          <a:xfrm>
            <a:off x="648970" y="16667480"/>
            <a:ext cx="0" cy="38862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Cuadro de texto 26"/>
          <p:cNvSpPr txBox="1">
            <a:spLocks noChangeArrowheads="1"/>
          </p:cNvSpPr>
          <p:nvPr/>
        </p:nvSpPr>
        <p:spPr bwMode="auto">
          <a:xfrm>
            <a:off x="528320" y="15828645"/>
            <a:ext cx="1052195" cy="3194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Carlistas</a:t>
            </a:r>
          </a:p>
        </p:txBody>
      </p:sp>
      <p:sp>
        <p:nvSpPr>
          <p:cNvPr id="7" name="Cuadro de texto 27"/>
          <p:cNvSpPr txBox="1">
            <a:spLocks noChangeArrowheads="1"/>
          </p:cNvSpPr>
          <p:nvPr/>
        </p:nvSpPr>
        <p:spPr bwMode="auto">
          <a:xfrm>
            <a:off x="1753870" y="15787370"/>
            <a:ext cx="836930" cy="3194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U. Liberal</a:t>
            </a:r>
          </a:p>
        </p:txBody>
      </p:sp>
      <p:sp>
        <p:nvSpPr>
          <p:cNvPr id="8" name="Cuadro de texto 28"/>
          <p:cNvSpPr txBox="1">
            <a:spLocks noChangeArrowheads="1"/>
          </p:cNvSpPr>
          <p:nvPr/>
        </p:nvSpPr>
        <p:spPr bwMode="auto">
          <a:xfrm>
            <a:off x="2634615" y="15778480"/>
            <a:ext cx="982980" cy="3282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Progresistas</a:t>
            </a:r>
          </a:p>
        </p:txBody>
      </p:sp>
      <p:sp>
        <p:nvSpPr>
          <p:cNvPr id="9" name="Cuadro de texto 29"/>
          <p:cNvSpPr txBox="1">
            <a:spLocks noChangeArrowheads="1"/>
          </p:cNvSpPr>
          <p:nvPr/>
        </p:nvSpPr>
        <p:spPr bwMode="auto">
          <a:xfrm>
            <a:off x="3893820" y="15778480"/>
            <a:ext cx="888365" cy="3194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Demócratas</a:t>
            </a:r>
          </a:p>
        </p:txBody>
      </p:sp>
      <p:cxnSp>
        <p:nvCxnSpPr>
          <p:cNvPr id="10" name="Conector recto de flecha 9"/>
          <p:cNvCxnSpPr>
            <a:cxnSpLocks noChangeShapeType="1"/>
          </p:cNvCxnSpPr>
          <p:nvPr/>
        </p:nvCxnSpPr>
        <p:spPr bwMode="auto">
          <a:xfrm>
            <a:off x="2444115" y="15386685"/>
            <a:ext cx="0" cy="365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Conector recto de flecha 10"/>
          <p:cNvCxnSpPr>
            <a:cxnSpLocks noChangeShapeType="1"/>
          </p:cNvCxnSpPr>
          <p:nvPr/>
        </p:nvCxnSpPr>
        <p:spPr bwMode="auto">
          <a:xfrm>
            <a:off x="3030855" y="15415260"/>
            <a:ext cx="8255" cy="37973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Cuadro de texto 17"/>
          <p:cNvSpPr txBox="1">
            <a:spLocks noChangeArrowheads="1"/>
          </p:cNvSpPr>
          <p:nvPr/>
        </p:nvSpPr>
        <p:spPr bwMode="auto">
          <a:xfrm>
            <a:off x="1503680" y="16478250"/>
            <a:ext cx="1242060" cy="4387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Constitucional.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Sagasta</a:t>
            </a:r>
          </a:p>
        </p:txBody>
      </p:sp>
      <p:sp>
        <p:nvSpPr>
          <p:cNvPr id="13" name="Cuadro de texto 18"/>
          <p:cNvSpPr txBox="1">
            <a:spLocks noChangeArrowheads="1"/>
          </p:cNvSpPr>
          <p:nvPr/>
        </p:nvSpPr>
        <p:spPr bwMode="auto">
          <a:xfrm>
            <a:off x="2849880" y="16478250"/>
            <a:ext cx="914400" cy="4298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Radical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Zorrilla</a:t>
            </a:r>
          </a:p>
        </p:txBody>
      </p:sp>
      <p:cxnSp>
        <p:nvCxnSpPr>
          <p:cNvPr id="14" name="Conector recto de flecha 13"/>
          <p:cNvCxnSpPr>
            <a:cxnSpLocks noChangeShapeType="1"/>
          </p:cNvCxnSpPr>
          <p:nvPr/>
        </p:nvCxnSpPr>
        <p:spPr bwMode="auto">
          <a:xfrm>
            <a:off x="2314575" y="16090265"/>
            <a:ext cx="0" cy="34480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Conector recto de flecha 14"/>
          <p:cNvCxnSpPr>
            <a:cxnSpLocks noChangeShapeType="1"/>
          </p:cNvCxnSpPr>
          <p:nvPr/>
        </p:nvCxnSpPr>
        <p:spPr bwMode="auto">
          <a:xfrm flipH="1">
            <a:off x="2539365" y="16107410"/>
            <a:ext cx="310515" cy="3016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Conector recto de flecha 15"/>
          <p:cNvCxnSpPr>
            <a:cxnSpLocks noChangeShapeType="1"/>
          </p:cNvCxnSpPr>
          <p:nvPr/>
        </p:nvCxnSpPr>
        <p:spPr bwMode="auto">
          <a:xfrm>
            <a:off x="3358515" y="16081375"/>
            <a:ext cx="8890" cy="336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Cuadro de texto 19"/>
          <p:cNvSpPr txBox="1">
            <a:spLocks noChangeArrowheads="1"/>
          </p:cNvSpPr>
          <p:nvPr/>
        </p:nvSpPr>
        <p:spPr bwMode="auto">
          <a:xfrm>
            <a:off x="4756150" y="16442690"/>
            <a:ext cx="897255" cy="4743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 Republic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Federal</a:t>
            </a:r>
          </a:p>
        </p:txBody>
      </p:sp>
      <p:cxnSp>
        <p:nvCxnSpPr>
          <p:cNvPr id="18" name="Conector recto de flecha 17"/>
          <p:cNvCxnSpPr>
            <a:cxnSpLocks noChangeShapeType="1"/>
          </p:cNvCxnSpPr>
          <p:nvPr/>
        </p:nvCxnSpPr>
        <p:spPr bwMode="auto">
          <a:xfrm flipH="1">
            <a:off x="4117975" y="16046450"/>
            <a:ext cx="8890" cy="36258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Cuadro de texto 20"/>
          <p:cNvSpPr txBox="1">
            <a:spLocks noChangeArrowheads="1"/>
          </p:cNvSpPr>
          <p:nvPr/>
        </p:nvSpPr>
        <p:spPr bwMode="auto">
          <a:xfrm>
            <a:off x="3858895" y="16496030"/>
            <a:ext cx="767715" cy="4311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Cimbrios</a:t>
            </a:r>
          </a:p>
        </p:txBody>
      </p:sp>
      <p:cxnSp>
        <p:nvCxnSpPr>
          <p:cNvPr id="20" name="Conector recto de flecha 19"/>
          <p:cNvCxnSpPr>
            <a:cxnSpLocks noChangeShapeType="1"/>
          </p:cNvCxnSpPr>
          <p:nvPr/>
        </p:nvCxnSpPr>
        <p:spPr bwMode="auto">
          <a:xfrm>
            <a:off x="4617720" y="16090265"/>
            <a:ext cx="379730" cy="27432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Conector recto de flecha 20"/>
          <p:cNvCxnSpPr>
            <a:cxnSpLocks noChangeShapeType="1"/>
          </p:cNvCxnSpPr>
          <p:nvPr/>
        </p:nvCxnSpPr>
        <p:spPr bwMode="auto">
          <a:xfrm>
            <a:off x="5558155" y="15363825"/>
            <a:ext cx="17145" cy="112839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Conector recto de flecha 21"/>
          <p:cNvCxnSpPr>
            <a:cxnSpLocks noChangeShapeType="1"/>
          </p:cNvCxnSpPr>
          <p:nvPr/>
        </p:nvCxnSpPr>
        <p:spPr bwMode="auto">
          <a:xfrm>
            <a:off x="2012950" y="17093565"/>
            <a:ext cx="2363470" cy="1714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Conector recto de flecha 22"/>
          <p:cNvCxnSpPr>
            <a:cxnSpLocks noChangeShapeType="1"/>
          </p:cNvCxnSpPr>
          <p:nvPr/>
        </p:nvCxnSpPr>
        <p:spPr bwMode="auto">
          <a:xfrm>
            <a:off x="2461260" y="16911955"/>
            <a:ext cx="8890" cy="13779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Conector recto de flecha 23"/>
          <p:cNvCxnSpPr>
            <a:cxnSpLocks noChangeShapeType="1"/>
          </p:cNvCxnSpPr>
          <p:nvPr/>
        </p:nvCxnSpPr>
        <p:spPr bwMode="auto">
          <a:xfrm>
            <a:off x="3255010" y="16884015"/>
            <a:ext cx="8890" cy="18288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Conector recto de flecha 24"/>
          <p:cNvCxnSpPr>
            <a:cxnSpLocks noChangeShapeType="1"/>
          </p:cNvCxnSpPr>
          <p:nvPr/>
        </p:nvCxnSpPr>
        <p:spPr bwMode="auto">
          <a:xfrm>
            <a:off x="4091940" y="16911955"/>
            <a:ext cx="17145" cy="17272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Conector recto de flecha 25"/>
          <p:cNvCxnSpPr>
            <a:cxnSpLocks noChangeShapeType="1"/>
          </p:cNvCxnSpPr>
          <p:nvPr/>
        </p:nvCxnSpPr>
        <p:spPr bwMode="auto">
          <a:xfrm>
            <a:off x="5420360" y="16911955"/>
            <a:ext cx="8255" cy="29337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gl-ES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515" y="0"/>
            <a:ext cx="8178970" cy="5337450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2020" y="5191001"/>
            <a:ext cx="11900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i="1" dirty="0"/>
              <a:t>Á </a:t>
            </a:r>
            <a:r>
              <a:rPr lang="es-ES" b="1" i="1" dirty="0" err="1"/>
              <a:t>dereita</a:t>
            </a:r>
            <a:r>
              <a:rPr lang="es-ES" dirty="0"/>
              <a:t>, </a:t>
            </a:r>
            <a:r>
              <a:rPr lang="es-ES" b="1" dirty="0"/>
              <a:t>carlistas</a:t>
            </a:r>
            <a:r>
              <a:rPr lang="es-ES" dirty="0"/>
              <a:t> (antes da sublevación </a:t>
            </a:r>
            <a:r>
              <a:rPr lang="es-ES" dirty="0" err="1"/>
              <a:t>xeral</a:t>
            </a:r>
            <a:r>
              <a:rPr lang="es-ES" dirty="0"/>
              <a:t> de 1872. 3ª guerra carlista), e os </a:t>
            </a:r>
            <a:r>
              <a:rPr lang="es-ES" b="1" dirty="0"/>
              <a:t>moderados</a:t>
            </a:r>
            <a:r>
              <a:rPr lang="es-ES" dirty="0"/>
              <a:t>,  </a:t>
            </a:r>
          </a:p>
          <a:p>
            <a:pPr algn="just"/>
            <a:r>
              <a:rPr lang="es-ES" b="1" i="1" dirty="0"/>
              <a:t>No centro político</a:t>
            </a:r>
            <a:r>
              <a:rPr lang="es-ES" dirty="0"/>
              <a:t>, estarían os partidos que lideraron o pacto de Ostende (Unión Liberal, Progresistas e demócratas monárquicos). </a:t>
            </a:r>
            <a:r>
              <a:rPr lang="es-ES" dirty="0" err="1"/>
              <a:t>Unha</a:t>
            </a:r>
            <a:r>
              <a:rPr lang="es-ES" dirty="0"/>
              <a:t> vez aprobada a Constitución de 1869, a coalición </a:t>
            </a:r>
            <a:r>
              <a:rPr lang="es-ES" dirty="0" err="1"/>
              <a:t>empeza</a:t>
            </a:r>
            <a:r>
              <a:rPr lang="es-ES" dirty="0"/>
              <a:t> a desintegrarse. No interior do </a:t>
            </a:r>
            <a:r>
              <a:rPr lang="es-ES" b="1" dirty="0"/>
              <a:t>progresismo</a:t>
            </a:r>
            <a:r>
              <a:rPr lang="es-ES" dirty="0"/>
              <a:t> </a:t>
            </a:r>
            <a:r>
              <a:rPr lang="es-ES" dirty="0" err="1"/>
              <a:t>producirase</a:t>
            </a:r>
            <a:r>
              <a:rPr lang="es-ES" dirty="0"/>
              <a:t> a </a:t>
            </a:r>
            <a:r>
              <a:rPr lang="es-ES" b="1" dirty="0"/>
              <a:t>división</a:t>
            </a:r>
            <a:r>
              <a:rPr lang="es-ES" dirty="0"/>
              <a:t> entre </a:t>
            </a:r>
            <a:r>
              <a:rPr lang="es-ES" dirty="0" err="1"/>
              <a:t>unha</a:t>
            </a:r>
            <a:r>
              <a:rPr lang="es-ES" dirty="0"/>
              <a:t> </a:t>
            </a:r>
            <a:r>
              <a:rPr lang="es-ES" dirty="0" err="1"/>
              <a:t>corrente</a:t>
            </a:r>
            <a:r>
              <a:rPr lang="es-ES" dirty="0"/>
              <a:t> de </a:t>
            </a:r>
            <a:r>
              <a:rPr lang="es-ES" dirty="0" err="1"/>
              <a:t>orde</a:t>
            </a:r>
            <a:r>
              <a:rPr lang="es-ES" i="1" dirty="0"/>
              <a:t>,</a:t>
            </a:r>
            <a:r>
              <a:rPr lang="es-ES" dirty="0"/>
              <a:t> liderada por Prim que continuará </a:t>
            </a:r>
            <a:r>
              <a:rPr lang="es-ES" dirty="0" err="1"/>
              <a:t>Sagasta</a:t>
            </a:r>
            <a:r>
              <a:rPr lang="es-ES" dirty="0"/>
              <a:t> (</a:t>
            </a:r>
            <a:r>
              <a:rPr lang="es-ES" dirty="0" err="1"/>
              <a:t>Sagasta</a:t>
            </a:r>
            <a:r>
              <a:rPr lang="es-ES" dirty="0"/>
              <a:t> e os </a:t>
            </a:r>
            <a:r>
              <a:rPr lang="es-ES" dirty="0" err="1"/>
              <a:t>seus</a:t>
            </a:r>
            <a:r>
              <a:rPr lang="es-ES" dirty="0"/>
              <a:t> partidarios abandonarán o Partido e </a:t>
            </a:r>
            <a:r>
              <a:rPr lang="es-ES" dirty="0" err="1"/>
              <a:t>uniranse</a:t>
            </a:r>
            <a:r>
              <a:rPr lang="es-ES" dirty="0"/>
              <a:t> a Unión Liberal para formar o </a:t>
            </a:r>
            <a:r>
              <a:rPr lang="es-ES" b="1" i="1" dirty="0"/>
              <a:t>Partido Constitucional</a:t>
            </a:r>
            <a:r>
              <a:rPr lang="es-ES" dirty="0"/>
              <a:t>) e </a:t>
            </a:r>
            <a:r>
              <a:rPr lang="es-ES" dirty="0" err="1"/>
              <a:t>outra</a:t>
            </a:r>
            <a:r>
              <a:rPr lang="es-ES" dirty="0"/>
              <a:t> </a:t>
            </a:r>
            <a:r>
              <a:rPr lang="es-ES" dirty="0" err="1"/>
              <a:t>máis</a:t>
            </a:r>
            <a:r>
              <a:rPr lang="es-ES" dirty="0"/>
              <a:t> próxima </a:t>
            </a:r>
            <a:r>
              <a:rPr lang="es-ES" dirty="0" err="1"/>
              <a:t>ós</a:t>
            </a:r>
            <a:r>
              <a:rPr lang="es-ES" dirty="0"/>
              <a:t> demócratas, </a:t>
            </a:r>
            <a:r>
              <a:rPr lang="es-ES" b="1" i="1" dirty="0"/>
              <a:t>os </a:t>
            </a:r>
            <a:r>
              <a:rPr lang="es-ES" b="1" i="1" dirty="0" err="1"/>
              <a:t>radicais</a:t>
            </a:r>
            <a:r>
              <a:rPr lang="es-ES" dirty="0"/>
              <a:t> de Ruiz Zorrilla.</a:t>
            </a:r>
          </a:p>
        </p:txBody>
      </p:sp>
    </p:spTree>
    <p:extLst>
      <p:ext uri="{BB962C8B-B14F-4D97-AF65-F5344CB8AC3E}">
        <p14:creationId xmlns:p14="http://schemas.microsoft.com/office/powerpoint/2010/main" val="41446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8941" y="244699"/>
            <a:ext cx="58598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AS CORTES CONSTITUÍNTES </a:t>
            </a:r>
            <a:r>
              <a:rPr lang="es-ES" sz="2400" b="1" u="sng" dirty="0" smtClean="0"/>
              <a:t>.</a:t>
            </a:r>
            <a:endParaRPr lang="es-ES" sz="2400" dirty="0"/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Tal </a:t>
            </a:r>
            <a:r>
              <a:rPr lang="es-ES" sz="2400" dirty="0"/>
              <a:t>como contemplaba o Pacto de Ostende, as </a:t>
            </a:r>
            <a:r>
              <a:rPr lang="es-ES" sz="2400" dirty="0" err="1"/>
              <a:t>eleccións</a:t>
            </a:r>
            <a:r>
              <a:rPr lang="es-ES" sz="2400" dirty="0"/>
              <a:t> a Cortes </a:t>
            </a:r>
            <a:r>
              <a:rPr lang="es-ES" sz="2400" dirty="0" err="1"/>
              <a:t>constituíntes</a:t>
            </a:r>
            <a:r>
              <a:rPr lang="es-ES" sz="2400" dirty="0"/>
              <a:t> </a:t>
            </a:r>
            <a:r>
              <a:rPr lang="es-ES" sz="2400" dirty="0" err="1"/>
              <a:t>celebráronse</a:t>
            </a:r>
            <a:r>
              <a:rPr lang="es-ES" sz="2400" dirty="0"/>
              <a:t> por </a:t>
            </a:r>
            <a:r>
              <a:rPr lang="es-ES" sz="2400" dirty="0" err="1"/>
              <a:t>sufraxio</a:t>
            </a:r>
            <a:r>
              <a:rPr lang="es-ES" sz="2400" dirty="0"/>
              <a:t> universal (durante 3 días, o último en domingo para que </a:t>
            </a:r>
            <a:r>
              <a:rPr lang="es-ES" sz="2400" dirty="0" err="1"/>
              <a:t>puideran</a:t>
            </a:r>
            <a:r>
              <a:rPr lang="es-ES" sz="2400" dirty="0"/>
              <a:t> votar os </a:t>
            </a:r>
            <a:r>
              <a:rPr lang="es-ES" sz="2400" dirty="0" err="1"/>
              <a:t>obreiros</a:t>
            </a:r>
            <a:r>
              <a:rPr lang="es-ES" sz="2400" dirty="0"/>
              <a:t>).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Era </a:t>
            </a:r>
            <a:r>
              <a:rPr lang="es-ES" sz="2400" dirty="0"/>
              <a:t>a </a:t>
            </a:r>
            <a:r>
              <a:rPr lang="es-ES" sz="2400" dirty="0" err="1"/>
              <a:t>primeira</a:t>
            </a:r>
            <a:r>
              <a:rPr lang="es-ES" sz="2400" dirty="0"/>
              <a:t> vez e </a:t>
            </a:r>
            <a:r>
              <a:rPr lang="es-ES" sz="2400" dirty="0" err="1"/>
              <a:t>denunciáronse</a:t>
            </a:r>
            <a:r>
              <a:rPr lang="es-ES" sz="2400" dirty="0"/>
              <a:t> </a:t>
            </a:r>
            <a:r>
              <a:rPr lang="es-ES" sz="2400" dirty="0" err="1"/>
              <a:t>algunhas</a:t>
            </a:r>
            <a:r>
              <a:rPr lang="es-ES" sz="2400" dirty="0"/>
              <a:t> irregularidades, como a “influencia moral” do </a:t>
            </a:r>
            <a:r>
              <a:rPr lang="es-ES" sz="2400" dirty="0" err="1"/>
              <a:t>goberno</a:t>
            </a:r>
            <a:r>
              <a:rPr lang="es-ES" sz="2400" dirty="0"/>
              <a:t> en todas as provincias (“</a:t>
            </a:r>
            <a:r>
              <a:rPr lang="es-ES" sz="2400" dirty="0" err="1"/>
              <a:t>aconsellando</a:t>
            </a:r>
            <a:r>
              <a:rPr lang="es-ES" sz="2400" dirty="0"/>
              <a:t>” o voto para a coalición </a:t>
            </a:r>
            <a:r>
              <a:rPr lang="es-ES" sz="2400" dirty="0" err="1"/>
              <a:t>gobernamental</a:t>
            </a:r>
            <a:r>
              <a:rPr lang="es-ES" sz="2400" dirty="0"/>
              <a:t>) e detectándose </a:t>
            </a:r>
            <a:r>
              <a:rPr lang="es-ES" sz="2400" dirty="0" err="1"/>
              <a:t>dobres</a:t>
            </a:r>
            <a:r>
              <a:rPr lang="es-ES" sz="2400" dirty="0"/>
              <a:t> </a:t>
            </a:r>
            <a:r>
              <a:rPr lang="es-ES" sz="2400" dirty="0" err="1"/>
              <a:t>votacións</a:t>
            </a:r>
            <a:r>
              <a:rPr lang="es-ES" sz="2400" dirty="0"/>
              <a:t>, presión dentro do </a:t>
            </a:r>
            <a:r>
              <a:rPr lang="es-ES" sz="2400" dirty="0" err="1"/>
              <a:t>exército</a:t>
            </a:r>
            <a:r>
              <a:rPr lang="es-ES" sz="2400" dirty="0"/>
              <a:t>... </a:t>
            </a:r>
          </a:p>
        </p:txBody>
      </p:sp>
      <p:pic>
        <p:nvPicPr>
          <p:cNvPr id="1026" name="Picture 2" descr="Volver a hacer elecciones está bien? - Página 6 - PeH - Comunidad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257" y="2589073"/>
            <a:ext cx="2794715" cy="426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828" y="110610"/>
            <a:ext cx="574357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9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4851" y="321972"/>
            <a:ext cx="55765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A CONSTITUCIÓN DE 1869.</a:t>
            </a:r>
            <a:endParaRPr lang="es-ES" sz="2400" dirty="0"/>
          </a:p>
          <a:p>
            <a:pPr algn="just"/>
            <a:r>
              <a:rPr lang="es-ES" sz="2400" dirty="0"/>
              <a:t>A Constitución de 1869 é a </a:t>
            </a:r>
            <a:r>
              <a:rPr lang="es-ES" sz="2400" b="1" dirty="0" err="1"/>
              <a:t>primeira</a:t>
            </a:r>
            <a:r>
              <a:rPr lang="es-ES" sz="2400" b="1" dirty="0"/>
              <a:t> constitución democrática de España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r>
              <a:rPr lang="es-ES" sz="2400" dirty="0" smtClean="0"/>
              <a:t>No </a:t>
            </a:r>
            <a:r>
              <a:rPr lang="es-ES" sz="2400" dirty="0" err="1"/>
              <a:t>seu</a:t>
            </a:r>
            <a:r>
              <a:rPr lang="es-ES" sz="2400" dirty="0"/>
              <a:t> Título 1º e con 31 </a:t>
            </a:r>
            <a:r>
              <a:rPr lang="es-ES" sz="2400" dirty="0" err="1"/>
              <a:t>artigos</a:t>
            </a:r>
            <a:r>
              <a:rPr lang="es-ES" sz="2400" dirty="0"/>
              <a:t> (un </a:t>
            </a:r>
            <a:r>
              <a:rPr lang="es-ES" sz="2400" dirty="0" err="1"/>
              <a:t>terzo</a:t>
            </a:r>
            <a:r>
              <a:rPr lang="es-ES" sz="2400" dirty="0"/>
              <a:t> da constitución) contempla, </a:t>
            </a:r>
            <a:r>
              <a:rPr lang="es-ES" sz="2400" dirty="0" err="1"/>
              <a:t>ademais</a:t>
            </a:r>
            <a:r>
              <a:rPr lang="es-ES" sz="2400" dirty="0"/>
              <a:t> do </a:t>
            </a:r>
            <a:endParaRPr lang="es-ES" sz="2400" dirty="0" smtClean="0"/>
          </a:p>
          <a:p>
            <a:pPr algn="just"/>
            <a:r>
              <a:rPr lang="es-ES" sz="2400" dirty="0" smtClean="0"/>
              <a:t>-   </a:t>
            </a:r>
            <a:r>
              <a:rPr lang="es-ES" sz="2400" b="1" dirty="0" err="1"/>
              <a:t>S</a:t>
            </a:r>
            <a:r>
              <a:rPr lang="es-ES" sz="2400" b="1" dirty="0" err="1" smtClean="0"/>
              <a:t>ufraxio</a:t>
            </a:r>
            <a:r>
              <a:rPr lang="es-ES" sz="2400" b="1" dirty="0" smtClean="0"/>
              <a:t> universal</a:t>
            </a:r>
          </a:p>
          <a:p>
            <a:pPr algn="just"/>
            <a:r>
              <a:rPr lang="es-ES" sz="2400" b="1" dirty="0" smtClean="0"/>
              <a:t>-   </a:t>
            </a:r>
            <a:r>
              <a:rPr lang="es-ES" sz="2400" b="1" dirty="0" err="1" smtClean="0"/>
              <a:t>Amplos</a:t>
            </a:r>
            <a:r>
              <a:rPr lang="es-ES" sz="2400" b="1" dirty="0" smtClean="0"/>
              <a:t> </a:t>
            </a:r>
            <a:r>
              <a:rPr lang="es-ES" sz="2400" b="1" dirty="0" err="1"/>
              <a:t>dereitos</a:t>
            </a:r>
            <a:r>
              <a:rPr lang="es-ES" sz="2400" b="1" dirty="0"/>
              <a:t> e </a:t>
            </a:r>
            <a:r>
              <a:rPr lang="es-ES" sz="2400" b="1" dirty="0" err="1"/>
              <a:t>liberdades</a:t>
            </a:r>
            <a:r>
              <a:rPr lang="es-ES" sz="2400" dirty="0"/>
              <a:t> </a:t>
            </a:r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S.t. as </a:t>
            </a:r>
            <a:r>
              <a:rPr lang="es-ES" sz="2400" b="1" i="1" dirty="0"/>
              <a:t>fórmulas para </a:t>
            </a:r>
            <a:r>
              <a:rPr lang="es-ES" sz="2400" b="1" i="1" dirty="0" err="1"/>
              <a:t>garantilos</a:t>
            </a:r>
            <a:r>
              <a:rPr lang="es-ES" sz="2400" dirty="0"/>
              <a:t>, </a:t>
            </a:r>
            <a:r>
              <a:rPr lang="es-ES" sz="2400" i="1" dirty="0"/>
              <a:t>tratando </a:t>
            </a:r>
            <a:r>
              <a:rPr lang="es-ES" sz="2400" i="1" dirty="0" smtClean="0"/>
              <a:t>de:</a:t>
            </a:r>
          </a:p>
          <a:p>
            <a:pPr algn="just"/>
            <a:r>
              <a:rPr lang="es-ES" sz="2400" i="1" dirty="0"/>
              <a:t> </a:t>
            </a:r>
            <a:r>
              <a:rPr lang="es-ES" sz="2400" i="1" dirty="0" smtClean="0"/>
              <a:t>           </a:t>
            </a:r>
            <a:r>
              <a:rPr lang="es-ES" sz="2400" i="1" dirty="0"/>
              <a:t>impedir a </a:t>
            </a:r>
            <a:r>
              <a:rPr lang="es-ES" sz="2400" i="1" dirty="0" err="1"/>
              <a:t>súa</a:t>
            </a:r>
            <a:r>
              <a:rPr lang="es-ES" sz="2400" i="1" dirty="0"/>
              <a:t> limitación por </a:t>
            </a:r>
            <a:r>
              <a:rPr lang="es-ES" sz="2400" i="1" dirty="0" err="1"/>
              <a:t>leis</a:t>
            </a:r>
            <a:r>
              <a:rPr lang="es-ES" sz="2400" i="1" dirty="0"/>
              <a:t> </a:t>
            </a:r>
            <a:r>
              <a:rPr lang="es-ES" sz="2400" i="1" dirty="0" smtClean="0"/>
              <a:t>posteriores</a:t>
            </a:r>
            <a:endParaRPr lang="es-ES" sz="2400" dirty="0"/>
          </a:p>
          <a:p>
            <a:pPr algn="just"/>
            <a:r>
              <a:rPr lang="es-ES" sz="2400" dirty="0" smtClean="0"/>
              <a:t>            </a:t>
            </a:r>
            <a:r>
              <a:rPr lang="es-ES" sz="2400" dirty="0" err="1" smtClean="0"/>
              <a:t>establecendo</a:t>
            </a:r>
            <a:r>
              <a:rPr lang="es-ES" sz="2400" dirty="0" smtClean="0"/>
              <a:t> </a:t>
            </a:r>
            <a:r>
              <a:rPr lang="es-ES" sz="2400" b="1" i="1" dirty="0" err="1"/>
              <a:t>sancións</a:t>
            </a:r>
            <a:r>
              <a:rPr lang="es-ES" sz="2400" i="1" dirty="0"/>
              <a:t> para os funcionarios que </a:t>
            </a:r>
            <a:r>
              <a:rPr lang="es-ES" sz="2400" i="1" dirty="0" err="1"/>
              <a:t>infrinxira</a:t>
            </a:r>
            <a:r>
              <a:rPr lang="es-ES" sz="2400" i="1" dirty="0"/>
              <a:t> os </a:t>
            </a:r>
            <a:r>
              <a:rPr lang="es-ES" sz="2400" i="1" dirty="0" err="1"/>
              <a:t>dereitos</a:t>
            </a:r>
            <a:r>
              <a:rPr lang="es-ES" sz="2400" i="1" dirty="0"/>
              <a:t> dos </a:t>
            </a:r>
            <a:r>
              <a:rPr lang="es-ES" sz="2400" i="1" dirty="0" err="1"/>
              <a:t>cidadáns</a:t>
            </a:r>
            <a:r>
              <a:rPr lang="es-ES" sz="2400" dirty="0"/>
              <a:t> e </a:t>
            </a:r>
            <a:endParaRPr lang="es-ES" sz="2400" dirty="0" smtClean="0"/>
          </a:p>
          <a:p>
            <a:pPr algn="just"/>
            <a:r>
              <a:rPr lang="es-ES" sz="2400" i="1" dirty="0"/>
              <a:t> </a:t>
            </a:r>
            <a:r>
              <a:rPr lang="es-ES" sz="2400" i="1" dirty="0" smtClean="0"/>
              <a:t>           </a:t>
            </a:r>
            <a:r>
              <a:rPr lang="es-ES" sz="2400" b="1" i="1" dirty="0" smtClean="0"/>
              <a:t> </a:t>
            </a:r>
            <a:r>
              <a:rPr lang="es-ES" sz="2400" b="1" i="1" dirty="0" err="1" smtClean="0"/>
              <a:t>indemnización</a:t>
            </a:r>
            <a:r>
              <a:rPr lang="es-ES" sz="2400" b="1" dirty="0" err="1" smtClean="0"/>
              <a:t>s</a:t>
            </a:r>
            <a:r>
              <a:rPr lang="es-ES" sz="2400" b="1" dirty="0" smtClean="0"/>
              <a:t> </a:t>
            </a:r>
            <a:r>
              <a:rPr lang="es-ES" sz="2400" dirty="0"/>
              <a:t>para os </a:t>
            </a:r>
            <a:r>
              <a:rPr lang="es-ES" sz="2400" dirty="0" err="1"/>
              <a:t>cidadáns</a:t>
            </a:r>
            <a:r>
              <a:rPr lang="es-ES" sz="2400" dirty="0"/>
              <a:t> </a:t>
            </a:r>
            <a:r>
              <a:rPr lang="es-ES" sz="2400" dirty="0" err="1"/>
              <a:t>vítimas</a:t>
            </a:r>
            <a:r>
              <a:rPr lang="es-ES" sz="2400" dirty="0"/>
              <a:t> de atentados contra a </a:t>
            </a:r>
            <a:r>
              <a:rPr lang="es-ES" sz="2400" dirty="0" err="1"/>
              <a:t>liberdade</a:t>
            </a:r>
            <a:r>
              <a:rPr lang="es-ES" sz="2400" dirty="0"/>
              <a:t>. </a:t>
            </a:r>
          </a:p>
        </p:txBody>
      </p:sp>
      <p:pic>
        <p:nvPicPr>
          <p:cNvPr id="2050" name="Picture 2" descr="Caricatura publicada en la revista La Flaca, el 22 de diciembre de 1869, relativa a la suspensión de las garantías constitucionales declarada por el Gobierno. Escena en el salón de sesiones ,por un lado,  Prim y los pretendientes al trono, en el otro, Figueras, Pi y Margall y Castelar, y en el centro, el Presidente Nicolás María Rivero agitando la campanilla y llamando al orde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192" y="1482718"/>
            <a:ext cx="6133643" cy="409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1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376581"/>
              </p:ext>
            </p:extLst>
          </p:nvPr>
        </p:nvGraphicFramePr>
        <p:xfrm>
          <a:off x="0" y="-2"/>
          <a:ext cx="12192000" cy="6948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89991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CAUSAS DA REVOLUCIÓN DE 1868.</a:t>
                      </a:r>
                      <a:endParaRPr lang="es-ES" sz="3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gl-E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</a:tr>
              <a:tr h="775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CAUSAS POLÍTICO-IDEOLÓXICAS</a:t>
                      </a:r>
                      <a:endParaRPr lang="es-E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gl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CAUSAS ECONÓMICO-SOCIAIS:</a:t>
                      </a:r>
                      <a:endParaRPr lang="es-E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gl-ES" sz="2000" dirty="0"/>
                    </a:p>
                  </a:txBody>
                  <a:tcPr/>
                </a:tc>
              </a:tr>
              <a:tr h="5182290">
                <a:tc>
                  <a:txBody>
                    <a:bodyPr/>
                    <a:lstStyle/>
                    <a:p>
                      <a:r>
                        <a:rPr lang="es-ES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DERRUBAMENTO DO SISTEMA POLÍTICO SABELINO</a:t>
                      </a:r>
                    </a:p>
                    <a:p>
                      <a:r>
                        <a:rPr lang="es-ES" sz="20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Identificación da </a:t>
                      </a:r>
                      <a:r>
                        <a:rPr lang="es-ES" sz="2000" b="0" u="non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Raíña</a:t>
                      </a:r>
                      <a:r>
                        <a:rPr lang="es-ES" sz="20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Isabel</a:t>
                      </a:r>
                      <a:r>
                        <a:rPr lang="es-ES" sz="2000" b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II </a:t>
                      </a:r>
                      <a:r>
                        <a:rPr lang="es-ES" sz="2000" b="0" u="non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</a:t>
                      </a:r>
                      <a:r>
                        <a:rPr lang="es-ES" sz="2000" b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moderados</a:t>
                      </a:r>
                    </a:p>
                    <a:p>
                      <a:r>
                        <a:rPr lang="es-ES" sz="2000" b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Exclusión de progresistas e demócratas</a:t>
                      </a:r>
                    </a:p>
                    <a:p>
                      <a:r>
                        <a:rPr lang="es-ES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Pacto de Ostende </a:t>
                      </a:r>
                      <a:r>
                        <a:rPr lang="es-ES" sz="20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</a:t>
                      </a:r>
                      <a:r>
                        <a:rPr lang="es-ES" sz="2000" b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progresistas e demócratas</a:t>
                      </a:r>
                    </a:p>
                    <a:p>
                      <a:r>
                        <a:rPr lang="es-ES" sz="2000" b="0" u="non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Trala</a:t>
                      </a:r>
                      <a:r>
                        <a:rPr lang="es-ES" sz="2000" b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b="0" u="non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morte</a:t>
                      </a:r>
                      <a:r>
                        <a:rPr lang="es-ES" sz="2000" b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s-ES" sz="2000" b="0" u="non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O´Donnell</a:t>
                      </a:r>
                      <a:r>
                        <a:rPr lang="es-ES" sz="2000" b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2000" b="0" u="non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únese</a:t>
                      </a:r>
                      <a:r>
                        <a:rPr lang="es-ES" sz="2000" b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b="0" u="non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ó</a:t>
                      </a:r>
                      <a:r>
                        <a:rPr lang="es-ES" sz="2000" b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Pacto a Unión Liberal</a:t>
                      </a:r>
                    </a:p>
                    <a:p>
                      <a:endParaRPr lang="es-ES" sz="1000" b="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2000" b="1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2000" b="1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ESPALLAMENTO DA CULTURA POLÍTICA NAS CIDADES</a:t>
                      </a:r>
                    </a:p>
                    <a:p>
                      <a:r>
                        <a:rPr lang="es-ES" sz="20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Difusión de Prensa,</a:t>
                      </a:r>
                      <a:r>
                        <a:rPr lang="es-ES" sz="2000" b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Libros… Crítica de </a:t>
                      </a:r>
                      <a:r>
                        <a:rPr lang="es-ES" sz="2000" b="0" u="non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Intelectuais</a:t>
                      </a:r>
                      <a:r>
                        <a:rPr lang="es-ES" sz="2000" b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es-ES" sz="2000" b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Creación de opinión e debate político.</a:t>
                      </a:r>
                    </a:p>
                    <a:p>
                      <a:endParaRPr lang="es-ES" sz="1000" b="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2000" b="1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APORTACIÓN DOS INTELECTUAIS:</a:t>
                      </a:r>
                      <a:r>
                        <a:rPr lang="es-ES" sz="2000" b="1" u="sng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CRÍTICOS DO SISTEMA E  DIFUSORES DO IDEARIO DEMOCRÁTICO.</a:t>
                      </a:r>
                    </a:p>
                    <a:p>
                      <a:r>
                        <a:rPr lang="es-E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s-ES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Universidade</a:t>
                      </a:r>
                      <a:r>
                        <a:rPr lang="es-E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o Ateneo, a prensa, os clubs e </a:t>
                      </a:r>
                      <a:r>
                        <a:rPr lang="es-ES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asociacións</a:t>
                      </a:r>
                      <a:r>
                        <a:rPr lang="es-E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culturais</a:t>
                      </a:r>
                      <a:r>
                        <a:rPr lang="es-ES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es-ES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Difusión das ideas progresistas e demócratas</a:t>
                      </a:r>
                      <a:endParaRPr lang="gl-ES" sz="20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 EFECTOS DA CRISE FINANCEIRA DE 1866.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s-ES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crise</a:t>
                      </a:r>
                      <a:r>
                        <a:rPr lang="es-ES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banco británico </a:t>
                      </a:r>
                      <a:r>
                        <a:rPr lang="es-ES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Overend</a:t>
                      </a:r>
                      <a:r>
                        <a:rPr lang="es-ES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iniciou</a:t>
                      </a:r>
                      <a:r>
                        <a:rPr lang="es-ES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s-ES" sz="2000" b="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crise</a:t>
                      </a:r>
                      <a:r>
                        <a:rPr lang="es-ES" sz="20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b="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financeira</a:t>
                      </a:r>
                      <a:r>
                        <a:rPr lang="es-ES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s-ES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crise</a:t>
                      </a:r>
                      <a:r>
                        <a:rPr lang="es-E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vai</a:t>
                      </a:r>
                      <a:r>
                        <a:rPr lang="es-E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frear</a:t>
                      </a:r>
                      <a:r>
                        <a:rPr lang="es-E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</a:t>
                      </a:r>
                      <a:r>
                        <a:rPr lang="es-ES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inversións</a:t>
                      </a:r>
                      <a:r>
                        <a:rPr lang="es-E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estranxeiras</a:t>
                      </a:r>
                      <a:r>
                        <a:rPr lang="es-E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Freo expansión FF.CC.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Caída da Bolsa</a:t>
                      </a:r>
                      <a:r>
                        <a:rPr lang="es-E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 </a:t>
                      </a:r>
                      <a:r>
                        <a:rPr lang="es-ES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quebra</a:t>
                      </a:r>
                      <a:r>
                        <a:rPr lang="es-E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compañías ferroviarias</a:t>
                      </a:r>
                      <a:r>
                        <a:rPr lang="es-E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Quebras</a:t>
                      </a:r>
                      <a:r>
                        <a:rPr lang="es-E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entidades bancarias</a:t>
                      </a:r>
                      <a:r>
                        <a:rPr lang="es-E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s-E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empresas </a:t>
                      </a:r>
                      <a:r>
                        <a:rPr lang="es-ES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industriais</a:t>
                      </a:r>
                      <a:endParaRPr lang="es-ES" sz="2000" b="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1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POLÍTICA ECONÓMICA DO GOBERNO MODERADO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</a:t>
                      </a:r>
                      <a:r>
                        <a:rPr lang="es-ES" sz="2000" b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favorece a superación da </a:t>
                      </a:r>
                      <a:r>
                        <a:rPr lang="es-ES" sz="2000" b="0" u="non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crise</a:t>
                      </a:r>
                      <a:r>
                        <a:rPr lang="es-ES" sz="2000" b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Proteccionismo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Grave déficit do Estado.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Incremento Presión Fiscal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CRISE DE SUBSISTENCIAS E PARO.</a:t>
                      </a:r>
                      <a:endParaRPr lang="es-ES" sz="20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gl-ES" sz="2000" dirty="0" smtClean="0"/>
                        <a:t>Malas colleitas.</a:t>
                      </a:r>
                    </a:p>
                    <a:p>
                      <a:r>
                        <a:rPr lang="gl-ES" sz="2000" dirty="0" smtClean="0"/>
                        <a:t>Incremento do paro por crise económica (FFCC e industria)</a:t>
                      </a:r>
                    </a:p>
                    <a:p>
                      <a:endParaRPr lang="gl-ES" sz="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14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7424" y="0"/>
            <a:ext cx="5847009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/>
              <a:t>Os </a:t>
            </a:r>
            <a:r>
              <a:rPr lang="es-ES" sz="2400" b="1" dirty="0" err="1"/>
              <a:t>dereitos</a:t>
            </a:r>
            <a:r>
              <a:rPr lang="es-ES" sz="2400" b="1" dirty="0"/>
              <a:t> son considerados </a:t>
            </a:r>
            <a:r>
              <a:rPr lang="es-ES" sz="2400" b="1" dirty="0" err="1"/>
              <a:t>universais</a:t>
            </a:r>
            <a:r>
              <a:rPr lang="es-ES" sz="2400" b="1" dirty="0"/>
              <a:t> e </a:t>
            </a:r>
            <a:r>
              <a:rPr lang="es-ES" sz="2400" b="1" dirty="0" smtClean="0"/>
              <a:t>inviolables:</a:t>
            </a:r>
          </a:p>
          <a:p>
            <a:pPr algn="just"/>
            <a:r>
              <a:rPr lang="es-ES" sz="2400" dirty="0" smtClean="0"/>
              <a:t>- </a:t>
            </a:r>
            <a:r>
              <a:rPr lang="es-ES" sz="2400" dirty="0" err="1" smtClean="0"/>
              <a:t>dereitos</a:t>
            </a:r>
            <a:r>
              <a:rPr lang="es-ES" sz="2400" dirty="0" smtClean="0"/>
              <a:t> </a:t>
            </a:r>
            <a:r>
              <a:rPr lang="es-ES" sz="2400" dirty="0"/>
              <a:t>de expresión, </a:t>
            </a:r>
            <a:endParaRPr lang="es-ES" sz="2400" dirty="0" smtClean="0"/>
          </a:p>
          <a:p>
            <a:pPr algn="just"/>
            <a:r>
              <a:rPr lang="es-ES" sz="2400" dirty="0" smtClean="0"/>
              <a:t>- </a:t>
            </a:r>
            <a:r>
              <a:rPr lang="es-ES" sz="2400" dirty="0" err="1" smtClean="0"/>
              <a:t>liberdade</a:t>
            </a:r>
            <a:r>
              <a:rPr lang="es-ES" sz="2400" dirty="0" smtClean="0"/>
              <a:t> </a:t>
            </a:r>
            <a:r>
              <a:rPr lang="es-ES" sz="2400" dirty="0"/>
              <a:t>de </a:t>
            </a:r>
            <a:r>
              <a:rPr lang="es-ES" sz="2400" dirty="0" err="1"/>
              <a:t>pensamento</a:t>
            </a:r>
            <a:r>
              <a:rPr lang="es-ES" sz="2400" dirty="0"/>
              <a:t>, </a:t>
            </a:r>
            <a:endParaRPr lang="es-ES" sz="2400" dirty="0" smtClean="0"/>
          </a:p>
          <a:p>
            <a:pPr algn="just"/>
            <a:r>
              <a:rPr lang="es-ES" sz="2400" dirty="0" smtClean="0"/>
              <a:t>- </a:t>
            </a:r>
            <a:r>
              <a:rPr lang="es-ES" sz="2400" dirty="0" err="1" smtClean="0"/>
              <a:t>propiedade</a:t>
            </a:r>
            <a:r>
              <a:rPr lang="es-ES" sz="2400" dirty="0" smtClean="0"/>
              <a:t> </a:t>
            </a:r>
            <a:r>
              <a:rPr lang="es-ES" sz="2400" dirty="0"/>
              <a:t>privada, </a:t>
            </a:r>
            <a:endParaRPr lang="es-ES" sz="2400" dirty="0" smtClean="0"/>
          </a:p>
          <a:p>
            <a:pPr algn="just"/>
            <a:r>
              <a:rPr lang="es-ES" sz="2400" dirty="0" smtClean="0"/>
              <a:t>- </a:t>
            </a:r>
            <a:r>
              <a:rPr lang="es-ES" sz="2400" dirty="0" err="1" smtClean="0"/>
              <a:t>Seguridade</a:t>
            </a:r>
            <a:r>
              <a:rPr lang="es-ES" sz="2400" dirty="0" smtClean="0"/>
              <a:t> </a:t>
            </a:r>
            <a:r>
              <a:rPr lang="es-ES" sz="2400" dirty="0" err="1" smtClean="0"/>
              <a:t>persoal</a:t>
            </a:r>
            <a:r>
              <a:rPr lang="es-ES" sz="2400" dirty="0" smtClean="0"/>
              <a:t> </a:t>
            </a:r>
            <a:r>
              <a:rPr lang="es-ES" sz="2400" dirty="0"/>
              <a:t>e os </a:t>
            </a:r>
            <a:r>
              <a:rPr lang="es-ES" sz="2400" b="1" dirty="0" err="1"/>
              <a:t>novos</a:t>
            </a:r>
            <a:r>
              <a:rPr lang="es-ES" sz="2400" dirty="0"/>
              <a:t> de </a:t>
            </a:r>
            <a:endParaRPr lang="es-ES" sz="2400" dirty="0" smtClean="0"/>
          </a:p>
          <a:p>
            <a:pPr algn="just"/>
            <a:r>
              <a:rPr lang="es-ES" sz="2400" dirty="0" smtClean="0"/>
              <a:t>-</a:t>
            </a:r>
            <a:r>
              <a:rPr lang="es-ES" sz="2400" b="1" dirty="0" err="1" smtClean="0"/>
              <a:t>inviolabilidade</a:t>
            </a:r>
            <a:r>
              <a:rPr lang="es-ES" sz="2400" b="1" dirty="0" smtClean="0"/>
              <a:t> </a:t>
            </a:r>
            <a:r>
              <a:rPr lang="es-ES" sz="2400" b="1" dirty="0"/>
              <a:t>de domicilio e </a:t>
            </a:r>
            <a:r>
              <a:rPr lang="es-ES" sz="2400" b="1" dirty="0" smtClean="0"/>
              <a:t>correspondencia</a:t>
            </a:r>
          </a:p>
          <a:p>
            <a:pPr algn="just"/>
            <a:r>
              <a:rPr lang="es-ES" sz="2400" b="1" dirty="0" smtClean="0"/>
              <a:t>-</a:t>
            </a:r>
            <a:r>
              <a:rPr lang="es-ES" sz="2400" b="1" dirty="0" err="1" smtClean="0"/>
              <a:t>liberdade</a:t>
            </a:r>
            <a:r>
              <a:rPr lang="es-ES" sz="2400" b="1" dirty="0" smtClean="0"/>
              <a:t> </a:t>
            </a:r>
            <a:r>
              <a:rPr lang="es-ES" sz="2400" b="1" dirty="0"/>
              <a:t>de </a:t>
            </a:r>
            <a:r>
              <a:rPr lang="es-ES" sz="2400" b="1" dirty="0" err="1"/>
              <a:t>traballo</a:t>
            </a:r>
            <a:r>
              <a:rPr lang="es-ES" sz="2400" b="1" dirty="0"/>
              <a:t> para os </a:t>
            </a:r>
            <a:r>
              <a:rPr lang="es-ES" sz="2400" b="1" dirty="0" err="1" smtClean="0"/>
              <a:t>estranxeiros</a:t>
            </a:r>
            <a:endParaRPr lang="es-ES" sz="2400" b="1" dirty="0" smtClean="0"/>
          </a:p>
          <a:p>
            <a:pPr algn="just"/>
            <a:r>
              <a:rPr lang="es-ES" sz="2400" b="1" dirty="0"/>
              <a:t>-</a:t>
            </a:r>
            <a:r>
              <a:rPr lang="es-ES" sz="2400" b="1" dirty="0" err="1" smtClean="0"/>
              <a:t>dereitos</a:t>
            </a:r>
            <a:r>
              <a:rPr lang="es-ES" sz="2400" b="1" dirty="0" smtClean="0"/>
              <a:t> </a:t>
            </a:r>
            <a:r>
              <a:rPr lang="es-ES" sz="2400" b="1" dirty="0"/>
              <a:t>de reunión e asociación. </a:t>
            </a:r>
            <a:endParaRPr lang="es-ES" sz="2400" b="1" dirty="0" smtClean="0"/>
          </a:p>
          <a:p>
            <a:pPr algn="just"/>
            <a:r>
              <a:rPr lang="es-ES" sz="2400" b="1" dirty="0" err="1" smtClean="0"/>
              <a:t>Liberdade</a:t>
            </a:r>
            <a:r>
              <a:rPr lang="es-ES" sz="2400" b="1" dirty="0" smtClean="0"/>
              <a:t> </a:t>
            </a:r>
            <a:r>
              <a:rPr lang="es-ES" sz="2400" b="1" dirty="0"/>
              <a:t>de cultos. </a:t>
            </a:r>
            <a:endParaRPr lang="es-ES" sz="2400" b="1" dirty="0" smtClean="0"/>
          </a:p>
          <a:p>
            <a:pPr algn="just"/>
            <a:r>
              <a:rPr lang="es-ES" sz="2400" b="1" dirty="0" err="1" smtClean="0"/>
              <a:t>Liberdade</a:t>
            </a:r>
            <a:r>
              <a:rPr lang="es-ES" sz="2400" b="1" dirty="0" smtClean="0"/>
              <a:t> </a:t>
            </a:r>
            <a:r>
              <a:rPr lang="es-ES" sz="2400" b="1" dirty="0"/>
              <a:t>de </a:t>
            </a:r>
            <a:r>
              <a:rPr lang="es-ES" sz="2400" b="1" dirty="0" err="1"/>
              <a:t>ensino</a:t>
            </a:r>
            <a:r>
              <a:rPr lang="es-ES" sz="2400" b="1" dirty="0"/>
              <a:t>.</a:t>
            </a:r>
            <a:r>
              <a:rPr lang="es-ES" sz="2400" dirty="0"/>
              <a:t>). </a:t>
            </a:r>
            <a:endParaRPr lang="es-ES" sz="2400" dirty="0" smtClean="0"/>
          </a:p>
          <a:p>
            <a:pPr algn="just"/>
            <a:r>
              <a:rPr lang="es-ES" sz="2400" dirty="0" err="1" smtClean="0"/>
              <a:t>Asignábase</a:t>
            </a:r>
            <a:r>
              <a:rPr lang="es-ES" sz="2400" dirty="0" smtClean="0"/>
              <a:t>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goberno</a:t>
            </a:r>
            <a:r>
              <a:rPr lang="es-ES" sz="2400" dirty="0"/>
              <a:t> a función de garantir as </a:t>
            </a:r>
            <a:r>
              <a:rPr lang="es-ES" sz="2400" dirty="0" err="1"/>
              <a:t>liberdades</a:t>
            </a:r>
            <a:r>
              <a:rPr lang="es-ES" sz="2400" dirty="0" smtClean="0"/>
              <a:t>.</a:t>
            </a:r>
          </a:p>
          <a:p>
            <a:pPr algn="just"/>
            <a:endParaRPr lang="es-ES" sz="900" dirty="0" smtClean="0"/>
          </a:p>
          <a:p>
            <a:pPr algn="just"/>
            <a:r>
              <a:rPr lang="es-ES" sz="2400" dirty="0" smtClean="0"/>
              <a:t>No </a:t>
            </a:r>
            <a:r>
              <a:rPr lang="es-ES" sz="2400" dirty="0"/>
              <a:t>artigo 21 </a:t>
            </a:r>
            <a:r>
              <a:rPr lang="es-ES" sz="2400" dirty="0" err="1"/>
              <a:t>recollíase</a:t>
            </a:r>
            <a:r>
              <a:rPr lang="es-ES" sz="2400" dirty="0"/>
              <a:t> a </a:t>
            </a:r>
            <a:r>
              <a:rPr lang="es-ES" sz="2400" b="1" dirty="0" err="1"/>
              <a:t>Liberdade</a:t>
            </a:r>
            <a:r>
              <a:rPr lang="es-ES" sz="2400" b="1" dirty="0"/>
              <a:t> de Culto</a:t>
            </a:r>
            <a:r>
              <a:rPr lang="es-ES" sz="2400" dirty="0"/>
              <a:t> (</a:t>
            </a:r>
            <a:r>
              <a:rPr lang="es-ES" sz="2400" dirty="0" err="1"/>
              <a:t>garantíase</a:t>
            </a:r>
            <a:r>
              <a:rPr lang="es-ES" sz="2400" dirty="0"/>
              <a:t> o </a:t>
            </a:r>
            <a:r>
              <a:rPr lang="es-ES" sz="2400" dirty="0" err="1"/>
              <a:t>seu</a:t>
            </a:r>
            <a:r>
              <a:rPr lang="es-ES" sz="2400" dirty="0"/>
              <a:t> </a:t>
            </a:r>
            <a:r>
              <a:rPr lang="es-ES" sz="2400" dirty="0" err="1"/>
              <a:t>exercicio</a:t>
            </a:r>
            <a:r>
              <a:rPr lang="es-ES" sz="2400" dirty="0"/>
              <a:t> público e privado) e continuaba a </a:t>
            </a:r>
            <a:r>
              <a:rPr lang="es-ES" sz="2400" b="1" dirty="0" err="1"/>
              <a:t>obriga</a:t>
            </a:r>
            <a:r>
              <a:rPr lang="es-ES" sz="2400" b="1" dirty="0"/>
              <a:t> da </a:t>
            </a:r>
            <a:r>
              <a:rPr lang="es-ES" sz="2400" b="1" dirty="0" smtClean="0"/>
              <a:t>nación</a:t>
            </a:r>
            <a:r>
              <a:rPr lang="es-ES" sz="2400" dirty="0" smtClean="0"/>
              <a:t> </a:t>
            </a:r>
            <a:r>
              <a:rPr lang="es-ES" sz="2400" dirty="0"/>
              <a:t>a </a:t>
            </a:r>
            <a:r>
              <a:rPr lang="es-ES" sz="2400" dirty="0" err="1"/>
              <a:t>manter</a:t>
            </a:r>
            <a:r>
              <a:rPr lang="es-ES" sz="2400" dirty="0"/>
              <a:t> o culto e o clero da </a:t>
            </a:r>
            <a:r>
              <a:rPr lang="es-ES" sz="2400" dirty="0" err="1"/>
              <a:t>Igrexa</a:t>
            </a:r>
            <a:r>
              <a:rPr lang="es-ES" sz="2400" dirty="0"/>
              <a:t> Católica.</a:t>
            </a:r>
            <a:endParaRPr lang="gl-ES" sz="2400" dirty="0"/>
          </a:p>
          <a:p>
            <a:pPr algn="just"/>
            <a:endParaRPr lang="es-ES" sz="2400" dirty="0"/>
          </a:p>
          <a:p>
            <a:pPr algn="just"/>
            <a:endParaRPr lang="es-ES" sz="2400" dirty="0"/>
          </a:p>
        </p:txBody>
      </p:sp>
      <p:pic>
        <p:nvPicPr>
          <p:cNvPr id="5122" name="Picture 2" descr="V. La Constitución de 1869 (Constituciones Españolas): Amazon.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657" y="-1"/>
            <a:ext cx="4991602" cy="689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7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47731" y="309093"/>
            <a:ext cx="481669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 No Título 2º dos poderes públicos, </a:t>
            </a:r>
            <a:r>
              <a:rPr lang="es-ES" sz="2400" dirty="0" err="1"/>
              <a:t>recoñecíase</a:t>
            </a:r>
            <a:r>
              <a:rPr lang="es-ES" sz="2400" dirty="0"/>
              <a:t> a </a:t>
            </a:r>
            <a:r>
              <a:rPr lang="es-ES" sz="2400" b="1" dirty="0"/>
              <a:t>soberanía nacional</a:t>
            </a:r>
            <a:r>
              <a:rPr lang="es-ES" sz="2400" dirty="0"/>
              <a:t>, </a:t>
            </a:r>
            <a:r>
              <a:rPr lang="es-ES" sz="2400" dirty="0" err="1"/>
              <a:t>deixando</a:t>
            </a:r>
            <a:r>
              <a:rPr lang="es-ES" sz="2400" dirty="0"/>
              <a:t> explícito que todos os poderes emanan da nación. </a:t>
            </a:r>
            <a:r>
              <a:rPr lang="es-ES" sz="2400" dirty="0" err="1"/>
              <a:t>Estableceuse</a:t>
            </a:r>
            <a:r>
              <a:rPr lang="es-ES" sz="2400" dirty="0"/>
              <a:t> como </a:t>
            </a:r>
            <a:r>
              <a:rPr lang="es-ES" sz="2400" dirty="0" err="1"/>
              <a:t>réxime</a:t>
            </a:r>
            <a:r>
              <a:rPr lang="es-ES" sz="2400" dirty="0"/>
              <a:t> político a </a:t>
            </a:r>
            <a:r>
              <a:rPr lang="es-ES" sz="2400" b="1" dirty="0"/>
              <a:t>Monarquía Parlamentaria (O </a:t>
            </a:r>
            <a:r>
              <a:rPr lang="es-ES" sz="2400" b="1" dirty="0" err="1"/>
              <a:t>Rei</a:t>
            </a:r>
            <a:r>
              <a:rPr lang="es-ES" sz="2400" b="1" dirty="0"/>
              <a:t>, reina, pero non </a:t>
            </a:r>
            <a:r>
              <a:rPr lang="es-ES" sz="2400" b="1" dirty="0" err="1"/>
              <a:t>goberna</a:t>
            </a:r>
            <a:r>
              <a:rPr lang="es-ES" sz="2400" dirty="0"/>
              <a:t>)</a:t>
            </a:r>
          </a:p>
          <a:p>
            <a:pPr algn="just"/>
            <a:r>
              <a:rPr lang="es-ES" sz="2400" dirty="0"/>
              <a:t>Os piares básicos son a división de poderes e a descentralización administrativa.</a:t>
            </a:r>
          </a:p>
          <a:p>
            <a:pPr algn="just"/>
            <a:r>
              <a:rPr lang="es-ES" sz="2400" b="1" dirty="0"/>
              <a:t>A división de poderes queda totalmente clara</a:t>
            </a:r>
            <a:r>
              <a:rPr lang="es-ES" sz="2400" dirty="0"/>
              <a:t>. O poder </a:t>
            </a:r>
            <a:r>
              <a:rPr lang="es-ES" sz="2400" dirty="0" err="1"/>
              <a:t>lexislativo</a:t>
            </a:r>
            <a:r>
              <a:rPr lang="es-ES" sz="2400" dirty="0"/>
              <a:t> está en </a:t>
            </a:r>
            <a:r>
              <a:rPr lang="es-ES" sz="2400" dirty="0" err="1"/>
              <a:t>mans</a:t>
            </a:r>
            <a:r>
              <a:rPr lang="es-ES" sz="2400" dirty="0"/>
              <a:t> das cortes </a:t>
            </a:r>
            <a:r>
              <a:rPr lang="es-ES" sz="2400" dirty="0" err="1"/>
              <a:t>bicamerais</a:t>
            </a:r>
            <a:r>
              <a:rPr lang="es-ES" sz="2400" dirty="0"/>
              <a:t> (Congreso, </a:t>
            </a:r>
            <a:r>
              <a:rPr lang="es-ES" sz="2400" dirty="0" err="1"/>
              <a:t>elixido</a:t>
            </a:r>
            <a:r>
              <a:rPr lang="es-ES" sz="2400" dirty="0"/>
              <a:t> por </a:t>
            </a:r>
            <a:r>
              <a:rPr lang="es-ES" sz="2400" dirty="0" err="1"/>
              <a:t>sufraxio</a:t>
            </a:r>
            <a:r>
              <a:rPr lang="es-ES" sz="2400" dirty="0"/>
              <a:t> universal directo e Senado, indirecto), o poder executivo no </a:t>
            </a:r>
            <a:r>
              <a:rPr lang="es-ES" sz="2400" dirty="0" err="1"/>
              <a:t>Rei</a:t>
            </a:r>
            <a:r>
              <a:rPr lang="es-ES" sz="2400" dirty="0"/>
              <a:t> e o </a:t>
            </a:r>
            <a:r>
              <a:rPr lang="es-ES" sz="2400" dirty="0" err="1"/>
              <a:t>xudicial</a:t>
            </a:r>
            <a:r>
              <a:rPr lang="es-ES" sz="2400" dirty="0"/>
              <a:t> nos </a:t>
            </a:r>
            <a:r>
              <a:rPr lang="es-ES" sz="2400" dirty="0" err="1"/>
              <a:t>Tribunais</a:t>
            </a:r>
            <a:r>
              <a:rPr lang="es-ES" sz="2400" dirty="0"/>
              <a:t>.</a:t>
            </a:r>
          </a:p>
        </p:txBody>
      </p:sp>
      <p:pic>
        <p:nvPicPr>
          <p:cNvPr id="3074" name="Picture 2" descr="GEOGHISTORIA - LA TORRETA: Comentario de una carica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70" y="1165169"/>
            <a:ext cx="6889630" cy="465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35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0" y="103031"/>
            <a:ext cx="12156364" cy="4564155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03030" y="4997003"/>
            <a:ext cx="120889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O Congreso e o Senado </a:t>
            </a:r>
            <a:r>
              <a:rPr lang="es-ES" sz="2400" dirty="0" err="1"/>
              <a:t>elixen</a:t>
            </a:r>
            <a:r>
              <a:rPr lang="es-ES" sz="2400" dirty="0"/>
              <a:t> a </a:t>
            </a:r>
            <a:r>
              <a:rPr lang="es-ES" sz="2400" dirty="0" err="1"/>
              <a:t>súa</a:t>
            </a:r>
            <a:r>
              <a:rPr lang="es-ES" sz="2400" dirty="0"/>
              <a:t> propia mesa, </a:t>
            </a:r>
            <a:r>
              <a:rPr lang="es-ES" sz="2400" dirty="0" err="1"/>
              <a:t>teñen</a:t>
            </a:r>
            <a:r>
              <a:rPr lang="es-ES" sz="2400" dirty="0"/>
              <a:t> iniciativa </a:t>
            </a:r>
            <a:r>
              <a:rPr lang="es-ES" sz="2400" dirty="0" err="1"/>
              <a:t>lexislativa</a:t>
            </a:r>
            <a:r>
              <a:rPr lang="es-ES" sz="2400" dirty="0"/>
              <a:t>, </a:t>
            </a:r>
            <a:r>
              <a:rPr lang="es-ES" sz="2400" dirty="0" err="1"/>
              <a:t>contémplanse</a:t>
            </a:r>
            <a:r>
              <a:rPr lang="es-ES" sz="2400" dirty="0"/>
              <a:t> </a:t>
            </a:r>
            <a:r>
              <a:rPr lang="es-ES" sz="2400" dirty="0" err="1"/>
              <a:t>uns</a:t>
            </a:r>
            <a:r>
              <a:rPr lang="es-ES" sz="2400" dirty="0"/>
              <a:t> </a:t>
            </a:r>
            <a:r>
              <a:rPr lang="es-ES" sz="2400" dirty="0" err="1"/>
              <a:t>prazos</a:t>
            </a:r>
            <a:r>
              <a:rPr lang="es-ES" sz="2400" dirty="0"/>
              <a:t> mínimos de reunión e </a:t>
            </a:r>
            <a:r>
              <a:rPr lang="es-ES" sz="2400" dirty="0" err="1"/>
              <a:t>unha</a:t>
            </a:r>
            <a:r>
              <a:rPr lang="es-ES" sz="2400" dirty="0"/>
              <a:t> data límite para ser convocadas. Controlan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goberno</a:t>
            </a:r>
            <a:r>
              <a:rPr lang="es-ES" sz="2400" dirty="0"/>
              <a:t>. </a:t>
            </a:r>
            <a:endParaRPr lang="es-ES" sz="2400" dirty="0" smtClean="0"/>
          </a:p>
          <a:p>
            <a:endParaRPr lang="es-ES" sz="2400" dirty="0"/>
          </a:p>
          <a:p>
            <a:r>
              <a:rPr lang="es-ES" sz="2400" dirty="0" smtClean="0"/>
              <a:t>Os </a:t>
            </a:r>
            <a:r>
              <a:rPr lang="es-ES" sz="2400" dirty="0"/>
              <a:t>ministros son </a:t>
            </a:r>
            <a:r>
              <a:rPr lang="es-ES" sz="2400" dirty="0" err="1"/>
              <a:t>membros</a:t>
            </a:r>
            <a:r>
              <a:rPr lang="es-ES" sz="2400" dirty="0"/>
              <a:t> das Cortes e son responsables ante </a:t>
            </a:r>
            <a:r>
              <a:rPr lang="es-ES" sz="2400" dirty="0" err="1"/>
              <a:t>elas</a:t>
            </a:r>
            <a:r>
              <a:rPr lang="es-ES" sz="2400" dirty="0"/>
              <a:t> e poden presentar </a:t>
            </a:r>
            <a:r>
              <a:rPr lang="es-ES" sz="2400" dirty="0" err="1"/>
              <a:t>unha</a:t>
            </a:r>
            <a:r>
              <a:rPr lang="es-ES" sz="2400" dirty="0"/>
              <a:t> moción de censura contra o </a:t>
            </a:r>
            <a:r>
              <a:rPr lang="es-ES" sz="2400" dirty="0" err="1"/>
              <a:t>goberno</a:t>
            </a:r>
            <a:r>
              <a:rPr lang="es-E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0576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7425" y="0"/>
            <a:ext cx="52030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/>
              <a:t>O </a:t>
            </a:r>
            <a:r>
              <a:rPr lang="es-ES" sz="2400" b="1" dirty="0" err="1"/>
              <a:t>Rei</a:t>
            </a:r>
            <a:r>
              <a:rPr lang="es-ES" sz="2400" b="1" dirty="0"/>
              <a:t> </a:t>
            </a:r>
            <a:r>
              <a:rPr lang="es-ES" sz="2400" b="1" dirty="0" err="1"/>
              <a:t>xa</a:t>
            </a:r>
            <a:r>
              <a:rPr lang="es-ES" sz="2400" b="1" dirty="0"/>
              <a:t> non é depositario da soberanía, </a:t>
            </a:r>
            <a:r>
              <a:rPr lang="es-ES" sz="2400" b="1" dirty="0" err="1"/>
              <a:t>nin</a:t>
            </a:r>
            <a:r>
              <a:rPr lang="es-ES" sz="2400" b="1" dirty="0"/>
              <a:t> comparte o poder </a:t>
            </a:r>
            <a:r>
              <a:rPr lang="es-ES" sz="2400" b="1" dirty="0" err="1"/>
              <a:t>lexislativo</a:t>
            </a:r>
            <a:r>
              <a:rPr lang="es-ES" sz="2400" b="1" dirty="0"/>
              <a:t> coas Cortes</a:t>
            </a:r>
            <a:r>
              <a:rPr lang="es-ES" sz="2400" dirty="0"/>
              <a:t>. O </a:t>
            </a:r>
            <a:r>
              <a:rPr lang="es-ES" sz="2400" dirty="0" err="1"/>
              <a:t>Rei</a:t>
            </a:r>
            <a:r>
              <a:rPr lang="es-ES" sz="2400" dirty="0"/>
              <a:t> </a:t>
            </a:r>
            <a:r>
              <a:rPr lang="es-ES" sz="2400" dirty="0" err="1"/>
              <a:t>xa</a:t>
            </a:r>
            <a:r>
              <a:rPr lang="es-ES" sz="2400" dirty="0"/>
              <a:t> non é un poder </a:t>
            </a:r>
            <a:r>
              <a:rPr lang="es-ES" sz="2400" dirty="0" err="1"/>
              <a:t>constituínte</a:t>
            </a:r>
            <a:r>
              <a:rPr lang="es-ES" sz="2400" dirty="0"/>
              <a:t> (Estatuto Real, C. de 1837 e 1845), </a:t>
            </a:r>
            <a:r>
              <a:rPr lang="es-ES" sz="2400" dirty="0" err="1"/>
              <a:t>senón</a:t>
            </a:r>
            <a:r>
              <a:rPr lang="es-ES" sz="2400" dirty="0"/>
              <a:t> que é un poder </a:t>
            </a:r>
            <a:r>
              <a:rPr lang="es-ES" sz="2400" dirty="0" err="1"/>
              <a:t>constituído</a:t>
            </a:r>
            <a:r>
              <a:rPr lang="es-ES" sz="2400" dirty="0"/>
              <a:t>. </a:t>
            </a:r>
            <a:r>
              <a:rPr lang="es-ES" sz="2400" dirty="0" err="1"/>
              <a:t>Exerce</a:t>
            </a:r>
            <a:r>
              <a:rPr lang="es-ES" sz="2400" dirty="0"/>
              <a:t> o poder mediante os ministros e </a:t>
            </a:r>
            <a:r>
              <a:rPr lang="es-ES" sz="2400" dirty="0" err="1"/>
              <a:t>aínda</a:t>
            </a:r>
            <a:r>
              <a:rPr lang="es-ES" sz="2400" dirty="0"/>
              <a:t> que pode disolver as Cortes, estas deben reunirse no </a:t>
            </a:r>
            <a:r>
              <a:rPr lang="es-ES" sz="2400" dirty="0" err="1"/>
              <a:t>prazo</a:t>
            </a:r>
            <a:r>
              <a:rPr lang="es-ES" sz="2400" dirty="0"/>
              <a:t> </a:t>
            </a:r>
            <a:r>
              <a:rPr lang="es-ES" sz="2400" dirty="0" err="1"/>
              <a:t>fixado</a:t>
            </a:r>
            <a:r>
              <a:rPr lang="es-ES" sz="2400" dirty="0"/>
              <a:t> </a:t>
            </a:r>
            <a:r>
              <a:rPr lang="es-ES" sz="2400" dirty="0" err="1"/>
              <a:t>pola</a:t>
            </a:r>
            <a:r>
              <a:rPr lang="es-ES" sz="2400" dirty="0"/>
              <a:t> Constitución. </a:t>
            </a:r>
            <a:r>
              <a:rPr lang="es-ES" sz="2400" b="1" dirty="0"/>
              <a:t>O </a:t>
            </a:r>
            <a:r>
              <a:rPr lang="es-ES" sz="2400" b="1" dirty="0" err="1"/>
              <a:t>Rei</a:t>
            </a:r>
            <a:r>
              <a:rPr lang="es-ES" sz="2400" b="1" dirty="0"/>
              <a:t>, reina, pero non </a:t>
            </a:r>
            <a:r>
              <a:rPr lang="es-ES" sz="2400" b="1" dirty="0" err="1"/>
              <a:t>goberna</a:t>
            </a:r>
            <a:r>
              <a:rPr lang="es-ES" sz="2400" dirty="0" smtClean="0"/>
              <a:t>.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b="1" dirty="0"/>
              <a:t>En canto </a:t>
            </a:r>
            <a:r>
              <a:rPr lang="es-ES" sz="2400" b="1" dirty="0" err="1"/>
              <a:t>ó</a:t>
            </a:r>
            <a:r>
              <a:rPr lang="es-ES" sz="2400" b="1" dirty="0"/>
              <a:t> poder </a:t>
            </a:r>
            <a:r>
              <a:rPr lang="es-ES" sz="2400" b="1" dirty="0" err="1"/>
              <a:t>xudicial</a:t>
            </a:r>
            <a:r>
              <a:rPr lang="es-ES" sz="2400" dirty="0"/>
              <a:t>, o </a:t>
            </a:r>
            <a:r>
              <a:rPr lang="es-ES" sz="2400" dirty="0" err="1"/>
              <a:t>novidoso</a:t>
            </a:r>
            <a:r>
              <a:rPr lang="es-ES" sz="2400" dirty="0"/>
              <a:t> é que se trata de </a:t>
            </a:r>
            <a:r>
              <a:rPr lang="es-ES" sz="2400" b="1" dirty="0"/>
              <a:t>garantir a </a:t>
            </a:r>
            <a:r>
              <a:rPr lang="es-ES" sz="2400" b="1" dirty="0" err="1"/>
              <a:t>súa</a:t>
            </a:r>
            <a:r>
              <a:rPr lang="es-ES" sz="2400" b="1" dirty="0"/>
              <a:t> independencia</a:t>
            </a:r>
            <a:r>
              <a:rPr lang="es-ES" sz="2400" dirty="0"/>
              <a:t>, </a:t>
            </a:r>
            <a:r>
              <a:rPr lang="es-ES" sz="2400" dirty="0" err="1"/>
              <a:t>establecendo</a:t>
            </a:r>
            <a:r>
              <a:rPr lang="es-ES" sz="2400" dirty="0"/>
              <a:t> o sistema de </a:t>
            </a:r>
            <a:r>
              <a:rPr lang="es-ES" sz="2400" b="1" dirty="0"/>
              <a:t>oposición como medio para acceder á </a:t>
            </a:r>
            <a:r>
              <a:rPr lang="es-ES" sz="2400" b="1" dirty="0" err="1"/>
              <a:t>xudicatura</a:t>
            </a:r>
            <a:r>
              <a:rPr lang="es-ES" sz="2400" dirty="0"/>
              <a:t> e se </a:t>
            </a:r>
            <a:r>
              <a:rPr lang="es-ES" sz="2400" dirty="0" err="1"/>
              <a:t>recoñecen</a:t>
            </a:r>
            <a:r>
              <a:rPr lang="es-ES" sz="2400" dirty="0"/>
              <a:t> os </a:t>
            </a:r>
            <a:r>
              <a:rPr lang="es-ES" sz="2400" dirty="0" err="1"/>
              <a:t>xurados</a:t>
            </a:r>
            <a:r>
              <a:rPr lang="es-ES" sz="2400" dirty="0"/>
              <a:t> populares. </a:t>
            </a:r>
            <a:r>
              <a:rPr lang="es-ES" sz="2400" dirty="0" err="1"/>
              <a:t>Ademais</a:t>
            </a:r>
            <a:r>
              <a:rPr lang="es-ES" sz="2400" dirty="0"/>
              <a:t> se establece o </a:t>
            </a:r>
            <a:r>
              <a:rPr lang="es-ES" sz="2400" dirty="0" err="1"/>
              <a:t>procedemento</a:t>
            </a:r>
            <a:r>
              <a:rPr lang="es-ES" sz="2400" dirty="0"/>
              <a:t> contra </a:t>
            </a:r>
            <a:r>
              <a:rPr lang="es-ES" sz="2400" dirty="0" err="1"/>
              <a:t>xuíces</a:t>
            </a:r>
            <a:r>
              <a:rPr lang="es-ES" sz="2400" dirty="0"/>
              <a:t> por delitos.</a:t>
            </a:r>
          </a:p>
        </p:txBody>
      </p:sp>
      <p:pic>
        <p:nvPicPr>
          <p:cNvPr id="4098" name="Picture 2" descr="Edición original manuscrita de la Constitución de 1869, con una rica caligrafía y ornamentada, encuadernada en terciopelo morado. Federico Reparaz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490" y="619461"/>
            <a:ext cx="6568225" cy="437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1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67425" y="334850"/>
            <a:ext cx="437881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A constitución </a:t>
            </a:r>
            <a:r>
              <a:rPr lang="es-ES" sz="2400" dirty="0" err="1"/>
              <a:t>tamén</a:t>
            </a:r>
            <a:r>
              <a:rPr lang="es-ES" sz="2400" dirty="0"/>
              <a:t> regulaba </a:t>
            </a:r>
            <a:r>
              <a:rPr lang="es-ES" sz="2400" dirty="0" err="1"/>
              <a:t>democraticamente</a:t>
            </a:r>
            <a:r>
              <a:rPr lang="es-ES" sz="2400" dirty="0"/>
              <a:t>, </a:t>
            </a:r>
            <a:r>
              <a:rPr lang="es-ES" sz="2400" b="1" dirty="0"/>
              <a:t>por elección, os </a:t>
            </a:r>
            <a:r>
              <a:rPr lang="es-ES" sz="2400" b="1" dirty="0" err="1"/>
              <a:t>concellos</a:t>
            </a:r>
            <a:r>
              <a:rPr lang="es-ES" sz="2400" b="1" dirty="0"/>
              <a:t>, as </a:t>
            </a:r>
            <a:r>
              <a:rPr lang="es-ES" sz="2400" b="1" dirty="0" err="1"/>
              <a:t>deputacións</a:t>
            </a:r>
            <a:r>
              <a:rPr lang="es-ES" sz="2400" dirty="0"/>
              <a:t>, a </a:t>
            </a:r>
            <a:r>
              <a:rPr lang="es-ES" sz="2400" dirty="0" err="1"/>
              <a:t>facenda</a:t>
            </a:r>
            <a:r>
              <a:rPr lang="es-ES" sz="2400" dirty="0"/>
              <a:t> e o </a:t>
            </a:r>
            <a:r>
              <a:rPr lang="es-ES" sz="2400" dirty="0" err="1"/>
              <a:t>exército</a:t>
            </a:r>
            <a:r>
              <a:rPr lang="es-ES" sz="2400" dirty="0" smtClean="0"/>
              <a:t>.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As Cortes:</a:t>
            </a:r>
          </a:p>
          <a:p>
            <a:pPr algn="just"/>
            <a:r>
              <a:rPr lang="es-ES" sz="2400" dirty="0" smtClean="0"/>
              <a:t>-    </a:t>
            </a:r>
            <a:r>
              <a:rPr lang="es-ES" sz="2400" b="1" dirty="0" err="1" smtClean="0"/>
              <a:t>aboliron</a:t>
            </a:r>
            <a:r>
              <a:rPr lang="es-ES" sz="2400" b="1" dirty="0" smtClean="0"/>
              <a:t> </a:t>
            </a:r>
            <a:r>
              <a:rPr lang="es-ES" sz="2400" b="1" dirty="0"/>
              <a:t>a </a:t>
            </a:r>
            <a:r>
              <a:rPr lang="es-ES" sz="2400" b="1" dirty="0" err="1"/>
              <a:t>escravitude</a:t>
            </a:r>
            <a:r>
              <a:rPr lang="es-ES" sz="2400" b="1" dirty="0"/>
              <a:t>, </a:t>
            </a:r>
            <a:endParaRPr lang="es-ES" sz="2400" b="1" dirty="0" smtClean="0"/>
          </a:p>
          <a:p>
            <a:pPr marL="342900" indent="-342900" algn="just">
              <a:buFontTx/>
              <a:buChar char="-"/>
            </a:pPr>
            <a:r>
              <a:rPr lang="es-ES" sz="2400" b="1" dirty="0" err="1" smtClean="0"/>
              <a:t>aboliron</a:t>
            </a:r>
            <a:r>
              <a:rPr lang="es-ES" sz="2400" b="1" dirty="0" smtClean="0"/>
              <a:t> a </a:t>
            </a:r>
            <a:r>
              <a:rPr lang="es-ES" sz="2400" b="1" dirty="0"/>
              <a:t>pena de </a:t>
            </a:r>
            <a:r>
              <a:rPr lang="es-ES" sz="2400" b="1" dirty="0" err="1"/>
              <a:t>morte</a:t>
            </a:r>
            <a:r>
              <a:rPr lang="es-ES" sz="2400" b="1" dirty="0"/>
              <a:t>, </a:t>
            </a:r>
            <a:endParaRPr lang="es-ES" sz="2400" b="1" dirty="0" smtClean="0"/>
          </a:p>
          <a:p>
            <a:pPr marL="342900" indent="-342900" algn="just">
              <a:buFontTx/>
              <a:buChar char="-"/>
            </a:pPr>
            <a:r>
              <a:rPr lang="es-ES" sz="2400" b="1" dirty="0" err="1" smtClean="0"/>
              <a:t>emprenderon</a:t>
            </a:r>
            <a:r>
              <a:rPr lang="es-ES" sz="2400" b="1" dirty="0" smtClean="0"/>
              <a:t> </a:t>
            </a:r>
            <a:r>
              <a:rPr lang="es-ES" sz="2400" b="1" dirty="0"/>
              <a:t>a reforma penitenciaria, </a:t>
            </a:r>
            <a:endParaRPr lang="es-ES" sz="2400" b="1" dirty="0" smtClean="0"/>
          </a:p>
          <a:p>
            <a:pPr algn="just"/>
            <a:r>
              <a:rPr lang="es-ES" sz="2400" b="1" dirty="0" smtClean="0"/>
              <a:t>- </a:t>
            </a:r>
            <a:r>
              <a:rPr lang="es-ES" sz="2400" b="1" dirty="0" err="1" smtClean="0"/>
              <a:t>avogaron</a:t>
            </a:r>
            <a:r>
              <a:rPr lang="es-ES" sz="2400" b="1" dirty="0" smtClean="0"/>
              <a:t> por </a:t>
            </a:r>
            <a:r>
              <a:rPr lang="es-ES" sz="2400" b="1" dirty="0" err="1"/>
              <a:t>mellorar</a:t>
            </a:r>
            <a:r>
              <a:rPr lang="es-ES" sz="2400" b="1" dirty="0"/>
              <a:t> as </a:t>
            </a:r>
            <a:r>
              <a:rPr lang="es-ES" sz="2400" b="1" dirty="0" err="1" smtClean="0"/>
              <a:t>condicións</a:t>
            </a:r>
            <a:r>
              <a:rPr lang="es-ES" sz="2400" b="1" dirty="0" smtClean="0"/>
              <a:t> </a:t>
            </a:r>
            <a:r>
              <a:rPr lang="es-ES" sz="2400" b="1" dirty="0"/>
              <a:t>de vida da clase </a:t>
            </a:r>
            <a:r>
              <a:rPr lang="es-ES" sz="2400" b="1" dirty="0" err="1"/>
              <a:t>traballadora</a:t>
            </a:r>
            <a:r>
              <a:rPr lang="es-ES" sz="2400" b="1" dirty="0"/>
              <a:t> </a:t>
            </a:r>
            <a:endParaRPr lang="es-ES" sz="2400" b="1" dirty="0" smtClean="0"/>
          </a:p>
          <a:p>
            <a:pPr algn="just"/>
            <a:r>
              <a:rPr lang="es-ES" sz="2400" b="1" dirty="0" smtClean="0"/>
              <a:t> - </a:t>
            </a:r>
            <a:r>
              <a:rPr lang="es-ES" sz="2400" b="1" dirty="0" err="1" smtClean="0"/>
              <a:t>manifestáronse</a:t>
            </a:r>
            <a:r>
              <a:rPr lang="es-ES" sz="2400" b="1" dirty="0" smtClean="0"/>
              <a:t> </a:t>
            </a:r>
            <a:r>
              <a:rPr lang="es-ES" sz="2400" b="1" dirty="0"/>
              <a:t>a </a:t>
            </a:r>
            <a:r>
              <a:rPr lang="es-ES" sz="2400" b="1" dirty="0" err="1"/>
              <a:t>prol</a:t>
            </a:r>
            <a:r>
              <a:rPr lang="es-ES" sz="2400" b="1" dirty="0"/>
              <a:t> da promoción sociocultural da </a:t>
            </a:r>
            <a:r>
              <a:rPr lang="es-ES" sz="2400" b="1" dirty="0" err="1"/>
              <a:t>muller</a:t>
            </a:r>
            <a:r>
              <a:rPr lang="es-ES" sz="2400" b="1" dirty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241" y="959619"/>
            <a:ext cx="7700015" cy="49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3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1820" y="244699"/>
            <a:ext cx="51129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/>
              <a:t>Despois</a:t>
            </a:r>
            <a:r>
              <a:rPr lang="es-ES" sz="2400" dirty="0"/>
              <a:t> de que se promulgara a </a:t>
            </a:r>
            <a:r>
              <a:rPr lang="es-ES" sz="2400" dirty="0" err="1"/>
              <a:t>Constit</a:t>
            </a:r>
            <a:r>
              <a:rPr lang="es-ES" sz="2400" dirty="0"/>
              <a:t>. de 1869 que declaraba o sistema monárquico, </a:t>
            </a:r>
            <a:r>
              <a:rPr lang="es-ES" sz="2400" dirty="0" err="1"/>
              <a:t>noméase</a:t>
            </a:r>
            <a:r>
              <a:rPr lang="es-ES" sz="2400" dirty="0"/>
              <a:t> como </a:t>
            </a:r>
            <a:r>
              <a:rPr lang="es-ES" sz="2400" dirty="0" err="1"/>
              <a:t>rexente</a:t>
            </a:r>
            <a:r>
              <a:rPr lang="es-ES" sz="2400" dirty="0"/>
              <a:t>, á espera do </a:t>
            </a:r>
            <a:r>
              <a:rPr lang="es-ES" sz="2400" dirty="0" err="1"/>
              <a:t>novo</a:t>
            </a:r>
            <a:r>
              <a:rPr lang="es-ES" sz="2400" dirty="0"/>
              <a:t> </a:t>
            </a:r>
            <a:r>
              <a:rPr lang="es-ES" sz="2400" dirty="0" err="1"/>
              <a:t>Rei</a:t>
            </a:r>
            <a:r>
              <a:rPr lang="es-ES" sz="2400" dirty="0"/>
              <a:t>,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xeneral</a:t>
            </a:r>
            <a:r>
              <a:rPr lang="es-ES" sz="2400" dirty="0"/>
              <a:t> Serrano, vencedor en Alcolea</a:t>
            </a:r>
            <a:r>
              <a:rPr lang="es-ES" sz="2400" dirty="0" smtClean="0"/>
              <a:t>.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b="1" dirty="0"/>
              <a:t>A figura política </a:t>
            </a:r>
            <a:r>
              <a:rPr lang="es-ES" sz="2400" b="1" dirty="0" err="1"/>
              <a:t>máis</a:t>
            </a:r>
            <a:r>
              <a:rPr lang="es-ES" sz="2400" b="1" dirty="0"/>
              <a:t> importante </a:t>
            </a:r>
            <a:r>
              <a:rPr lang="es-ES" sz="2400" b="1" dirty="0" err="1"/>
              <a:t>segue</a:t>
            </a:r>
            <a:r>
              <a:rPr lang="es-ES" sz="2400" b="1" dirty="0"/>
              <a:t> </a:t>
            </a:r>
            <a:r>
              <a:rPr lang="es-ES" sz="2400" b="1" dirty="0" err="1"/>
              <a:t>sendo</a:t>
            </a:r>
            <a:r>
              <a:rPr lang="es-ES" sz="2400" b="1" dirty="0"/>
              <a:t> o </a:t>
            </a:r>
            <a:r>
              <a:rPr lang="es-ES" sz="2400" b="1" dirty="0" err="1"/>
              <a:t>xeneral</a:t>
            </a:r>
            <a:r>
              <a:rPr lang="es-ES" sz="2400" b="1" dirty="0"/>
              <a:t> Prim</a:t>
            </a:r>
            <a:r>
              <a:rPr lang="es-ES" sz="2400" dirty="0"/>
              <a:t>, capaz de aglutinar </a:t>
            </a:r>
            <a:r>
              <a:rPr lang="es-ES" sz="2400" dirty="0" err="1"/>
              <a:t>ás</a:t>
            </a:r>
            <a:r>
              <a:rPr lang="es-ES" sz="2400" dirty="0"/>
              <a:t> </a:t>
            </a:r>
            <a:r>
              <a:rPr lang="es-ES" sz="2400" dirty="0" err="1"/>
              <a:t>forzas</a:t>
            </a:r>
            <a:r>
              <a:rPr lang="es-ES" sz="2400" dirty="0"/>
              <a:t> políticas que formaban a coalición democrática e conseguir o consenso </a:t>
            </a:r>
            <a:r>
              <a:rPr lang="es-ES" sz="2400" dirty="0" err="1"/>
              <a:t>mentres</a:t>
            </a:r>
            <a:r>
              <a:rPr lang="es-ES" sz="2400" dirty="0"/>
              <a:t> se </a:t>
            </a:r>
            <a:r>
              <a:rPr lang="es-ES" sz="2400" dirty="0" err="1"/>
              <a:t>atopaba</a:t>
            </a:r>
            <a:r>
              <a:rPr lang="es-ES" sz="2400" dirty="0"/>
              <a:t> un </a:t>
            </a:r>
            <a:r>
              <a:rPr lang="es-ES" sz="2400" dirty="0" err="1"/>
              <a:t>novo</a:t>
            </a:r>
            <a:r>
              <a:rPr lang="es-ES" sz="2400" dirty="0"/>
              <a:t> </a:t>
            </a:r>
            <a:r>
              <a:rPr lang="es-ES" sz="2400" dirty="0" err="1"/>
              <a:t>Rei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Será </a:t>
            </a:r>
            <a:r>
              <a:rPr lang="es-ES" sz="2400" dirty="0"/>
              <a:t>Prim </a:t>
            </a:r>
            <a:r>
              <a:rPr lang="es-ES" sz="2400" dirty="0" err="1"/>
              <a:t>quen</a:t>
            </a:r>
            <a:r>
              <a:rPr lang="es-ES" sz="2400" dirty="0"/>
              <a:t> </a:t>
            </a:r>
            <a:r>
              <a:rPr lang="es-ES" sz="2400" dirty="0" err="1"/>
              <a:t>apoie</a:t>
            </a:r>
            <a:r>
              <a:rPr lang="es-ES" sz="2400" dirty="0"/>
              <a:t> a figura de Amadeo de </a:t>
            </a:r>
            <a:r>
              <a:rPr lang="es-ES" sz="2400" dirty="0" err="1"/>
              <a:t>Savoia</a:t>
            </a:r>
            <a:r>
              <a:rPr lang="es-ES" sz="2400" dirty="0"/>
              <a:t> como </a:t>
            </a:r>
            <a:r>
              <a:rPr lang="es-ES" sz="2400" dirty="0" err="1"/>
              <a:t>novo</a:t>
            </a:r>
            <a:r>
              <a:rPr lang="es-ES" sz="2400" dirty="0"/>
              <a:t> </a:t>
            </a:r>
            <a:r>
              <a:rPr lang="es-ES" sz="2400" dirty="0" err="1"/>
              <a:t>Rei</a:t>
            </a:r>
            <a:r>
              <a:rPr lang="es-ES" sz="2400" dirty="0"/>
              <a:t> de España. </a:t>
            </a:r>
            <a:endParaRPr lang="gl-ES" sz="2400" dirty="0"/>
          </a:p>
        </p:txBody>
      </p:sp>
      <p:pic>
        <p:nvPicPr>
          <p:cNvPr id="7170" name="Picture 2" descr="Prim o las máscaras del crimen - MadriláneaMadrilán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161" y="0"/>
            <a:ext cx="48622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33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8941" y="296214"/>
            <a:ext cx="49970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/>
              <a:t>Tralo</a:t>
            </a:r>
            <a:r>
              <a:rPr lang="es-ES" sz="2400" dirty="0"/>
              <a:t> </a:t>
            </a:r>
            <a:r>
              <a:rPr lang="es-ES" sz="2400" dirty="0" err="1"/>
              <a:t>asasinato</a:t>
            </a:r>
            <a:r>
              <a:rPr lang="es-ES" sz="2400" dirty="0"/>
              <a:t> de Prim, o </a:t>
            </a:r>
            <a:r>
              <a:rPr lang="es-ES" sz="2400" dirty="0" err="1"/>
              <a:t>Rei</a:t>
            </a:r>
            <a:r>
              <a:rPr lang="es-ES" sz="2400" dirty="0"/>
              <a:t> </a:t>
            </a:r>
            <a:r>
              <a:rPr lang="es-ES" sz="2400" dirty="0" err="1"/>
              <a:t>atoparase</a:t>
            </a:r>
            <a:r>
              <a:rPr lang="es-ES" sz="2400" dirty="0"/>
              <a:t> á </a:t>
            </a:r>
            <a:r>
              <a:rPr lang="es-ES" sz="2400" dirty="0" err="1"/>
              <a:t>súa</a:t>
            </a:r>
            <a:r>
              <a:rPr lang="es-ES" sz="2400" dirty="0"/>
              <a:t> </a:t>
            </a:r>
            <a:r>
              <a:rPr lang="es-ES" sz="2400" dirty="0" err="1" smtClean="0"/>
              <a:t>chegada</a:t>
            </a:r>
            <a:r>
              <a:rPr lang="es-ES" sz="2400" dirty="0" smtClean="0"/>
              <a:t>:</a:t>
            </a:r>
          </a:p>
          <a:p>
            <a:pPr marL="342900" indent="-342900" algn="just">
              <a:buFontTx/>
              <a:buChar char="-"/>
            </a:pPr>
            <a:r>
              <a:rPr lang="es-ES" sz="2400" b="1" dirty="0" err="1" smtClean="0"/>
              <a:t>sen</a:t>
            </a:r>
            <a:r>
              <a:rPr lang="es-ES" sz="2400" b="1" dirty="0" smtClean="0"/>
              <a:t> valedor</a:t>
            </a:r>
            <a:r>
              <a:rPr lang="es-ES" sz="2400" b="1" dirty="0"/>
              <a:t> </a:t>
            </a:r>
            <a:r>
              <a:rPr lang="es-ES" sz="2400" b="1" dirty="0" err="1" smtClean="0"/>
              <a:t>pola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morte</a:t>
            </a:r>
            <a:r>
              <a:rPr lang="es-ES" sz="2400" b="1" dirty="0" smtClean="0"/>
              <a:t> de Prim</a:t>
            </a:r>
          </a:p>
          <a:p>
            <a:pPr marL="342900" indent="-342900" algn="just">
              <a:buFontTx/>
              <a:buChar char="-"/>
            </a:pPr>
            <a:r>
              <a:rPr lang="es-ES" sz="2400" b="1" dirty="0" err="1" smtClean="0"/>
              <a:t>sen</a:t>
            </a:r>
            <a:r>
              <a:rPr lang="es-ES" sz="2400" b="1" dirty="0" smtClean="0"/>
              <a:t> </a:t>
            </a:r>
            <a:r>
              <a:rPr lang="es-ES" sz="2400" b="1" dirty="0"/>
              <a:t>o </a:t>
            </a:r>
            <a:r>
              <a:rPr lang="es-ES" sz="2400" b="1" dirty="0" err="1"/>
              <a:t>apoio</a:t>
            </a:r>
            <a:r>
              <a:rPr lang="es-ES" sz="2400" b="1" dirty="0"/>
              <a:t> da </a:t>
            </a:r>
            <a:r>
              <a:rPr lang="es-ES" sz="2400" b="1" dirty="0" err="1"/>
              <a:t>sociedade</a:t>
            </a:r>
            <a:r>
              <a:rPr lang="es-ES" sz="2400" b="1" dirty="0"/>
              <a:t> española</a:t>
            </a:r>
            <a:r>
              <a:rPr lang="es-ES" sz="2400" dirty="0"/>
              <a:t>,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err="1" smtClean="0"/>
              <a:t>cunha</a:t>
            </a:r>
            <a:r>
              <a:rPr lang="es-ES" sz="2400" dirty="0" smtClean="0"/>
              <a:t> </a:t>
            </a:r>
            <a:r>
              <a:rPr lang="es-ES" sz="2400" b="1" dirty="0" err="1"/>
              <a:t>crise</a:t>
            </a:r>
            <a:r>
              <a:rPr lang="es-ES" sz="2400" b="1" dirty="0"/>
              <a:t> dos partidos políticos </a:t>
            </a:r>
            <a:r>
              <a:rPr lang="es-ES" sz="2400" b="1" dirty="0" err="1"/>
              <a:t>asinantes</a:t>
            </a:r>
            <a:r>
              <a:rPr lang="es-ES" sz="2400" b="1" dirty="0"/>
              <a:t> do Pacto de Ostende </a:t>
            </a:r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con </a:t>
            </a:r>
            <a:r>
              <a:rPr lang="es-ES" sz="2400" b="1" dirty="0"/>
              <a:t>2 </a:t>
            </a:r>
            <a:r>
              <a:rPr lang="es-ES" sz="2400" b="1" dirty="0" err="1"/>
              <a:t>conflitos</a:t>
            </a:r>
            <a:r>
              <a:rPr lang="es-ES" sz="2400" b="1" dirty="0"/>
              <a:t> armados, </a:t>
            </a:r>
            <a:r>
              <a:rPr lang="es-ES" sz="2400" dirty="0"/>
              <a:t>a II Guerra Carlista </a:t>
            </a:r>
            <a:r>
              <a:rPr lang="es-ES" sz="2400" dirty="0" err="1"/>
              <a:t>na</a:t>
            </a:r>
            <a:r>
              <a:rPr lang="es-ES" sz="2400" dirty="0"/>
              <a:t> Península e a Guerra en Cuba. </a:t>
            </a:r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A </a:t>
            </a:r>
            <a:r>
              <a:rPr lang="es-ES" sz="2400" dirty="0"/>
              <a:t>falta de </a:t>
            </a:r>
            <a:r>
              <a:rPr lang="es-ES" sz="2400" dirty="0" err="1"/>
              <a:t>apoios</a:t>
            </a:r>
            <a:r>
              <a:rPr lang="es-ES" sz="2400" dirty="0"/>
              <a:t> e a situación tan complicada levará á </a:t>
            </a:r>
            <a:r>
              <a:rPr lang="es-ES" sz="2400" b="1" dirty="0"/>
              <a:t>abdicación de Amadeo en 1873,</a:t>
            </a:r>
            <a:r>
              <a:rPr lang="es-ES" sz="2400" dirty="0"/>
              <a:t> dando paso á experiencia da 1ª República española.</a:t>
            </a:r>
          </a:p>
        </p:txBody>
      </p:sp>
      <p:pic>
        <p:nvPicPr>
          <p:cNvPr id="6146" name="Picture 2" descr="Amadeo I de Saboya, el rey desafortun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881" y="3350854"/>
            <a:ext cx="6670028" cy="350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adridLaCiudad: Atentado contra Amadeo I de Sabo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186" y="296214"/>
            <a:ext cx="57531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41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6948" y="117693"/>
            <a:ext cx="618978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400" b="1" u="sng" dirty="0" smtClean="0"/>
              <a:t>ANTECEDENTES DE “A GLORIOSA” DE 1868.</a:t>
            </a:r>
            <a:endParaRPr lang="gl-ES" sz="2400" b="1" dirty="0" smtClean="0"/>
          </a:p>
          <a:p>
            <a:r>
              <a:rPr lang="gl-ES" sz="2400" dirty="0" smtClean="0"/>
              <a:t>1865,Trala destitución do catedrático </a:t>
            </a:r>
            <a:r>
              <a:rPr lang="gl-ES" sz="2400" dirty="0" err="1" smtClean="0"/>
              <a:t>Castelar</a:t>
            </a:r>
            <a:r>
              <a:rPr lang="gl-ES" sz="2400" dirty="0" smtClean="0"/>
              <a:t> polo seu artigo “O </a:t>
            </a:r>
            <a:r>
              <a:rPr lang="gl-ES" sz="2400" dirty="0" err="1" smtClean="0"/>
              <a:t>rasgo</a:t>
            </a:r>
            <a:r>
              <a:rPr lang="gl-ES" sz="2400" dirty="0" smtClean="0"/>
              <a:t>” crítico coa raíña, nace un novo tipo de conflito, a revolta estudantil, </a:t>
            </a:r>
          </a:p>
          <a:p>
            <a:r>
              <a:rPr lang="gl-ES" sz="2400" dirty="0" smtClean="0"/>
              <a:t>               “ noite de San Daniel “</a:t>
            </a:r>
          </a:p>
          <a:p>
            <a:r>
              <a:rPr lang="gl-ES" sz="2400" dirty="0" smtClean="0"/>
              <a:t>Os estudantes maniféstanse por solidariedade con </a:t>
            </a:r>
            <a:r>
              <a:rPr lang="gl-ES" sz="2400" dirty="0" err="1" smtClean="0"/>
              <a:t>Castelar</a:t>
            </a:r>
            <a:r>
              <a:rPr lang="gl-ES" sz="2400" dirty="0" smtClean="0"/>
              <a:t> e cunha forte crítica ó goberno de Sabela II. O goberno responde cunha violenta represión.</a:t>
            </a:r>
          </a:p>
          <a:p>
            <a:r>
              <a:rPr lang="gl-ES" sz="2400" dirty="0" smtClean="0"/>
              <a:t>En 1866, </a:t>
            </a:r>
            <a:r>
              <a:rPr lang="gl-ES" sz="2400" dirty="0" err="1" smtClean="0"/>
              <a:t>Prim</a:t>
            </a:r>
            <a:r>
              <a:rPr lang="gl-ES" sz="2400" dirty="0" smtClean="0"/>
              <a:t>, mito para os progresistas,  iniciará conversas co Partido Demócrata: </a:t>
            </a:r>
          </a:p>
          <a:p>
            <a:r>
              <a:rPr lang="gl-ES" sz="2400" b="1" u="sng" dirty="0" smtClean="0"/>
              <a:t>                      Pacto de </a:t>
            </a:r>
            <a:r>
              <a:rPr lang="gl-ES" sz="2400" b="1" u="sng" dirty="0" err="1" smtClean="0"/>
              <a:t>Ostende</a:t>
            </a:r>
            <a:r>
              <a:rPr lang="gl-ES" sz="2400" u="sng" dirty="0" smtClean="0"/>
              <a:t>, </a:t>
            </a:r>
          </a:p>
          <a:p>
            <a:r>
              <a:rPr lang="gl-ES" sz="2400" dirty="0" smtClean="0"/>
              <a:t>Pacto claramente contrario a Sabela II, pois ambos partidos </a:t>
            </a:r>
            <a:r>
              <a:rPr lang="gl-ES" sz="2400" b="1" dirty="0" smtClean="0"/>
              <a:t>apoian:</a:t>
            </a:r>
          </a:p>
          <a:p>
            <a:pPr marL="342900" indent="-342900">
              <a:buFontTx/>
              <a:buChar char="-"/>
            </a:pPr>
            <a:r>
              <a:rPr lang="gl-ES" sz="2400" b="1" dirty="0"/>
              <a:t>O</a:t>
            </a:r>
            <a:r>
              <a:rPr lang="gl-ES" sz="2400" b="1" dirty="0" smtClean="0"/>
              <a:t> derrocamento da raíña </a:t>
            </a:r>
          </a:p>
          <a:p>
            <a:pPr marL="342900" indent="-342900">
              <a:buFontTx/>
              <a:buChar char="-"/>
            </a:pPr>
            <a:r>
              <a:rPr lang="gl-ES" sz="2400" b="1" dirty="0" smtClean="0"/>
              <a:t>Futuro sistema político, Monarquía ou República, en mans das futuras Cortes,  elixidas por Sufraxio Universal directo</a:t>
            </a:r>
            <a:endParaRPr lang="gl-ES" sz="2400" dirty="0"/>
          </a:p>
        </p:txBody>
      </p:sp>
      <p:pic>
        <p:nvPicPr>
          <p:cNvPr id="2050" name="Picture 2" descr="Juan Prim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017" y="2401199"/>
            <a:ext cx="3771138" cy="445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an Daniel. Hoy 10 de Abril de 1865 se desata la Noche de Sa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186" y="398596"/>
            <a:ext cx="48768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17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60209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O </a:t>
            </a:r>
            <a:r>
              <a:rPr lang="es-ES" sz="2400" dirty="0" err="1"/>
              <a:t>goberno</a:t>
            </a:r>
            <a:r>
              <a:rPr lang="es-ES" sz="2400" dirty="0"/>
              <a:t> de O´ </a:t>
            </a:r>
            <a:r>
              <a:rPr lang="es-ES" sz="2400" dirty="0" err="1"/>
              <a:t>Donnell</a:t>
            </a:r>
            <a:r>
              <a:rPr lang="es-ES" sz="2400" dirty="0"/>
              <a:t>, </a:t>
            </a:r>
            <a:r>
              <a:rPr lang="es-ES" sz="2400" dirty="0" err="1"/>
              <a:t>xeneral</a:t>
            </a:r>
            <a:r>
              <a:rPr lang="es-ES" sz="2400" dirty="0"/>
              <a:t> que preside o partido da Unión Liberal, pretende gobernar en 1866 por decreto, de costas </a:t>
            </a:r>
            <a:r>
              <a:rPr lang="es-ES" sz="2400" dirty="0" err="1"/>
              <a:t>ás</a:t>
            </a:r>
            <a:r>
              <a:rPr lang="es-ES" sz="2400" dirty="0"/>
              <a:t> Cortes. Durante o </a:t>
            </a:r>
            <a:r>
              <a:rPr lang="es-ES" sz="2400" dirty="0" err="1"/>
              <a:t>seu</a:t>
            </a:r>
            <a:r>
              <a:rPr lang="es-ES" sz="2400" dirty="0"/>
              <a:t> </a:t>
            </a:r>
            <a:r>
              <a:rPr lang="es-ES" sz="2400" dirty="0" err="1"/>
              <a:t>goberno</a:t>
            </a:r>
            <a:r>
              <a:rPr lang="es-ES" sz="2400" dirty="0"/>
              <a:t> </a:t>
            </a:r>
            <a:r>
              <a:rPr lang="es-ES" sz="2400" dirty="0" err="1"/>
              <a:t>vaise</a:t>
            </a:r>
            <a:r>
              <a:rPr lang="es-ES" sz="2400" dirty="0"/>
              <a:t> producir o </a:t>
            </a:r>
            <a:r>
              <a:rPr lang="es-ES" sz="2400" dirty="0" err="1"/>
              <a:t>pronunciamento</a:t>
            </a:r>
            <a:r>
              <a:rPr lang="es-ES" sz="2400" dirty="0"/>
              <a:t> dos </a:t>
            </a:r>
            <a:r>
              <a:rPr lang="es-ES" sz="2400" b="1" dirty="0" err="1"/>
              <a:t>sarxentos</a:t>
            </a:r>
            <a:r>
              <a:rPr lang="es-ES" sz="2400" b="1" dirty="0"/>
              <a:t> de artillaría</a:t>
            </a:r>
            <a:r>
              <a:rPr lang="es-ES" sz="2400" dirty="0"/>
              <a:t> </a:t>
            </a:r>
            <a:r>
              <a:rPr lang="es-ES" sz="2400" b="1" dirty="0"/>
              <a:t>do Cuartel de San Gil</a:t>
            </a:r>
            <a:r>
              <a:rPr lang="es-ES" sz="2400" dirty="0"/>
              <a:t>, en Madrid. </a:t>
            </a:r>
            <a:endParaRPr lang="es-ES" sz="2400" dirty="0" smtClean="0"/>
          </a:p>
          <a:p>
            <a:pPr algn="just"/>
            <a:r>
              <a:rPr lang="es-ES" sz="2400" dirty="0" smtClean="0"/>
              <a:t>A </a:t>
            </a:r>
            <a:r>
              <a:rPr lang="es-ES" sz="2400" dirty="0"/>
              <a:t>represión sobre os </a:t>
            </a:r>
            <a:r>
              <a:rPr lang="es-ES" sz="2400" dirty="0" err="1"/>
              <a:t>sarxentos</a:t>
            </a:r>
            <a:r>
              <a:rPr lang="es-ES" sz="2400" dirty="0"/>
              <a:t> de artillería </a:t>
            </a:r>
            <a:r>
              <a:rPr lang="es-ES" sz="2400" dirty="0" err="1"/>
              <a:t>vai</a:t>
            </a:r>
            <a:r>
              <a:rPr lang="es-ES" sz="2400" dirty="0"/>
              <a:t> motivar a actuación da camarilla da </a:t>
            </a:r>
            <a:r>
              <a:rPr lang="es-ES" sz="2400" dirty="0" err="1"/>
              <a:t>raíña</a:t>
            </a:r>
            <a:r>
              <a:rPr lang="es-ES" sz="2400" dirty="0"/>
              <a:t> que </a:t>
            </a:r>
            <a:r>
              <a:rPr lang="es-ES" sz="2400" dirty="0" err="1"/>
              <a:t>aproveitará</a:t>
            </a:r>
            <a:r>
              <a:rPr lang="es-ES" sz="2400" dirty="0"/>
              <a:t> a ocasión para desacreditar a </a:t>
            </a:r>
            <a:r>
              <a:rPr lang="es-ES" sz="2400" dirty="0" err="1" smtClean="0"/>
              <a:t>O´Donnell</a:t>
            </a:r>
            <a:r>
              <a:rPr lang="es-ES" sz="2400" dirty="0" smtClean="0"/>
              <a:t> e </a:t>
            </a:r>
            <a:r>
              <a:rPr lang="es-ES" sz="2400" dirty="0"/>
              <a:t>chamar </a:t>
            </a:r>
            <a:r>
              <a:rPr lang="es-ES" sz="2400" dirty="0" err="1"/>
              <a:t>ó</a:t>
            </a:r>
            <a:r>
              <a:rPr lang="es-ES" sz="2400" dirty="0"/>
              <a:t> poder a Narváez, apostando por </a:t>
            </a:r>
            <a:r>
              <a:rPr lang="es-ES" sz="2400" dirty="0" err="1"/>
              <a:t>unha</a:t>
            </a:r>
            <a:r>
              <a:rPr lang="es-ES" sz="2400" dirty="0"/>
              <a:t> </a:t>
            </a:r>
            <a:r>
              <a:rPr lang="es-ES" sz="2400" dirty="0" err="1"/>
              <a:t>liña</a:t>
            </a:r>
            <a:r>
              <a:rPr lang="es-ES" sz="2400" dirty="0"/>
              <a:t> moderada e dura. </a:t>
            </a:r>
            <a:endParaRPr lang="es-ES" sz="2400" dirty="0" smtClean="0"/>
          </a:p>
          <a:p>
            <a:pPr algn="just"/>
            <a:r>
              <a:rPr lang="es-ES" sz="2400" dirty="0" smtClean="0"/>
              <a:t>Con </a:t>
            </a:r>
            <a:r>
              <a:rPr lang="es-ES" sz="2400" dirty="0"/>
              <a:t>esta manobra, Sabela II </a:t>
            </a:r>
            <a:r>
              <a:rPr lang="es-ES" sz="2400" dirty="0" err="1"/>
              <a:t>vai</a:t>
            </a:r>
            <a:r>
              <a:rPr lang="es-ES" sz="2400" dirty="0"/>
              <a:t> perder o </a:t>
            </a:r>
            <a:r>
              <a:rPr lang="es-ES" sz="2400" dirty="0" err="1"/>
              <a:t>apoio</a:t>
            </a:r>
            <a:r>
              <a:rPr lang="es-ES" sz="2400" dirty="0"/>
              <a:t> de </a:t>
            </a:r>
            <a:r>
              <a:rPr lang="es-ES" sz="2400" dirty="0" err="1"/>
              <a:t>O´Donnell</a:t>
            </a:r>
            <a:r>
              <a:rPr lang="es-ES" sz="2400" dirty="0"/>
              <a:t> e os </a:t>
            </a:r>
            <a:r>
              <a:rPr lang="es-ES" sz="2400" dirty="0" smtClean="0"/>
              <a:t>Unionistas e en grande parte do </a:t>
            </a:r>
            <a:r>
              <a:rPr lang="es-ES" sz="2400" dirty="0" err="1" smtClean="0"/>
              <a:t>exército</a:t>
            </a:r>
            <a:r>
              <a:rPr lang="es-ES" sz="2400" dirty="0" smtClean="0"/>
              <a:t> no que estaba </a:t>
            </a:r>
            <a:r>
              <a:rPr lang="es-ES" sz="2400" dirty="0" err="1" smtClean="0"/>
              <a:t>moi</a:t>
            </a:r>
            <a:r>
              <a:rPr lang="es-ES" sz="2400" dirty="0" smtClean="0"/>
              <a:t> implantada a Unión Liberal.</a:t>
            </a:r>
          </a:p>
          <a:p>
            <a:pPr algn="just"/>
            <a:r>
              <a:rPr lang="es-ES" sz="2400" dirty="0" err="1" smtClean="0"/>
              <a:t>Trala</a:t>
            </a:r>
            <a:r>
              <a:rPr lang="es-ES" sz="2400" dirty="0" smtClean="0"/>
              <a:t> </a:t>
            </a:r>
            <a:r>
              <a:rPr lang="es-ES" sz="2400" dirty="0" err="1" smtClean="0"/>
              <a:t>morte</a:t>
            </a:r>
            <a:r>
              <a:rPr lang="es-ES" sz="2400" dirty="0" smtClean="0"/>
              <a:t> de </a:t>
            </a:r>
            <a:r>
              <a:rPr lang="es-ES" sz="2400" dirty="0" err="1" smtClean="0"/>
              <a:t>O´Donnell</a:t>
            </a:r>
            <a:r>
              <a:rPr lang="es-ES" sz="2400" dirty="0" smtClean="0"/>
              <a:t>, A </a:t>
            </a:r>
            <a:r>
              <a:rPr lang="es-ES" sz="2400" b="1" dirty="0" smtClean="0"/>
              <a:t>Unión </a:t>
            </a:r>
            <a:r>
              <a:rPr lang="es-ES" sz="2400" b="1" dirty="0"/>
              <a:t>Liberal </a:t>
            </a:r>
            <a:r>
              <a:rPr lang="es-ES" sz="2400" b="1" dirty="0" err="1" smtClean="0"/>
              <a:t>achegarase</a:t>
            </a:r>
            <a:r>
              <a:rPr lang="es-ES" sz="2400" b="1" dirty="0" smtClean="0"/>
              <a:t> </a:t>
            </a:r>
            <a:r>
              <a:rPr lang="es-ES" sz="2400" b="1" dirty="0" err="1"/>
              <a:t>ós</a:t>
            </a:r>
            <a:r>
              <a:rPr lang="es-ES" sz="2400" b="1" dirty="0"/>
              <a:t> firmantes de Ostende, </a:t>
            </a:r>
            <a:r>
              <a:rPr lang="es-ES" sz="2400" b="1" dirty="0" err="1"/>
              <a:t>uníndose</a:t>
            </a:r>
            <a:r>
              <a:rPr lang="es-ES" sz="2400" b="1" dirty="0"/>
              <a:t> a </a:t>
            </a:r>
            <a:r>
              <a:rPr lang="es-ES" sz="2400" b="1" dirty="0" smtClean="0"/>
              <a:t>eles en 1867 </a:t>
            </a:r>
            <a:r>
              <a:rPr lang="es-ES" sz="2400" b="1" dirty="0" err="1" smtClean="0"/>
              <a:t>co</a:t>
            </a:r>
            <a:r>
              <a:rPr lang="es-ES" sz="2400" b="1" dirty="0" smtClean="0"/>
              <a:t> Pacto de </a:t>
            </a:r>
            <a:r>
              <a:rPr lang="es-ES" sz="2400" b="1" dirty="0" err="1" smtClean="0"/>
              <a:t>Bruxelas</a:t>
            </a:r>
            <a:r>
              <a:rPr lang="es-ES" sz="2400" b="1" dirty="0" smtClean="0"/>
              <a:t>.</a:t>
            </a:r>
            <a:endParaRPr lang="es-ES" sz="2400" dirty="0" smtClean="0"/>
          </a:p>
        </p:txBody>
      </p:sp>
      <p:pic>
        <p:nvPicPr>
          <p:cNvPr id="1026" name="Picture 2" descr="Pacto de Ostende – HISTORIA DE ESPAÑ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499" y="241522"/>
            <a:ext cx="4516192" cy="336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rváez. Un verano conflictivo: 1857 | De un olivo a ot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682" y="3920007"/>
            <a:ext cx="38100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acto de Ostende – HISTORIA DE ESPAÑ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99" y="393922"/>
            <a:ext cx="4516192" cy="336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1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5083" y="281354"/>
            <a:ext cx="58240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/>
              <a:t>Na</a:t>
            </a:r>
            <a:r>
              <a:rPr lang="es-ES" sz="2400" dirty="0"/>
              <a:t> última etapa do reinado de Sabela II, </a:t>
            </a:r>
            <a:r>
              <a:rPr lang="es-ES" sz="2400" b="1" dirty="0"/>
              <a:t>o partido moderado  </a:t>
            </a:r>
            <a:r>
              <a:rPr lang="es-ES" sz="2400" b="1" dirty="0" err="1"/>
              <a:t>emprega</a:t>
            </a:r>
            <a:r>
              <a:rPr lang="es-ES" sz="2400" b="1" dirty="0"/>
              <a:t> como recurso político a </a:t>
            </a:r>
            <a:r>
              <a:rPr lang="es-ES" sz="2400" b="1" dirty="0" err="1"/>
              <a:t>forza</a:t>
            </a:r>
            <a:r>
              <a:rPr lang="es-ES" sz="2400" b="1" dirty="0"/>
              <a:t>.</a:t>
            </a:r>
            <a:r>
              <a:rPr lang="es-ES" sz="2400" dirty="0"/>
              <a:t> 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Narváez </a:t>
            </a:r>
            <a:r>
              <a:rPr lang="es-ES" sz="2400" b="1" dirty="0"/>
              <a:t>clausura os periódicos da oposición</a:t>
            </a:r>
            <a:r>
              <a:rPr lang="es-ES" sz="2400" dirty="0"/>
              <a:t>, </a:t>
            </a:r>
            <a:r>
              <a:rPr lang="es-ES" sz="2400" b="1" dirty="0"/>
              <a:t>suspende as Cortes</a:t>
            </a:r>
            <a:r>
              <a:rPr lang="es-ES" sz="2400" dirty="0"/>
              <a:t> e </a:t>
            </a:r>
            <a:r>
              <a:rPr lang="es-ES" sz="2400" dirty="0" err="1"/>
              <a:t>empeza</a:t>
            </a:r>
            <a:r>
              <a:rPr lang="es-ES" sz="2400" dirty="0"/>
              <a:t> </a:t>
            </a:r>
            <a:r>
              <a:rPr lang="es-ES" sz="2400" b="1" dirty="0"/>
              <a:t>a depurar a políticos e militares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Cando </a:t>
            </a:r>
            <a:r>
              <a:rPr lang="es-ES" sz="2400" dirty="0"/>
              <a:t>Narváez </a:t>
            </a:r>
            <a:r>
              <a:rPr lang="es-ES" sz="2400" dirty="0" err="1"/>
              <a:t>morre</a:t>
            </a:r>
            <a:r>
              <a:rPr lang="es-ES" sz="2400" dirty="0"/>
              <a:t> en abril, as </a:t>
            </a:r>
            <a:r>
              <a:rPr lang="es-ES" sz="2400" dirty="0" err="1"/>
              <a:t>condicións</a:t>
            </a:r>
            <a:r>
              <a:rPr lang="es-ES" sz="2400" dirty="0"/>
              <a:t> para un </a:t>
            </a:r>
            <a:r>
              <a:rPr lang="es-ES" sz="2400" dirty="0" err="1"/>
              <a:t>pronunciamento</a:t>
            </a:r>
            <a:r>
              <a:rPr lang="es-ES" sz="2400" dirty="0"/>
              <a:t> están servidas, e </a:t>
            </a:r>
            <a:r>
              <a:rPr lang="es-ES" sz="2400" dirty="0" err="1"/>
              <a:t>máis</a:t>
            </a:r>
            <a:r>
              <a:rPr lang="es-ES" sz="2400" dirty="0"/>
              <a:t> cando </a:t>
            </a:r>
            <a:r>
              <a:rPr lang="es-ES" sz="2400" b="1" dirty="0"/>
              <a:t>o </a:t>
            </a:r>
            <a:r>
              <a:rPr lang="es-ES" sz="2400" b="1" dirty="0" err="1"/>
              <a:t>goberno</a:t>
            </a:r>
            <a:r>
              <a:rPr lang="es-ES" sz="2400" b="1" dirty="0"/>
              <a:t> moderado reduce a asignación </a:t>
            </a:r>
            <a:r>
              <a:rPr lang="es-ES" sz="2400" b="1" dirty="0" err="1"/>
              <a:t>ó</a:t>
            </a:r>
            <a:r>
              <a:rPr lang="es-ES" sz="2400" b="1" dirty="0"/>
              <a:t> </a:t>
            </a:r>
            <a:r>
              <a:rPr lang="es-ES" sz="2400" b="1" dirty="0" err="1"/>
              <a:t>presuposto</a:t>
            </a:r>
            <a:r>
              <a:rPr lang="es-ES" sz="2400" b="1" dirty="0"/>
              <a:t> para a </a:t>
            </a:r>
            <a:r>
              <a:rPr lang="es-ES" sz="2400" b="1" dirty="0" err="1"/>
              <a:t>Mariña</a:t>
            </a:r>
            <a:r>
              <a:rPr lang="es-ES" sz="2400" b="1" dirty="0"/>
              <a:t> de Guerra </a:t>
            </a:r>
            <a:r>
              <a:rPr lang="es-ES" sz="2400" dirty="0"/>
              <a:t>e </a:t>
            </a:r>
            <a:r>
              <a:rPr lang="es-ES" sz="2400" b="1" dirty="0" err="1"/>
              <a:t>desterra</a:t>
            </a:r>
            <a:r>
              <a:rPr lang="es-ES" sz="2400" b="1" dirty="0"/>
              <a:t> </a:t>
            </a:r>
            <a:r>
              <a:rPr lang="es-ES" sz="2400" b="1" dirty="0" err="1"/>
              <a:t>ó</a:t>
            </a:r>
            <a:r>
              <a:rPr lang="es-ES" sz="2400" b="1" dirty="0"/>
              <a:t> Duque de </a:t>
            </a:r>
            <a:r>
              <a:rPr lang="es-ES" sz="2400" b="1" dirty="0" err="1"/>
              <a:t>Montpensier</a:t>
            </a:r>
            <a:r>
              <a:rPr lang="es-ES" sz="2400" dirty="0"/>
              <a:t> (cuñado de Sabela II e aspirante </a:t>
            </a:r>
            <a:r>
              <a:rPr lang="es-ES" sz="2400" dirty="0" err="1"/>
              <a:t>ó</a:t>
            </a:r>
            <a:r>
              <a:rPr lang="es-ES" sz="2400" dirty="0"/>
              <a:t> trono). </a:t>
            </a:r>
            <a:endParaRPr lang="es-ES" sz="2400" dirty="0" smtClean="0"/>
          </a:p>
          <a:p>
            <a:pPr algn="just"/>
            <a:endParaRPr lang="es-ES" sz="800" dirty="0"/>
          </a:p>
          <a:p>
            <a:pPr algn="just"/>
            <a:r>
              <a:rPr lang="es-ES" sz="2400" dirty="0" smtClean="0"/>
              <a:t>A </a:t>
            </a:r>
            <a:r>
              <a:rPr lang="es-ES" sz="2400" dirty="0"/>
              <a:t>este </a:t>
            </a:r>
            <a:r>
              <a:rPr lang="es-ES" sz="2400" dirty="0" err="1"/>
              <a:t>movemento</a:t>
            </a:r>
            <a:r>
              <a:rPr lang="es-ES" sz="2400" dirty="0"/>
              <a:t> das elites políticas </a:t>
            </a:r>
            <a:r>
              <a:rPr lang="es-ES" sz="2400" dirty="0" err="1"/>
              <a:t>vanse</a:t>
            </a:r>
            <a:r>
              <a:rPr lang="es-ES" sz="2400" dirty="0"/>
              <a:t> </a:t>
            </a:r>
            <a:r>
              <a:rPr lang="es-ES" sz="2400" b="1" dirty="0"/>
              <a:t>unir os sectores populares urbanos</a:t>
            </a:r>
            <a:r>
              <a:rPr lang="es-ES" sz="2400" dirty="0"/>
              <a:t>, </a:t>
            </a:r>
            <a:r>
              <a:rPr lang="es-ES" sz="2400" b="1" dirty="0"/>
              <a:t>golpeados </a:t>
            </a:r>
            <a:r>
              <a:rPr lang="es-ES" sz="2400" b="1" dirty="0" err="1"/>
              <a:t>pola</a:t>
            </a:r>
            <a:r>
              <a:rPr lang="es-ES" sz="2400" b="1" dirty="0"/>
              <a:t> </a:t>
            </a:r>
            <a:r>
              <a:rPr lang="es-ES" sz="2400" b="1" dirty="0" err="1"/>
              <a:t>crise</a:t>
            </a:r>
            <a:r>
              <a:rPr lang="es-ES" sz="2400" b="1" dirty="0"/>
              <a:t> e o paro</a:t>
            </a:r>
            <a:r>
              <a:rPr lang="es-ES" sz="2400" dirty="0"/>
              <a:t>.</a:t>
            </a:r>
          </a:p>
        </p:txBody>
      </p:sp>
      <p:pic>
        <p:nvPicPr>
          <p:cNvPr id="3074" name="Picture 2" descr="Ateneo Digital: El duelo de Carabanch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537" y="3282175"/>
            <a:ext cx="5919553" cy="310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014" y="56415"/>
            <a:ext cx="3039146" cy="322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6609" y="154745"/>
            <a:ext cx="571148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A </a:t>
            </a:r>
            <a:r>
              <a:rPr lang="es-ES" sz="2400" b="1" u="sng" dirty="0" smtClean="0"/>
              <a:t>GLORIOSA:</a:t>
            </a:r>
            <a:endParaRPr lang="es-ES" sz="2400" b="1" u="sng" dirty="0"/>
          </a:p>
          <a:p>
            <a:pPr algn="just"/>
            <a:r>
              <a:rPr lang="es-ES" sz="2400" b="1" dirty="0"/>
              <a:t>O 18 de </a:t>
            </a:r>
            <a:r>
              <a:rPr lang="es-ES" sz="2400" b="1" dirty="0" err="1"/>
              <a:t>setembro</a:t>
            </a:r>
            <a:r>
              <a:rPr lang="es-ES" sz="2400" b="1" dirty="0"/>
              <a:t> de 1868 a Escuadra mandada polo Almirante Topete </a:t>
            </a:r>
            <a:r>
              <a:rPr lang="es-ES" sz="2400" b="1" dirty="0" err="1"/>
              <a:t>rebélase</a:t>
            </a:r>
            <a:r>
              <a:rPr lang="es-ES" sz="2400" b="1" dirty="0"/>
              <a:t>, e difunde un </a:t>
            </a:r>
            <a:r>
              <a:rPr lang="es-ES" sz="2400" b="1" dirty="0" err="1"/>
              <a:t>Manifesto</a:t>
            </a:r>
            <a:r>
              <a:rPr lang="es-ES" sz="2400" b="1" dirty="0"/>
              <a:t>, </a:t>
            </a:r>
            <a:endParaRPr lang="es-ES" sz="2400" b="1" dirty="0" smtClean="0"/>
          </a:p>
          <a:p>
            <a:pPr algn="just"/>
            <a:r>
              <a:rPr lang="es-ES" sz="2400" b="1" dirty="0" smtClean="0"/>
              <a:t>“</a:t>
            </a:r>
            <a:r>
              <a:rPr lang="es-ES" sz="2400" b="1" dirty="0"/>
              <a:t>España con Honra “ </a:t>
            </a:r>
            <a:r>
              <a:rPr lang="es-ES" sz="2400" b="1" dirty="0" smtClean="0"/>
              <a:t>de </a:t>
            </a:r>
            <a:r>
              <a:rPr lang="es-ES" sz="2400" b="1" dirty="0"/>
              <a:t>López de Ayala, </a:t>
            </a:r>
            <a:r>
              <a:rPr lang="es-ES" sz="2400" b="1" dirty="0" err="1"/>
              <a:t>onde</a:t>
            </a:r>
            <a:r>
              <a:rPr lang="es-ES" sz="2400" b="1" dirty="0"/>
              <a:t> dan </a:t>
            </a:r>
            <a:r>
              <a:rPr lang="es-ES" sz="2400" b="1" dirty="0" err="1"/>
              <a:t>conta</a:t>
            </a:r>
            <a:r>
              <a:rPr lang="es-ES" sz="2400" b="1" dirty="0"/>
              <a:t> das </a:t>
            </a:r>
            <a:r>
              <a:rPr lang="es-ES" sz="2400" b="1" dirty="0" err="1"/>
              <a:t>razóns</a:t>
            </a:r>
            <a:r>
              <a:rPr lang="es-ES" sz="2400" b="1" dirty="0"/>
              <a:t> do </a:t>
            </a:r>
            <a:r>
              <a:rPr lang="es-ES" sz="2400" b="1" dirty="0" err="1"/>
              <a:t>levantamento</a:t>
            </a:r>
            <a:r>
              <a:rPr lang="es-ES" sz="2400" b="1" dirty="0"/>
              <a:t> e o rumbo a seguir coa formación </a:t>
            </a:r>
            <a:r>
              <a:rPr lang="es-ES" sz="2400" b="1" dirty="0" err="1"/>
              <a:t>dun</a:t>
            </a:r>
            <a:r>
              <a:rPr lang="es-ES" sz="2400" b="1" dirty="0"/>
              <a:t> </a:t>
            </a:r>
            <a:r>
              <a:rPr lang="es-ES" sz="2400" b="1" dirty="0" err="1"/>
              <a:t>goberno</a:t>
            </a:r>
            <a:r>
              <a:rPr lang="es-ES" sz="2400" b="1" dirty="0"/>
              <a:t> provisional e a formación </a:t>
            </a:r>
            <a:r>
              <a:rPr lang="es-ES" sz="2400" b="1" dirty="0" err="1"/>
              <a:t>dunhas</a:t>
            </a:r>
            <a:r>
              <a:rPr lang="es-ES" sz="2400" b="1" dirty="0"/>
              <a:t> Cortes </a:t>
            </a:r>
            <a:r>
              <a:rPr lang="es-ES" sz="2400" b="1" dirty="0" err="1"/>
              <a:t>elixidas</a:t>
            </a:r>
            <a:r>
              <a:rPr lang="es-ES" sz="2400" b="1" dirty="0"/>
              <a:t> por </a:t>
            </a:r>
            <a:r>
              <a:rPr lang="es-ES" sz="2400" b="1" dirty="0" err="1"/>
              <a:t>sufraxio</a:t>
            </a:r>
            <a:r>
              <a:rPr lang="es-ES" sz="2400" b="1" dirty="0"/>
              <a:t> universal. </a:t>
            </a:r>
            <a:endParaRPr lang="es-ES" sz="2400" b="1" dirty="0" smtClean="0"/>
          </a:p>
          <a:p>
            <a:pPr algn="just"/>
            <a:r>
              <a:rPr lang="es-ES" sz="2400" b="1" dirty="0" err="1" smtClean="0"/>
              <a:t>Únense</a:t>
            </a:r>
            <a:r>
              <a:rPr lang="es-ES" sz="2400" b="1" dirty="0" smtClean="0"/>
              <a:t> </a:t>
            </a:r>
            <a:r>
              <a:rPr lang="es-ES" sz="2400" b="1" dirty="0" err="1"/>
              <a:t>ó</a:t>
            </a:r>
            <a:r>
              <a:rPr lang="es-ES" sz="2400" b="1" dirty="0"/>
              <a:t> </a:t>
            </a:r>
            <a:r>
              <a:rPr lang="es-ES" sz="2400" b="1" dirty="0" err="1"/>
              <a:t>pronunciamento</a:t>
            </a:r>
            <a:r>
              <a:rPr lang="es-ES" sz="2400" b="1" dirty="0"/>
              <a:t>, </a:t>
            </a:r>
            <a:r>
              <a:rPr lang="es-ES" sz="2400" b="1" dirty="0" err="1"/>
              <a:t>levantamentos</a:t>
            </a:r>
            <a:r>
              <a:rPr lang="es-ES" sz="2400" b="1" dirty="0"/>
              <a:t> populares </a:t>
            </a:r>
            <a:r>
              <a:rPr lang="es-ES" sz="2400" b="1" dirty="0" err="1"/>
              <a:t>nas</a:t>
            </a:r>
            <a:r>
              <a:rPr lang="es-ES" sz="2400" b="1" dirty="0"/>
              <a:t> </a:t>
            </a:r>
            <a:r>
              <a:rPr lang="es-ES" sz="2400" b="1" dirty="0" err="1"/>
              <a:t>cidades</a:t>
            </a:r>
            <a:r>
              <a:rPr lang="es-ES" sz="2400" b="1" dirty="0"/>
              <a:t> </a:t>
            </a:r>
            <a:r>
              <a:rPr lang="es-ES" sz="2400" b="1" dirty="0" err="1" smtClean="0"/>
              <a:t>españolas,formando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Xuntas</a:t>
            </a:r>
            <a:r>
              <a:rPr lang="es-ES" sz="2400" b="1" dirty="0" smtClean="0"/>
              <a:t> dominadas </a:t>
            </a:r>
            <a:r>
              <a:rPr lang="es-ES" sz="2400" b="1" dirty="0"/>
              <a:t>principalmente polo partido demócrata. </a:t>
            </a:r>
            <a:endParaRPr lang="es-ES" sz="2400" b="1" dirty="0" smtClean="0"/>
          </a:p>
          <a:p>
            <a:pPr algn="just"/>
            <a:r>
              <a:rPr lang="es-ES" sz="2400" b="1" dirty="0" err="1" smtClean="0"/>
              <a:t>Trala</a:t>
            </a:r>
            <a:r>
              <a:rPr lang="es-ES" sz="2400" b="1" dirty="0" smtClean="0"/>
              <a:t> vitoria </a:t>
            </a:r>
            <a:r>
              <a:rPr lang="es-ES" sz="2400" b="1" dirty="0" err="1"/>
              <a:t>na</a:t>
            </a:r>
            <a:r>
              <a:rPr lang="es-ES" sz="2400" b="1" dirty="0"/>
              <a:t> batalla de Alcolea</a:t>
            </a:r>
            <a:r>
              <a:rPr lang="es-ES" sz="2400" b="1" dirty="0" smtClean="0"/>
              <a:t>, 28 de </a:t>
            </a:r>
            <a:r>
              <a:rPr lang="es-ES" sz="2400" b="1" dirty="0" err="1" smtClean="0"/>
              <a:t>setembro</a:t>
            </a:r>
            <a:r>
              <a:rPr lang="es-ES" sz="2400" b="1" dirty="0" smtClean="0"/>
              <a:t>, </a:t>
            </a:r>
            <a:r>
              <a:rPr lang="es-ES" sz="2400" b="1" dirty="0"/>
              <a:t>a </a:t>
            </a:r>
            <a:r>
              <a:rPr lang="es-ES" sz="2400" b="1" dirty="0" err="1"/>
              <a:t>raíña</a:t>
            </a:r>
            <a:r>
              <a:rPr lang="es-ES" sz="2400" b="1" dirty="0"/>
              <a:t> Sabela marcha </a:t>
            </a:r>
            <a:r>
              <a:rPr lang="es-ES" sz="2400" b="1" dirty="0" err="1"/>
              <a:t>ó</a:t>
            </a:r>
            <a:r>
              <a:rPr lang="es-ES" sz="2400" b="1" dirty="0"/>
              <a:t> exilio a Francia.</a:t>
            </a:r>
            <a:endParaRPr lang="es-ES" sz="2400" dirty="0"/>
          </a:p>
        </p:txBody>
      </p:sp>
      <p:pic>
        <p:nvPicPr>
          <p:cNvPr id="4098" name="Picture 2" descr="la Revolución Glorio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347" y="-10203"/>
            <a:ext cx="4327302" cy="68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43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11183815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 </a:t>
            </a:r>
            <a:endParaRPr lang="es-ES" dirty="0"/>
          </a:p>
          <a:p>
            <a:r>
              <a:rPr lang="es-ES" sz="3200" b="1" dirty="0"/>
              <a:t>                      ETAPAS DO </a:t>
            </a:r>
            <a:r>
              <a:rPr lang="es-ES" sz="3200" b="1" u="sng" dirty="0"/>
              <a:t>SEXENIO REVOLUCIONARIO. </a:t>
            </a:r>
            <a:r>
              <a:rPr lang="es-ES" sz="3200" b="1" u="sng" dirty="0" smtClean="0"/>
              <a:t>1868-1874</a:t>
            </a:r>
          </a:p>
          <a:p>
            <a:endParaRPr lang="es-ES" sz="2400" dirty="0"/>
          </a:p>
          <a:p>
            <a:r>
              <a:rPr lang="es-ES" sz="2400" b="1" dirty="0"/>
              <a:t> </a:t>
            </a:r>
            <a:endParaRPr lang="es-ES" sz="2400" dirty="0"/>
          </a:p>
          <a:p>
            <a:pPr marL="342900" indent="-342900">
              <a:buFontTx/>
              <a:buChar char="-"/>
            </a:pPr>
            <a:r>
              <a:rPr lang="es-ES" sz="2400" b="1" u="sng" dirty="0" smtClean="0"/>
              <a:t>GOBERNO PROVISIONAL (</a:t>
            </a:r>
            <a:r>
              <a:rPr lang="es-ES" sz="2400" b="1" u="sng" dirty="0" err="1" smtClean="0"/>
              <a:t>Setembro</a:t>
            </a:r>
            <a:r>
              <a:rPr lang="es-ES" sz="2400" b="1" u="sng" dirty="0" smtClean="0"/>
              <a:t> </a:t>
            </a:r>
            <a:r>
              <a:rPr lang="es-ES" sz="2400" b="1" u="sng" dirty="0"/>
              <a:t>1868-Xuño 1869</a:t>
            </a:r>
            <a:r>
              <a:rPr lang="es-ES" sz="2400" b="1" u="sng" dirty="0" smtClean="0"/>
              <a:t>)</a:t>
            </a:r>
          </a:p>
          <a:p>
            <a:endParaRPr lang="es-ES" sz="2400" dirty="0" smtClean="0"/>
          </a:p>
          <a:p>
            <a:endParaRPr lang="es-ES" sz="2400" dirty="0" smtClean="0"/>
          </a:p>
          <a:p>
            <a:pPr marL="342900" indent="-342900">
              <a:buFontTx/>
              <a:buChar char="-"/>
            </a:pPr>
            <a:r>
              <a:rPr lang="es-ES" sz="2400" b="1" u="sng" dirty="0" smtClean="0"/>
              <a:t>REXENCIA </a:t>
            </a:r>
            <a:r>
              <a:rPr lang="es-ES" sz="2400" b="1" u="sng" dirty="0"/>
              <a:t>DE </a:t>
            </a:r>
            <a:r>
              <a:rPr lang="es-ES" sz="2400" b="1" u="sng" dirty="0" smtClean="0"/>
              <a:t>SERRANO </a:t>
            </a:r>
            <a:r>
              <a:rPr lang="es-ES" sz="2400" b="1" u="sng" dirty="0"/>
              <a:t>(</a:t>
            </a:r>
            <a:r>
              <a:rPr lang="es-ES" sz="2400" b="1" u="sng" dirty="0" err="1"/>
              <a:t>Xuño</a:t>
            </a:r>
            <a:r>
              <a:rPr lang="es-ES" sz="2400" b="1" u="sng" dirty="0"/>
              <a:t> 1869-Decembro 1870</a:t>
            </a:r>
            <a:r>
              <a:rPr lang="es-ES" sz="2400" b="1" u="sng" dirty="0" smtClean="0"/>
              <a:t>)</a:t>
            </a:r>
          </a:p>
          <a:p>
            <a:pPr marL="342900" indent="-342900">
              <a:buFontTx/>
              <a:buChar char="-"/>
            </a:pPr>
            <a:endParaRPr lang="es-ES" sz="2400" dirty="0" smtClean="0"/>
          </a:p>
          <a:p>
            <a:pPr marL="342900" indent="-342900">
              <a:buFontTx/>
              <a:buChar char="-"/>
            </a:pPr>
            <a:endParaRPr lang="es-ES" sz="2400" b="1" u="sng" dirty="0"/>
          </a:p>
          <a:p>
            <a:pPr marL="342900" indent="-342900">
              <a:buFontTx/>
              <a:buChar char="-"/>
            </a:pPr>
            <a:r>
              <a:rPr lang="es-ES" sz="2400" b="1" u="sng" dirty="0" smtClean="0"/>
              <a:t>REINADO </a:t>
            </a:r>
            <a:r>
              <a:rPr lang="es-ES" sz="2400" b="1" u="sng" dirty="0"/>
              <a:t>DE AMADEO DE </a:t>
            </a:r>
            <a:r>
              <a:rPr lang="es-ES" sz="2400" b="1" u="sng" dirty="0" smtClean="0"/>
              <a:t>SABOIA (</a:t>
            </a:r>
            <a:r>
              <a:rPr lang="es-ES" sz="2400" b="1" u="sng" dirty="0" err="1" smtClean="0"/>
              <a:t>Xaneiro</a:t>
            </a:r>
            <a:r>
              <a:rPr lang="es-ES" sz="2400" b="1" u="sng" dirty="0" smtClean="0"/>
              <a:t> 1871.Febreiro </a:t>
            </a:r>
            <a:r>
              <a:rPr lang="es-ES" sz="2400" b="1" u="sng" dirty="0"/>
              <a:t>1873</a:t>
            </a:r>
            <a:r>
              <a:rPr lang="es-ES" sz="2400" b="1" u="sng" dirty="0" smtClean="0"/>
              <a:t>)</a:t>
            </a:r>
          </a:p>
          <a:p>
            <a:pPr marL="342900" indent="-342900">
              <a:buFontTx/>
              <a:buChar char="-"/>
            </a:pPr>
            <a:endParaRPr lang="es-ES" sz="2400" dirty="0" smtClean="0"/>
          </a:p>
          <a:p>
            <a:pPr marL="342900" indent="-342900">
              <a:buFontTx/>
              <a:buChar char="-"/>
            </a:pPr>
            <a:endParaRPr lang="es-ES" sz="2400" dirty="0"/>
          </a:p>
          <a:p>
            <a:pPr marL="342900" indent="-342900">
              <a:buFontTx/>
              <a:buChar char="-"/>
            </a:pPr>
            <a:r>
              <a:rPr lang="es-ES" sz="2400" b="1" u="sng" dirty="0" smtClean="0"/>
              <a:t>A </a:t>
            </a:r>
            <a:r>
              <a:rPr lang="es-ES" sz="2400" b="1" u="sng" dirty="0"/>
              <a:t>PRIMEIRA REPÚBLICA </a:t>
            </a:r>
            <a:r>
              <a:rPr lang="es-ES" sz="2400" b="1" u="sng" dirty="0" smtClean="0"/>
              <a:t>ESPAÑOLA (Feb.1873-Xaneiro </a:t>
            </a:r>
            <a:r>
              <a:rPr lang="es-ES" sz="2400" b="1" u="sng" dirty="0"/>
              <a:t>1874</a:t>
            </a:r>
            <a:r>
              <a:rPr lang="es-ES" sz="2400" b="1" u="sng" dirty="0" smtClean="0"/>
              <a:t>)</a:t>
            </a:r>
          </a:p>
          <a:p>
            <a:pPr marL="342900" indent="-342900">
              <a:buFontTx/>
              <a:buChar char="-"/>
            </a:pPr>
            <a:endParaRPr lang="es-ES" sz="2400" dirty="0" smtClean="0"/>
          </a:p>
          <a:p>
            <a:pPr marL="342900" indent="-342900">
              <a:buFontTx/>
              <a:buChar char="-"/>
            </a:pPr>
            <a:endParaRPr lang="es-ES" sz="2400" dirty="0" smtClean="0"/>
          </a:p>
          <a:p>
            <a:pPr marL="342900" indent="-342900">
              <a:buFontTx/>
              <a:buChar char="-"/>
            </a:pPr>
            <a:r>
              <a:rPr lang="es-ES" sz="2400" b="1" u="sng" dirty="0" smtClean="0"/>
              <a:t>REPÚBLICA </a:t>
            </a:r>
            <a:r>
              <a:rPr lang="es-ES" sz="2400" b="1" u="sng" dirty="0"/>
              <a:t>PRESIDENCIALISTA DE </a:t>
            </a:r>
            <a:r>
              <a:rPr lang="es-ES" sz="2400" b="1" u="sng" dirty="0" smtClean="0"/>
              <a:t>SERRANO</a:t>
            </a:r>
            <a:r>
              <a:rPr lang="es-ES" sz="2400" b="1" u="sng" dirty="0"/>
              <a:t> </a:t>
            </a:r>
            <a:r>
              <a:rPr lang="es-ES" sz="2400" b="1" u="sng" dirty="0" smtClean="0"/>
              <a:t>(</a:t>
            </a:r>
            <a:r>
              <a:rPr lang="es-ES" sz="2400" b="1" u="sng" dirty="0" err="1" smtClean="0"/>
              <a:t>Xan</a:t>
            </a:r>
            <a:r>
              <a:rPr lang="es-ES" sz="2400" b="1" u="sng" dirty="0" smtClean="0"/>
              <a:t> </a:t>
            </a:r>
            <a:r>
              <a:rPr lang="es-ES" sz="2400" b="1" u="sng" dirty="0"/>
              <a:t>1874-decem.1874)</a:t>
            </a:r>
            <a:endParaRPr lang="es-ES" sz="2400" dirty="0"/>
          </a:p>
          <a:p>
            <a:r>
              <a:rPr lang="es-ES" sz="2400" dirty="0"/>
              <a:t> </a:t>
            </a:r>
          </a:p>
        </p:txBody>
      </p:sp>
      <p:pic>
        <p:nvPicPr>
          <p:cNvPr id="2052" name="Picture 4" descr="Gobierno Provisional de 1868-1871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862" y="807769"/>
            <a:ext cx="2217664" cy="162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602" y="2431416"/>
            <a:ext cx="1333500" cy="1257300"/>
          </a:xfrm>
          <a:prstGeom prst="rect">
            <a:avLst/>
          </a:prstGeom>
        </p:spPr>
      </p:pic>
      <p:pic>
        <p:nvPicPr>
          <p:cNvPr id="2058" name="Picture 10" descr="Biografia de Amadeo I de Saboy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021" y="2906866"/>
            <a:ext cx="1665263" cy="164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rimera República Española - Wikipedia, la enciclopedia lib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862" y="3901863"/>
            <a:ext cx="1433349" cy="194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rimera República Española - Wikipedia, la enciclopedia lib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811" y="5037777"/>
            <a:ext cx="1371681" cy="173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80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1" y="225083"/>
            <a:ext cx="12295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 </a:t>
            </a:r>
            <a:r>
              <a:rPr lang="es-ES" sz="2400" dirty="0" smtClean="0"/>
              <a:t>O Sexenio (1868-1874) supón o fin do Liberalismo </a:t>
            </a:r>
            <a:r>
              <a:rPr lang="es-ES" sz="2400" dirty="0" err="1" smtClean="0"/>
              <a:t>doutrinario</a:t>
            </a:r>
            <a:r>
              <a:rPr lang="es-ES" sz="2400" dirty="0" smtClean="0"/>
              <a:t> e a </a:t>
            </a:r>
            <a:r>
              <a:rPr lang="es-ES" sz="2400" dirty="0" err="1" smtClean="0"/>
              <a:t>primeira</a:t>
            </a:r>
            <a:r>
              <a:rPr lang="es-ES" sz="2400" dirty="0" smtClean="0"/>
              <a:t> experiencia en España do Liberalismo Democrático</a:t>
            </a:r>
            <a:endParaRPr lang="es-ES" sz="24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794646"/>
              </p:ext>
            </p:extLst>
          </p:nvPr>
        </p:nvGraphicFramePr>
        <p:xfrm>
          <a:off x="900330" y="1056079"/>
          <a:ext cx="9495694" cy="56801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9135"/>
                <a:gridCol w="6766559"/>
              </a:tblGrid>
              <a:tr h="320684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r>
                        <a:rPr lang="es-ES" sz="2000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         </a:t>
                      </a:r>
                      <a:r>
                        <a:rPr lang="es-ES" sz="2000" dirty="0" smtClean="0">
                          <a:effectLst/>
                        </a:rPr>
                        <a:t>LIBERALISMO</a:t>
                      </a:r>
                      <a:r>
                        <a:rPr lang="es-ES" sz="2000" baseline="0" dirty="0" smtClean="0">
                          <a:effectLst/>
                        </a:rPr>
                        <a:t> </a:t>
                      </a:r>
                      <a:r>
                        <a:rPr lang="es-ES" sz="2000" dirty="0" smtClean="0">
                          <a:effectLst/>
                        </a:rPr>
                        <a:t>DEMOCRÁTICO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6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u="sng" dirty="0" smtClean="0">
                          <a:effectLst/>
                        </a:rPr>
                        <a:t>SOBERANÍA………………….</a:t>
                      </a:r>
                      <a:endParaRPr lang="es-ES" sz="20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NACIONAL</a:t>
                      </a:r>
                      <a:r>
                        <a:rPr lang="es-ES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E POPULAR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684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u="sng" dirty="0" smtClean="0">
                          <a:effectLst/>
                        </a:rPr>
                        <a:t>PODERES……………………..</a:t>
                      </a:r>
                      <a:endParaRPr lang="es-ES" sz="20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RÍXIDA </a:t>
                      </a:r>
                      <a:r>
                        <a:rPr lang="es-ES" sz="2000" dirty="0" smtClean="0">
                          <a:effectLst/>
                        </a:rPr>
                        <a:t>SEPARACIÓN DE PODERES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684">
                <a:tc v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PARLAMENTO</a:t>
                      </a:r>
                      <a:r>
                        <a:rPr lang="es-ES" sz="2000" baseline="0" dirty="0" smtClean="0">
                          <a:effectLst/>
                        </a:rPr>
                        <a:t> </a:t>
                      </a:r>
                      <a:r>
                        <a:rPr lang="es-ES" sz="2000" dirty="0" smtClean="0">
                          <a:effectLst/>
                        </a:rPr>
                        <a:t>UNICAMERAL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684">
                <a:tc v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TRIBUNAIS</a:t>
                      </a:r>
                      <a:r>
                        <a:rPr lang="es-ES" sz="2000" baseline="0" dirty="0" smtClean="0">
                          <a:effectLst/>
                        </a:rPr>
                        <a:t> </a:t>
                      </a:r>
                      <a:r>
                        <a:rPr lang="es-ES" sz="2000" dirty="0" smtClean="0">
                          <a:effectLst/>
                        </a:rPr>
                        <a:t>CON </a:t>
                      </a:r>
                      <a:r>
                        <a:rPr lang="es-ES" sz="2000" dirty="0">
                          <a:effectLst/>
                        </a:rPr>
                        <a:t>XURADO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80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u="sng" dirty="0" smtClean="0">
                          <a:effectLst/>
                        </a:rPr>
                        <a:t>SISTEMA POLÍTICO……….</a:t>
                      </a:r>
                      <a:endParaRPr lang="es-ES" sz="20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MONARQUÍA</a:t>
                      </a:r>
                      <a:r>
                        <a:rPr lang="es-ES" sz="2000" baseline="0" dirty="0" smtClean="0">
                          <a:effectLst/>
                        </a:rPr>
                        <a:t> OU </a:t>
                      </a:r>
                      <a:r>
                        <a:rPr lang="es-ES" sz="2000" dirty="0" smtClean="0">
                          <a:effectLst/>
                        </a:rPr>
                        <a:t>REPÚBLICA</a:t>
                      </a:r>
                      <a:r>
                        <a:rPr lang="es-ES" sz="2000" baseline="0" dirty="0" smtClean="0">
                          <a:effectLst/>
                        </a:rPr>
                        <a:t> </a:t>
                      </a:r>
                      <a:r>
                        <a:rPr lang="es-ES" sz="2000" dirty="0" smtClean="0">
                          <a:effectLst/>
                        </a:rPr>
                        <a:t>DEMOCRÁTICA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6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u="sng" dirty="0">
                          <a:effectLst/>
                        </a:rPr>
                        <a:t>TIPO DE </a:t>
                      </a:r>
                      <a:r>
                        <a:rPr lang="es-ES" sz="2000" b="1" u="sng" dirty="0" smtClean="0">
                          <a:effectLst/>
                        </a:rPr>
                        <a:t>ESTADO…………..</a:t>
                      </a:r>
                      <a:endParaRPr lang="es-ES" sz="20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UNITARIO-FEDERAL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61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u="sng" dirty="0" smtClean="0">
                          <a:effectLst/>
                        </a:rPr>
                        <a:t>LIBERDADES…………………</a:t>
                      </a:r>
                      <a:endParaRPr lang="es-ES" sz="20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AMPLAS: </a:t>
                      </a:r>
                      <a:endParaRPr lang="es-ES" sz="20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REUNIÓN,</a:t>
                      </a:r>
                      <a:r>
                        <a:rPr lang="es-ES" sz="2000" baseline="0" dirty="0" smtClean="0">
                          <a:effectLst/>
                        </a:rPr>
                        <a:t> </a:t>
                      </a:r>
                      <a:r>
                        <a:rPr lang="es-ES" sz="2000" dirty="0" smtClean="0">
                          <a:effectLst/>
                        </a:rPr>
                        <a:t>ASOCIACIÓN, CONCIENCIA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6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u="sng" dirty="0" smtClean="0">
                          <a:effectLst/>
                        </a:rPr>
                        <a:t>SUFRAXIO……………………</a:t>
                      </a:r>
                      <a:endParaRPr lang="es-ES" sz="20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UNIVERSAL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6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u="sng" dirty="0" smtClean="0">
                          <a:effectLst/>
                        </a:rPr>
                        <a:t>SISTEMA ADMTIVO………</a:t>
                      </a:r>
                      <a:endParaRPr lang="es-ES" sz="20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DESCENTRALIZACIÓN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6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0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ELECCIÓN </a:t>
                      </a:r>
                      <a:r>
                        <a:rPr lang="es-ES" sz="2000" dirty="0" smtClean="0">
                          <a:effectLst/>
                        </a:rPr>
                        <a:t>ALCALDES POLO POBO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6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u="sng" dirty="0" smtClean="0">
                          <a:effectLst/>
                        </a:rPr>
                        <a:t>POLÍTICA ECONÓMICA…</a:t>
                      </a:r>
                      <a:endParaRPr lang="es-ES" sz="20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LIBRECAMBISMO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6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u="sng" dirty="0" smtClean="0">
                          <a:effectLst/>
                        </a:rPr>
                        <a:t>CONFESIONALIDADE…….</a:t>
                      </a:r>
                      <a:endParaRPr lang="es-ES" sz="20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LIBERDADE CULTOS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6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u="sng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MILICIA NACIONAL………</a:t>
                      </a:r>
                      <a:endParaRPr lang="es-ES" sz="20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MILICIA NACIONAL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6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u="sng" dirty="0">
                          <a:effectLst/>
                        </a:rPr>
                        <a:t>TIPO  </a:t>
                      </a:r>
                      <a:r>
                        <a:rPr lang="es-ES" sz="2000" b="1" u="sng" dirty="0" smtClean="0">
                          <a:effectLst/>
                        </a:rPr>
                        <a:t>GOBERNO…………..</a:t>
                      </a:r>
                      <a:endParaRPr lang="es-ES" sz="20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DEMOCRÁTICO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6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u="sng" dirty="0">
                          <a:effectLst/>
                        </a:rPr>
                        <a:t>APOIO </a:t>
                      </a:r>
                      <a:r>
                        <a:rPr lang="es-ES" sz="2000" b="1" u="sng" smtClean="0">
                          <a:effectLst/>
                        </a:rPr>
                        <a:t>SOCIAL……………..</a:t>
                      </a:r>
                      <a:endParaRPr lang="es-ES" sz="20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CLASES MEDIAS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3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" y="0"/>
            <a:ext cx="628489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sz="2400" b="1" u="sng" dirty="0" smtClean="0"/>
              <a:t>O GOBERNO PROVISIONAL SET 1868 - XUÑO 1869)</a:t>
            </a:r>
            <a:endParaRPr lang="gl-ES" sz="2400" dirty="0" smtClean="0"/>
          </a:p>
          <a:p>
            <a:pPr algn="just"/>
            <a:r>
              <a:rPr lang="gl-ES" sz="2400" dirty="0" smtClean="0"/>
              <a:t>Ata o 21 de setembro, en que o goberno provisional firmou o decreto de disolución das xuntas, coexistiron 2 poderes, o das </a:t>
            </a:r>
            <a:r>
              <a:rPr lang="gl-ES" sz="2400" b="1" dirty="0" smtClean="0"/>
              <a:t>Xuntas </a:t>
            </a:r>
            <a:r>
              <a:rPr lang="gl-ES" sz="2400" dirty="0" smtClean="0"/>
              <a:t>da maioría de cidades e o do </a:t>
            </a:r>
            <a:r>
              <a:rPr lang="gl-ES" sz="2400" b="1" dirty="0" smtClean="0"/>
              <a:t>Goberno Provisional</a:t>
            </a:r>
            <a:r>
              <a:rPr lang="gl-ES" sz="2400" dirty="0" smtClean="0"/>
              <a:t>. </a:t>
            </a:r>
          </a:p>
          <a:p>
            <a:pPr algn="just"/>
            <a:endParaRPr lang="es-ES" sz="2400" b="1" u="sng" dirty="0" smtClean="0"/>
          </a:p>
          <a:p>
            <a:pPr algn="just"/>
            <a:r>
              <a:rPr lang="es-ES" sz="2400" b="1" u="sng" dirty="0" smtClean="0"/>
              <a:t>As </a:t>
            </a:r>
            <a:r>
              <a:rPr lang="es-ES" sz="2400" b="1" u="sng" dirty="0" err="1"/>
              <a:t>Xuntas</a:t>
            </a:r>
            <a:r>
              <a:rPr lang="es-ES" sz="2400" b="1" u="sng" dirty="0"/>
              <a:t> revolucionarias </a:t>
            </a:r>
            <a:endParaRPr lang="es-ES" sz="2400" b="1" u="sng" dirty="0" smtClean="0"/>
          </a:p>
          <a:p>
            <a:pPr algn="just"/>
            <a:r>
              <a:rPr lang="es-ES" sz="2400" dirty="0" smtClean="0"/>
              <a:t>formadas </a:t>
            </a:r>
            <a:r>
              <a:rPr lang="es-ES" sz="2400" dirty="0"/>
              <a:t>por milicias populares </a:t>
            </a:r>
            <a:r>
              <a:rPr lang="es-ES" sz="2400" dirty="0" err="1" smtClean="0"/>
              <a:t>maioritariamente</a:t>
            </a:r>
            <a:r>
              <a:rPr lang="es-ES" sz="2400" dirty="0" smtClean="0"/>
              <a:t> demócratas </a:t>
            </a:r>
            <a:r>
              <a:rPr lang="es-ES" sz="2400" dirty="0"/>
              <a:t>que van </a:t>
            </a:r>
            <a:r>
              <a:rPr lang="es-ES" sz="2400" dirty="0" smtClean="0"/>
              <a:t>defender:</a:t>
            </a:r>
          </a:p>
          <a:p>
            <a:pPr algn="just"/>
            <a:r>
              <a:rPr lang="es-ES" sz="2400" dirty="0" smtClean="0"/>
              <a:t> </a:t>
            </a:r>
          </a:p>
          <a:p>
            <a:pPr algn="just"/>
            <a:r>
              <a:rPr lang="es-ES" sz="2400" dirty="0" smtClean="0"/>
              <a:t>-    </a:t>
            </a:r>
            <a:r>
              <a:rPr lang="es-ES" sz="2400" dirty="0" err="1" smtClean="0"/>
              <a:t>Sufraxio</a:t>
            </a:r>
            <a:r>
              <a:rPr lang="es-ES" sz="2400" dirty="0" smtClean="0"/>
              <a:t> </a:t>
            </a:r>
            <a:r>
              <a:rPr lang="es-ES" sz="2400" dirty="0"/>
              <a:t>Universal, </a:t>
            </a:r>
            <a:endParaRPr lang="es-ES" sz="2400" dirty="0" smtClean="0"/>
          </a:p>
          <a:p>
            <a:pPr algn="just"/>
            <a:r>
              <a:rPr lang="es-ES" sz="2400" dirty="0" smtClean="0"/>
              <a:t>-    Plena </a:t>
            </a:r>
            <a:r>
              <a:rPr lang="es-ES" sz="2400" dirty="0" err="1"/>
              <a:t>liberdade</a:t>
            </a:r>
            <a:r>
              <a:rPr lang="es-ES" sz="2400" dirty="0"/>
              <a:t> de imprenta</a:t>
            </a:r>
            <a:r>
              <a:rPr lang="es-ES" sz="2400" dirty="0" smtClean="0"/>
              <a:t>,</a:t>
            </a:r>
          </a:p>
          <a:p>
            <a:pPr algn="just"/>
            <a:r>
              <a:rPr lang="es-ES" sz="2400" dirty="0" smtClean="0"/>
              <a:t>-    </a:t>
            </a:r>
            <a:r>
              <a:rPr lang="es-ES" sz="2400" dirty="0" err="1" smtClean="0"/>
              <a:t>Liberdade</a:t>
            </a:r>
            <a:r>
              <a:rPr lang="es-ES" sz="2400" dirty="0" smtClean="0"/>
              <a:t> </a:t>
            </a:r>
            <a:r>
              <a:rPr lang="es-ES" sz="2400" dirty="0"/>
              <a:t>de cultos, </a:t>
            </a:r>
          </a:p>
          <a:p>
            <a:pPr marL="342900" indent="-342900" algn="just">
              <a:buFontTx/>
              <a:buChar char="-"/>
            </a:pPr>
            <a:r>
              <a:rPr lang="es-ES" sz="2400" dirty="0" err="1" smtClean="0"/>
              <a:t>Dereitos</a:t>
            </a:r>
            <a:r>
              <a:rPr lang="es-ES" sz="2400" dirty="0" smtClean="0"/>
              <a:t> </a:t>
            </a:r>
            <a:r>
              <a:rPr lang="es-ES" sz="2400" dirty="0"/>
              <a:t>de reunión e asociación,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Elección popular de alcaldes</a:t>
            </a:r>
          </a:p>
          <a:p>
            <a:pPr algn="just"/>
            <a:r>
              <a:rPr lang="es-ES" sz="2400" dirty="0" smtClean="0"/>
              <a:t>-    Abolición </a:t>
            </a:r>
            <a:r>
              <a:rPr lang="es-ES" sz="2400" dirty="0"/>
              <a:t>do imposto de consumos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Abolición </a:t>
            </a:r>
            <a:r>
              <a:rPr lang="es-ES" sz="2400" dirty="0"/>
              <a:t>das quintas. </a:t>
            </a:r>
            <a:r>
              <a:rPr lang="es-ES" sz="2400" dirty="0" smtClean="0"/>
              <a:t> </a:t>
            </a:r>
          </a:p>
          <a:p>
            <a:pPr marL="342900" indent="-342900" algn="just">
              <a:buFontTx/>
              <a:buChar char="-"/>
            </a:pPr>
            <a:endParaRPr lang="gl-ES" sz="2400" dirty="0" smtClean="0"/>
          </a:p>
        </p:txBody>
      </p:sp>
      <p:pic>
        <p:nvPicPr>
          <p:cNvPr id="1026" name="Picture 2" descr="Los voluntarios de la libertad 1868-18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133" y="3089855"/>
            <a:ext cx="5275636" cy="354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868: estallido revolucionario contra los Borbones | El Norte d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166" y="146340"/>
            <a:ext cx="4425324" cy="274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8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2294</Words>
  <Application>Microsoft Office PowerPoint</Application>
  <PresentationFormat>Panorámica</PresentationFormat>
  <Paragraphs>311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Mario Domínguez Cabaleiro</dc:creator>
  <cp:lastModifiedBy>Usuario</cp:lastModifiedBy>
  <cp:revision>34</cp:revision>
  <dcterms:created xsi:type="dcterms:W3CDTF">2020-08-13T18:56:26Z</dcterms:created>
  <dcterms:modified xsi:type="dcterms:W3CDTF">2023-09-03T16:04:13Z</dcterms:modified>
</cp:coreProperties>
</file>