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7559675" cy="106918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68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7C322B55-B5BE-4292-BFFC-F480AA31AE84}" type="datetime">
              <a:rPr lang="gl-ES" sz="1200" b="0" strike="noStrike" spc="-1">
                <a:solidFill>
                  <a:srgbClr val="8B8B8B"/>
                </a:solidFill>
                <a:latin typeface="Calibri"/>
              </a:rPr>
              <a:t>17/09/2025</a:t>
            </a:fld>
            <a:endParaRPr lang="es-ES" sz="1200" b="0" strike="noStrike" spc="-1"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es-ES" sz="24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1172D602-8596-4AE5-8DCC-52FDCD24C120}" type="slidenum">
              <a:rPr lang="gl-ES" sz="1200" b="0" strike="noStrike" spc="-1">
                <a:solidFill>
                  <a:srgbClr val="8B8B8B"/>
                </a:solidFill>
                <a:latin typeface="Calibri"/>
              </a:rPr>
              <a:t>‹Nº›</a:t>
            </a:fld>
            <a:endParaRPr lang="es-ES" sz="12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es-ES" sz="1800" b="0" strike="noStrike" spc="-1">
                <a:solidFill>
                  <a:srgbClr val="000000"/>
                </a:solidFill>
                <a:latin typeface="Calibri"/>
              </a:rPr>
              <a:t>Pulse para editar el formato del texto de título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</a:rPr>
              <a:t>Pulse para editar el formato de texto del 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rgbClr val="000000"/>
                </a:solidFill>
                <a:latin typeface="Calibri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strike="noStrike" spc="-1">
                <a:solidFill>
                  <a:srgbClr val="000000"/>
                </a:solidFill>
                <a:latin typeface="Calibri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43920" y="65880"/>
            <a:ext cx="11836080" cy="1734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/>
            <a:r>
              <a:rPr lang="es-ES" sz="3600" b="1" u="sng" strike="noStrike" spc="-1">
                <a:solidFill>
                  <a:srgbClr val="000000"/>
                </a:solidFill>
                <a:uFillTx/>
                <a:latin typeface="Calibri"/>
                <a:ea typeface="Calibri"/>
              </a:rPr>
              <a:t>A crise do s. XVII: aspectos socioeconómicos e políticos (crise demográfica e económica, reformas de Olivares,crise da monarquía).</a:t>
            </a:r>
            <a:endParaRPr lang="es-ES" sz="3600" b="0" strike="noStrike" spc="-1">
              <a:latin typeface="Arial"/>
            </a:endParaRPr>
          </a:p>
        </p:txBody>
      </p:sp>
      <p:pic>
        <p:nvPicPr>
          <p:cNvPr id="42" name="Picture 2" descr="La Hipótesis.: El Siglo XVII."/>
          <p:cNvPicPr/>
          <p:nvPr/>
        </p:nvPicPr>
        <p:blipFill>
          <a:blip r:embed="rId2"/>
          <a:stretch/>
        </p:blipFill>
        <p:spPr>
          <a:xfrm>
            <a:off x="1800000" y="1848960"/>
            <a:ext cx="8348040" cy="5009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Shape 1"/>
          <p:cNvSpPr txBox="1"/>
          <p:nvPr/>
        </p:nvSpPr>
        <p:spPr>
          <a:xfrm>
            <a:off x="233000" y="0"/>
            <a:ext cx="5940000" cy="6308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pPr algn="just"/>
            <a:r>
              <a:rPr lang="es-ES" sz="2600" b="1" strike="noStrike" spc="-1" dirty="0">
                <a:latin typeface="Times New Roman"/>
                <a:ea typeface="Microsoft YaHei"/>
              </a:rPr>
              <a:t>A independencia de Portugal.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</a:t>
            </a:r>
            <a:endParaRPr lang="es-ES" sz="2600" b="0" strike="noStrike" spc="-1" dirty="0">
              <a:latin typeface="Times New Roman"/>
            </a:endParaRPr>
          </a:p>
          <a:p>
            <a:pPr algn="just"/>
            <a:r>
              <a:rPr lang="es-ES" sz="2600" b="0" strike="noStrike" spc="-1" dirty="0">
                <a:latin typeface="Times New Roman"/>
                <a:ea typeface="Microsoft YaHei"/>
              </a:rPr>
              <a:t>O descontento portugués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foi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en aumento ante:</a:t>
            </a:r>
            <a:endParaRPr lang="es-ES" sz="2600" b="0" strike="noStrike" spc="-1" dirty="0">
              <a:latin typeface="Times New Roman"/>
            </a:endParaRPr>
          </a:p>
          <a:p>
            <a:pPr algn="just"/>
            <a:r>
              <a:rPr lang="es-ES" sz="2600" b="0" strike="noStrike" spc="-1" dirty="0">
                <a:latin typeface="Times New Roman"/>
                <a:ea typeface="Microsoft YaHei"/>
              </a:rPr>
              <a:t>-   a política de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castelanización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de Olivares, - a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obrigada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participación de soldados portugueses no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conflito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de Cataluña </a:t>
            </a:r>
            <a:endParaRPr lang="es-ES" sz="2600" b="0" strike="noStrike" spc="-1" dirty="0">
              <a:latin typeface="Times New Roman"/>
            </a:endParaRPr>
          </a:p>
          <a:p>
            <a:pPr algn="just"/>
            <a:r>
              <a:rPr lang="es-ES" sz="2600" b="0" strike="noStrike" spc="-1" dirty="0">
                <a:latin typeface="Times New Roman"/>
                <a:ea typeface="Microsoft YaHei"/>
              </a:rPr>
              <a:t>-  a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perda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de parte do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seu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imperio colonial ante os ataques dos holandeses. </a:t>
            </a:r>
            <a:endParaRPr lang="es-ES" sz="2600" b="0" strike="noStrike" spc="-1" dirty="0">
              <a:latin typeface="Times New Roman"/>
            </a:endParaRPr>
          </a:p>
          <a:p>
            <a:pPr algn="just"/>
            <a:endParaRPr lang="es-ES" sz="2600" b="0" strike="noStrike" spc="-1" dirty="0">
              <a:latin typeface="Times New Roman"/>
            </a:endParaRPr>
          </a:p>
          <a:p>
            <a:pPr algn="just"/>
            <a:r>
              <a:rPr lang="es-ES" sz="2600" b="0" strike="noStrike" spc="-1" dirty="0" err="1">
                <a:latin typeface="Times New Roman"/>
                <a:ea typeface="Microsoft YaHei"/>
              </a:rPr>
              <a:t>Aproveitando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a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escaseza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de tropas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castelás</a:t>
            </a:r>
            <a:r>
              <a:rPr lang="es-ES" sz="2600" b="0" strike="noStrike" spc="-1" dirty="0">
                <a:latin typeface="Times New Roman"/>
                <a:ea typeface="Microsoft YaHei"/>
              </a:rPr>
              <a:t>,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unha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conspiración nobiliaria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conseguiu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facerse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co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poder e proclamar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ao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duque de Braganza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rei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de Portugal en 1640. </a:t>
            </a:r>
            <a:endParaRPr lang="es-ES" sz="2600" b="0" strike="noStrike" spc="-1" dirty="0">
              <a:latin typeface="Times New Roman"/>
            </a:endParaRPr>
          </a:p>
          <a:p>
            <a:pPr algn="just"/>
            <a:endParaRPr lang="es-ES" sz="2600" b="0" strike="noStrike" spc="-1" dirty="0">
              <a:latin typeface="Times New Roman"/>
            </a:endParaRPr>
          </a:p>
          <a:p>
            <a:pPr algn="just"/>
            <a:r>
              <a:rPr lang="es-ES" sz="2600" b="0" strike="noStrike" spc="-1" dirty="0">
                <a:latin typeface="Times New Roman"/>
                <a:ea typeface="Microsoft YaHei"/>
              </a:rPr>
              <a:t>Os varios intentos de reconquistar Portugal fracasaron e España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recoñeceu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definitivamente a independencia en 1668.</a:t>
            </a:r>
            <a:endParaRPr lang="es-ES" sz="2600" b="0" strike="noStrike" spc="-1" dirty="0">
              <a:latin typeface="Times New Roman"/>
            </a:endParaRPr>
          </a:p>
        </p:txBody>
      </p:sp>
      <p:pic>
        <p:nvPicPr>
          <p:cNvPr id="61" name="Picture 2_2" descr="Archivo:Guèrra Ibericas de 1640 a 1668.png - Wikipedia, la enciclopedia  libre"/>
          <p:cNvPicPr/>
          <p:nvPr/>
        </p:nvPicPr>
        <p:blipFill>
          <a:blip r:embed="rId2"/>
          <a:stretch/>
        </p:blipFill>
        <p:spPr>
          <a:xfrm>
            <a:off x="6357600" y="863280"/>
            <a:ext cx="5776200" cy="5479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Shape 1"/>
          <p:cNvSpPr txBox="1"/>
          <p:nvPr/>
        </p:nvSpPr>
        <p:spPr>
          <a:xfrm>
            <a:off x="180000" y="0"/>
            <a:ext cx="6985298" cy="7173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pPr algn="just"/>
            <a:r>
              <a:rPr lang="gl-ES" sz="2800" b="1" strike="noStrike" spc="-1" dirty="0">
                <a:latin typeface="Times New Roman"/>
              </a:rPr>
              <a:t>O século XVII (1580-1680)</a:t>
            </a:r>
            <a:r>
              <a:rPr lang="gl-ES" sz="2800" b="0" strike="noStrike" spc="-1" dirty="0">
                <a:latin typeface="Times New Roman"/>
              </a:rPr>
              <a:t> foi de crise e dificultades para a Monarquía hispánica e especialmente para a coroa de Castela, o seu principal sostén en homes e recursos. </a:t>
            </a:r>
          </a:p>
          <a:p>
            <a:pPr algn="just"/>
            <a:r>
              <a:rPr lang="gl-ES" sz="2800" b="0" strike="noStrike" spc="-1" dirty="0">
                <a:latin typeface="Times New Roman"/>
              </a:rPr>
              <a:t> </a:t>
            </a:r>
            <a:r>
              <a:rPr lang="gl-ES" sz="2800" b="1" strike="noStrike" spc="-1" dirty="0">
                <a:latin typeface="Times New Roman"/>
              </a:rPr>
              <a:t>A crise demográfica.</a:t>
            </a:r>
            <a:r>
              <a:rPr lang="gl-ES" sz="2800" b="0" strike="noStrike" spc="-1" dirty="0">
                <a:latin typeface="Times New Roman"/>
              </a:rPr>
              <a:t> </a:t>
            </a:r>
          </a:p>
          <a:p>
            <a:pPr algn="just"/>
            <a:r>
              <a:rPr lang="gl-ES" sz="2800" b="0" strike="noStrike" spc="-1" dirty="0">
                <a:latin typeface="Times New Roman"/>
              </a:rPr>
              <a:t>-  As malas colleitas, </a:t>
            </a:r>
          </a:p>
          <a:p>
            <a:pPr algn="just"/>
            <a:r>
              <a:rPr lang="gl-ES" sz="2800" b="0" strike="noStrike" spc="-1" dirty="0">
                <a:latin typeface="Times New Roman"/>
              </a:rPr>
              <a:t>-  as vagas de epidemia de peste </a:t>
            </a:r>
          </a:p>
          <a:p>
            <a:pPr algn="just"/>
            <a:r>
              <a:rPr lang="gl-ES" sz="2800" b="0" strike="noStrike" spc="-1" dirty="0">
                <a:latin typeface="Times New Roman"/>
              </a:rPr>
              <a:t>-  as guerras </a:t>
            </a:r>
          </a:p>
          <a:p>
            <a:pPr algn="just"/>
            <a:r>
              <a:rPr lang="gl-ES" sz="2800" b="0" strike="noStrike" spc="-1" dirty="0">
                <a:latin typeface="Times New Roman"/>
              </a:rPr>
              <a:t>provocaron que a poboación dos territorios da Monarquía hispánica sufrise estancamento ou regresión, con frecuentes crises de mortalidade catastrófica, sendo a Coroa de Castela a máis afectada pola caída de poboación. </a:t>
            </a:r>
          </a:p>
          <a:p>
            <a:pPr algn="just"/>
            <a:r>
              <a:rPr lang="gl-ES" sz="2800" b="1" strike="noStrike" spc="-1" dirty="0">
                <a:latin typeface="Times New Roman"/>
              </a:rPr>
              <a:t>Na Coroa de Aragón</a:t>
            </a:r>
            <a:r>
              <a:rPr lang="gl-ES" sz="2800" b="0" strike="noStrike" spc="-1" dirty="0">
                <a:latin typeface="Times New Roman"/>
              </a:rPr>
              <a:t> a expulsión dos mouriscos</a:t>
            </a:r>
            <a:r>
              <a:rPr lang="gl-ES" sz="2800" b="0" strike="noStrike" spc="-1" dirty="0">
                <a:solidFill>
                  <a:srgbClr val="18558C"/>
                </a:solidFill>
                <a:latin typeface="Times New Roman"/>
              </a:rPr>
              <a:t>* </a:t>
            </a:r>
            <a:r>
              <a:rPr lang="gl-ES" sz="2800" b="0" strike="noStrike" spc="-1" dirty="0">
                <a:latin typeface="Times New Roman"/>
              </a:rPr>
              <a:t>en 1609 contribuíu ao descenso demográfico.</a:t>
            </a:r>
          </a:p>
        </p:txBody>
      </p:sp>
      <p:pic>
        <p:nvPicPr>
          <p:cNvPr id="44" name="Picture 2_8" descr="La crisis demográfica del siglo XVII en España"/>
          <p:cNvPicPr/>
          <p:nvPr/>
        </p:nvPicPr>
        <p:blipFill>
          <a:blip r:embed="rId2"/>
          <a:stretch/>
        </p:blipFill>
        <p:spPr>
          <a:xfrm>
            <a:off x="7332000" y="0"/>
            <a:ext cx="4860000" cy="66254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0" y="0"/>
            <a:ext cx="11880000" cy="6533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pPr algn="just"/>
            <a:r>
              <a:rPr lang="gl-ES" sz="2600" b="1" strike="noStrike" spc="-1" dirty="0">
                <a:latin typeface="Times New Roman"/>
                <a:ea typeface="Microsoft YaHei"/>
              </a:rPr>
              <a:t>O deterioro da economía.</a:t>
            </a:r>
            <a:r>
              <a:rPr lang="gl-ES" sz="2600" b="0" strike="noStrike" spc="-1" dirty="0">
                <a:latin typeface="Times New Roman"/>
                <a:ea typeface="Microsoft YaHei"/>
              </a:rPr>
              <a:t> 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Ademais da crise agraria asociada ás malas colleitas, todos os sectores artesanais e comerciais se viron afectados, caendo a produción interna e provocando a ruína dos centros artesanais de Castela. 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8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As causas foron múltiples: 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26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- a excesiva alza de prezos 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provocada pola chegada do 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ouro e prata americana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26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-  a falta de competitividade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26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- a invasión do mercado interno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 polos produtos estranxeiros,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26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-  o incremento dos impostos 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26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-  as alteracións monetarias. </a:t>
            </a:r>
            <a:endParaRPr lang="gl-ES" sz="2600" b="0" strike="noStrike" spc="-1" dirty="0">
              <a:latin typeface="Times New Roman"/>
            </a:endParaRPr>
          </a:p>
        </p:txBody>
      </p:sp>
      <p:pic>
        <p:nvPicPr>
          <p:cNvPr id="46" name="Picture 2_4" descr="Las causas de la crisis española del siglo XVII - Infobae"/>
          <p:cNvPicPr/>
          <p:nvPr/>
        </p:nvPicPr>
        <p:blipFill>
          <a:blip r:embed="rId2"/>
          <a:stretch/>
        </p:blipFill>
        <p:spPr>
          <a:xfrm>
            <a:off x="4860000" y="1912680"/>
            <a:ext cx="7160040" cy="40273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Shape 1"/>
          <p:cNvSpPr txBox="1"/>
          <p:nvPr/>
        </p:nvSpPr>
        <p:spPr>
          <a:xfrm>
            <a:off x="360000" y="180000"/>
            <a:ext cx="4500000" cy="4845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pPr algn="just"/>
            <a:r>
              <a:rPr lang="gl-ES" sz="2600" b="1" strike="noStrike" spc="-1">
                <a:latin typeface="Times New Roman"/>
                <a:ea typeface="Microsoft YaHei"/>
              </a:rPr>
              <a:t>O comercio exterior</a:t>
            </a:r>
            <a:r>
              <a:rPr lang="gl-ES" sz="2600" b="0" strike="noStrike" spc="-1">
                <a:latin typeface="Times New Roman"/>
                <a:ea typeface="Microsoft YaHei"/>
              </a:rPr>
              <a:t> </a:t>
            </a:r>
            <a:endParaRPr lang="gl-ES" sz="2600" b="0" strike="noStrike" spc="-1">
              <a:latin typeface="Times New Roman"/>
            </a:endParaRPr>
          </a:p>
          <a:p>
            <a:pPr algn="just"/>
            <a:r>
              <a:rPr lang="gl-ES" sz="2600" b="0" strike="noStrike" spc="-1">
                <a:latin typeface="Times New Roman"/>
                <a:ea typeface="Microsoft YaHei"/>
              </a:rPr>
              <a:t>Tamén se resentiu.</a:t>
            </a:r>
            <a:endParaRPr lang="gl-ES" sz="2600" b="0" strike="noStrike" spc="-1">
              <a:latin typeface="Times New Roman"/>
            </a:endParaRPr>
          </a:p>
          <a:p>
            <a:pPr algn="just"/>
            <a:r>
              <a:rPr lang="gl-ES" sz="2600" b="0" strike="noStrike" spc="-1">
                <a:latin typeface="Times New Roman"/>
                <a:ea typeface="Microsoft YaHei"/>
              </a:rPr>
              <a:t> </a:t>
            </a:r>
            <a:endParaRPr lang="gl-ES" sz="2600" b="0" strike="noStrike" spc="-1">
              <a:latin typeface="Times New Roman"/>
            </a:endParaRPr>
          </a:p>
          <a:p>
            <a:pPr algn="just"/>
            <a:r>
              <a:rPr lang="gl-ES" sz="2600" b="0" strike="noStrike" spc="-1">
                <a:latin typeface="Times New Roman"/>
                <a:ea typeface="Microsoft YaHei"/>
              </a:rPr>
              <a:t>Os comerciantes estranxeiros coparon os envíos a América a través de intermediarios casteláns e se fixeron coas remesas de metais preciosos:</a:t>
            </a:r>
            <a:endParaRPr lang="gl-ES" sz="2600" b="0" strike="noStrike" spc="-1">
              <a:latin typeface="Times New Roman"/>
            </a:endParaRPr>
          </a:p>
          <a:p>
            <a:pPr algn="just"/>
            <a:endParaRPr lang="gl-ES" sz="2600" b="0" strike="noStrike" spc="-1">
              <a:latin typeface="Times New Roman"/>
            </a:endParaRPr>
          </a:p>
          <a:p>
            <a:pPr algn="just"/>
            <a:r>
              <a:rPr lang="gl-ES" sz="2600" b="0" strike="noStrike" spc="-1">
                <a:latin typeface="Times New Roman"/>
                <a:ea typeface="Microsoft YaHei"/>
              </a:rPr>
              <a:t>A fins do s. XVII unicamente o 5% dos produtos enviados ás colonias americanas  procedían da Península.</a:t>
            </a:r>
            <a:endParaRPr lang="gl-ES" sz="2600" b="0" strike="noStrike" spc="-1">
              <a:latin typeface="Times New Roman"/>
            </a:endParaRPr>
          </a:p>
        </p:txBody>
      </p:sp>
      <p:pic>
        <p:nvPicPr>
          <p:cNvPr id="48" name="Picture 2_5" descr="https://www.educantabria.es/docs/Digitales/Primaria/Cono_3_ciclo/CONTENIDOS/HISTORIA/DEFINITIVO%20EDAD%20MODERNA/SEVILLA%20XVII.jpg"/>
          <p:cNvPicPr/>
          <p:nvPr/>
        </p:nvPicPr>
        <p:blipFill>
          <a:blip r:embed="rId2"/>
          <a:stretch/>
        </p:blipFill>
        <p:spPr>
          <a:xfrm>
            <a:off x="5400000" y="40320"/>
            <a:ext cx="6636240" cy="68176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Shape 1"/>
          <p:cNvSpPr txBox="1"/>
          <p:nvPr/>
        </p:nvSpPr>
        <p:spPr>
          <a:xfrm>
            <a:off x="141840" y="205200"/>
            <a:ext cx="11340000" cy="6646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pPr algn="just"/>
            <a:r>
              <a:rPr lang="gl-ES" sz="2600" b="1" strike="noStrike" spc="-1" dirty="0">
                <a:latin typeface="Times New Roman"/>
                <a:ea typeface="Microsoft YaHei"/>
              </a:rPr>
              <a:t> A Facenda real.</a:t>
            </a:r>
            <a:r>
              <a:rPr lang="gl-ES" sz="2600" b="0" strike="noStrike" spc="-1" dirty="0">
                <a:latin typeface="Times New Roman"/>
                <a:ea typeface="Microsoft YaHei"/>
              </a:rPr>
              <a:t> 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- O descenso de ingresos </a:t>
            </a:r>
            <a:endParaRPr lang="gl-ES" sz="2600" b="0" strike="noStrike" spc="-1" dirty="0">
              <a:latin typeface="Times New Roman"/>
            </a:endParaRPr>
          </a:p>
          <a:p>
            <a:pPr marL="457200" indent="-457200" algn="just">
              <a:buFontTx/>
              <a:buChar char="-"/>
            </a:pPr>
            <a:r>
              <a:rPr lang="gl-ES" sz="2600" b="0" strike="noStrike" spc="-1" dirty="0" smtClean="0">
                <a:latin typeface="Times New Roman"/>
                <a:ea typeface="Microsoft YaHei"/>
              </a:rPr>
              <a:t>os </a:t>
            </a:r>
            <a:r>
              <a:rPr lang="gl-ES" sz="2600" b="0" strike="noStrike" spc="-1" dirty="0">
                <a:latin typeface="Times New Roman"/>
                <a:ea typeface="Microsoft YaHei"/>
              </a:rPr>
              <a:t>inxentes gastos das múltiples </a:t>
            </a:r>
            <a:r>
              <a:rPr lang="gl-ES" sz="2600" b="0" strike="noStrike" spc="-1" dirty="0" smtClean="0">
                <a:latin typeface="Times New Roman"/>
                <a:ea typeface="Microsoft YaHei"/>
              </a:rPr>
              <a:t>guerras,</a:t>
            </a:r>
            <a:r>
              <a:rPr lang="gl-ES" sz="2600" spc="-1" dirty="0">
                <a:latin typeface="Times New Roman"/>
              </a:rPr>
              <a:t> </a:t>
            </a:r>
          </a:p>
          <a:p>
            <a:pPr algn="just"/>
            <a:r>
              <a:rPr lang="gl-ES" sz="2600" b="0" strike="noStrike" spc="-1" dirty="0" smtClean="0">
                <a:latin typeface="Times New Roman"/>
                <a:ea typeface="Microsoft YaHei"/>
              </a:rPr>
              <a:t>obrigaron </a:t>
            </a:r>
            <a:r>
              <a:rPr lang="gl-ES" sz="2600" b="0" strike="noStrike" spc="-1" dirty="0">
                <a:latin typeface="Times New Roman"/>
                <a:ea typeface="Microsoft YaHei"/>
              </a:rPr>
              <a:t>á Coroa a recorrer á desvalorización da moeda. 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26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A imposibilidade de devolver os préstamos adquiridos provocou numerosas bancarrotas </a:t>
            </a:r>
            <a:r>
              <a:rPr lang="gl-ES" sz="2600" b="0" strike="noStrike" spc="-1" dirty="0" smtClean="0">
                <a:latin typeface="Times New Roman"/>
                <a:ea typeface="Microsoft YaHei"/>
              </a:rPr>
              <a:t>(</a:t>
            </a:r>
            <a:r>
              <a:rPr lang="gl-ES" sz="2600" b="0" strike="noStrike" spc="-1" dirty="0">
                <a:latin typeface="Times New Roman"/>
                <a:ea typeface="Microsoft YaHei"/>
              </a:rPr>
              <a:t>1607-27-47-52-62-66).</a:t>
            </a:r>
            <a:endParaRPr lang="gl-ES" sz="2600" b="0" strike="noStrike" spc="-1" dirty="0">
              <a:latin typeface="Times New Roman"/>
            </a:endParaRPr>
          </a:p>
        </p:txBody>
      </p:sp>
      <p:pic>
        <p:nvPicPr>
          <p:cNvPr id="50" name="Picture 2_6" descr="El vellón a molino de Felipe IV - Blog Numismatico"/>
          <p:cNvPicPr/>
          <p:nvPr/>
        </p:nvPicPr>
        <p:blipFill>
          <a:blip r:embed="rId2"/>
          <a:stretch/>
        </p:blipFill>
        <p:spPr>
          <a:xfrm>
            <a:off x="1401900" y="1947760"/>
            <a:ext cx="7380000" cy="36975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Shape 1"/>
          <p:cNvSpPr txBox="1"/>
          <p:nvPr/>
        </p:nvSpPr>
        <p:spPr>
          <a:xfrm>
            <a:off x="0" y="-14040"/>
            <a:ext cx="6578600" cy="6899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pPr algn="just"/>
            <a:r>
              <a:rPr lang="gl-ES" sz="2600" b="1" u="sng" strike="noStrike" spc="-1" dirty="0">
                <a:uFillTx/>
                <a:latin typeface="Times New Roman"/>
                <a:ea typeface="Microsoft YaHei"/>
              </a:rPr>
              <a:t>A sociedade española do século XVII</a:t>
            </a:r>
            <a:r>
              <a:rPr lang="gl-ES" sz="2600" b="0" strike="noStrike" spc="-1" dirty="0">
                <a:latin typeface="Times New Roman"/>
                <a:ea typeface="Microsoft YaHei"/>
              </a:rPr>
              <a:t> Caracterizouse por: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-    polarización social 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-    mentalidade aristocrática e clerical. 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800" b="0" strike="noStrike" spc="-1" dirty="0">
              <a:latin typeface="Times New Roman"/>
            </a:endParaRPr>
          </a:p>
          <a:p>
            <a:pPr algn="just"/>
            <a:r>
              <a:rPr lang="gl-ES" sz="2600" b="1" strike="noStrike" spc="-1" dirty="0">
                <a:latin typeface="Times New Roman"/>
                <a:ea typeface="Microsoft YaHei"/>
              </a:rPr>
              <a:t>Nobreza: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A crise económica provocou: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- A concentración da riqueza nas mans da alta nobreza, en detrimento das terras do reguengo. 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 - A nobreza acaparou de forma vitalicia e hereditaria os cargos municipais. </a:t>
            </a:r>
            <a:endParaRPr lang="gl-ES" sz="2600" b="0" strike="noStrike" spc="-1" dirty="0">
              <a:latin typeface="Times New Roman"/>
            </a:endParaRPr>
          </a:p>
          <a:p>
            <a:pPr algn="just"/>
            <a:endParaRPr lang="gl-ES" sz="800" b="0" strike="noStrike" spc="-1" dirty="0">
              <a:latin typeface="Times New Roman"/>
            </a:endParaRPr>
          </a:p>
          <a:p>
            <a:pPr algn="just"/>
            <a:r>
              <a:rPr lang="gl-ES" sz="2600" b="0" strike="noStrike" spc="-1" dirty="0">
                <a:latin typeface="Times New Roman"/>
                <a:ea typeface="Microsoft YaHei"/>
              </a:rPr>
              <a:t>A débil </a:t>
            </a:r>
            <a:r>
              <a:rPr lang="gl-ES" sz="2600" b="1" strike="noStrike" spc="-1" dirty="0">
                <a:latin typeface="Times New Roman"/>
                <a:ea typeface="Microsoft YaHei"/>
              </a:rPr>
              <a:t>clase burguesa</a:t>
            </a:r>
            <a:r>
              <a:rPr lang="gl-ES" sz="2600" b="0" strike="noStrike" spc="-1" dirty="0">
                <a:latin typeface="Times New Roman"/>
                <a:ea typeface="Microsoft YaHei"/>
              </a:rPr>
              <a:t> arruinouse, abandonou os negocios e os traballos artesanais e buscou ennobrecerse</a:t>
            </a:r>
            <a:r>
              <a:rPr lang="gl-ES" sz="2600" b="0" strike="noStrike" spc="-1" dirty="0" smtClean="0">
                <a:latin typeface="Times New Roman"/>
                <a:ea typeface="Microsoft YaHei"/>
              </a:rPr>
              <a:t>. </a:t>
            </a:r>
            <a:endParaRPr lang="gl-ES" sz="1100" b="0" strike="noStrike" spc="-1" dirty="0" smtClean="0">
              <a:latin typeface="Times New Roman"/>
              <a:ea typeface="Microsoft YaHei"/>
            </a:endParaRPr>
          </a:p>
          <a:p>
            <a:pPr algn="just"/>
            <a:endParaRPr lang="gl-ES" sz="800" b="0" strike="noStrike" spc="-1" dirty="0" smtClean="0">
              <a:latin typeface="Times New Roman"/>
              <a:ea typeface="Microsoft YaHei"/>
            </a:endParaRPr>
          </a:p>
          <a:p>
            <a:pPr algn="just"/>
            <a:r>
              <a:rPr lang="gl-ES" sz="2600" spc="-1" dirty="0" smtClean="0">
                <a:latin typeface="Times New Roman"/>
              </a:rPr>
              <a:t>Estendeuse </a:t>
            </a:r>
            <a:r>
              <a:rPr lang="gl-ES" sz="2600" b="0" strike="noStrike" spc="-1" dirty="0" smtClean="0">
                <a:latin typeface="Times New Roman"/>
                <a:ea typeface="Microsoft YaHei"/>
              </a:rPr>
              <a:t>a </a:t>
            </a:r>
            <a:r>
              <a:rPr lang="gl-ES" sz="2600" b="0" strike="noStrike" spc="-1" dirty="0">
                <a:latin typeface="Times New Roman"/>
                <a:ea typeface="Microsoft YaHei"/>
              </a:rPr>
              <a:t>pobreza e aumentou o nº de </a:t>
            </a:r>
            <a:r>
              <a:rPr lang="gl-ES" sz="2600" b="1" strike="noStrike" spc="-1" dirty="0">
                <a:latin typeface="Times New Roman"/>
                <a:ea typeface="Microsoft YaHei"/>
              </a:rPr>
              <a:t>pobres e vagabundos</a:t>
            </a:r>
            <a:r>
              <a:rPr lang="gl-ES" sz="2600" b="0" strike="noStrike" spc="-1" dirty="0">
                <a:latin typeface="Times New Roman"/>
                <a:ea typeface="Microsoft YaHei"/>
              </a:rPr>
              <a:t> que vivían da caridade das igrexas.</a:t>
            </a:r>
            <a:endParaRPr lang="gl-ES" sz="2600" b="0" strike="noStrike" spc="-1" dirty="0">
              <a:latin typeface="Times New Roman"/>
            </a:endParaRPr>
          </a:p>
        </p:txBody>
      </p:sp>
      <p:pic>
        <p:nvPicPr>
          <p:cNvPr id="52" name="Picture 2_7" descr="Vagabundos, holgazanes, extravagantes y mendigos"/>
          <p:cNvPicPr/>
          <p:nvPr/>
        </p:nvPicPr>
        <p:blipFill>
          <a:blip r:embed="rId2"/>
          <a:stretch/>
        </p:blipFill>
        <p:spPr>
          <a:xfrm>
            <a:off x="6578600" y="1130300"/>
            <a:ext cx="5613400" cy="48896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Shape 1"/>
          <p:cNvSpPr txBox="1"/>
          <p:nvPr/>
        </p:nvSpPr>
        <p:spPr>
          <a:xfrm>
            <a:off x="106000" y="0"/>
            <a:ext cx="5220000" cy="6308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pPr algn="just"/>
            <a:r>
              <a:rPr lang="es-ES" sz="2600" b="1" strike="noStrike" spc="-1" dirty="0">
                <a:latin typeface="Times New Roman"/>
              </a:rPr>
              <a:t> </a:t>
            </a:r>
            <a:r>
              <a:rPr lang="es-ES" sz="2600" b="1" u="sng" strike="noStrike" spc="-1" dirty="0">
                <a:uFillTx/>
                <a:latin typeface="Times New Roman"/>
                <a:ea typeface="Microsoft YaHei"/>
              </a:rPr>
              <a:t>Reforma de Olivares e </a:t>
            </a:r>
            <a:r>
              <a:rPr lang="es-ES" sz="2600" b="1" u="sng" strike="noStrike" spc="-1" dirty="0" err="1">
                <a:uFillTx/>
                <a:latin typeface="Times New Roman"/>
                <a:ea typeface="Microsoft YaHei"/>
              </a:rPr>
              <a:t>crise</a:t>
            </a:r>
            <a:r>
              <a:rPr lang="es-ES" sz="2600" b="1" u="sng" strike="noStrike" spc="-1" dirty="0">
                <a:uFillTx/>
                <a:latin typeface="Times New Roman"/>
                <a:ea typeface="Microsoft YaHei"/>
              </a:rPr>
              <a:t> política:</a:t>
            </a:r>
            <a:r>
              <a:rPr lang="es-ES" sz="2600" b="1" strike="noStrike" spc="-1" dirty="0">
                <a:latin typeface="Times New Roman"/>
                <a:ea typeface="Microsoft YaHei"/>
              </a:rPr>
              <a:t> </a:t>
            </a:r>
            <a:endParaRPr lang="es-ES" sz="2600" b="0" strike="noStrike" spc="-1" dirty="0">
              <a:latin typeface="Times New Roman"/>
            </a:endParaRPr>
          </a:p>
          <a:p>
            <a:pPr algn="just"/>
            <a:r>
              <a:rPr lang="es-ES" sz="2600" b="0" strike="noStrike" spc="-1" dirty="0">
                <a:latin typeface="Times New Roman"/>
                <a:ea typeface="Microsoft YaHei"/>
              </a:rPr>
              <a:t>En 1621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comezou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o reinado de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Filipe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IV, que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nomeou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como valido</a:t>
            </a:r>
            <a:r>
              <a:rPr lang="es-ES" sz="2600" b="0" strike="noStrike" spc="-1" dirty="0">
                <a:solidFill>
                  <a:srgbClr val="18558C"/>
                </a:solidFill>
                <a:latin typeface="Times New Roman"/>
                <a:ea typeface="Microsoft YaHei"/>
              </a:rPr>
              <a:t>* </a:t>
            </a:r>
            <a:r>
              <a:rPr lang="es-ES" sz="2600" b="0" strike="noStrike" spc="-1" dirty="0">
                <a:latin typeface="Times New Roman"/>
                <a:ea typeface="Microsoft YaHei"/>
              </a:rPr>
              <a:t>a Gaspar de Guzmán,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condeduque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de Olivares. </a:t>
            </a:r>
            <a:endParaRPr lang="es-ES" sz="2600" b="0" strike="noStrike" spc="-1" dirty="0">
              <a:latin typeface="Times New Roman"/>
            </a:endParaRPr>
          </a:p>
          <a:p>
            <a:pPr algn="just"/>
            <a:endParaRPr lang="es-ES" sz="2600" b="0" strike="noStrike" spc="-1" dirty="0">
              <a:latin typeface="Times New Roman"/>
            </a:endParaRPr>
          </a:p>
          <a:p>
            <a:pPr algn="just"/>
            <a:r>
              <a:rPr lang="es-ES" sz="2600" b="0" strike="noStrike" spc="-1" dirty="0">
                <a:latin typeface="Times New Roman"/>
              </a:rPr>
              <a:t>O conde-duque quería modificar a </a:t>
            </a:r>
            <a:r>
              <a:rPr lang="es-ES" sz="2600" b="0" strike="noStrike" spc="-1" dirty="0" err="1">
                <a:latin typeface="Times New Roman"/>
              </a:rPr>
              <a:t>estrutura</a:t>
            </a:r>
            <a:r>
              <a:rPr lang="es-ES" sz="2600" b="0" strike="noStrike" spc="-1" dirty="0">
                <a:latin typeface="Times New Roman"/>
              </a:rPr>
              <a:t> política da Monarquía hispánica:</a:t>
            </a:r>
          </a:p>
          <a:p>
            <a:pPr algn="just"/>
            <a:endParaRPr lang="es-ES" sz="2600" b="0" strike="noStrike" spc="-1" dirty="0">
              <a:latin typeface="Times New Roman"/>
            </a:endParaRPr>
          </a:p>
          <a:p>
            <a:pPr algn="just"/>
            <a:r>
              <a:rPr lang="es-ES" sz="2600" b="0" strike="noStrike" spc="-1" dirty="0">
                <a:latin typeface="Times New Roman"/>
              </a:rPr>
              <a:t>- eliminando os </a:t>
            </a:r>
            <a:r>
              <a:rPr lang="es-ES" sz="2600" b="0" strike="noStrike" spc="-1" dirty="0" err="1">
                <a:latin typeface="Times New Roman"/>
              </a:rPr>
              <a:t>privilexios</a:t>
            </a:r>
            <a:r>
              <a:rPr lang="es-ES" sz="2600" b="0" strike="noStrike" spc="-1" dirty="0">
                <a:latin typeface="Times New Roman"/>
              </a:rPr>
              <a:t> </a:t>
            </a:r>
            <a:r>
              <a:rPr lang="es-ES" sz="2600" b="0" strike="noStrike" spc="-1" dirty="0" err="1">
                <a:latin typeface="Times New Roman"/>
              </a:rPr>
              <a:t>forais</a:t>
            </a:r>
            <a:r>
              <a:rPr lang="es-ES" sz="2600" b="0" strike="noStrike" spc="-1" dirty="0">
                <a:latin typeface="Times New Roman"/>
              </a:rPr>
              <a:t> dos </a:t>
            </a:r>
            <a:r>
              <a:rPr lang="es-ES" sz="2600" b="0" strike="noStrike" spc="-1" dirty="0" err="1">
                <a:latin typeface="Times New Roman"/>
              </a:rPr>
              <a:t>seus</a:t>
            </a:r>
            <a:r>
              <a:rPr lang="es-ES" sz="2600" b="0" strike="noStrike" spc="-1" dirty="0">
                <a:latin typeface="Times New Roman"/>
              </a:rPr>
              <a:t> reinos </a:t>
            </a:r>
          </a:p>
          <a:p>
            <a:pPr algn="just"/>
            <a:endParaRPr lang="es-ES" sz="2600" b="0" strike="noStrike" spc="-1" dirty="0">
              <a:latin typeface="Times New Roman"/>
            </a:endParaRPr>
          </a:p>
          <a:p>
            <a:pPr algn="just"/>
            <a:r>
              <a:rPr lang="es-ES" sz="2600" b="0" strike="noStrike" spc="-1" dirty="0">
                <a:latin typeface="Times New Roman"/>
              </a:rPr>
              <a:t>- </a:t>
            </a:r>
            <a:r>
              <a:rPr lang="es-ES" sz="2600" b="0" strike="noStrike" spc="-1" dirty="0" err="1">
                <a:latin typeface="Times New Roman"/>
              </a:rPr>
              <a:t>impoñendo</a:t>
            </a:r>
            <a:r>
              <a:rPr lang="es-ES" sz="2600" b="0" strike="noStrike" spc="-1" dirty="0">
                <a:latin typeface="Times New Roman"/>
              </a:rPr>
              <a:t> en todos os reinos as </a:t>
            </a:r>
            <a:r>
              <a:rPr lang="es-ES" sz="2600" b="0" strike="noStrike" spc="-1" dirty="0" err="1">
                <a:latin typeface="Times New Roman"/>
              </a:rPr>
              <a:t>leis</a:t>
            </a:r>
            <a:r>
              <a:rPr lang="es-ES" sz="2600" b="0" strike="noStrike" spc="-1" dirty="0">
                <a:latin typeface="Times New Roman"/>
              </a:rPr>
              <a:t> de </a:t>
            </a:r>
            <a:r>
              <a:rPr lang="es-ES" sz="2600" b="0" strike="noStrike" spc="-1" dirty="0" err="1">
                <a:latin typeface="Times New Roman"/>
              </a:rPr>
              <a:t>Castela</a:t>
            </a:r>
            <a:r>
              <a:rPr lang="es-ES" sz="2600" b="0" strike="noStrike" spc="-1" dirty="0">
                <a:latin typeface="Times New Roman"/>
              </a:rPr>
              <a:t>, </a:t>
            </a:r>
            <a:r>
              <a:rPr lang="es-ES" sz="2600" b="0" strike="noStrike" spc="-1" dirty="0" err="1">
                <a:latin typeface="Times New Roman"/>
              </a:rPr>
              <a:t>máis</a:t>
            </a:r>
            <a:r>
              <a:rPr lang="es-ES" sz="2600" b="0" strike="noStrike" spc="-1" dirty="0">
                <a:latin typeface="Times New Roman"/>
              </a:rPr>
              <a:t> favorables para o poder real</a:t>
            </a:r>
          </a:p>
        </p:txBody>
      </p:sp>
      <p:pic>
        <p:nvPicPr>
          <p:cNvPr id="54" name="Picture 4" descr="El conde-duque de Olivares: la desolación de la quimera"/>
          <p:cNvPicPr/>
          <p:nvPr/>
        </p:nvPicPr>
        <p:blipFill>
          <a:blip r:embed="rId2"/>
          <a:stretch/>
        </p:blipFill>
        <p:spPr>
          <a:xfrm>
            <a:off x="5730480" y="1080000"/>
            <a:ext cx="6329520" cy="5400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Shape 1"/>
          <p:cNvSpPr txBox="1"/>
          <p:nvPr/>
        </p:nvSpPr>
        <p:spPr>
          <a:xfrm>
            <a:off x="180000" y="180000"/>
            <a:ext cx="5220000" cy="594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pPr algn="just"/>
            <a:r>
              <a:rPr lang="es-ES" sz="2600" b="0" strike="noStrike" spc="-1">
                <a:latin typeface="Times New Roman"/>
                <a:ea typeface="Microsoft YaHei"/>
              </a:rPr>
              <a:t>O proxecto da </a:t>
            </a:r>
            <a:r>
              <a:rPr lang="es-ES" sz="2600" b="1" strike="noStrike" spc="-1">
                <a:latin typeface="Times New Roman"/>
                <a:ea typeface="Microsoft YaHei"/>
              </a:rPr>
              <a:t>Unión de Armas</a:t>
            </a:r>
            <a:r>
              <a:rPr lang="es-ES" sz="2600" b="1" strike="noStrike" spc="-1">
                <a:solidFill>
                  <a:srgbClr val="18558C"/>
                </a:solidFill>
                <a:latin typeface="Times New Roman"/>
                <a:ea typeface="Microsoft YaHei"/>
              </a:rPr>
              <a:t>*</a:t>
            </a:r>
            <a:r>
              <a:rPr lang="es-ES" sz="2600" b="0" strike="noStrike" spc="-1">
                <a:solidFill>
                  <a:srgbClr val="18558C"/>
                </a:solidFill>
                <a:latin typeface="Times New Roman"/>
                <a:ea typeface="Microsoft YaHei"/>
              </a:rPr>
              <a:t> </a:t>
            </a:r>
            <a:r>
              <a:rPr lang="es-ES" sz="2600" b="0" strike="noStrike" spc="-1">
                <a:latin typeface="Times New Roman"/>
                <a:ea typeface="Microsoft YaHei"/>
              </a:rPr>
              <a:t>de 1625  establecía:</a:t>
            </a:r>
            <a:endParaRPr lang="es-ES" sz="2600" b="0" strike="noStrike" spc="-1">
              <a:latin typeface="Times New Roman"/>
            </a:endParaRPr>
          </a:p>
          <a:p>
            <a:pPr algn="just"/>
            <a:endParaRPr lang="es-ES" sz="2600" b="0" strike="noStrike" spc="-1">
              <a:latin typeface="Times New Roman"/>
            </a:endParaRPr>
          </a:p>
          <a:p>
            <a:pPr algn="just"/>
            <a:r>
              <a:rPr lang="es-ES" sz="2600" b="0" strike="noStrike" spc="-1">
                <a:latin typeface="Times New Roman"/>
                <a:ea typeface="Microsoft YaHei"/>
              </a:rPr>
              <a:t>- un reparto da carga militar e fiscal entre todos os reinos (ata entón só recaía sobre Castela) </a:t>
            </a:r>
            <a:endParaRPr lang="es-ES" sz="2600" b="0" strike="noStrike" spc="-1">
              <a:latin typeface="Times New Roman"/>
            </a:endParaRPr>
          </a:p>
          <a:p>
            <a:pPr algn="just"/>
            <a:endParaRPr lang="es-ES" sz="2600" b="0" strike="noStrike" spc="-1">
              <a:latin typeface="Times New Roman"/>
            </a:endParaRPr>
          </a:p>
          <a:p>
            <a:pPr algn="just"/>
            <a:r>
              <a:rPr lang="es-ES" sz="2600" b="0" strike="noStrike" spc="-1">
                <a:latin typeface="Times New Roman"/>
                <a:ea typeface="Microsoft YaHei"/>
              </a:rPr>
              <a:t>- a creación dun exército permanente de 140.000 homes, repartidos entre os distintos reinos de acordo coa súa poboación e riqueza. </a:t>
            </a:r>
            <a:endParaRPr lang="es-ES" sz="2600" b="0" strike="noStrike" spc="-1">
              <a:latin typeface="Times New Roman"/>
            </a:endParaRPr>
          </a:p>
          <a:p>
            <a:pPr algn="just"/>
            <a:endParaRPr lang="es-ES" sz="2600" b="0" strike="noStrike" spc="-1">
              <a:latin typeface="Times New Roman"/>
            </a:endParaRPr>
          </a:p>
          <a:p>
            <a:pPr algn="just"/>
            <a:r>
              <a:rPr lang="es-ES" sz="2600" b="0" strike="noStrike" spc="-1">
                <a:latin typeface="Times New Roman"/>
                <a:ea typeface="Microsoft YaHei"/>
              </a:rPr>
              <a:t>Esta política impositiva e uniformizadora xerou protestas e alteracións nos diferentes reinos, destacando os de Cataluña e Portugal.</a:t>
            </a:r>
            <a:endParaRPr lang="es-ES" sz="2600" b="0" strike="noStrike" spc="-1">
              <a:latin typeface="Times New Roman"/>
            </a:endParaRPr>
          </a:p>
        </p:txBody>
      </p:sp>
      <p:pic>
        <p:nvPicPr>
          <p:cNvPr id="56" name="Picture 2_0" descr="https://upload.wikimedia.org/wikipedia/commons/thumb/3/37/Uni%C3%B3n_de_Armas.svg/1024px-Uni%C3%B3n_de_Armas.svg.png"/>
          <p:cNvPicPr/>
          <p:nvPr/>
        </p:nvPicPr>
        <p:blipFill>
          <a:blip r:embed="rId2"/>
          <a:stretch/>
        </p:blipFill>
        <p:spPr>
          <a:xfrm>
            <a:off x="5580000" y="1431720"/>
            <a:ext cx="6480000" cy="4328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Shape 1"/>
          <p:cNvSpPr txBox="1"/>
          <p:nvPr/>
        </p:nvSpPr>
        <p:spPr>
          <a:xfrm>
            <a:off x="180000" y="-128340"/>
            <a:ext cx="6411840" cy="6674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pPr algn="just"/>
            <a:r>
              <a:rPr lang="es-ES" sz="2600" b="1" strike="noStrike" spc="-1" dirty="0">
                <a:latin typeface="Times New Roman"/>
                <a:ea typeface="Microsoft YaHei"/>
              </a:rPr>
              <a:t>A </a:t>
            </a:r>
            <a:r>
              <a:rPr lang="es-ES" sz="2600" b="1" strike="noStrike" spc="-1" dirty="0" err="1">
                <a:latin typeface="Times New Roman"/>
                <a:ea typeface="Microsoft YaHei"/>
              </a:rPr>
              <a:t>revolta</a:t>
            </a:r>
            <a:r>
              <a:rPr lang="es-ES" sz="2600" b="1" strike="noStrike" spc="-1" dirty="0">
                <a:latin typeface="Times New Roman"/>
                <a:ea typeface="Microsoft YaHei"/>
              </a:rPr>
              <a:t> de Cataluña. </a:t>
            </a:r>
            <a:endParaRPr lang="es-ES" sz="2600" b="0" strike="noStrike" spc="-1" dirty="0">
              <a:latin typeface="Times New Roman"/>
            </a:endParaRPr>
          </a:p>
          <a:p>
            <a:pPr algn="just"/>
            <a:r>
              <a:rPr lang="es-ES" sz="2600" b="0" strike="noStrike" spc="-1" dirty="0">
                <a:latin typeface="Times New Roman"/>
                <a:ea typeface="Microsoft YaHei"/>
              </a:rPr>
              <a:t>En 1639 entraron en Cataluña as tropas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reais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para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combater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ás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tropas francesas que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invadiran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o Rosellón. </a:t>
            </a:r>
            <a:endParaRPr lang="es-ES" sz="2600" b="0" strike="noStrike" spc="-1" dirty="0">
              <a:latin typeface="Times New Roman"/>
            </a:endParaRPr>
          </a:p>
          <a:p>
            <a:pPr algn="just"/>
            <a:r>
              <a:rPr lang="es-ES" sz="2600" b="0" strike="noStrike" spc="-1" dirty="0">
                <a:latin typeface="Times New Roman"/>
                <a:ea typeface="Microsoft YaHei"/>
              </a:rPr>
              <a:t>O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aloxamento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das tropas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castelás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ocasionou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tumultos que culminaron coa </a:t>
            </a:r>
            <a:r>
              <a:rPr lang="es-ES" sz="2600" b="0" i="1" strike="noStrike" spc="-1" dirty="0">
                <a:latin typeface="Times New Roman"/>
                <a:ea typeface="Microsoft YaHei"/>
              </a:rPr>
              <a:t>sublevación dos segadores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e a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morte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do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vicerrei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en Barcelona (Corpus de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sangue</a:t>
            </a:r>
            <a:r>
              <a:rPr lang="es-ES" sz="2600" b="0" strike="noStrike" spc="-1" dirty="0">
                <a:latin typeface="Times New Roman"/>
                <a:ea typeface="Microsoft YaHei"/>
              </a:rPr>
              <a:t>, 7-6-1640). </a:t>
            </a:r>
            <a:endParaRPr lang="es-ES" sz="2600" b="0" strike="noStrike" spc="-1" dirty="0">
              <a:latin typeface="Times New Roman"/>
            </a:endParaRPr>
          </a:p>
          <a:p>
            <a:pPr algn="just"/>
            <a:r>
              <a:rPr lang="es-ES" sz="2600" b="0" strike="noStrike" spc="-1" dirty="0">
                <a:latin typeface="Times New Roman"/>
                <a:ea typeface="Microsoft YaHei"/>
              </a:rPr>
              <a:t>A Generalitat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catalá</a:t>
            </a:r>
            <a:r>
              <a:rPr lang="es-ES" sz="2600" b="0" strike="noStrike" spc="-1" dirty="0">
                <a:latin typeface="Times New Roman"/>
                <a:ea typeface="Microsoft YaHei"/>
              </a:rPr>
              <a:t>, liderada por Pau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Claris</a:t>
            </a:r>
            <a:r>
              <a:rPr lang="es-ES" sz="2600" b="0" strike="noStrike" spc="-1" dirty="0">
                <a:latin typeface="Times New Roman"/>
                <a:ea typeface="Microsoft YaHei"/>
              </a:rPr>
              <a:t>,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asumiu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o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goberno</a:t>
            </a:r>
            <a:r>
              <a:rPr lang="es-ES" sz="2600" b="0" strike="noStrike" spc="-1" dirty="0">
                <a:latin typeface="Times New Roman"/>
                <a:ea typeface="Microsoft YaHei"/>
              </a:rPr>
              <a:t>. En 1641, a Generalitat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solicitou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axuda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a Francia e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proclamou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a Luís XIII conde de Barcelona. </a:t>
            </a:r>
            <a:endParaRPr lang="es-ES" sz="2600" b="0" strike="noStrike" spc="-1" dirty="0">
              <a:latin typeface="Times New Roman"/>
            </a:endParaRPr>
          </a:p>
          <a:p>
            <a:pPr algn="just"/>
            <a:r>
              <a:rPr lang="es-ES" sz="2600" b="0" strike="noStrike" spc="-1" dirty="0">
                <a:latin typeface="Times New Roman"/>
                <a:ea typeface="Microsoft YaHei"/>
              </a:rPr>
              <a:t>O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conflito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</a:t>
            </a:r>
            <a:r>
              <a:rPr lang="es-ES" sz="2600" b="0" strike="noStrike" spc="-1" dirty="0" err="1" smtClean="0">
                <a:latin typeface="Times New Roman"/>
                <a:ea typeface="Microsoft YaHei"/>
              </a:rPr>
              <a:t>alongouse</a:t>
            </a:r>
            <a:r>
              <a:rPr lang="es-ES" sz="2600" b="0" strike="noStrike" spc="-1" dirty="0" smtClean="0">
                <a:latin typeface="Times New Roman"/>
                <a:ea typeface="Microsoft YaHei"/>
              </a:rPr>
              <a:t>. </a:t>
            </a:r>
            <a:r>
              <a:rPr lang="es-ES" sz="2600" spc="-1" dirty="0">
                <a:latin typeface="Times New Roman"/>
                <a:ea typeface="Microsoft YaHei"/>
              </a:rPr>
              <a:t>O</a:t>
            </a:r>
            <a:r>
              <a:rPr lang="es-ES" sz="2600" b="0" strike="noStrike" spc="-1" dirty="0" smtClean="0">
                <a:latin typeface="Times New Roman"/>
                <a:ea typeface="Microsoft YaHei"/>
              </a:rPr>
              <a:t> </a:t>
            </a:r>
            <a:r>
              <a:rPr lang="es-ES" sz="2600" b="0" strike="noStrike" spc="-1" dirty="0">
                <a:latin typeface="Times New Roman"/>
                <a:ea typeface="Microsoft YaHei"/>
              </a:rPr>
              <a:t>temor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ao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dominio francés e as promesas de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Filipe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IV de respectar os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seus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privilexios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minaron a </a:t>
            </a:r>
            <a:r>
              <a:rPr lang="es-ES" sz="2600" b="0" strike="noStrike" spc="-1" dirty="0" smtClean="0">
                <a:latin typeface="Times New Roman"/>
                <a:ea typeface="Microsoft YaHei"/>
              </a:rPr>
              <a:t>resistencia </a:t>
            </a:r>
            <a:r>
              <a:rPr lang="es-ES" sz="2600" b="0" strike="noStrike" spc="-1" dirty="0" err="1" smtClean="0">
                <a:latin typeface="Times New Roman"/>
                <a:ea typeface="Microsoft YaHei"/>
              </a:rPr>
              <a:t>catalá</a:t>
            </a:r>
            <a:r>
              <a:rPr lang="es-ES" sz="2600" b="0" strike="noStrike" spc="-1" dirty="0" smtClean="0">
                <a:latin typeface="Times New Roman"/>
                <a:ea typeface="Microsoft YaHei"/>
              </a:rPr>
              <a:t> </a:t>
            </a:r>
            <a:endParaRPr lang="es-ES" sz="2600" b="0" strike="noStrike" spc="-1" dirty="0">
              <a:latin typeface="Times New Roman"/>
            </a:endParaRPr>
          </a:p>
          <a:p>
            <a:pPr algn="just"/>
            <a:r>
              <a:rPr lang="es-ES" sz="2600" b="0" strike="noStrike" spc="-1" dirty="0">
                <a:latin typeface="Times New Roman"/>
                <a:ea typeface="Microsoft YaHei"/>
              </a:rPr>
              <a:t>En </a:t>
            </a:r>
            <a:r>
              <a:rPr lang="es-ES" sz="2600" b="0" strike="noStrike" spc="-1" dirty="0" smtClean="0">
                <a:latin typeface="Times New Roman"/>
                <a:ea typeface="Microsoft YaHei"/>
              </a:rPr>
              <a:t>1652 entran </a:t>
            </a:r>
            <a:r>
              <a:rPr lang="es-ES" sz="2600" b="0" strike="noStrike" spc="-1" dirty="0">
                <a:latin typeface="Times New Roman"/>
                <a:ea typeface="Microsoft YaHei"/>
              </a:rPr>
              <a:t>en Barcelona as tropas do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Rei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quen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ratificou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os </a:t>
            </a:r>
            <a:r>
              <a:rPr lang="es-ES" sz="2600" b="0" strike="noStrike" spc="-1" dirty="0" err="1">
                <a:latin typeface="Times New Roman"/>
                <a:ea typeface="Microsoft YaHei"/>
              </a:rPr>
              <a:t>privilexios</a:t>
            </a:r>
            <a:r>
              <a:rPr lang="es-ES" sz="2600" b="0" strike="noStrike" spc="-1" dirty="0">
                <a:latin typeface="Times New Roman"/>
                <a:ea typeface="Microsoft YaHei"/>
              </a:rPr>
              <a:t> de Cataluña.</a:t>
            </a:r>
            <a:endParaRPr lang="es-ES" sz="2600" b="0" strike="noStrike" spc="-1" dirty="0">
              <a:latin typeface="Times New Roman"/>
            </a:endParaRPr>
          </a:p>
        </p:txBody>
      </p:sp>
      <p:pic>
        <p:nvPicPr>
          <p:cNvPr id="58" name="Picture 2_1" descr="Sublevación de Cataluña 1640 - Arre caballo!"/>
          <p:cNvPicPr/>
          <p:nvPr/>
        </p:nvPicPr>
        <p:blipFill>
          <a:blip r:embed="rId2"/>
          <a:stretch/>
        </p:blipFill>
        <p:spPr>
          <a:xfrm>
            <a:off x="6591840" y="3496680"/>
            <a:ext cx="5600160" cy="3361320"/>
          </a:xfrm>
          <a:prstGeom prst="rect">
            <a:avLst/>
          </a:prstGeom>
          <a:ln w="0">
            <a:noFill/>
          </a:ln>
        </p:spPr>
      </p:pic>
      <p:pic>
        <p:nvPicPr>
          <p:cNvPr id="59" name="Picture 2_3" descr="La Sublevacion Catalana 1640-1652: Amazon.es: SEGURA, Mr AGUSTÍN ALCAZAR:  Libros"/>
          <p:cNvPicPr/>
          <p:nvPr/>
        </p:nvPicPr>
        <p:blipFill>
          <a:blip r:embed="rId3"/>
          <a:stretch/>
        </p:blipFill>
        <p:spPr>
          <a:xfrm>
            <a:off x="7108560" y="0"/>
            <a:ext cx="3511440" cy="3600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301</TotalTime>
  <Words>741</Words>
  <Application>Microsoft Office PowerPoint</Application>
  <PresentationFormat>Panorámica</PresentationFormat>
  <Paragraphs>87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8" baseType="lpstr">
      <vt:lpstr>Microsoft YaHei</vt:lpstr>
      <vt:lpstr>Arial</vt:lpstr>
      <vt:lpstr>Calibri</vt:lpstr>
      <vt:lpstr>DejaVu Sans</vt:lpstr>
      <vt:lpstr>Symbol</vt:lpstr>
      <vt:lpstr>Times New Roman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José Mario Domínguez Cabaleiro</dc:creator>
  <dc:description/>
  <cp:lastModifiedBy>Usuario</cp:lastModifiedBy>
  <cp:revision>16</cp:revision>
  <dcterms:created xsi:type="dcterms:W3CDTF">2020-12-26T17:24:54Z</dcterms:created>
  <dcterms:modified xsi:type="dcterms:W3CDTF">2025-09-17T20:19:24Z</dcterms:modified>
  <dc:language>es-ES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Panorámica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8</vt:i4>
  </property>
</Properties>
</file>