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1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8" r:id="rId10"/>
    <p:sldId id="264" r:id="rId11"/>
    <p:sldId id="265" r:id="rId12"/>
    <p:sldId id="299" r:id="rId13"/>
    <p:sldId id="266" r:id="rId14"/>
    <p:sldId id="269" r:id="rId15"/>
    <p:sldId id="270" r:id="rId16"/>
    <p:sldId id="271" r:id="rId17"/>
    <p:sldId id="272" r:id="rId18"/>
    <p:sldId id="273" r:id="rId19"/>
    <p:sldId id="300" r:id="rId20"/>
    <p:sldId id="295" r:id="rId21"/>
    <p:sldId id="296" r:id="rId22"/>
    <p:sldId id="297" r:id="rId23"/>
    <p:sldId id="298" r:id="rId24"/>
    <p:sldId id="301" r:id="rId25"/>
    <p:sldId id="302" r:id="rId26"/>
    <p:sldId id="274" r:id="rId27"/>
    <p:sldId id="275" r:id="rId28"/>
    <p:sldId id="276" r:id="rId29"/>
    <p:sldId id="277" r:id="rId30"/>
    <p:sldId id="278" r:id="rId31"/>
    <p:sldId id="279" r:id="rId32"/>
    <p:sldId id="280" r:id="rId33"/>
    <p:sldId id="282" r:id="rId34"/>
    <p:sldId id="284" r:id="rId35"/>
    <p:sldId id="283" r:id="rId36"/>
    <p:sldId id="281" r:id="rId37"/>
    <p:sldId id="286" r:id="rId38"/>
    <p:sldId id="285" r:id="rId39"/>
    <p:sldId id="287" r:id="rId40"/>
    <p:sldId id="292" r:id="rId41"/>
    <p:sldId id="293" r:id="rId42"/>
    <p:sldId id="294" r:id="rId43"/>
    <p:sldId id="288" r:id="rId44"/>
    <p:sldId id="289" r:id="rId45"/>
    <p:sldId id="290" r:id="rId46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gl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gl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68407-7B29-41C6-B0F0-F0429B974DA6}" type="datetimeFigureOut">
              <a:rPr lang="gl-ES" smtClean="0"/>
              <a:t>16/08/2023</a:t>
            </a:fld>
            <a:endParaRPr lang="gl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C69E5-9CDC-4FDC-9892-2D98EDB24C29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25806988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gl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gl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68407-7B29-41C6-B0F0-F0429B974DA6}" type="datetimeFigureOut">
              <a:rPr lang="gl-ES" smtClean="0"/>
              <a:t>16/08/2023</a:t>
            </a:fld>
            <a:endParaRPr lang="gl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C69E5-9CDC-4FDC-9892-2D98EDB24C29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32724349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gl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gl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68407-7B29-41C6-B0F0-F0429B974DA6}" type="datetimeFigureOut">
              <a:rPr lang="gl-ES" smtClean="0"/>
              <a:t>16/08/2023</a:t>
            </a:fld>
            <a:endParaRPr lang="gl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C69E5-9CDC-4FDC-9892-2D98EDB24C29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7163889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gl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gl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68407-7B29-41C6-B0F0-F0429B974DA6}" type="datetimeFigureOut">
              <a:rPr lang="gl-ES" smtClean="0"/>
              <a:t>16/08/2023</a:t>
            </a:fld>
            <a:endParaRPr lang="gl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C69E5-9CDC-4FDC-9892-2D98EDB24C29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12629326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gl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68407-7B29-41C6-B0F0-F0429B974DA6}" type="datetimeFigureOut">
              <a:rPr lang="gl-ES" smtClean="0"/>
              <a:t>16/08/2023</a:t>
            </a:fld>
            <a:endParaRPr lang="gl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C69E5-9CDC-4FDC-9892-2D98EDB24C29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7708650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gl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gl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gl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68407-7B29-41C6-B0F0-F0429B974DA6}" type="datetimeFigureOut">
              <a:rPr lang="gl-ES" smtClean="0"/>
              <a:t>16/08/2023</a:t>
            </a:fld>
            <a:endParaRPr lang="gl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C69E5-9CDC-4FDC-9892-2D98EDB24C29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36129031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gl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gl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gl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68407-7B29-41C6-B0F0-F0429B974DA6}" type="datetimeFigureOut">
              <a:rPr lang="gl-ES" smtClean="0"/>
              <a:t>16/08/2023</a:t>
            </a:fld>
            <a:endParaRPr lang="gl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C69E5-9CDC-4FDC-9892-2D98EDB24C29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7577055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gl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68407-7B29-41C6-B0F0-F0429B974DA6}" type="datetimeFigureOut">
              <a:rPr lang="gl-ES" smtClean="0"/>
              <a:t>16/08/2023</a:t>
            </a:fld>
            <a:endParaRPr lang="gl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C69E5-9CDC-4FDC-9892-2D98EDB24C29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29333475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68407-7B29-41C6-B0F0-F0429B974DA6}" type="datetimeFigureOut">
              <a:rPr lang="gl-ES" smtClean="0"/>
              <a:t>16/08/2023</a:t>
            </a:fld>
            <a:endParaRPr lang="gl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C69E5-9CDC-4FDC-9892-2D98EDB24C29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15191740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gl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gl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68407-7B29-41C6-B0F0-F0429B974DA6}" type="datetimeFigureOut">
              <a:rPr lang="gl-ES" smtClean="0"/>
              <a:t>16/08/2023</a:t>
            </a:fld>
            <a:endParaRPr lang="gl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C69E5-9CDC-4FDC-9892-2D98EDB24C29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13950821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gl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gl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68407-7B29-41C6-B0F0-F0429B974DA6}" type="datetimeFigureOut">
              <a:rPr lang="gl-ES" smtClean="0"/>
              <a:t>16/08/2023</a:t>
            </a:fld>
            <a:endParaRPr lang="gl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C69E5-9CDC-4FDC-9892-2D98EDB24C29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35954631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gl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gl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68407-7B29-41C6-B0F0-F0429B974DA6}" type="datetimeFigureOut">
              <a:rPr lang="gl-ES" smtClean="0"/>
              <a:t>16/08/2023</a:t>
            </a:fld>
            <a:endParaRPr lang="gl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gl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DC69E5-9CDC-4FDC-9892-2D98EDB24C29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2451583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Text Box 4"/>
          <p:cNvSpPr txBox="1">
            <a:spLocks noChangeArrowheads="1"/>
          </p:cNvSpPr>
          <p:nvPr/>
        </p:nvSpPr>
        <p:spPr bwMode="auto">
          <a:xfrm>
            <a:off x="1935164" y="5876925"/>
            <a:ext cx="8732837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gl-ES" sz="3200" u="sng" dirty="0">
                <a:latin typeface="Garamond" panose="02020404030301010803" pitchFamily="18" charset="0"/>
              </a:rPr>
              <a:t>A </a:t>
            </a:r>
            <a:r>
              <a:rPr lang="gl-ES" sz="3200" u="sng" dirty="0">
                <a:solidFill>
                  <a:schemeClr val="bg1"/>
                </a:solidFill>
                <a:latin typeface="Garamond" panose="02020404030301010803" pitchFamily="18" charset="0"/>
              </a:rPr>
              <a:t>GUERRA CIVIL. 1936-1939</a:t>
            </a:r>
            <a:r>
              <a:rPr lang="gl-ES" sz="3200" u="sng" dirty="0">
                <a:latin typeface="Garamond" panose="02020404030301010803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19920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4"/>
          <p:cNvSpPr txBox="1">
            <a:spLocks noChangeArrowheads="1"/>
          </p:cNvSpPr>
          <p:nvPr/>
        </p:nvSpPr>
        <p:spPr bwMode="auto">
          <a:xfrm>
            <a:off x="1682750" y="103189"/>
            <a:ext cx="4845050" cy="674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gl-ES" sz="2800" u="sng" dirty="0">
                <a:latin typeface="Garamond" panose="02020404030301010803" pitchFamily="18" charset="0"/>
              </a:rPr>
              <a:t>A CONSPIRACIÓN MILITAR:</a:t>
            </a:r>
            <a:r>
              <a:rPr lang="gl-ES" sz="2800" dirty="0">
                <a:latin typeface="Garamond" panose="02020404030301010803" pitchFamily="18" charset="0"/>
              </a:rPr>
              <a:t>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gl-ES" sz="1000" dirty="0">
              <a:latin typeface="Garamond" panose="02020404030301010803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gl-ES" sz="2800" dirty="0">
                <a:latin typeface="Garamond" panose="02020404030301010803" pitchFamily="18" charset="0"/>
              </a:rPr>
              <a:t>- Os proxectos </a:t>
            </a:r>
            <a:r>
              <a:rPr lang="gl-ES" sz="2800" dirty="0" err="1">
                <a:latin typeface="Garamond" panose="02020404030301010803" pitchFamily="18" charset="0"/>
              </a:rPr>
              <a:t>golpistas</a:t>
            </a:r>
            <a:r>
              <a:rPr lang="gl-ES" sz="2800" dirty="0">
                <a:latin typeface="Garamond" panose="02020404030301010803" pitchFamily="18" charset="0"/>
              </a:rPr>
              <a:t> de carácter militar estimuláronse por: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gl-ES" sz="2800" dirty="0">
                <a:latin typeface="Garamond" panose="02020404030301010803" pitchFamily="18" charset="0"/>
              </a:rPr>
              <a:t>           . A </a:t>
            </a:r>
            <a:r>
              <a:rPr lang="gl-ES" sz="2800" u="sng" dirty="0">
                <a:latin typeface="Garamond" panose="02020404030301010803" pitchFamily="18" charset="0"/>
              </a:rPr>
              <a:t>derrota das dereitas </a:t>
            </a:r>
            <a:r>
              <a:rPr lang="gl-ES" sz="2800" dirty="0">
                <a:latin typeface="Garamond" panose="02020404030301010803" pitchFamily="18" charset="0"/>
              </a:rPr>
              <a:t>en febreiro de 1936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gl-ES" sz="2800" dirty="0">
                <a:latin typeface="Garamond" panose="02020404030301010803" pitchFamily="18" charset="0"/>
              </a:rPr>
              <a:t>           . O </a:t>
            </a:r>
            <a:r>
              <a:rPr lang="gl-ES" sz="2800" u="sng" dirty="0">
                <a:latin typeface="Garamond" panose="02020404030301010803" pitchFamily="18" charset="0"/>
              </a:rPr>
              <a:t>medo á revolución </a:t>
            </a:r>
            <a:r>
              <a:rPr lang="gl-ES" sz="2800" dirty="0">
                <a:latin typeface="Garamond" panose="02020404030301010803" pitchFamily="18" charset="0"/>
              </a:rPr>
              <a:t>social.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gl-ES" sz="1000" dirty="0">
              <a:latin typeface="Garamond" panose="02020404030301010803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gl-ES" sz="2800" dirty="0">
                <a:latin typeface="Garamond" panose="02020404030301010803" pitchFamily="18" charset="0"/>
              </a:rPr>
              <a:t>- Xustificaron a intervención do exército para evitar unha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gl-ES" sz="1000" dirty="0">
              <a:latin typeface="Garamond" panose="02020404030301010803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gl-ES" sz="2800" dirty="0">
                <a:latin typeface="Garamond" panose="02020404030301010803" pitchFamily="18" charset="0"/>
              </a:rPr>
              <a:t>          </a:t>
            </a:r>
            <a:r>
              <a:rPr lang="gl-ES" sz="2800" i="1" u="sng" dirty="0">
                <a:latin typeface="Garamond" panose="02020404030301010803" pitchFamily="18" charset="0"/>
              </a:rPr>
              <a:t>“ameaza do comunismo”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gl-ES" sz="1000" i="1" u="sng" dirty="0">
              <a:latin typeface="Garamond" panose="02020404030301010803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gl-ES" sz="2800" dirty="0">
                <a:latin typeface="Garamond" panose="02020404030301010803" pitchFamily="18" charset="0"/>
              </a:rPr>
              <a:t>- Participación de boa parte do exército ( moitos oficiais da UME).</a:t>
            </a:r>
          </a:p>
        </p:txBody>
      </p:sp>
      <p:pic>
        <p:nvPicPr>
          <p:cNvPr id="614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7800" y="1557338"/>
            <a:ext cx="3816350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6471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4"/>
          <p:cNvSpPr txBox="1">
            <a:spLocks noChangeArrowheads="1"/>
          </p:cNvSpPr>
          <p:nvPr/>
        </p:nvSpPr>
        <p:spPr bwMode="auto">
          <a:xfrm>
            <a:off x="1682750" y="149226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gl-ES" sz="1800">
              <a:latin typeface="Garamond" panose="02020404030301010803" pitchFamily="18" charset="0"/>
            </a:endParaRPr>
          </a:p>
        </p:txBody>
      </p:sp>
      <p:sp>
        <p:nvSpPr>
          <p:cNvPr id="7171" name="Text Box 5"/>
          <p:cNvSpPr txBox="1">
            <a:spLocks noChangeArrowheads="1"/>
          </p:cNvSpPr>
          <p:nvPr/>
        </p:nvSpPr>
        <p:spPr bwMode="auto">
          <a:xfrm>
            <a:off x="1682751" y="31750"/>
            <a:ext cx="4773613" cy="6497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gl-ES" sz="2800" u="sng" dirty="0">
                <a:latin typeface="Garamond" panose="02020404030301010803" pitchFamily="18" charset="0"/>
              </a:rPr>
              <a:t>PLANO XERAL DO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gl-ES" sz="2800" u="sng" dirty="0">
                <a:latin typeface="Garamond" panose="02020404030301010803" pitchFamily="18" charset="0"/>
              </a:rPr>
              <a:t> GOLPE MILITAR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gl-ES" sz="2800" dirty="0">
                <a:latin typeface="Garamond" panose="02020404030301010803" pitchFamily="18" charset="0"/>
              </a:rPr>
              <a:t>A dirección da sublevación recaeu no Xeneral Mola.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gl-ES" sz="2800" u="sng" dirty="0">
                <a:latin typeface="Garamond" panose="02020404030301010803" pitchFamily="18" charset="0"/>
              </a:rPr>
              <a:t>O exército de África sublevaríase primeiro,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gl-ES" sz="2800" dirty="0">
                <a:latin typeface="Garamond" panose="02020404030301010803" pitchFamily="18" charset="0"/>
              </a:rPr>
              <a:t>Nas 24-36 horas seguintes seguirían levantamentos graduais na Península: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gl-ES" sz="2800" b="1" i="1" dirty="0">
                <a:latin typeface="Garamond" panose="02020404030301010803" pitchFamily="18" charset="0"/>
              </a:rPr>
              <a:t>Mola</a:t>
            </a:r>
            <a:r>
              <a:rPr lang="gl-ES" sz="2800" dirty="0">
                <a:latin typeface="Garamond" panose="02020404030301010803" pitchFamily="18" charset="0"/>
              </a:rPr>
              <a:t>..............................Navarra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gl-ES" sz="2800" b="1" i="1" dirty="0">
                <a:latin typeface="Garamond" panose="02020404030301010803" pitchFamily="18" charset="0"/>
              </a:rPr>
              <a:t>Queipo de </a:t>
            </a:r>
            <a:r>
              <a:rPr lang="gl-ES" sz="2800" b="1" i="1" dirty="0" err="1">
                <a:latin typeface="Garamond" panose="02020404030301010803" pitchFamily="18" charset="0"/>
              </a:rPr>
              <a:t>LLano</a:t>
            </a:r>
            <a:r>
              <a:rPr lang="gl-ES" sz="2800" dirty="0">
                <a:latin typeface="Garamond" panose="02020404030301010803" pitchFamily="18" charset="0"/>
              </a:rPr>
              <a:t>........Sevilla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gl-ES" sz="2800" dirty="0" err="1">
                <a:latin typeface="Garamond" panose="02020404030301010803" pitchFamily="18" charset="0"/>
              </a:rPr>
              <a:t>Fanjul</a:t>
            </a:r>
            <a:r>
              <a:rPr lang="gl-ES" sz="2800" dirty="0">
                <a:latin typeface="Garamond" panose="02020404030301010803" pitchFamily="18" charset="0"/>
              </a:rPr>
              <a:t>............................Madrid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gl-ES" sz="2800" b="1" i="1" dirty="0" err="1">
                <a:latin typeface="Garamond" panose="02020404030301010803" pitchFamily="18" charset="0"/>
              </a:rPr>
              <a:t>Cabanellas</a:t>
            </a:r>
            <a:r>
              <a:rPr lang="gl-ES" sz="2800" dirty="0">
                <a:latin typeface="Garamond" panose="02020404030301010803" pitchFamily="18" charset="0"/>
              </a:rPr>
              <a:t>.................Zaragoza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gl-ES" sz="2800" dirty="0" err="1">
                <a:latin typeface="Garamond" panose="02020404030301010803" pitchFamily="18" charset="0"/>
              </a:rPr>
              <a:t>Goded</a:t>
            </a:r>
            <a:r>
              <a:rPr lang="gl-ES" sz="2800" dirty="0">
                <a:latin typeface="Garamond" panose="02020404030301010803" pitchFamily="18" charset="0"/>
              </a:rPr>
              <a:t>.... Baleares e Barcelona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gl-ES" sz="2800" b="1" i="1" dirty="0">
                <a:latin typeface="Garamond" panose="02020404030301010803" pitchFamily="18" charset="0"/>
              </a:rPr>
              <a:t>Franco</a:t>
            </a:r>
            <a:r>
              <a:rPr lang="gl-ES" sz="2800" dirty="0">
                <a:latin typeface="Garamond" panose="02020404030301010803" pitchFamily="18" charset="0"/>
              </a:rPr>
              <a:t>.....Canarias e Marrocos</a:t>
            </a:r>
          </a:p>
        </p:txBody>
      </p:sp>
      <p:pic>
        <p:nvPicPr>
          <p:cNvPr id="717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0"/>
            <a:ext cx="4191000" cy="645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3" name="Text Box 7"/>
          <p:cNvSpPr txBox="1">
            <a:spLocks noChangeArrowheads="1"/>
          </p:cNvSpPr>
          <p:nvPr/>
        </p:nvSpPr>
        <p:spPr bwMode="auto">
          <a:xfrm>
            <a:off x="6600825" y="6491288"/>
            <a:ext cx="389413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gl-ES" sz="1800">
                <a:latin typeface="Garamond" panose="02020404030301010803" pitchFamily="18" charset="0"/>
              </a:rPr>
              <a:t>O Xeneral Mola. Director da sublevación.</a:t>
            </a:r>
          </a:p>
        </p:txBody>
      </p:sp>
    </p:spTree>
    <p:extLst>
      <p:ext uri="{BB962C8B-B14F-4D97-AF65-F5344CB8AC3E}">
        <p14:creationId xmlns:p14="http://schemas.microsoft.com/office/powerpoint/2010/main" val="3568901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217715" y="566057"/>
            <a:ext cx="6844937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400" dirty="0" err="1"/>
              <a:t>Xa</a:t>
            </a:r>
            <a:r>
              <a:rPr lang="es-ES" sz="2400" dirty="0"/>
              <a:t> na </a:t>
            </a:r>
            <a:r>
              <a:rPr lang="es-ES" sz="2400" dirty="0" err="1"/>
              <a:t>instrución</a:t>
            </a:r>
            <a:r>
              <a:rPr lang="es-ES" sz="2400" dirty="0"/>
              <a:t> nº 1 do </a:t>
            </a:r>
            <a:r>
              <a:rPr lang="es-ES" sz="2400" dirty="0" err="1"/>
              <a:t>Xeneral</a:t>
            </a:r>
            <a:r>
              <a:rPr lang="es-ES" sz="2400" dirty="0"/>
              <a:t> Mola se </a:t>
            </a:r>
            <a:r>
              <a:rPr lang="es-ES" sz="2400" dirty="0" err="1"/>
              <a:t>deixa</a:t>
            </a:r>
            <a:r>
              <a:rPr lang="es-ES" sz="2400" dirty="0"/>
              <a:t> clara a forma de actuar no momento do </a:t>
            </a:r>
            <a:r>
              <a:rPr lang="es-ES" sz="2400" dirty="0" err="1"/>
              <a:t>levantamento</a:t>
            </a:r>
            <a:r>
              <a:rPr lang="es-ES" sz="2400" dirty="0"/>
              <a:t> militar. </a:t>
            </a:r>
            <a:r>
              <a:rPr lang="es-ES" sz="2400" dirty="0" smtClean="0"/>
              <a:t>“ </a:t>
            </a:r>
            <a:r>
              <a:rPr lang="es-ES" sz="2400" dirty="0"/>
              <a:t>a acción ha de ser en extremo violenta para reducir o antes posible o </a:t>
            </a:r>
            <a:r>
              <a:rPr lang="es-ES" sz="2400" dirty="0" err="1"/>
              <a:t>inimigo</a:t>
            </a:r>
            <a:r>
              <a:rPr lang="es-ES" sz="2400" dirty="0"/>
              <a:t>”. </a:t>
            </a:r>
            <a:r>
              <a:rPr lang="es-ES" sz="2400" dirty="0" smtClean="0"/>
              <a:t>“</a:t>
            </a:r>
            <a:r>
              <a:rPr lang="es-ES" sz="2400" dirty="0"/>
              <a:t>serán </a:t>
            </a:r>
            <a:r>
              <a:rPr lang="es-ES" sz="2400" dirty="0" err="1"/>
              <a:t>encarcerados</a:t>
            </a:r>
            <a:r>
              <a:rPr lang="es-ES" sz="2400" dirty="0"/>
              <a:t> todos os directivos dos partidos políticos, sociedades e sindicatos non afectos “ </a:t>
            </a:r>
            <a:r>
              <a:rPr lang="es-ES" sz="2400" dirty="0" smtClean="0"/>
              <a:t>“ </a:t>
            </a:r>
            <a:r>
              <a:rPr lang="es-ES" sz="2400" dirty="0" err="1"/>
              <a:t>aplicándolle</a:t>
            </a:r>
            <a:r>
              <a:rPr lang="es-ES" sz="2400" dirty="0"/>
              <a:t> castigos </a:t>
            </a:r>
            <a:r>
              <a:rPr lang="es-ES" sz="2400" dirty="0" err="1"/>
              <a:t>exemplares</a:t>
            </a:r>
            <a:r>
              <a:rPr lang="es-ES" sz="2400" dirty="0"/>
              <a:t> a </a:t>
            </a:r>
            <a:r>
              <a:rPr lang="es-ES" sz="2400" dirty="0" err="1"/>
              <a:t>ditos</a:t>
            </a:r>
            <a:r>
              <a:rPr lang="es-ES" sz="2400" dirty="0"/>
              <a:t> individuos</a:t>
            </a:r>
            <a:r>
              <a:rPr lang="es-ES" sz="2400" dirty="0" smtClean="0"/>
              <a:t>”. </a:t>
            </a:r>
            <a:r>
              <a:rPr lang="es-ES" sz="2400" dirty="0"/>
              <a:t>O </a:t>
            </a:r>
            <a:r>
              <a:rPr lang="es-ES" sz="2400" dirty="0" err="1"/>
              <a:t>seu</a:t>
            </a:r>
            <a:r>
              <a:rPr lang="es-ES" sz="2400" dirty="0"/>
              <a:t> </a:t>
            </a:r>
            <a:r>
              <a:rPr lang="es-ES" sz="2400" dirty="0" err="1"/>
              <a:t>obxectivo</a:t>
            </a:r>
            <a:r>
              <a:rPr lang="es-ES" sz="2400" dirty="0"/>
              <a:t> </a:t>
            </a:r>
            <a:r>
              <a:rPr lang="es-ES" sz="2400" dirty="0" err="1"/>
              <a:t>xa</a:t>
            </a:r>
            <a:r>
              <a:rPr lang="es-ES" sz="2400" dirty="0"/>
              <a:t> estaba </a:t>
            </a:r>
            <a:r>
              <a:rPr lang="es-ES" sz="2400" dirty="0" smtClean="0"/>
              <a:t>claro </a:t>
            </a:r>
            <a:r>
              <a:rPr lang="es-ES" sz="2400" dirty="0"/>
              <a:t>“ estrangular os </a:t>
            </a:r>
            <a:r>
              <a:rPr lang="es-ES" sz="2400" dirty="0" err="1"/>
              <a:t>movementos</a:t>
            </a:r>
            <a:r>
              <a:rPr lang="es-ES" sz="2400" dirty="0"/>
              <a:t> de rebeldía </a:t>
            </a:r>
            <a:r>
              <a:rPr lang="es-ES" sz="2400" dirty="0" err="1"/>
              <a:t>ou</a:t>
            </a:r>
            <a:r>
              <a:rPr lang="es-ES" sz="2400" dirty="0"/>
              <a:t> folgas”, é </a:t>
            </a:r>
            <a:r>
              <a:rPr lang="es-ES" sz="2400" dirty="0" err="1"/>
              <a:t>dicir</a:t>
            </a:r>
            <a:r>
              <a:rPr lang="es-ES" sz="2400" dirty="0"/>
              <a:t>, evitar </a:t>
            </a:r>
            <a:r>
              <a:rPr lang="es-ES" sz="2400" dirty="0" err="1"/>
              <a:t>calquera</a:t>
            </a:r>
            <a:r>
              <a:rPr lang="es-ES" sz="2400" dirty="0"/>
              <a:t> tipo de </a:t>
            </a:r>
            <a:r>
              <a:rPr lang="es-ES" sz="2400" dirty="0" err="1"/>
              <a:t>resposta</a:t>
            </a:r>
            <a:r>
              <a:rPr lang="es-ES" sz="2400" dirty="0"/>
              <a:t> en contra da sublevación, </a:t>
            </a:r>
            <a:r>
              <a:rPr lang="es-ES" sz="2400" dirty="0" smtClean="0"/>
              <a:t>liberándose </a:t>
            </a:r>
            <a:r>
              <a:rPr lang="es-ES" sz="2400" dirty="0"/>
              <a:t>dos </a:t>
            </a:r>
            <a:r>
              <a:rPr lang="es-ES" sz="2400" dirty="0" err="1"/>
              <a:t>inimigos</a:t>
            </a:r>
            <a:r>
              <a:rPr lang="es-ES" sz="2400" dirty="0"/>
              <a:t> </a:t>
            </a:r>
            <a:r>
              <a:rPr lang="es-ES" sz="2400" dirty="0" err="1"/>
              <a:t>máis</a:t>
            </a:r>
            <a:r>
              <a:rPr lang="es-ES" sz="2400" dirty="0"/>
              <a:t> destacados e </a:t>
            </a:r>
            <a:r>
              <a:rPr lang="es-ES" sz="2400" dirty="0" err="1"/>
              <a:t>impoñendo</a:t>
            </a:r>
            <a:r>
              <a:rPr lang="es-ES" sz="2400" dirty="0"/>
              <a:t> o medo coa utilización de </a:t>
            </a:r>
            <a:r>
              <a:rPr lang="es-ES" sz="2400" dirty="0" err="1"/>
              <a:t>calquera</a:t>
            </a:r>
            <a:r>
              <a:rPr lang="es-ES" sz="2400" dirty="0"/>
              <a:t> medio violento (</a:t>
            </a:r>
            <a:r>
              <a:rPr lang="es-ES" sz="2400" dirty="0" err="1"/>
              <a:t>incluído</a:t>
            </a:r>
            <a:r>
              <a:rPr lang="es-ES" sz="2400" dirty="0"/>
              <a:t> o </a:t>
            </a:r>
            <a:r>
              <a:rPr lang="es-ES" sz="2400" dirty="0" err="1"/>
              <a:t>asasinato</a:t>
            </a:r>
            <a:r>
              <a:rPr lang="es-ES" sz="2400" dirty="0"/>
              <a:t>, como </a:t>
            </a:r>
            <a:r>
              <a:rPr lang="es-ES" sz="2400" dirty="0" err="1"/>
              <a:t>foi</a:t>
            </a:r>
            <a:r>
              <a:rPr lang="es-ES" sz="2400" dirty="0"/>
              <a:t> patente durante a sublevación).  </a:t>
            </a:r>
          </a:p>
        </p:txBody>
      </p:sp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7974" y="666886"/>
            <a:ext cx="4476750" cy="298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2885" y="3727268"/>
            <a:ext cx="2879725" cy="286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8089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4"/>
          <p:cNvSpPr txBox="1">
            <a:spLocks noChangeArrowheads="1"/>
          </p:cNvSpPr>
          <p:nvPr/>
        </p:nvSpPr>
        <p:spPr bwMode="auto">
          <a:xfrm>
            <a:off x="724809" y="-30926"/>
            <a:ext cx="4557713" cy="6986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gl-ES" sz="2800" dirty="0" smtClean="0">
                <a:latin typeface="Garamond" panose="02020404030301010803" pitchFamily="18" charset="0"/>
              </a:rPr>
              <a:t>Trala detención das </a:t>
            </a:r>
            <a:r>
              <a:rPr lang="gl-ES" sz="2800" dirty="0" smtClean="0">
                <a:latin typeface="Garamond" panose="02020404030301010803" pitchFamily="18" charset="0"/>
              </a:rPr>
              <a:t>autoridades </a:t>
            </a:r>
            <a:r>
              <a:rPr lang="gl-ES" sz="2800" dirty="0">
                <a:latin typeface="Garamond" panose="02020404030301010803" pitchFamily="18" charset="0"/>
              </a:rPr>
              <a:t>militares e civís fieis ó Goberno e ós dirixentes locais de sindicatos e partidos </a:t>
            </a:r>
            <a:r>
              <a:rPr lang="gl-ES" sz="2800" dirty="0" smtClean="0">
                <a:latin typeface="Garamond" panose="02020404030301010803" pitchFamily="18" charset="0"/>
              </a:rPr>
              <a:t>obreiros,  </a:t>
            </a:r>
            <a:r>
              <a:rPr lang="gl-ES" sz="2800" dirty="0">
                <a:latin typeface="Garamond" panose="02020404030301010803" pitchFamily="18" charset="0"/>
              </a:rPr>
              <a:t>proclamarían o </a:t>
            </a:r>
            <a:r>
              <a:rPr lang="gl-ES" sz="2800" dirty="0" smtClean="0">
                <a:latin typeface="Garamond" panose="02020404030301010803" pitchFamily="18" charset="0"/>
              </a:rPr>
              <a:t>Estado </a:t>
            </a:r>
            <a:r>
              <a:rPr lang="gl-ES" sz="2800" dirty="0">
                <a:latin typeface="Garamond" panose="02020404030301010803" pitchFamily="18" charset="0"/>
              </a:rPr>
              <a:t>de </a:t>
            </a:r>
            <a:r>
              <a:rPr lang="gl-ES" sz="2800" dirty="0" smtClean="0">
                <a:latin typeface="Garamond" panose="02020404030301010803" pitchFamily="18" charset="0"/>
              </a:rPr>
              <a:t>Guerra</a:t>
            </a:r>
            <a:r>
              <a:rPr lang="gl-ES" sz="2800" dirty="0">
                <a:latin typeface="Garamond" panose="02020404030301010803" pitchFamily="18" charset="0"/>
              </a:rPr>
              <a:t>.</a:t>
            </a:r>
          </a:p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endParaRPr lang="gl-ES" sz="2800" dirty="0">
              <a:latin typeface="Garamond" panose="02020404030301010803" pitchFamily="18" charset="0"/>
            </a:endParaRPr>
          </a:p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endParaRPr lang="gl-ES" sz="2800" dirty="0">
              <a:latin typeface="Garamond" panose="02020404030301010803" pitchFamily="18" charset="0"/>
            </a:endParaRPr>
          </a:p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gl-ES" sz="2800" dirty="0">
                <a:latin typeface="Garamond" panose="02020404030301010803" pitchFamily="18" charset="0"/>
              </a:rPr>
              <a:t>O exército de África, asegurado o dominio de Marrocos, sería</a:t>
            </a:r>
          </a:p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gl-ES" sz="2800" dirty="0">
                <a:latin typeface="Garamond" panose="02020404030301010803" pitchFamily="18" charset="0"/>
              </a:rPr>
              <a:t>trasladado á Península pola Mariña e converxería rapidamente sobre Madrid, onde se establecería un Directorio Militar encabezado por </a:t>
            </a:r>
            <a:r>
              <a:rPr lang="gl-ES" sz="2800" dirty="0" err="1">
                <a:latin typeface="Garamond" panose="02020404030301010803" pitchFamily="18" charset="0"/>
              </a:rPr>
              <a:t>Sanjurjo</a:t>
            </a:r>
            <a:r>
              <a:rPr lang="gl-ES" sz="2800" dirty="0">
                <a:latin typeface="Garamond" panose="02020404030301010803" pitchFamily="18" charset="0"/>
              </a:rPr>
              <a:t>.</a:t>
            </a:r>
          </a:p>
        </p:txBody>
      </p:sp>
      <p:pic>
        <p:nvPicPr>
          <p:cNvPr id="819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3462338"/>
            <a:ext cx="4419600" cy="3395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6476" y="0"/>
            <a:ext cx="4581525" cy="318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7" name="Text Box 8"/>
          <p:cNvSpPr txBox="1">
            <a:spLocks noChangeArrowheads="1"/>
          </p:cNvSpPr>
          <p:nvPr/>
        </p:nvSpPr>
        <p:spPr bwMode="auto">
          <a:xfrm>
            <a:off x="6383338" y="3141663"/>
            <a:ext cx="409413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gl-ES" sz="1800">
                <a:latin typeface="Garamond" panose="02020404030301010803" pitchFamily="18" charset="0"/>
              </a:rPr>
              <a:t>O xeneral Sanjurjo antes do accidente aéreo</a:t>
            </a:r>
          </a:p>
        </p:txBody>
      </p:sp>
    </p:spTree>
    <p:extLst>
      <p:ext uri="{BB962C8B-B14F-4D97-AF65-F5344CB8AC3E}">
        <p14:creationId xmlns:p14="http://schemas.microsoft.com/office/powerpoint/2010/main" val="4260030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8313" y="0"/>
            <a:ext cx="8501062" cy="282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1188" y="2857501"/>
            <a:ext cx="8335962" cy="387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3590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000" y="0"/>
            <a:ext cx="8675688" cy="688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2469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4"/>
          <p:cNvSpPr txBox="1">
            <a:spLocks noChangeArrowheads="1"/>
          </p:cNvSpPr>
          <p:nvPr/>
        </p:nvSpPr>
        <p:spPr bwMode="auto">
          <a:xfrm>
            <a:off x="712632" y="1"/>
            <a:ext cx="4824413" cy="6494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gl-ES" sz="2400" u="sng" dirty="0">
                <a:latin typeface="Garamond" panose="02020404030301010803" pitchFamily="18" charset="0"/>
              </a:rPr>
              <a:t>A SUBLEVACIÓN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gl-ES" sz="2400" u="sng" dirty="0">
              <a:latin typeface="Garamond" panose="02020404030301010803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_tradnl" sz="2400" u="sng" dirty="0">
                <a:latin typeface="Garamond" panose="02020404030301010803" pitchFamily="18" charset="0"/>
              </a:rPr>
              <a:t>17 de </a:t>
            </a:r>
            <a:r>
              <a:rPr lang="es-ES_tradnl" sz="2400" u="sng" dirty="0" err="1">
                <a:latin typeface="Garamond" panose="02020404030301010803" pitchFamily="18" charset="0"/>
              </a:rPr>
              <a:t>xullo</a:t>
            </a:r>
            <a:r>
              <a:rPr lang="es-ES_tradnl" sz="2400" u="sng" dirty="0">
                <a:latin typeface="Garamond" panose="02020404030301010803" pitchFamily="18" charset="0"/>
              </a:rPr>
              <a:t>: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_tradnl" sz="2400" dirty="0">
                <a:latin typeface="Garamond" panose="02020404030301010803" pitchFamily="18" charset="0"/>
              </a:rPr>
              <a:t>As tropas españolas de Marrocos </a:t>
            </a:r>
            <a:r>
              <a:rPr lang="es-ES_tradnl" sz="2400" dirty="0" err="1">
                <a:latin typeface="Garamond" panose="02020404030301010803" pitchFamily="18" charset="0"/>
              </a:rPr>
              <a:t>subleváronse</a:t>
            </a:r>
            <a:r>
              <a:rPr lang="es-ES_tradnl" sz="2400" dirty="0">
                <a:latin typeface="Garamond" panose="02020404030301010803" pitchFamily="18" charset="0"/>
              </a:rPr>
              <a:t> e o 18 </a:t>
            </a:r>
            <a:r>
              <a:rPr lang="es-ES_tradnl" sz="2400" dirty="0" err="1">
                <a:latin typeface="Garamond" panose="02020404030301010803" pitchFamily="18" charset="0"/>
              </a:rPr>
              <a:t>fixérono</a:t>
            </a:r>
            <a:r>
              <a:rPr lang="es-ES_tradnl" sz="2400" dirty="0">
                <a:latin typeface="Garamond" panose="02020404030301010803" pitchFamily="18" charset="0"/>
              </a:rPr>
              <a:t> </a:t>
            </a:r>
            <a:r>
              <a:rPr lang="es-ES_tradnl" sz="2400" dirty="0" err="1">
                <a:latin typeface="Garamond" panose="02020404030301010803" pitchFamily="18" charset="0"/>
              </a:rPr>
              <a:t>na</a:t>
            </a:r>
            <a:r>
              <a:rPr lang="es-ES_tradnl" sz="2400" dirty="0">
                <a:latin typeface="Garamond" panose="02020404030301010803" pitchFamily="18" charset="0"/>
              </a:rPr>
              <a:t> Península</a:t>
            </a:r>
            <a:endParaRPr lang="gl-ES" sz="2400" u="sng" dirty="0">
              <a:latin typeface="Garamond" panose="02020404030301010803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gl-ES" sz="2400" dirty="0">
              <a:latin typeface="Garamond" panose="02020404030301010803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gl-ES" sz="2400" dirty="0">
                <a:latin typeface="Garamond" panose="02020404030301010803" pitchFamily="18" charset="0"/>
              </a:rPr>
              <a:t>18 de xullo: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gl-ES" sz="2400" dirty="0">
                <a:latin typeface="Garamond" panose="02020404030301010803" pitchFamily="18" charset="0"/>
              </a:rPr>
              <a:t>Madrugada: Franco felicita ás tropas de Marrocos, noméase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gl-ES" sz="2400" dirty="0">
                <a:latin typeface="Garamond" panose="02020404030301010803" pitchFamily="18" charset="0"/>
              </a:rPr>
              <a:t>Xefe do exército de África, decreta o estado de guerra en Canarias e Marrocos </a:t>
            </a:r>
            <a:r>
              <a:rPr lang="gl-ES" sz="2400" dirty="0" smtClean="0">
                <a:latin typeface="Garamond" panose="02020404030301010803" pitchFamily="18" charset="0"/>
              </a:rPr>
              <a:t>e </a:t>
            </a:r>
            <a:r>
              <a:rPr lang="gl-ES" sz="2400" dirty="0">
                <a:latin typeface="Garamond" panose="02020404030301010803" pitchFamily="18" charset="0"/>
              </a:rPr>
              <a:t>xustifica o alzamento.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gl-ES" sz="800" dirty="0">
              <a:latin typeface="Garamond" panose="02020404030301010803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gl-ES" sz="2400" dirty="0">
                <a:latin typeface="Garamond" panose="02020404030301010803" pitchFamily="18" charset="0"/>
              </a:rPr>
              <a:t>Trasládase a Tetuán no Dragón </a:t>
            </a:r>
            <a:r>
              <a:rPr lang="gl-ES" sz="2400" dirty="0" err="1">
                <a:latin typeface="Garamond" panose="02020404030301010803" pitchFamily="18" charset="0"/>
              </a:rPr>
              <a:t>Rapide</a:t>
            </a:r>
            <a:r>
              <a:rPr lang="gl-ES" sz="2400" dirty="0">
                <a:latin typeface="Garamond" panose="02020404030301010803" pitchFamily="18" charset="0"/>
              </a:rPr>
              <a:t>, avión pagado por Juan </a:t>
            </a:r>
            <a:r>
              <a:rPr lang="gl-ES" sz="2400" dirty="0" err="1">
                <a:latin typeface="Garamond" panose="02020404030301010803" pitchFamily="18" charset="0"/>
              </a:rPr>
              <a:t>March</a:t>
            </a:r>
            <a:r>
              <a:rPr lang="gl-ES" sz="2400" dirty="0">
                <a:latin typeface="Garamond" panose="02020404030301010803" pitchFamily="18" charset="0"/>
              </a:rPr>
              <a:t>, para poñerse ó mando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gl-ES" sz="2400" dirty="0">
                <a:latin typeface="Garamond" panose="02020404030301010803" pitchFamily="18" charset="0"/>
              </a:rPr>
              <a:t>das tropas de África.</a:t>
            </a:r>
          </a:p>
        </p:txBody>
      </p:sp>
      <p:pic>
        <p:nvPicPr>
          <p:cNvPr id="1433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8414" y="1"/>
            <a:ext cx="5371361" cy="685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6474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4"/>
          <p:cNvSpPr txBox="1">
            <a:spLocks noChangeArrowheads="1"/>
          </p:cNvSpPr>
          <p:nvPr/>
        </p:nvSpPr>
        <p:spPr bwMode="auto">
          <a:xfrm>
            <a:off x="1524000" y="1"/>
            <a:ext cx="9467850" cy="6924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gl-ES" sz="2400" dirty="0">
                <a:latin typeface="Garamond" panose="02020404030301010803" pitchFamily="18" charset="0"/>
              </a:rPr>
              <a:t>O 18 e 19 de xullo os militares subleváronse en toda a Península.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gl-ES" sz="2400" dirty="0">
                <a:latin typeface="Garamond" panose="02020404030301010803" pitchFamily="18" charset="0"/>
              </a:rPr>
              <a:t>Triunfaron nalgunhas cidades: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gl-ES" sz="2400" dirty="0" err="1">
                <a:latin typeface="Garamond" panose="02020404030301010803" pitchFamily="18" charset="0"/>
              </a:rPr>
              <a:t>Pamplona</a:t>
            </a:r>
            <a:r>
              <a:rPr lang="gl-ES" sz="2400" dirty="0">
                <a:latin typeface="Garamond" panose="02020404030301010803" pitchFamily="18" charset="0"/>
              </a:rPr>
              <a:t>, Sevilla, Valladolid, Burgos, Zaragoza, Mallorca...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gl-ES" sz="1200" dirty="0">
              <a:latin typeface="Garamond" panose="02020404030301010803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gl-ES" sz="2400" dirty="0">
              <a:latin typeface="Garamond" panose="02020404030301010803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gl-ES" sz="2400" dirty="0">
              <a:latin typeface="Garamond" panose="02020404030301010803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gl-ES" sz="2400" dirty="0">
              <a:latin typeface="Garamond" panose="02020404030301010803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gl-ES" sz="2400" dirty="0">
              <a:latin typeface="Garamond" panose="02020404030301010803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gl-ES" sz="2400" dirty="0">
              <a:latin typeface="Garamond" panose="02020404030301010803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gl-ES" sz="2400" dirty="0">
              <a:latin typeface="Garamond" panose="02020404030301010803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gl-ES" sz="2400" dirty="0">
              <a:latin typeface="Garamond" panose="02020404030301010803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gl-ES" sz="2400" dirty="0">
              <a:latin typeface="Garamond" panose="02020404030301010803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gl-ES" sz="2400" dirty="0">
              <a:latin typeface="Garamond" panose="02020404030301010803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gl-ES" sz="2400" dirty="0">
              <a:latin typeface="Garamond" panose="02020404030301010803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gl-ES" sz="2400" dirty="0">
              <a:latin typeface="Garamond" panose="02020404030301010803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gl-ES" sz="2400" dirty="0">
              <a:latin typeface="Garamond" panose="02020404030301010803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gl-ES" sz="2400" dirty="0">
                <a:latin typeface="Garamond" panose="02020404030301010803" pitchFamily="18" charset="0"/>
              </a:rPr>
              <a:t>En Oviedo e Toledo os sublevados quedaron asediados.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gl-ES" sz="2400" dirty="0">
                <a:latin typeface="Garamond" panose="02020404030301010803" pitchFamily="18" charset="0"/>
              </a:rPr>
              <a:t>Nas grandes cidades as forzas republicanas dominaron aos rebeldes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gl-ES" sz="2400" dirty="0">
                <a:latin typeface="Garamond" panose="02020404030301010803" pitchFamily="18" charset="0"/>
              </a:rPr>
              <a:t>Barcelona, Madrid, Valencia...</a:t>
            </a:r>
          </a:p>
        </p:txBody>
      </p:sp>
      <p:pic>
        <p:nvPicPr>
          <p:cNvPr id="1028" name="Picture 4" descr="http://1.bp.blogspot.com/-Z9PE5HWxu7Y/TiRVPX0dLbI/AAAAAAAAA-k/Af5SJ1lQJYE/s320/19julio1936carabinerosymilicianosenbarcelon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5518" y="1560873"/>
            <a:ext cx="4752472" cy="3490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1.bp.blogspot.com/-Q8ueqIoVdTI/WTV_2e4NISI/AAAAAAAABU4/jw15SeOmdf49DqY53e6lApRKKU9Zw52sQCLcB/s320/18%2BDE%2BJULIO%2BEN%2BTOLEDO.%2BLECTURA%2BDEL%2BBANDO%2BQUE%2BDECLARA%2BEL%2BESTADO%2BDE%2BGUERR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254" y="1560873"/>
            <a:ext cx="4791805" cy="3429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7202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4"/>
          <p:cNvSpPr txBox="1">
            <a:spLocks noChangeArrowheads="1"/>
          </p:cNvSpPr>
          <p:nvPr/>
        </p:nvSpPr>
        <p:spPr bwMode="auto">
          <a:xfrm>
            <a:off x="1682750" y="150813"/>
            <a:ext cx="77978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gl-ES" sz="2400">
                <a:latin typeface="Garamond" panose="02020404030301010803" pitchFamily="18" charset="0"/>
              </a:rPr>
              <a:t>En Galicia a sublevación militar iniciouse o día 20. Tras breves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gl-ES" sz="2400">
                <a:latin typeface="Garamond" panose="02020404030301010803" pitchFamily="18" charset="0"/>
              </a:rPr>
              <a:t>enfrontamentos (os que máis se prolongaron no tempo déronse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gl-ES" sz="2400">
                <a:latin typeface="Garamond" panose="02020404030301010803" pitchFamily="18" charset="0"/>
              </a:rPr>
              <a:t>en Vigo e Tui) os sublevados controlaron todo o territorio.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gl-ES" sz="2400">
              <a:latin typeface="Garamond" panose="02020404030301010803" pitchFamily="18" charset="0"/>
            </a:endParaRPr>
          </a:p>
        </p:txBody>
      </p:sp>
      <p:pic>
        <p:nvPicPr>
          <p:cNvPr id="1638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341438"/>
            <a:ext cx="9144000" cy="551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6298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522514" y="836023"/>
            <a:ext cx="573024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dirty="0"/>
              <a:t>Pódese </a:t>
            </a:r>
            <a:r>
              <a:rPr lang="es-ES" dirty="0" err="1"/>
              <a:t>dicir</a:t>
            </a:r>
            <a:r>
              <a:rPr lang="es-ES" dirty="0"/>
              <a:t> que a sublevación </a:t>
            </a:r>
            <a:r>
              <a:rPr lang="es-ES" dirty="0" err="1"/>
              <a:t>triunfou</a:t>
            </a:r>
            <a:r>
              <a:rPr lang="es-ES" dirty="0"/>
              <a:t> </a:t>
            </a:r>
            <a:r>
              <a:rPr lang="es-ES" dirty="0" err="1"/>
              <a:t>nas</a:t>
            </a:r>
            <a:r>
              <a:rPr lang="es-ES" dirty="0"/>
              <a:t> zonas </a:t>
            </a:r>
            <a:r>
              <a:rPr lang="es-ES" dirty="0" err="1"/>
              <a:t>máis</a:t>
            </a:r>
            <a:r>
              <a:rPr lang="es-ES" dirty="0"/>
              <a:t> conservadoras de España, </a:t>
            </a:r>
            <a:r>
              <a:rPr lang="es-ES" dirty="0" err="1"/>
              <a:t>onde</a:t>
            </a:r>
            <a:r>
              <a:rPr lang="es-ES" dirty="0"/>
              <a:t> menos implantación tiña a </a:t>
            </a:r>
            <a:r>
              <a:rPr lang="es-ES" dirty="0" err="1"/>
              <a:t>Fronte</a:t>
            </a:r>
            <a:r>
              <a:rPr lang="es-ES" dirty="0"/>
              <a:t> Popular e </a:t>
            </a:r>
            <a:r>
              <a:rPr lang="es-ES" dirty="0" err="1"/>
              <a:t>fracasou</a:t>
            </a:r>
            <a:r>
              <a:rPr lang="es-ES" dirty="0"/>
              <a:t> </a:t>
            </a:r>
            <a:r>
              <a:rPr lang="es-ES" dirty="0" err="1"/>
              <a:t>nas</a:t>
            </a:r>
            <a:r>
              <a:rPr lang="es-ES" dirty="0"/>
              <a:t> zonas </a:t>
            </a:r>
            <a:r>
              <a:rPr lang="es-ES" dirty="0" err="1"/>
              <a:t>onde</a:t>
            </a:r>
            <a:r>
              <a:rPr lang="es-ES" dirty="0"/>
              <a:t> o </a:t>
            </a:r>
            <a:r>
              <a:rPr lang="es-ES" dirty="0" err="1"/>
              <a:t>movemento</a:t>
            </a:r>
            <a:r>
              <a:rPr lang="es-ES" dirty="0"/>
              <a:t> </a:t>
            </a:r>
            <a:r>
              <a:rPr lang="es-ES" dirty="0" err="1"/>
              <a:t>obreiro</a:t>
            </a:r>
            <a:r>
              <a:rPr lang="es-ES" dirty="0"/>
              <a:t> e o </a:t>
            </a:r>
            <a:r>
              <a:rPr lang="es-ES" dirty="0" err="1"/>
              <a:t>apoio</a:t>
            </a:r>
            <a:r>
              <a:rPr lang="es-ES" dirty="0"/>
              <a:t> á </a:t>
            </a:r>
            <a:r>
              <a:rPr lang="es-ES" dirty="0" err="1"/>
              <a:t>Fronte</a:t>
            </a:r>
            <a:r>
              <a:rPr lang="es-ES" dirty="0"/>
              <a:t> Popular era </a:t>
            </a:r>
            <a:r>
              <a:rPr lang="es-ES" dirty="0" err="1"/>
              <a:t>máis</a:t>
            </a:r>
            <a:r>
              <a:rPr lang="es-ES" dirty="0"/>
              <a:t> considerable, agás </a:t>
            </a:r>
            <a:r>
              <a:rPr lang="es-ES" dirty="0" err="1"/>
              <a:t>nas</a:t>
            </a:r>
            <a:r>
              <a:rPr lang="es-ES" dirty="0"/>
              <a:t> </a:t>
            </a:r>
            <a:r>
              <a:rPr lang="es-ES" dirty="0" err="1"/>
              <a:t>cidades</a:t>
            </a:r>
            <a:r>
              <a:rPr lang="es-ES" dirty="0"/>
              <a:t> de Zaragoza e Sevilla, </a:t>
            </a:r>
            <a:r>
              <a:rPr lang="es-ES" dirty="0" err="1"/>
              <a:t>onde</a:t>
            </a:r>
            <a:r>
              <a:rPr lang="es-ES" dirty="0"/>
              <a:t> </a:t>
            </a:r>
            <a:r>
              <a:rPr lang="es-ES" dirty="0" err="1"/>
              <a:t>triunfou</a:t>
            </a:r>
            <a:r>
              <a:rPr lang="es-ES" dirty="0"/>
              <a:t> a sublevación. </a:t>
            </a:r>
            <a:endParaRPr lang="es-ES" dirty="0" smtClean="0"/>
          </a:p>
          <a:p>
            <a:pPr algn="just"/>
            <a:endParaRPr lang="es-ES" dirty="0" smtClean="0"/>
          </a:p>
          <a:p>
            <a:pPr algn="just"/>
            <a:endParaRPr lang="es-ES" dirty="0"/>
          </a:p>
          <a:p>
            <a:pPr algn="just"/>
            <a:r>
              <a:rPr lang="es-ES" dirty="0" smtClean="0"/>
              <a:t>Os </a:t>
            </a:r>
            <a:r>
              <a:rPr lang="es-ES" dirty="0"/>
              <a:t>sublevados controlarán o Norte de África, Canarias e Baleares (agás Menorca) e as zonas </a:t>
            </a:r>
            <a:r>
              <a:rPr lang="es-ES" dirty="0" err="1"/>
              <a:t>máis</a:t>
            </a:r>
            <a:r>
              <a:rPr lang="es-ES" dirty="0"/>
              <a:t> conservadoras da Península, Galicia, </a:t>
            </a:r>
            <a:r>
              <a:rPr lang="es-ES" dirty="0" err="1"/>
              <a:t>Castela</a:t>
            </a:r>
            <a:r>
              <a:rPr lang="es-ES" dirty="0"/>
              <a:t> e León, Navarra e Álava, así como  a zona occidental de Aragón e Andalucía. </a:t>
            </a:r>
            <a:endParaRPr lang="es-ES" dirty="0" smtClean="0"/>
          </a:p>
          <a:p>
            <a:pPr algn="just"/>
            <a:endParaRPr lang="es-ES" dirty="0"/>
          </a:p>
          <a:p>
            <a:pPr algn="just"/>
            <a:endParaRPr lang="es-ES" dirty="0" smtClean="0"/>
          </a:p>
          <a:p>
            <a:pPr algn="just"/>
            <a:endParaRPr lang="es-ES" dirty="0"/>
          </a:p>
          <a:p>
            <a:pPr algn="just"/>
            <a:r>
              <a:rPr lang="es-ES" dirty="0" smtClean="0"/>
              <a:t>O </a:t>
            </a:r>
            <a:r>
              <a:rPr lang="es-ES" dirty="0"/>
              <a:t>resto, as </a:t>
            </a:r>
            <a:r>
              <a:rPr lang="es-ES" dirty="0" err="1"/>
              <a:t>principais</a:t>
            </a:r>
            <a:r>
              <a:rPr lang="es-ES" dirty="0"/>
              <a:t> </a:t>
            </a:r>
            <a:r>
              <a:rPr lang="es-ES" dirty="0" err="1"/>
              <a:t>cidades</a:t>
            </a:r>
            <a:r>
              <a:rPr lang="es-ES" dirty="0"/>
              <a:t> e áreas </a:t>
            </a:r>
            <a:r>
              <a:rPr lang="es-ES" dirty="0" err="1"/>
              <a:t>industriais</a:t>
            </a:r>
            <a:r>
              <a:rPr lang="es-ES" dirty="0"/>
              <a:t>, Cataluña, País Vasco, Asturias, a capital, a </a:t>
            </a:r>
            <a:r>
              <a:rPr lang="es-ES" dirty="0" err="1"/>
              <a:t>maior</a:t>
            </a:r>
            <a:r>
              <a:rPr lang="es-ES" dirty="0"/>
              <a:t> parte de Andalucía e todo o Levante de España </a:t>
            </a:r>
            <a:r>
              <a:rPr lang="es-ES" dirty="0" err="1"/>
              <a:t>permaneceron</a:t>
            </a:r>
            <a:r>
              <a:rPr lang="es-ES" dirty="0"/>
              <a:t> </a:t>
            </a:r>
            <a:r>
              <a:rPr lang="es-ES" dirty="0" err="1"/>
              <a:t>ó</a:t>
            </a:r>
            <a:r>
              <a:rPr lang="es-ES" dirty="0"/>
              <a:t> </a:t>
            </a:r>
            <a:r>
              <a:rPr lang="es-ES" dirty="0" err="1"/>
              <a:t>carón</a:t>
            </a:r>
            <a:r>
              <a:rPr lang="es-ES" dirty="0"/>
              <a:t> da República </a:t>
            </a:r>
          </a:p>
        </p:txBody>
      </p:sp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0215" y="1188266"/>
            <a:ext cx="5364162" cy="433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83723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721218" y="154546"/>
            <a:ext cx="5074275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CAUSAS OU FACTORES QUE EXPLICAN A SUBLEVACIÓN MILITAR E TRALO SEU FRACASO, A GUERRA CIVIL</a:t>
            </a:r>
            <a:endParaRPr lang="es-E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s-E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s-E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 Os </a:t>
            </a:r>
            <a:r>
              <a:rPr lang="es-E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efectos da </a:t>
            </a:r>
            <a:r>
              <a:rPr lang="es-E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crise</a:t>
            </a:r>
            <a:r>
              <a:rPr lang="es-E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 29 e a expansión do fascismo e do nazismo en Europa</a:t>
            </a:r>
            <a:r>
              <a:rPr lang="es-E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es-E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Tx/>
              <a:buChar char="-"/>
            </a:pPr>
            <a:r>
              <a:rPr lang="es-ES" sz="20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Radicalización </a:t>
            </a:r>
            <a:r>
              <a:rPr lang="es-ES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das </a:t>
            </a:r>
            <a:r>
              <a:rPr lang="es-ES" sz="20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dereitas</a:t>
            </a:r>
            <a:endParaRPr lang="es-ES" sz="20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s-E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s-E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Non aceptan a vitoria da </a:t>
            </a:r>
            <a:r>
              <a:rPr lang="es-E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Fronte</a:t>
            </a:r>
            <a:r>
              <a:rPr lang="es-E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Popular en </a:t>
            </a:r>
            <a:r>
              <a:rPr lang="es-E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febreiro</a:t>
            </a:r>
            <a:r>
              <a:rPr lang="es-E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de 1936</a:t>
            </a:r>
          </a:p>
          <a:p>
            <a:pPr algn="just"/>
            <a:endParaRPr lang="es-E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s-E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Partidarios </a:t>
            </a:r>
            <a:r>
              <a:rPr lang="es-E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s-E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dunha</a:t>
            </a:r>
            <a:r>
              <a:rPr lang="es-E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intervención militar e que </a:t>
            </a:r>
            <a:r>
              <a:rPr lang="es-E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suporá</a:t>
            </a:r>
            <a:r>
              <a:rPr lang="es-E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  <a:endParaRPr lang="es-E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s-E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- Incremento das </a:t>
            </a:r>
            <a:r>
              <a:rPr lang="es-E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filas de Renovación Española e </a:t>
            </a:r>
            <a:r>
              <a:rPr lang="es-E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Falanxe</a:t>
            </a:r>
            <a:r>
              <a:rPr lang="es-E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s-E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s-E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- Inicio </a:t>
            </a:r>
            <a:r>
              <a:rPr lang="es-E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estratexia</a:t>
            </a:r>
            <a:r>
              <a:rPr lang="es-E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 “puños e pistolas” </a:t>
            </a:r>
            <a:endParaRPr lang="es-E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s-E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que </a:t>
            </a:r>
            <a:r>
              <a:rPr lang="es-E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alteren o </a:t>
            </a:r>
            <a:r>
              <a:rPr lang="es-E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orde</a:t>
            </a:r>
            <a:r>
              <a:rPr lang="es-E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público e que </a:t>
            </a:r>
            <a:r>
              <a:rPr lang="es-E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xustifiquen</a:t>
            </a:r>
            <a:r>
              <a:rPr lang="es-E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reclamación </a:t>
            </a:r>
            <a:r>
              <a:rPr lang="es-E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dunha</a:t>
            </a:r>
            <a:r>
              <a:rPr lang="es-E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medida de </a:t>
            </a:r>
            <a:r>
              <a:rPr lang="es-E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forza</a:t>
            </a:r>
            <a:r>
              <a:rPr lang="es-E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contra a República </a:t>
            </a:r>
            <a:r>
              <a:rPr lang="es-E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liderada polo </a:t>
            </a:r>
            <a:r>
              <a:rPr lang="es-E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exército</a:t>
            </a:r>
            <a:r>
              <a:rPr lang="es-E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s-E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omparación Falange Española y Vox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2557" y="1353518"/>
            <a:ext cx="6239443" cy="4462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6886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4"/>
          <p:cNvSpPr txBox="1">
            <a:spLocks noChangeArrowheads="1"/>
          </p:cNvSpPr>
          <p:nvPr/>
        </p:nvSpPr>
        <p:spPr bwMode="auto">
          <a:xfrm>
            <a:off x="1524001" y="0"/>
            <a:ext cx="5853113" cy="563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gl-ES" altLang="es-ES" sz="2400" u="sng" dirty="0">
                <a:solidFill>
                  <a:srgbClr val="FFFF00"/>
                </a:solidFill>
                <a:latin typeface="Garamond" panose="02020404030301010803" pitchFamily="18" charset="0"/>
              </a:rPr>
              <a:t>A REACCIÓN DO GOBERNO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gl-ES" altLang="es-ES" sz="2400" dirty="0">
              <a:latin typeface="Garamond" panose="02020404030301010803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gl-ES" altLang="es-ES" sz="2400" dirty="0">
              <a:latin typeface="Garamond" panose="02020404030301010803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gl-ES" altLang="es-ES" sz="2400" dirty="0">
                <a:latin typeface="Garamond" panose="02020404030301010803" pitchFamily="18" charset="0"/>
              </a:rPr>
              <a:t>O Presidente do goberno, Casares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gl-ES" altLang="es-ES" sz="2400" dirty="0">
                <a:latin typeface="Garamond" panose="02020404030301010803" pitchFamily="18" charset="0"/>
              </a:rPr>
              <a:t>Quiroga tivo máis medo dunha posible revolución das esquerdas que do golpe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gl-ES" altLang="es-ES" sz="2400" dirty="0">
                <a:latin typeface="Garamond" panose="02020404030301010803" pitchFamily="18" charset="0"/>
              </a:rPr>
              <a:t>militar en si e decretou 2 medidas que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gl-ES" altLang="es-ES" sz="2400" dirty="0">
                <a:latin typeface="Garamond" panose="02020404030301010803" pitchFamily="18" charset="0"/>
              </a:rPr>
              <a:t>chegaban a destempo: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gl-ES" altLang="es-ES" sz="2400" dirty="0">
              <a:latin typeface="Garamond" panose="02020404030301010803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-"/>
            </a:pPr>
            <a:r>
              <a:rPr lang="gl-ES" altLang="es-ES" sz="2400" dirty="0">
                <a:latin typeface="Garamond" panose="02020404030301010803" pitchFamily="18" charset="0"/>
              </a:rPr>
              <a:t> Emitiu unha mensaxe tranquilizadora á poboación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-"/>
            </a:pPr>
            <a:endParaRPr lang="gl-ES" altLang="es-ES" sz="2400" dirty="0">
              <a:latin typeface="Garamond" panose="02020404030301010803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-"/>
            </a:pPr>
            <a:endParaRPr lang="gl-ES" altLang="es-ES" sz="2400" dirty="0">
              <a:latin typeface="Garamond" panose="02020404030301010803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-"/>
            </a:pPr>
            <a:r>
              <a:rPr lang="gl-ES" altLang="es-ES" sz="2400" dirty="0">
                <a:latin typeface="Garamond" panose="02020404030301010803" pitchFamily="18" charset="0"/>
              </a:rPr>
              <a:t> Decretou o cesamento dos militares sublevados</a:t>
            </a:r>
          </a:p>
        </p:txBody>
      </p:sp>
      <p:pic>
        <p:nvPicPr>
          <p:cNvPr id="17411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826" y="574676"/>
            <a:ext cx="3381375" cy="549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Text Box 7"/>
          <p:cNvSpPr txBox="1">
            <a:spLocks noChangeArrowheads="1"/>
          </p:cNvSpPr>
          <p:nvPr/>
        </p:nvSpPr>
        <p:spPr bwMode="auto">
          <a:xfrm>
            <a:off x="6959601" y="6108701"/>
            <a:ext cx="23336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gl-ES" altLang="es-ES" sz="1800">
                <a:latin typeface="Garamond" panose="02020404030301010803" pitchFamily="18" charset="0"/>
              </a:rPr>
              <a:t>CASARES QUIROGA.</a:t>
            </a:r>
          </a:p>
        </p:txBody>
      </p:sp>
    </p:spTree>
    <p:extLst>
      <p:ext uri="{BB962C8B-B14F-4D97-AF65-F5344CB8AC3E}">
        <p14:creationId xmlns:p14="http://schemas.microsoft.com/office/powerpoint/2010/main" val="539665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CuadroTexto 1"/>
          <p:cNvSpPr txBox="1">
            <a:spLocks noChangeArrowheads="1"/>
          </p:cNvSpPr>
          <p:nvPr/>
        </p:nvSpPr>
        <p:spPr bwMode="auto">
          <a:xfrm>
            <a:off x="1774826" y="1"/>
            <a:ext cx="8893175" cy="292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gl-ES" altLang="es-ES" sz="2400">
                <a:latin typeface="Garamond" panose="02020404030301010803" pitchFamily="18" charset="0"/>
              </a:rPr>
              <a:t>Tamén decretou 2 medidas que puxeron en vantaxe ós militares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gl-ES" altLang="es-ES" sz="2400">
                <a:latin typeface="Garamond" panose="02020404030301010803" pitchFamily="18" charset="0"/>
              </a:rPr>
              <a:t> sublevados: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gl-ES" altLang="es-ES" sz="800">
              <a:latin typeface="Garamond" panose="02020404030301010803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-"/>
            </a:pPr>
            <a:r>
              <a:rPr lang="gl-ES" altLang="es-ES" sz="2400">
                <a:latin typeface="Garamond" panose="02020404030301010803" pitchFamily="18" charset="0"/>
              </a:rPr>
              <a:t>    Disolveu os corpos militares que apoiasen ou estivesen baixo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gl-ES" altLang="es-ES" sz="2400">
                <a:latin typeface="Garamond" panose="02020404030301010803" pitchFamily="18" charset="0"/>
              </a:rPr>
              <a:t>     o mando dos sublevados (afectou tamén ós cuarteis onde os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gl-ES" altLang="es-ES" sz="2400">
                <a:latin typeface="Garamond" panose="02020404030301010803" pitchFamily="18" charset="0"/>
              </a:rPr>
              <a:t>     mandos estaban indecisos  e axudou a desmantelar moitas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gl-ES" altLang="es-ES" sz="2400">
                <a:latin typeface="Garamond" panose="02020404030301010803" pitchFamily="18" charset="0"/>
              </a:rPr>
              <a:t>     unidades do exército coas que a República non puido contar).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gl-ES" altLang="es-ES" sz="800">
              <a:latin typeface="Garamond" panose="02020404030301010803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gl-ES" altLang="es-ES" sz="2400">
                <a:latin typeface="Garamond" panose="02020404030301010803" pitchFamily="18" charset="0"/>
              </a:rPr>
              <a:t>-    Negouse a entregar armas ó pobo.</a:t>
            </a:r>
          </a:p>
        </p:txBody>
      </p:sp>
      <p:pic>
        <p:nvPicPr>
          <p:cNvPr id="18435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6889" y="2895601"/>
            <a:ext cx="6370637" cy="393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8466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4"/>
          <p:cNvSpPr txBox="1">
            <a:spLocks noChangeArrowheads="1"/>
          </p:cNvSpPr>
          <p:nvPr/>
        </p:nvSpPr>
        <p:spPr bwMode="auto">
          <a:xfrm>
            <a:off x="1524001" y="0"/>
            <a:ext cx="5148263" cy="698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gl-ES" altLang="es-ES" sz="2400" u="sng" dirty="0">
                <a:latin typeface="Garamond" panose="02020404030301010803" pitchFamily="18" charset="0"/>
              </a:rPr>
              <a:t>INTENTO DE PAZ MTNEZ BARRIO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gl-ES" altLang="es-ES" sz="2400" dirty="0">
                <a:latin typeface="Garamond" panose="02020404030301010803" pitchFamily="18" charset="0"/>
              </a:rPr>
              <a:t>Casares Quiroga dimitiu ó non ser capaz de controlar a situación.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gl-ES" altLang="es-ES" sz="800" dirty="0">
              <a:latin typeface="Garamond" panose="02020404030301010803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gl-ES" altLang="es-ES" sz="2400" dirty="0">
                <a:latin typeface="Garamond" panose="02020404030301010803" pitchFamily="18" charset="0"/>
              </a:rPr>
              <a:t>O presidente da República, na madrugada do día 19 de xullo, tentou parar o golpe de Estado e evitar a contenda </a:t>
            </a:r>
            <a:r>
              <a:rPr lang="gl-ES" altLang="es-ES" sz="2400" b="1" dirty="0">
                <a:latin typeface="Garamond" panose="02020404030301010803" pitchFamily="18" charset="0"/>
              </a:rPr>
              <a:t>propoñendo un goberno de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gl-ES" altLang="es-ES" sz="2400" b="1" dirty="0">
                <a:latin typeface="Garamond" panose="02020404030301010803" pitchFamily="18" charset="0"/>
              </a:rPr>
              <a:t>“ conciliación” de republicanos de Centro, </a:t>
            </a:r>
            <a:r>
              <a:rPr lang="gl-ES" altLang="es-ES" sz="2400" dirty="0">
                <a:latin typeface="Garamond" panose="02020404030301010803" pitchFamily="18" charset="0"/>
              </a:rPr>
              <a:t>presidido por </a:t>
            </a:r>
            <a:r>
              <a:rPr lang="gl-ES" altLang="es-ES" sz="2400" dirty="0" err="1">
                <a:latin typeface="Garamond" panose="02020404030301010803" pitchFamily="18" charset="0"/>
              </a:rPr>
              <a:t>Martínez</a:t>
            </a:r>
            <a:r>
              <a:rPr lang="gl-ES" altLang="es-ES" sz="2400" dirty="0">
                <a:latin typeface="Garamond" panose="02020404030301010803" pitchFamily="18" charset="0"/>
              </a:rPr>
              <a:t> Barrio, que tentou inutilmente negociar cos militares rebeldes. Mola negouse a un acordo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gl-ES" altLang="es-ES" sz="2400" dirty="0">
                <a:latin typeface="Garamond" panose="02020404030301010803" pitchFamily="18" charset="0"/>
              </a:rPr>
              <a:t>“nin pactos de </a:t>
            </a:r>
            <a:r>
              <a:rPr lang="gl-ES" altLang="es-ES" sz="2400" dirty="0" err="1">
                <a:latin typeface="Garamond" panose="02020404030301010803" pitchFamily="18" charset="0"/>
              </a:rPr>
              <a:t>Zanjón</a:t>
            </a:r>
            <a:r>
              <a:rPr lang="gl-ES" altLang="es-ES" sz="2400" dirty="0">
                <a:latin typeface="Garamond" panose="02020404030301010803" pitchFamily="18" charset="0"/>
              </a:rPr>
              <a:t>, nin abrazos de Vergara”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gl-ES" altLang="es-ES" sz="800" dirty="0">
              <a:latin typeface="Garamond" panose="02020404030301010803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gl-ES" altLang="es-ES" sz="2400" dirty="0">
                <a:latin typeface="Garamond" panose="02020404030301010803" pitchFamily="18" charset="0"/>
              </a:rPr>
              <a:t>Tras fracasar nas negociacións,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gl-ES" altLang="es-ES" sz="2400" dirty="0" err="1">
                <a:latin typeface="Garamond" panose="02020404030301010803" pitchFamily="18" charset="0"/>
              </a:rPr>
              <a:t>Martínez</a:t>
            </a:r>
            <a:r>
              <a:rPr lang="gl-ES" altLang="es-ES" sz="2400" dirty="0">
                <a:latin typeface="Garamond" panose="02020404030301010803" pitchFamily="18" charset="0"/>
              </a:rPr>
              <a:t> Barrio dimitiu.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gl-ES" altLang="es-ES" sz="2400" dirty="0">
                <a:latin typeface="Garamond" panose="02020404030301010803" pitchFamily="18" charset="0"/>
              </a:rPr>
              <a:t>O mesmo día 19 </a:t>
            </a:r>
            <a:r>
              <a:rPr lang="gl-ES" altLang="es-ES" sz="2400" dirty="0" err="1">
                <a:latin typeface="Garamond" panose="02020404030301010803" pitchFamily="18" charset="0"/>
              </a:rPr>
              <a:t>Azaña</a:t>
            </a:r>
            <a:r>
              <a:rPr lang="gl-ES" altLang="es-ES" sz="2400" dirty="0">
                <a:latin typeface="Garamond" panose="02020404030301010803" pitchFamily="18" charset="0"/>
              </a:rPr>
              <a:t> nomeou a Xosé </a:t>
            </a:r>
            <a:r>
              <a:rPr lang="gl-ES" altLang="es-ES" sz="2400" dirty="0" err="1">
                <a:latin typeface="Garamond" panose="02020404030301010803" pitchFamily="18" charset="0"/>
              </a:rPr>
              <a:t>Giral</a:t>
            </a:r>
            <a:r>
              <a:rPr lang="gl-ES" altLang="es-ES" sz="2400" dirty="0">
                <a:latin typeface="Garamond" panose="02020404030301010803" pitchFamily="18" charset="0"/>
              </a:rPr>
              <a:t> presidente do goberno.</a:t>
            </a:r>
          </a:p>
        </p:txBody>
      </p:sp>
      <p:pic>
        <p:nvPicPr>
          <p:cNvPr id="1945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4950" y="476250"/>
            <a:ext cx="4083050" cy="6192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5634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4"/>
          <p:cNvSpPr txBox="1">
            <a:spLocks noChangeArrowheads="1"/>
          </p:cNvSpPr>
          <p:nvPr/>
        </p:nvSpPr>
        <p:spPr bwMode="auto">
          <a:xfrm>
            <a:off x="1682751" y="150814"/>
            <a:ext cx="4557713" cy="600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gl-ES" altLang="es-ES" sz="2400" dirty="0">
                <a:solidFill>
                  <a:srgbClr val="FFFF00"/>
                </a:solidFill>
                <a:latin typeface="Garamond" panose="02020404030301010803" pitchFamily="18" charset="0"/>
              </a:rPr>
              <a:t> </a:t>
            </a:r>
            <a:r>
              <a:rPr lang="gl-ES" altLang="es-ES" sz="2400" b="1" u="sng" dirty="0">
                <a:latin typeface="Garamond" panose="02020404030301010803" pitchFamily="18" charset="0"/>
              </a:rPr>
              <a:t>GOBERNO DE GIRAL.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gl-ES" altLang="es-ES" sz="2400" b="1" dirty="0">
                <a:latin typeface="Garamond" panose="02020404030301010803" pitchFamily="18" charset="0"/>
              </a:rPr>
              <a:t>(xullo - setembro 1936)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gl-ES" altLang="es-ES" sz="2400" dirty="0">
              <a:latin typeface="Garamond" panose="02020404030301010803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gl-ES" altLang="es-ES" sz="2400" dirty="0">
                <a:latin typeface="Garamond" panose="02020404030301010803" pitchFamily="18" charset="0"/>
              </a:rPr>
              <a:t>Como presidente do goberno, </a:t>
            </a:r>
            <a:r>
              <a:rPr lang="gl-ES" altLang="es-ES" sz="2400" dirty="0" err="1">
                <a:latin typeface="Garamond" panose="02020404030301010803" pitchFamily="18" charset="0"/>
              </a:rPr>
              <a:t>Giral</a:t>
            </a:r>
            <a:r>
              <a:rPr lang="gl-ES" altLang="es-ES" sz="2400" dirty="0">
                <a:latin typeface="Garamond" panose="02020404030301010803" pitchFamily="18" charset="0"/>
              </a:rPr>
              <a:t> decidiu, co apoio de todas as forzas da Fronte Popular, dar armas ás organizacións obreiras, maila posibilidade de que estas levasen adiante a revolución social.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gl-ES" altLang="es-ES" sz="2400" dirty="0">
              <a:latin typeface="Garamond" panose="02020404030301010803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gl-ES" altLang="es-ES" sz="2400" dirty="0" err="1">
                <a:latin typeface="Garamond" panose="02020404030301010803" pitchFamily="18" charset="0"/>
              </a:rPr>
              <a:t>Giral</a:t>
            </a:r>
            <a:r>
              <a:rPr lang="gl-ES" altLang="es-ES" sz="2400" dirty="0">
                <a:latin typeface="Garamond" panose="02020404030301010803" pitchFamily="18" charset="0"/>
              </a:rPr>
              <a:t> presidiu o goberno ata o mes de setembro.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gl-ES" altLang="es-ES" sz="2400" dirty="0">
              <a:latin typeface="Garamond" panose="02020404030301010803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gl-ES" altLang="es-ES" sz="2400" dirty="0">
                <a:latin typeface="Garamond" panose="02020404030301010803" pitchFamily="18" charset="0"/>
              </a:rPr>
              <a:t>A perda de </a:t>
            </a:r>
            <a:r>
              <a:rPr lang="gl-ES" altLang="es-ES" sz="2400" dirty="0" err="1">
                <a:latin typeface="Garamond" panose="02020404030301010803" pitchFamily="18" charset="0"/>
              </a:rPr>
              <a:t>autoridadee</a:t>
            </a:r>
            <a:r>
              <a:rPr lang="gl-ES" altLang="es-ES" sz="2400" dirty="0">
                <a:latin typeface="Garamond" panose="02020404030301010803" pitchFamily="18" charset="0"/>
              </a:rPr>
              <a:t> os reveses militares forzaron a súa substitución por Largo </a:t>
            </a:r>
            <a:r>
              <a:rPr lang="gl-ES" altLang="es-ES" sz="2400" dirty="0" err="1">
                <a:latin typeface="Garamond" panose="02020404030301010803" pitchFamily="18" charset="0"/>
              </a:rPr>
              <a:t>Caballero</a:t>
            </a:r>
            <a:r>
              <a:rPr lang="gl-ES" altLang="es-ES" sz="2400" dirty="0">
                <a:latin typeface="Garamond" panose="02020404030301010803" pitchFamily="18" charset="0"/>
              </a:rPr>
              <a:t>.</a:t>
            </a:r>
          </a:p>
        </p:txBody>
      </p:sp>
      <p:pic>
        <p:nvPicPr>
          <p:cNvPr id="2048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464" y="1196975"/>
            <a:ext cx="4003675" cy="511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2952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330926" y="383177"/>
            <a:ext cx="4746171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400" dirty="0">
                <a:latin typeface="Garamond" panose="02020404030301010803" pitchFamily="18" charset="0"/>
              </a:rPr>
              <a:t>Durante os </a:t>
            </a:r>
            <a:r>
              <a:rPr lang="es-ES" sz="2400" dirty="0" err="1">
                <a:latin typeface="Garamond" panose="02020404030301010803" pitchFamily="18" charset="0"/>
              </a:rPr>
              <a:t>primeiros</a:t>
            </a:r>
            <a:r>
              <a:rPr lang="es-ES" sz="2400" dirty="0">
                <a:latin typeface="Garamond" panose="02020404030301010803" pitchFamily="18" charset="0"/>
              </a:rPr>
              <a:t> meses da Guerra </a:t>
            </a:r>
            <a:r>
              <a:rPr lang="es-ES" sz="2400" dirty="0" err="1">
                <a:latin typeface="Garamond" panose="02020404030301010803" pitchFamily="18" charset="0"/>
              </a:rPr>
              <a:t>prodúcese</a:t>
            </a:r>
            <a:r>
              <a:rPr lang="es-ES" sz="2400" dirty="0">
                <a:latin typeface="Garamond" panose="02020404030301010803" pitchFamily="18" charset="0"/>
              </a:rPr>
              <a:t> o </a:t>
            </a:r>
            <a:r>
              <a:rPr lang="es-ES" sz="2400" dirty="0" err="1">
                <a:latin typeface="Garamond" panose="02020404030301010803" pitchFamily="18" charset="0"/>
              </a:rPr>
              <a:t>desmantelamento</a:t>
            </a:r>
            <a:r>
              <a:rPr lang="es-ES" sz="2400" dirty="0">
                <a:latin typeface="Garamond" panose="02020404030301010803" pitchFamily="18" charset="0"/>
              </a:rPr>
              <a:t> das </a:t>
            </a:r>
            <a:r>
              <a:rPr lang="es-ES" sz="2400" dirty="0" err="1">
                <a:latin typeface="Garamond" panose="02020404030301010803" pitchFamily="18" charset="0"/>
              </a:rPr>
              <a:t>institucións</a:t>
            </a:r>
            <a:r>
              <a:rPr lang="es-ES" sz="2400" dirty="0">
                <a:latin typeface="Garamond" panose="02020404030301010803" pitchFamily="18" charset="0"/>
              </a:rPr>
              <a:t> </a:t>
            </a:r>
            <a:r>
              <a:rPr lang="es-ES" sz="2400" dirty="0" smtClean="0">
                <a:latin typeface="Garamond" panose="02020404030301010803" pitchFamily="18" charset="0"/>
              </a:rPr>
              <a:t>políticas republicanas.</a:t>
            </a:r>
          </a:p>
          <a:p>
            <a:pPr algn="just"/>
            <a:r>
              <a:rPr lang="es-ES" sz="2400" dirty="0">
                <a:latin typeface="Garamond" panose="02020404030301010803" pitchFamily="18" charset="0"/>
              </a:rPr>
              <a:t>A</a:t>
            </a:r>
            <a:r>
              <a:rPr lang="es-ES" sz="2400" dirty="0" smtClean="0">
                <a:latin typeface="Garamond" panose="02020404030301010803" pitchFamily="18" charset="0"/>
              </a:rPr>
              <a:t> causa do triunfo da sublevación na </a:t>
            </a:r>
            <a:r>
              <a:rPr lang="es-ES" sz="2400" dirty="0" err="1" smtClean="0">
                <a:latin typeface="Garamond" panose="02020404030301010803" pitchFamily="18" charset="0"/>
              </a:rPr>
              <a:t>Submeseta</a:t>
            </a:r>
            <a:r>
              <a:rPr lang="es-ES" sz="2400" dirty="0" smtClean="0">
                <a:latin typeface="Garamond" panose="02020404030301010803" pitchFamily="18" charset="0"/>
              </a:rPr>
              <a:t> norte, o consecuente </a:t>
            </a:r>
            <a:r>
              <a:rPr lang="es-ES" sz="2400" dirty="0" err="1" smtClean="0">
                <a:latin typeface="Garamond" panose="02020404030301010803" pitchFamily="18" charset="0"/>
              </a:rPr>
              <a:t>illamento</a:t>
            </a:r>
            <a:r>
              <a:rPr lang="es-ES" sz="2400" dirty="0" smtClean="0">
                <a:latin typeface="Garamond" panose="02020404030301010803" pitchFamily="18" charset="0"/>
              </a:rPr>
              <a:t> de Asturias, País Vasco e Cantabria propiciará a formación dos </a:t>
            </a:r>
            <a:r>
              <a:rPr lang="es-ES" sz="2400" dirty="0" err="1" smtClean="0">
                <a:latin typeface="Garamond" panose="02020404030301010803" pitchFamily="18" charset="0"/>
              </a:rPr>
              <a:t>gobernos</a:t>
            </a:r>
            <a:r>
              <a:rPr lang="es-ES" sz="2400" dirty="0" smtClean="0">
                <a:latin typeface="Garamond" panose="02020404030301010803" pitchFamily="18" charset="0"/>
              </a:rPr>
              <a:t> </a:t>
            </a:r>
            <a:r>
              <a:rPr lang="es-ES" sz="2400" dirty="0">
                <a:latin typeface="Garamond" panose="02020404030301010803" pitchFamily="18" charset="0"/>
              </a:rPr>
              <a:t>de </a:t>
            </a:r>
            <a:r>
              <a:rPr lang="es-ES" sz="2400" dirty="0" smtClean="0">
                <a:latin typeface="Garamond" panose="02020404030301010803" pitchFamily="18" charset="0"/>
              </a:rPr>
              <a:t>Asturias e </a:t>
            </a:r>
            <a:r>
              <a:rPr lang="es-ES" sz="2400" dirty="0">
                <a:latin typeface="Garamond" panose="02020404030301010803" pitchFamily="18" charset="0"/>
              </a:rPr>
              <a:t>País </a:t>
            </a:r>
            <a:r>
              <a:rPr lang="es-ES" sz="2400" dirty="0" smtClean="0">
                <a:latin typeface="Garamond" panose="02020404030301010803" pitchFamily="18" charset="0"/>
              </a:rPr>
              <a:t>Vasco, que actuaron en </a:t>
            </a:r>
            <a:r>
              <a:rPr lang="es-ES" sz="2400" dirty="0" err="1" smtClean="0">
                <a:latin typeface="Garamond" panose="02020404030301010803" pitchFamily="18" charset="0"/>
              </a:rPr>
              <a:t>ocasións</a:t>
            </a:r>
            <a:r>
              <a:rPr lang="es-ES" sz="2400" dirty="0" smtClean="0">
                <a:latin typeface="Garamond" panose="02020404030301010803" pitchFamily="18" charset="0"/>
              </a:rPr>
              <a:t> á </a:t>
            </a:r>
            <a:r>
              <a:rPr lang="es-ES" sz="2400" dirty="0" err="1" smtClean="0">
                <a:latin typeface="Garamond" panose="02020404030301010803" pitchFamily="18" charset="0"/>
              </a:rPr>
              <a:t>marxe</a:t>
            </a:r>
            <a:r>
              <a:rPr lang="es-ES" sz="2400" dirty="0" smtClean="0">
                <a:latin typeface="Garamond" panose="02020404030301010803" pitchFamily="18" charset="0"/>
              </a:rPr>
              <a:t> do </a:t>
            </a:r>
            <a:r>
              <a:rPr lang="es-ES" sz="2400" dirty="0" err="1" smtClean="0">
                <a:latin typeface="Garamond" panose="02020404030301010803" pitchFamily="18" charset="0"/>
              </a:rPr>
              <a:t>goberno</a:t>
            </a:r>
            <a:r>
              <a:rPr lang="es-ES" sz="2400" dirty="0" smtClean="0">
                <a:latin typeface="Garamond" panose="02020404030301010803" pitchFamily="18" charset="0"/>
              </a:rPr>
              <a:t> central.</a:t>
            </a:r>
          </a:p>
          <a:p>
            <a:pPr algn="just"/>
            <a:r>
              <a:rPr lang="es-ES" sz="2400" dirty="0" err="1" smtClean="0">
                <a:latin typeface="Garamond" panose="02020404030301010803" pitchFamily="18" charset="0"/>
              </a:rPr>
              <a:t>Doutra</a:t>
            </a:r>
            <a:r>
              <a:rPr lang="es-ES" sz="2400" dirty="0" smtClean="0">
                <a:latin typeface="Garamond" panose="02020404030301010803" pitchFamily="18" charset="0"/>
              </a:rPr>
              <a:t> banda en Cataluña, Andalucía e Aragón </a:t>
            </a:r>
            <a:r>
              <a:rPr lang="es-ES" sz="2400" dirty="0" err="1" smtClean="0">
                <a:latin typeface="Garamond" panose="02020404030301010803" pitchFamily="18" charset="0"/>
              </a:rPr>
              <a:t>asistirase</a:t>
            </a:r>
            <a:r>
              <a:rPr lang="es-ES" sz="2400" dirty="0" smtClean="0">
                <a:latin typeface="Garamond" panose="02020404030301010803" pitchFamily="18" charset="0"/>
              </a:rPr>
              <a:t> </a:t>
            </a:r>
            <a:r>
              <a:rPr lang="es-ES" sz="2400" dirty="0">
                <a:latin typeface="Garamond" panose="02020404030301010803" pitchFamily="18" charset="0"/>
              </a:rPr>
              <a:t>a realización de experiencias </a:t>
            </a:r>
            <a:r>
              <a:rPr lang="es-ES" sz="2400" dirty="0" smtClean="0">
                <a:latin typeface="Garamond" panose="02020404030301010803" pitchFamily="18" charset="0"/>
              </a:rPr>
              <a:t>revolucionarias, coa creación de comunas libertarias e experiencias socializantes no campo e </a:t>
            </a:r>
            <a:r>
              <a:rPr lang="es-ES" sz="2400" dirty="0" err="1" smtClean="0">
                <a:latin typeface="Garamond" panose="02020404030301010803" pitchFamily="18" charset="0"/>
              </a:rPr>
              <a:t>nas</a:t>
            </a:r>
            <a:r>
              <a:rPr lang="es-ES" sz="2400" dirty="0" smtClean="0">
                <a:latin typeface="Garamond" panose="02020404030301010803" pitchFamily="18" charset="0"/>
              </a:rPr>
              <a:t> industrias.</a:t>
            </a:r>
            <a:endParaRPr lang="gl-ES" sz="2400" dirty="0">
              <a:latin typeface="Garamond" panose="02020404030301010803" pitchFamily="18" charset="0"/>
            </a:endParaRPr>
          </a:p>
        </p:txBody>
      </p:sp>
      <p:pic>
        <p:nvPicPr>
          <p:cNvPr id="1026" name="Picture 2" descr="Sellos: Asturias ASTURIAS Y LEÓN, FESOFI Nº 6 * *, Guerra Civil, dentado desplazado - Foto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7097" y="1197718"/>
            <a:ext cx="3572976" cy="4236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tse3.mm.bing.net/th?id=OIP.gek0H51ofnHx10DlL8A67AAAAA&amp;pid=Api&amp;P=0&amp;h=18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2152" y="1197718"/>
            <a:ext cx="2565395" cy="4236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4729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74170" y="130628"/>
            <a:ext cx="5129349" cy="7109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400" dirty="0" err="1">
                <a:latin typeface="Garamond" panose="02020404030301010803" pitchFamily="18" charset="0"/>
              </a:rPr>
              <a:t>Pola</a:t>
            </a:r>
            <a:r>
              <a:rPr lang="es-ES" sz="2400" dirty="0">
                <a:latin typeface="Garamond" panose="02020404030301010803" pitchFamily="18" charset="0"/>
              </a:rPr>
              <a:t> contra, no bando sublevado o </a:t>
            </a:r>
            <a:r>
              <a:rPr lang="es-ES" sz="2400" dirty="0" err="1">
                <a:latin typeface="Garamond" panose="02020404030301010803" pitchFamily="18" charset="0"/>
              </a:rPr>
              <a:t>exército</a:t>
            </a:r>
            <a:r>
              <a:rPr lang="es-ES" sz="2400" dirty="0">
                <a:latin typeface="Garamond" panose="02020404030301010803" pitchFamily="18" charset="0"/>
              </a:rPr>
              <a:t> </a:t>
            </a:r>
            <a:r>
              <a:rPr lang="es-ES" sz="2400" dirty="0" err="1">
                <a:latin typeface="Garamond" panose="02020404030301010803" pitchFamily="18" charset="0"/>
              </a:rPr>
              <a:t>exercerá</a:t>
            </a:r>
            <a:r>
              <a:rPr lang="es-ES" sz="2400" dirty="0">
                <a:latin typeface="Garamond" panose="02020404030301010803" pitchFamily="18" charset="0"/>
              </a:rPr>
              <a:t> en exclusiva o poder militar e político. </a:t>
            </a:r>
            <a:endParaRPr lang="es-ES" sz="2400" dirty="0" smtClean="0">
              <a:latin typeface="Garamond" panose="02020404030301010803" pitchFamily="18" charset="0"/>
            </a:endParaRPr>
          </a:p>
          <a:p>
            <a:pPr algn="just"/>
            <a:r>
              <a:rPr lang="es-ES" sz="2400" dirty="0" err="1">
                <a:latin typeface="Garamond" panose="02020404030301010803" pitchFamily="18" charset="0"/>
              </a:rPr>
              <a:t>T</a:t>
            </a:r>
            <a:r>
              <a:rPr lang="es-ES" sz="2400" dirty="0" err="1" smtClean="0">
                <a:latin typeface="Garamond" panose="02020404030301010803" pitchFamily="18" charset="0"/>
              </a:rPr>
              <a:t>rala</a:t>
            </a:r>
            <a:r>
              <a:rPr lang="es-ES" sz="2400" dirty="0" smtClean="0">
                <a:latin typeface="Garamond" panose="02020404030301010803" pitchFamily="18" charset="0"/>
              </a:rPr>
              <a:t> </a:t>
            </a:r>
            <a:r>
              <a:rPr lang="es-ES" sz="2400" dirty="0" err="1">
                <a:latin typeface="Garamond" panose="02020404030301010803" pitchFamily="18" charset="0"/>
              </a:rPr>
              <a:t>morte</a:t>
            </a:r>
            <a:r>
              <a:rPr lang="es-ES" sz="2400" dirty="0">
                <a:latin typeface="Garamond" panose="02020404030301010803" pitchFamily="18" charset="0"/>
              </a:rPr>
              <a:t> do </a:t>
            </a:r>
            <a:r>
              <a:rPr lang="es-ES" sz="2400" dirty="0" err="1">
                <a:latin typeface="Garamond" panose="02020404030301010803" pitchFamily="18" charset="0"/>
              </a:rPr>
              <a:t>xeneral</a:t>
            </a:r>
            <a:r>
              <a:rPr lang="es-ES" sz="2400" dirty="0">
                <a:latin typeface="Garamond" panose="02020404030301010803" pitchFamily="18" charset="0"/>
              </a:rPr>
              <a:t> </a:t>
            </a:r>
            <a:r>
              <a:rPr lang="es-ES" sz="2400" dirty="0" err="1">
                <a:latin typeface="Garamond" panose="02020404030301010803" pitchFamily="18" charset="0"/>
              </a:rPr>
              <a:t>Sanjurjo</a:t>
            </a:r>
            <a:r>
              <a:rPr lang="es-ES" sz="2400" dirty="0">
                <a:latin typeface="Garamond" panose="02020404030301010803" pitchFamily="18" charset="0"/>
              </a:rPr>
              <a:t>, </a:t>
            </a:r>
            <a:r>
              <a:rPr lang="es-ES" sz="2400" dirty="0" err="1">
                <a:latin typeface="Garamond" panose="02020404030301010803" pitchFamily="18" charset="0"/>
              </a:rPr>
              <a:t>nun</a:t>
            </a:r>
            <a:r>
              <a:rPr lang="es-ES" sz="2400" dirty="0">
                <a:latin typeface="Garamond" panose="02020404030301010803" pitchFamily="18" charset="0"/>
              </a:rPr>
              <a:t> accidente de aviación cando se trasladaba a España para encabezar a sublevación, crean a Xunta de Defensa Nacional, presidida polo </a:t>
            </a:r>
            <a:r>
              <a:rPr lang="es-ES" sz="2400" dirty="0" err="1">
                <a:latin typeface="Garamond" panose="02020404030301010803" pitchFamily="18" charset="0"/>
              </a:rPr>
              <a:t>xeneral</a:t>
            </a:r>
            <a:r>
              <a:rPr lang="es-ES" sz="2400" dirty="0">
                <a:latin typeface="Garamond" panose="02020404030301010803" pitchFamily="18" charset="0"/>
              </a:rPr>
              <a:t> </a:t>
            </a:r>
            <a:r>
              <a:rPr lang="es-ES" sz="2400" dirty="0" smtClean="0">
                <a:latin typeface="Garamond" panose="02020404030301010803" pitchFamily="18" charset="0"/>
              </a:rPr>
              <a:t>Cabanellas.</a:t>
            </a:r>
          </a:p>
          <a:p>
            <a:pPr algn="just"/>
            <a:r>
              <a:rPr lang="es-ES" sz="2400" dirty="0">
                <a:latin typeface="Garamond" panose="02020404030301010803" pitchFamily="18" charset="0"/>
              </a:rPr>
              <a:t>O</a:t>
            </a:r>
            <a:r>
              <a:rPr lang="es-ES" sz="2400" dirty="0" smtClean="0">
                <a:latin typeface="Garamond" panose="02020404030301010803" pitchFamily="18" charset="0"/>
              </a:rPr>
              <a:t> </a:t>
            </a:r>
            <a:r>
              <a:rPr lang="es-ES" sz="2400" dirty="0">
                <a:latin typeface="Garamond" panose="02020404030301010803" pitchFamily="18" charset="0"/>
              </a:rPr>
              <a:t>1 de </a:t>
            </a:r>
            <a:r>
              <a:rPr lang="es-ES" sz="2400" dirty="0" err="1" smtClean="0">
                <a:latin typeface="Garamond" panose="02020404030301010803" pitchFamily="18" charset="0"/>
              </a:rPr>
              <a:t>outubro</a:t>
            </a:r>
            <a:r>
              <a:rPr lang="es-ES" sz="2400" dirty="0" smtClean="0">
                <a:latin typeface="Garamond" panose="02020404030301010803" pitchFamily="18" charset="0"/>
              </a:rPr>
              <a:t> os </a:t>
            </a:r>
            <a:r>
              <a:rPr lang="es-ES" sz="2400" dirty="0" err="1" smtClean="0">
                <a:latin typeface="Garamond" panose="02020404030301010803" pitchFamily="18" charset="0"/>
              </a:rPr>
              <a:t>xenerais</a:t>
            </a:r>
            <a:r>
              <a:rPr lang="es-ES" sz="2400" dirty="0" smtClean="0">
                <a:latin typeface="Garamond" panose="02020404030301010803" pitchFamily="18" charset="0"/>
              </a:rPr>
              <a:t> deciden unificar o mando e </a:t>
            </a:r>
            <a:r>
              <a:rPr lang="es-ES" sz="2400" dirty="0" err="1">
                <a:latin typeface="Garamond" panose="02020404030301010803" pitchFamily="18" charset="0"/>
              </a:rPr>
              <a:t>elixen</a:t>
            </a:r>
            <a:r>
              <a:rPr lang="es-ES" sz="2400" dirty="0">
                <a:latin typeface="Garamond" panose="02020404030301010803" pitchFamily="18" charset="0"/>
              </a:rPr>
              <a:t> a Franco como </a:t>
            </a:r>
            <a:r>
              <a:rPr lang="es-ES" sz="2400" dirty="0" err="1">
                <a:latin typeface="Garamond" panose="02020404030301010803" pitchFamily="18" charset="0"/>
              </a:rPr>
              <a:t>xeneralísimo</a:t>
            </a:r>
            <a:r>
              <a:rPr lang="es-ES" sz="2400" dirty="0">
                <a:latin typeface="Garamond" panose="02020404030301010803" pitchFamily="18" charset="0"/>
              </a:rPr>
              <a:t> do </a:t>
            </a:r>
            <a:r>
              <a:rPr lang="es-ES" sz="2400" dirty="0" err="1">
                <a:latin typeface="Garamond" panose="02020404030301010803" pitchFamily="18" charset="0"/>
              </a:rPr>
              <a:t>exército</a:t>
            </a:r>
            <a:r>
              <a:rPr lang="es-ES" sz="2400" dirty="0">
                <a:latin typeface="Garamond" panose="02020404030301010803" pitchFamily="18" charset="0"/>
              </a:rPr>
              <a:t> e </a:t>
            </a:r>
            <a:r>
              <a:rPr lang="es-ES" sz="2400" dirty="0" err="1">
                <a:latin typeface="Garamond" panose="02020404030301010803" pitchFamily="18" charset="0"/>
              </a:rPr>
              <a:t>xefe</a:t>
            </a:r>
            <a:r>
              <a:rPr lang="es-ES" sz="2400" dirty="0">
                <a:latin typeface="Garamond" panose="02020404030301010803" pitchFamily="18" charset="0"/>
              </a:rPr>
              <a:t> do </a:t>
            </a:r>
            <a:r>
              <a:rPr lang="es-ES" sz="2400" dirty="0" err="1">
                <a:latin typeface="Garamond" panose="02020404030301010803" pitchFamily="18" charset="0"/>
              </a:rPr>
              <a:t>goberno</a:t>
            </a:r>
            <a:r>
              <a:rPr lang="es-ES" sz="2400" dirty="0">
                <a:latin typeface="Garamond" panose="02020404030301010803" pitchFamily="18" charset="0"/>
              </a:rPr>
              <a:t> do Estado</a:t>
            </a:r>
            <a:r>
              <a:rPr lang="es-ES" sz="2400" dirty="0" smtClean="0">
                <a:latin typeface="Garamond" panose="02020404030301010803" pitchFamily="18" charset="0"/>
              </a:rPr>
              <a:t>. Franco </a:t>
            </a:r>
            <a:r>
              <a:rPr lang="es-ES" sz="2400" dirty="0" err="1" smtClean="0">
                <a:latin typeface="Garamond" panose="02020404030301010803" pitchFamily="18" charset="0"/>
              </a:rPr>
              <a:t>exercerá</a:t>
            </a:r>
            <a:r>
              <a:rPr lang="es-ES" sz="2400" dirty="0" smtClean="0">
                <a:latin typeface="Garamond" panose="02020404030301010803" pitchFamily="18" charset="0"/>
              </a:rPr>
              <a:t> o mando do </a:t>
            </a:r>
            <a:r>
              <a:rPr lang="es-ES" sz="2400" dirty="0" err="1" smtClean="0">
                <a:latin typeface="Garamond" panose="02020404030301010803" pitchFamily="18" charset="0"/>
              </a:rPr>
              <a:t>exército</a:t>
            </a:r>
            <a:r>
              <a:rPr lang="es-ES" sz="2400" dirty="0" smtClean="0">
                <a:latin typeface="Garamond" panose="02020404030301010803" pitchFamily="18" charset="0"/>
              </a:rPr>
              <a:t> e acabará </a:t>
            </a:r>
            <a:r>
              <a:rPr lang="es-ES" sz="2400" dirty="0" err="1" smtClean="0">
                <a:latin typeface="Garamond" panose="02020404030301010803" pitchFamily="18" charset="0"/>
              </a:rPr>
              <a:t>exercendo</a:t>
            </a:r>
            <a:r>
              <a:rPr lang="es-ES" sz="2400" dirty="0" smtClean="0">
                <a:latin typeface="Garamond" panose="02020404030301010803" pitchFamily="18" charset="0"/>
              </a:rPr>
              <a:t> a </a:t>
            </a:r>
            <a:r>
              <a:rPr lang="es-ES" sz="2400" dirty="0" err="1" smtClean="0">
                <a:latin typeface="Garamond" panose="02020404030301010803" pitchFamily="18" charset="0"/>
              </a:rPr>
              <a:t>xefatura</a:t>
            </a:r>
            <a:r>
              <a:rPr lang="es-ES" sz="2400" dirty="0" smtClean="0">
                <a:latin typeface="Garamond" panose="02020404030301010803" pitchFamily="18" charset="0"/>
              </a:rPr>
              <a:t> do </a:t>
            </a:r>
            <a:r>
              <a:rPr lang="es-ES" sz="2400" dirty="0" err="1" smtClean="0">
                <a:latin typeface="Garamond" panose="02020404030301010803" pitchFamily="18" charset="0"/>
              </a:rPr>
              <a:t>Movemento</a:t>
            </a:r>
            <a:r>
              <a:rPr lang="es-ES" sz="2400" dirty="0" smtClean="0">
                <a:latin typeface="Garamond" panose="02020404030301010803" pitchFamily="18" charset="0"/>
              </a:rPr>
              <a:t> Nacional, partido que unificará </a:t>
            </a:r>
            <a:r>
              <a:rPr lang="es-ES" sz="2400" dirty="0" err="1" smtClean="0">
                <a:latin typeface="Garamond" panose="02020404030301010803" pitchFamily="18" charset="0"/>
              </a:rPr>
              <a:t>ás</a:t>
            </a:r>
            <a:r>
              <a:rPr lang="es-ES" sz="2400" dirty="0" smtClean="0">
                <a:latin typeface="Garamond" panose="02020404030301010803" pitchFamily="18" charset="0"/>
              </a:rPr>
              <a:t> distintas </a:t>
            </a:r>
            <a:r>
              <a:rPr lang="es-ES" sz="2400" dirty="0" err="1" smtClean="0">
                <a:latin typeface="Garamond" panose="02020404030301010803" pitchFamily="18" charset="0"/>
              </a:rPr>
              <a:t>forzas</a:t>
            </a:r>
            <a:r>
              <a:rPr lang="es-ES" sz="2400" dirty="0" smtClean="0">
                <a:latin typeface="Garamond" panose="02020404030301010803" pitchFamily="18" charset="0"/>
              </a:rPr>
              <a:t> políticas que se levantaron contra a República, </a:t>
            </a:r>
            <a:r>
              <a:rPr lang="es-ES" sz="2400" dirty="0" err="1" smtClean="0">
                <a:latin typeface="Garamond" panose="02020404030301010803" pitchFamily="18" charset="0"/>
              </a:rPr>
              <a:t>Falanxistas</a:t>
            </a:r>
            <a:r>
              <a:rPr lang="es-ES" sz="2400" dirty="0" smtClean="0">
                <a:latin typeface="Garamond" panose="02020404030301010803" pitchFamily="18" charset="0"/>
              </a:rPr>
              <a:t>, carlistas, monárquicos…</a:t>
            </a:r>
            <a:r>
              <a:rPr lang="es-ES" sz="2400" dirty="0"/>
              <a:t/>
            </a:r>
            <a:br>
              <a:rPr lang="es-ES" sz="2400" dirty="0"/>
            </a:br>
            <a:endParaRPr lang="gl-ES" sz="2400" dirty="0"/>
          </a:p>
        </p:txBody>
      </p:sp>
      <p:pic>
        <p:nvPicPr>
          <p:cNvPr id="2050" name="Picture 2" descr="https://tse2.mm.bing.net/th?id=OIP.9UFEjLraD4LIxYi43asz1QHaFj&amp;pid=Api&amp;P=0&amp;h=18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9688" y="333939"/>
            <a:ext cx="4468677" cy="3351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tse3.mm.bing.net/th?id=OIP.djRE1aN_SBYNLLRted3wmwHaFj&amp;pid=Api&amp;P=0&amp;h=18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0318" y="3685447"/>
            <a:ext cx="4250962" cy="3188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86683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4"/>
          <p:cNvSpPr txBox="1">
            <a:spLocks noChangeArrowheads="1"/>
          </p:cNvSpPr>
          <p:nvPr/>
        </p:nvSpPr>
        <p:spPr bwMode="auto">
          <a:xfrm>
            <a:off x="1524001" y="193676"/>
            <a:ext cx="9298699" cy="6740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gl-ES" sz="2400" dirty="0">
                <a:latin typeface="Garamond" panose="02020404030301010803" pitchFamily="18" charset="0"/>
              </a:rPr>
              <a:t>                    </a:t>
            </a:r>
            <a:r>
              <a:rPr lang="gl-ES" sz="2400" u="sng" dirty="0">
                <a:latin typeface="Garamond" panose="02020404030301010803" pitchFamily="18" charset="0"/>
              </a:rPr>
              <a:t>A CONFIGURACIÓN DOS DOUS BANDOS</a:t>
            </a:r>
            <a:r>
              <a:rPr lang="gl-ES" sz="2400" dirty="0">
                <a:latin typeface="Garamond" panose="02020404030301010803" pitchFamily="18" charset="0"/>
              </a:rPr>
              <a:t>: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gl-ES" sz="2400" dirty="0">
                <a:latin typeface="Garamond" panose="02020404030301010803" pitchFamily="18" charset="0"/>
              </a:rPr>
              <a:t>                                        </a:t>
            </a:r>
            <a:r>
              <a:rPr lang="gl-ES" sz="2400" u="sng" dirty="0">
                <a:latin typeface="Garamond" panose="02020404030301010803" pitchFamily="18" charset="0"/>
              </a:rPr>
              <a:t>OS SUBLEVADOS</a:t>
            </a:r>
            <a:r>
              <a:rPr lang="gl-ES" sz="2400" dirty="0">
                <a:latin typeface="Garamond" panose="02020404030301010803" pitchFamily="18" charset="0"/>
              </a:rPr>
              <a:t>: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gl-ES" sz="2400" dirty="0">
                <a:latin typeface="Garamond" panose="02020404030301010803" pitchFamily="18" charset="0"/>
              </a:rPr>
              <a:t>- Xustifican a sublevación como un Alzamento Nacional de apoio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gl-ES" sz="2400" dirty="0">
                <a:latin typeface="Garamond" panose="02020404030301010803" pitchFamily="18" charset="0"/>
              </a:rPr>
              <a:t>espontáneo, popular, cívico militar en defensa da relixión, da unidade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gl-ES" sz="2400" dirty="0">
                <a:latin typeface="Garamond" panose="02020404030301010803" pitchFamily="18" charset="0"/>
              </a:rPr>
              <a:t>da patria e da propiedade privada. Cualificaron de España Nacional ó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gl-ES" sz="2400" dirty="0">
                <a:latin typeface="Garamond" panose="02020404030301010803" pitchFamily="18" charset="0"/>
              </a:rPr>
              <a:t>seu territorio.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-"/>
            </a:pPr>
            <a:r>
              <a:rPr lang="gl-ES" sz="2400" dirty="0">
                <a:latin typeface="Garamond" panose="02020404030301010803" pitchFamily="18" charset="0"/>
              </a:rPr>
              <a:t>Grupos que os apoian: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gl-ES" sz="2400" dirty="0">
                <a:latin typeface="Garamond" panose="02020404030301010803" pitchFamily="18" charset="0"/>
              </a:rPr>
              <a:t>            . OFICIAIS INTERMEDIOS DO EXÉRCITO DE TERRA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gl-ES" sz="2400" dirty="0">
                <a:latin typeface="Garamond" panose="02020404030301010803" pitchFamily="18" charset="0"/>
              </a:rPr>
              <a:t>            . GARDA CIVIL (AGÁS BARCELONA)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gl-ES" sz="2400" dirty="0">
                <a:latin typeface="Garamond" panose="02020404030301010803" pitchFamily="18" charset="0"/>
              </a:rPr>
              <a:t>  . PEQUENOS E MEDIANOS PROPIETARIOS AGRÍCOLAS: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gl-ES" sz="2400" dirty="0">
                <a:latin typeface="Garamond" panose="02020404030301010803" pitchFamily="18" charset="0"/>
              </a:rPr>
              <a:t>No norte: Galicia, Castela- León, Navarra, zona occidental de Aragón.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gl-ES" sz="2400" dirty="0">
                <a:latin typeface="Garamond" panose="02020404030301010803" pitchFamily="18" charset="0"/>
              </a:rPr>
              <a:t>  . CATÓLICOS E CONSERVADORES: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gl-ES" sz="2400" dirty="0">
                <a:latin typeface="Garamond" panose="02020404030301010803" pitchFamily="18" charset="0"/>
              </a:rPr>
              <a:t>      CEDA,                                          Monárquicos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gl-ES" sz="2400" dirty="0">
                <a:latin typeface="Garamond" panose="02020404030301010803" pitchFamily="18" charset="0"/>
              </a:rPr>
              <a:t>      Carlistas                                         Falanxistas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gl-ES" sz="2400" dirty="0">
                <a:latin typeface="Garamond" panose="02020404030301010803" pitchFamily="18" charset="0"/>
              </a:rPr>
              <a:t>  . IGREXA: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gl-ES" sz="2400" dirty="0">
                <a:latin typeface="Garamond" panose="02020404030301010803" pitchFamily="18" charset="0"/>
              </a:rPr>
              <a:t>     cualificou a sublevación de cruzada contra o comunismo, en defensa da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gl-ES" sz="2400" dirty="0">
                <a:latin typeface="Garamond" panose="02020404030301010803" pitchFamily="18" charset="0"/>
              </a:rPr>
              <a:t>orde social</a:t>
            </a:r>
            <a:r>
              <a:rPr lang="gl-ES" sz="2400" dirty="0" smtClean="0">
                <a:latin typeface="Garamond" panose="02020404030301010803" pitchFamily="18" charset="0"/>
              </a:rPr>
              <a:t>, da </a:t>
            </a:r>
            <a:r>
              <a:rPr lang="gl-ES" sz="2400" dirty="0">
                <a:latin typeface="Garamond" panose="02020404030301010803" pitchFamily="18" charset="0"/>
              </a:rPr>
              <a:t>fe católica... A igrexa non fixo ningunha crítica ós sublevados,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gl-ES" sz="2400" dirty="0">
                <a:latin typeface="Garamond" panose="02020404030301010803" pitchFamily="18" charset="0"/>
              </a:rPr>
              <a:t>Heroes cristiáns fronte aos bárbaros republicanos.</a:t>
            </a:r>
          </a:p>
        </p:txBody>
      </p:sp>
    </p:spTree>
    <p:extLst>
      <p:ext uri="{BB962C8B-B14F-4D97-AF65-F5344CB8AC3E}">
        <p14:creationId xmlns:p14="http://schemas.microsoft.com/office/powerpoint/2010/main" val="3393250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4"/>
          <p:cNvSpPr txBox="1">
            <a:spLocks noChangeArrowheads="1"/>
          </p:cNvSpPr>
          <p:nvPr/>
        </p:nvSpPr>
        <p:spPr bwMode="auto">
          <a:xfrm>
            <a:off x="1611313" y="7939"/>
            <a:ext cx="9140194" cy="6740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gl-ES" sz="2400" dirty="0">
                <a:latin typeface="Garamond" panose="02020404030301010803" pitchFamily="18" charset="0"/>
              </a:rPr>
              <a:t>                         </a:t>
            </a:r>
            <a:r>
              <a:rPr lang="gl-ES" sz="2400" u="sng" dirty="0">
                <a:latin typeface="Garamond" panose="02020404030301010803" pitchFamily="18" charset="0"/>
              </a:rPr>
              <a:t>AS FORZAS REPUBLICANAS: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gl-ES" sz="2400" u="sng" dirty="0">
              <a:latin typeface="Garamond" panose="02020404030301010803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-"/>
            </a:pPr>
            <a:r>
              <a:rPr lang="gl-ES" sz="2400" dirty="0">
                <a:latin typeface="Garamond" panose="02020404030301010803" pitchFamily="18" charset="0"/>
              </a:rPr>
              <a:t>O goberno da República apoiado polas forzas da Fronte Popular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gl-ES" sz="2400" dirty="0">
                <a:latin typeface="Garamond" panose="02020404030301010803" pitchFamily="18" charset="0"/>
              </a:rPr>
              <a:t> consideraban que os militares rebeláranse contra a orde legalmente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gl-ES" sz="2400" dirty="0">
                <a:latin typeface="Garamond" panose="02020404030301010803" pitchFamily="18" charset="0"/>
              </a:rPr>
              <a:t>establecida e contra as reformas do bienio e da Fronte Popular.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gl-ES" sz="2400" dirty="0">
              <a:latin typeface="Garamond" panose="02020404030301010803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-"/>
            </a:pPr>
            <a:r>
              <a:rPr lang="gl-ES" sz="2400" dirty="0">
                <a:latin typeface="Garamond" panose="02020404030301010803" pitchFamily="18" charset="0"/>
              </a:rPr>
              <a:t>Apoiadas por: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gl-ES" sz="2400" dirty="0">
                <a:latin typeface="Garamond" panose="02020404030301010803" pitchFamily="18" charset="0"/>
              </a:rPr>
              <a:t>             . MAIORÍA DOS XENERAIS DO EXÉRCITO DA TERRA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gl-ES" sz="2400" dirty="0">
                <a:latin typeface="Garamond" panose="02020404030301010803" pitchFamily="18" charset="0"/>
              </a:rPr>
              <a:t>             . A MARIÑEIRÍA (amotinouse contra os xefes e fíxose co control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gl-ES" sz="2400" dirty="0">
                <a:latin typeface="Garamond" panose="02020404030301010803" pitchFamily="18" charset="0"/>
              </a:rPr>
              <a:t>               da maioría dos navíos.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gl-ES" sz="2400" dirty="0">
                <a:latin typeface="Garamond" panose="02020404030301010803" pitchFamily="18" charset="0"/>
              </a:rPr>
              <a:t>             . A AVIACIÓN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gl-ES" sz="2400" dirty="0">
                <a:latin typeface="Garamond" panose="02020404030301010803" pitchFamily="18" charset="0"/>
              </a:rPr>
              <a:t>             . A GARDA DE ASALTO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gl-ES" sz="2400" dirty="0">
              <a:latin typeface="Garamond" panose="02020404030301010803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gl-ES" sz="2400" dirty="0">
                <a:latin typeface="Garamond" panose="02020404030301010803" pitchFamily="18" charset="0"/>
              </a:rPr>
              <a:t>. AS MASAS OBREIRAS URBANAS DAS CIDADES INDUSTRIAIS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gl-ES" sz="2400" dirty="0">
              <a:latin typeface="Garamond" panose="02020404030301010803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gl-ES" sz="2400" dirty="0">
                <a:latin typeface="Garamond" panose="02020404030301010803" pitchFamily="18" charset="0"/>
              </a:rPr>
              <a:t>. XORNALEIROS DO SUR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gl-ES" sz="2400" dirty="0">
              <a:latin typeface="Garamond" panose="02020404030301010803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gl-ES" sz="2400" dirty="0">
                <a:latin typeface="Garamond" panose="02020404030301010803" pitchFamily="18" charset="0"/>
              </a:rPr>
              <a:t>. PEQUENA BURGUESÍA URBANA.</a:t>
            </a:r>
          </a:p>
        </p:txBody>
      </p:sp>
    </p:spTree>
    <p:extLst>
      <p:ext uri="{BB962C8B-B14F-4D97-AF65-F5344CB8AC3E}">
        <p14:creationId xmlns:p14="http://schemas.microsoft.com/office/powerpoint/2010/main" val="4073893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4"/>
          <p:cNvSpPr txBox="1">
            <a:spLocks noChangeArrowheads="1"/>
          </p:cNvSpPr>
          <p:nvPr/>
        </p:nvSpPr>
        <p:spPr bwMode="auto">
          <a:xfrm>
            <a:off x="1682750" y="79375"/>
            <a:ext cx="8678338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gl-ES" sz="2400" dirty="0">
                <a:solidFill>
                  <a:schemeClr val="folHlink"/>
                </a:solidFill>
                <a:latin typeface="Garamond" panose="02020404030301010803" pitchFamily="18" charset="0"/>
              </a:rPr>
              <a:t>TRAZOS XERAIS DA GUERRA CIVIL: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gl-ES" sz="2400" dirty="0">
                <a:latin typeface="Garamond" panose="02020404030301010803" pitchFamily="18" charset="0"/>
              </a:rPr>
              <a:t>Considérase un claro antecedente da 2ª Guerra Mundial polas súas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gl-ES" sz="2400" dirty="0">
                <a:latin typeface="Garamond" panose="02020404030301010803" pitchFamily="18" charset="0"/>
              </a:rPr>
              <a:t>implicacións políticas e os seus trazos: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gl-ES" sz="2400" dirty="0">
              <a:latin typeface="Garamond" panose="02020404030301010803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gl-ES" sz="2400" u="sng" dirty="0">
                <a:latin typeface="Garamond" panose="02020404030301010803" pitchFamily="18" charset="0"/>
              </a:rPr>
              <a:t>                       É UNHA GUERRA IDEOLÓXICA</a:t>
            </a:r>
            <a:r>
              <a:rPr lang="gl-ES" sz="2400" dirty="0">
                <a:latin typeface="Garamond" panose="02020404030301010803" pitchFamily="18" charset="0"/>
              </a:rPr>
              <a:t>: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gl-ES" sz="2400" dirty="0">
              <a:latin typeface="Garamond" panose="02020404030301010803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gl-ES" sz="2400" dirty="0">
                <a:latin typeface="Garamond" panose="02020404030301010803" pitchFamily="18" charset="0"/>
              </a:rPr>
              <a:t>FASCISMO ........................................................................ DEMOCRACIA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gl-ES" sz="2400" dirty="0">
                <a:latin typeface="Garamond" panose="02020404030301010803" pitchFamily="18" charset="0"/>
              </a:rPr>
              <a:t>CRISTIANISMO .............................................................. COMUNISMO</a:t>
            </a:r>
          </a:p>
        </p:txBody>
      </p:sp>
      <p:pic>
        <p:nvPicPr>
          <p:cNvPr id="2253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438" y="3429000"/>
            <a:ext cx="2239962" cy="302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9" y="3429001"/>
            <a:ext cx="2268537" cy="309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1900" y="3429000"/>
            <a:ext cx="2109788" cy="302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5664" y="3357564"/>
            <a:ext cx="2192337" cy="317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5391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4"/>
          <p:cNvSpPr txBox="1">
            <a:spLocks noChangeArrowheads="1"/>
          </p:cNvSpPr>
          <p:nvPr/>
        </p:nvSpPr>
        <p:spPr bwMode="auto">
          <a:xfrm>
            <a:off x="1755776" y="150813"/>
            <a:ext cx="8945847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gl-ES" sz="2400" u="sng" dirty="0">
                <a:latin typeface="Garamond" panose="02020404030301010803" pitchFamily="18" charset="0"/>
              </a:rPr>
              <a:t>MOBILIZOU A TODA A POBOACIÓN: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gl-ES" sz="2400" u="sng" dirty="0">
              <a:latin typeface="Garamond" panose="02020404030301010803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gl-ES" sz="2400" dirty="0">
                <a:latin typeface="Garamond" panose="02020404030301010803" pitchFamily="18" charset="0"/>
              </a:rPr>
              <a:t>SUBLEVADOS:                                             REPUBLICANOS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gl-ES" sz="2400" dirty="0">
              <a:latin typeface="Garamond" panose="02020404030301010803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gl-ES" sz="2400" dirty="0">
                <a:latin typeface="Garamond" panose="02020404030301010803" pitchFamily="18" charset="0"/>
              </a:rPr>
              <a:t>Exército mobilizou a                                      Fragmentación do poder do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gl-ES" sz="2400" dirty="0">
                <a:latin typeface="Garamond" panose="02020404030301010803" pitchFamily="18" charset="0"/>
              </a:rPr>
              <a:t>Poboación                                                       Estado, foron os sindicatos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gl-ES" sz="2400" dirty="0">
                <a:latin typeface="Garamond" panose="02020404030301010803" pitchFamily="18" charset="0"/>
              </a:rPr>
              <a:t>                                                                       a canle de mobilización.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gl-ES" sz="2400" dirty="0">
              <a:latin typeface="Garamond" panose="02020404030301010803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gl-ES" sz="2400" dirty="0">
                <a:latin typeface="Garamond" panose="02020404030301010803" pitchFamily="18" charset="0"/>
              </a:rPr>
              <a:t>                                           </a:t>
            </a:r>
          </a:p>
        </p:txBody>
      </p:sp>
      <p:pic>
        <p:nvPicPr>
          <p:cNvPr id="2355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4" y="2743200"/>
            <a:ext cx="2879725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2401" y="3048000"/>
            <a:ext cx="2752725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9114" y="3113088"/>
            <a:ext cx="2528887" cy="374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0963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502277" y="489398"/>
            <a:ext cx="5512157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Tx/>
              <a:buChar char="-"/>
            </a:pPr>
            <a:r>
              <a:rPr lang="es-ES" sz="20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Radicalización </a:t>
            </a:r>
            <a:r>
              <a:rPr lang="es-ES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das </a:t>
            </a:r>
            <a:r>
              <a:rPr lang="es-ES" sz="20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esquerdas</a:t>
            </a:r>
            <a:r>
              <a:rPr lang="es-ES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s-ES" sz="2000" b="1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s-E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s-E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causa de:</a:t>
            </a:r>
            <a:endParaRPr lang="es-E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s-E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s-E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Medidas </a:t>
            </a:r>
            <a:r>
              <a:rPr lang="es-E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contrarreformistas</a:t>
            </a:r>
            <a:r>
              <a:rPr lang="es-E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 Bienio Negro </a:t>
            </a:r>
            <a:endParaRPr lang="es-ES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s-E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anos de represión por parte de grandes propietarios e </a:t>
            </a:r>
            <a:r>
              <a:rPr lang="es-E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patróns</a:t>
            </a:r>
            <a:r>
              <a:rPr lang="es-E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(despidos </a:t>
            </a:r>
            <a:r>
              <a:rPr lang="es-E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laborais</a:t>
            </a:r>
            <a:r>
              <a:rPr lang="es-E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 non contratación de </a:t>
            </a:r>
            <a:r>
              <a:rPr lang="es-E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xornaleiros</a:t>
            </a:r>
            <a:r>
              <a:rPr lang="es-E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sindicalizados...).</a:t>
            </a:r>
            <a:endParaRPr lang="es-E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s-E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s-E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 </a:t>
            </a:r>
            <a:r>
              <a:rPr lang="es-E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perigo</a:t>
            </a:r>
            <a:r>
              <a:rPr lang="es-E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 fascismo. </a:t>
            </a:r>
            <a:endParaRPr lang="es-ES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s-E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s-E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Radicalización:</a:t>
            </a:r>
            <a:endParaRPr lang="es-E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Tx/>
              <a:buChar char="-"/>
            </a:pPr>
            <a:r>
              <a:rPr lang="es-E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Negativa </a:t>
            </a:r>
            <a:r>
              <a:rPr lang="es-E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 </a:t>
            </a:r>
            <a:r>
              <a:rPr lang="es-E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PSOE, </a:t>
            </a:r>
            <a:r>
              <a:rPr lang="es-E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Largo Caballero, </a:t>
            </a:r>
            <a:r>
              <a:rPr lang="es-E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colaborar </a:t>
            </a:r>
            <a:r>
              <a:rPr lang="es-E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</a:t>
            </a:r>
            <a:r>
              <a:rPr lang="es-E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goberno</a:t>
            </a:r>
            <a:r>
              <a:rPr lang="es-E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republicano de Azaña </a:t>
            </a:r>
            <a:r>
              <a:rPr lang="es-E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s-E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disposto</a:t>
            </a:r>
            <a:r>
              <a:rPr lang="es-E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reiniciar e reactivar as reformas iniciadas no </a:t>
            </a:r>
            <a:r>
              <a:rPr lang="es-E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primeiro</a:t>
            </a:r>
            <a:r>
              <a:rPr lang="es-E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Bienio) e </a:t>
            </a:r>
            <a:r>
              <a:rPr lang="es-E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radicalización no discurso revolucionario</a:t>
            </a:r>
            <a:r>
              <a:rPr lang="es-E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s-E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Tx/>
              <a:buChar char="-"/>
            </a:pPr>
            <a:r>
              <a:rPr lang="es-E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Intensificación </a:t>
            </a:r>
            <a:r>
              <a:rPr lang="es-E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 </a:t>
            </a:r>
            <a:r>
              <a:rPr lang="es-E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ocupación de </a:t>
            </a:r>
            <a:r>
              <a:rPr lang="es-E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terras</a:t>
            </a:r>
            <a:r>
              <a:rPr lang="es-E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para forzar e </a:t>
            </a:r>
            <a:r>
              <a:rPr lang="es-E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espallar</a:t>
            </a:r>
            <a:r>
              <a:rPr lang="es-E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Reforma Agraria </a:t>
            </a:r>
          </a:p>
          <a:p>
            <a:pPr marL="342900" indent="-342900" algn="just">
              <a:buFontTx/>
              <a:buChar char="-"/>
            </a:pPr>
            <a:r>
              <a:rPr lang="es-E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s-E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onflitos</a:t>
            </a:r>
            <a:r>
              <a:rPr lang="es-E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laborais</a:t>
            </a:r>
            <a:endParaRPr lang="es-E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25 de marzo de 1936: Ocho puntos para comprender las ocupaciones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7425" y="1312522"/>
            <a:ext cx="6124575" cy="4191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10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4"/>
          <p:cNvSpPr txBox="1">
            <a:spLocks noChangeArrowheads="1"/>
          </p:cNvSpPr>
          <p:nvPr/>
        </p:nvSpPr>
        <p:spPr bwMode="auto">
          <a:xfrm>
            <a:off x="1971676" y="150813"/>
            <a:ext cx="8798691" cy="4154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gl-ES" sz="2400" dirty="0">
                <a:latin typeface="Garamond" panose="02020404030301010803" pitchFamily="18" charset="0"/>
              </a:rPr>
              <a:t>É UN COMBATE SOCIAL. UNHA LOITA DE CLASES: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gl-ES" sz="2400" dirty="0">
              <a:latin typeface="Garamond" panose="02020404030301010803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gl-ES" sz="2400" dirty="0">
                <a:latin typeface="Garamond" panose="02020404030301010803" pitchFamily="18" charset="0"/>
              </a:rPr>
              <a:t>OBREIROS                                                      PATRÓNS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gl-ES" sz="2400" dirty="0">
              <a:latin typeface="Garamond" panose="02020404030301010803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gl-ES" sz="2400" dirty="0">
              <a:latin typeface="Garamond" panose="02020404030301010803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gl-ES" sz="2400" dirty="0">
              <a:latin typeface="Garamond" panose="02020404030301010803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gl-ES" sz="2400" dirty="0">
              <a:latin typeface="Garamond" panose="02020404030301010803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gl-ES" sz="2400" dirty="0">
              <a:latin typeface="Garamond" panose="02020404030301010803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gl-ES" sz="2400" dirty="0">
              <a:latin typeface="Garamond" panose="02020404030301010803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gl-ES" sz="2400" dirty="0">
              <a:latin typeface="Garamond" panose="02020404030301010803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gl-ES" sz="2400" dirty="0">
                <a:latin typeface="Garamond" panose="02020404030301010803" pitchFamily="18" charset="0"/>
              </a:rPr>
              <a:t>XORNALEIROS                                    GRANDES PROPIETARIOS</a:t>
            </a:r>
          </a:p>
        </p:txBody>
      </p:sp>
      <p:pic>
        <p:nvPicPr>
          <p:cNvPr id="2560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7214" y="3860800"/>
            <a:ext cx="2592387" cy="299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775" y="620714"/>
            <a:ext cx="2592388" cy="324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0679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4"/>
          <p:cNvSpPr txBox="1">
            <a:spLocks noChangeArrowheads="1"/>
          </p:cNvSpPr>
          <p:nvPr/>
        </p:nvSpPr>
        <p:spPr bwMode="auto">
          <a:xfrm>
            <a:off x="1682750" y="150813"/>
            <a:ext cx="8544006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gl-ES" sz="2400" u="sng" dirty="0">
                <a:latin typeface="Garamond" panose="02020404030301010803" pitchFamily="18" charset="0"/>
              </a:rPr>
              <a:t>MESTURA FORMAS DE COMBATE ARCAICAS E NOVAS: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gl-ES" sz="2400" u="sng" dirty="0">
              <a:latin typeface="Garamond" panose="02020404030301010803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gl-ES" sz="2400" u="sng" dirty="0">
                <a:latin typeface="Garamond" panose="02020404030301010803" pitchFamily="18" charset="0"/>
              </a:rPr>
              <a:t>ARCAICAS                                                                 NOVAS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gl-ES" sz="2400" u="sng" dirty="0">
              <a:latin typeface="Garamond" panose="02020404030301010803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gl-ES" sz="2400" dirty="0">
                <a:latin typeface="Garamond" panose="02020404030301010803" pitchFamily="18" charset="0"/>
              </a:rPr>
              <a:t>Combate corpo a corpo                                   Combate tanques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gl-ES" sz="2400" dirty="0">
                <a:latin typeface="Garamond" panose="02020404030301010803" pitchFamily="18" charset="0"/>
              </a:rPr>
              <a:t>Ocupación terreo palmo a palmo                    Bombardeos poboación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gl-ES" sz="2400" dirty="0">
                <a:latin typeface="Garamond" panose="02020404030301010803" pitchFamily="18" charset="0"/>
              </a:rPr>
              <a:t>Escaso equipamento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gl-ES" sz="2400" dirty="0">
                <a:latin typeface="Garamond" panose="02020404030301010803" pitchFamily="18" charset="0"/>
              </a:rPr>
              <a:t>de soldados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gl-ES" sz="2400" dirty="0">
                <a:latin typeface="Garamond" panose="02020404030301010803" pitchFamily="18" charset="0"/>
              </a:rPr>
              <a:t>Trincheiras</a:t>
            </a:r>
          </a:p>
        </p:txBody>
      </p:sp>
      <p:pic>
        <p:nvPicPr>
          <p:cNvPr id="26627" name="Picture 2" descr="http://www.picadillocircus.com/news/wp-content/uploads/guerracivi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164014"/>
            <a:ext cx="4103688" cy="269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9714" y="4086226"/>
            <a:ext cx="2808287" cy="277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113" y="2349500"/>
            <a:ext cx="3790950" cy="264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7600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4"/>
          <p:cNvSpPr txBox="1">
            <a:spLocks noChangeArrowheads="1"/>
          </p:cNvSpPr>
          <p:nvPr/>
        </p:nvSpPr>
        <p:spPr bwMode="auto">
          <a:xfrm>
            <a:off x="2043114" y="223838"/>
            <a:ext cx="8861657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gl-ES" sz="2400" u="sng" dirty="0">
                <a:latin typeface="Garamond" panose="02020404030301010803" pitchFamily="18" charset="0"/>
              </a:rPr>
              <a:t>AS MILICIAS POPULARES: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gl-ES" sz="2400" dirty="0">
                <a:latin typeface="Garamond" panose="02020404030301010803" pitchFamily="18" charset="0"/>
              </a:rPr>
              <a:t>A descomposición do exército e do goberno no bando republicano,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gl-ES" sz="2400" dirty="0">
                <a:latin typeface="Garamond" panose="02020404030301010803" pitchFamily="18" charset="0"/>
              </a:rPr>
              <a:t>posibilitou que o pobo se armase e que as organizacións obreiras creasen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gl-ES" sz="2400" dirty="0">
                <a:latin typeface="Garamond" panose="02020404030301010803" pitchFamily="18" charset="0"/>
              </a:rPr>
              <a:t>as súas propias milicias armadas, que ó mesmo tempo que se opoñían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gl-ES" sz="2400" dirty="0">
                <a:latin typeface="Garamond" panose="02020404030301010803" pitchFamily="18" charset="0"/>
              </a:rPr>
              <a:t>ós sublevados van liderar intentos revolucionarios de crear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gl-ES" sz="2400" dirty="0">
                <a:latin typeface="Garamond" panose="02020404030301010803" pitchFamily="18" charset="0"/>
              </a:rPr>
              <a:t>unha nova sociedade, (revolución ó mesmo tempo que a guerra),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gl-ES" sz="2400" dirty="0">
                <a:latin typeface="Garamond" panose="02020404030301010803" pitchFamily="18" charset="0"/>
              </a:rPr>
              <a:t>como foi máis evidente nas zonas controladas polos anarquistas.</a:t>
            </a:r>
          </a:p>
        </p:txBody>
      </p:sp>
      <p:pic>
        <p:nvPicPr>
          <p:cNvPr id="27651" name="Picture 2" descr="http://historiasconhistoria.es/imagenes/tiznaos/anarqui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7713" y="2924175"/>
            <a:ext cx="5561012" cy="369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3711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5163" name="Group 59"/>
          <p:cNvGraphicFramePr>
            <a:graphicFrameLocks noGrp="1"/>
          </p:cNvGraphicFramePr>
          <p:nvPr/>
        </p:nvGraphicFramePr>
        <p:xfrm>
          <a:off x="1703388" y="0"/>
          <a:ext cx="8964612" cy="6858000"/>
        </p:xfrm>
        <a:graphic>
          <a:graphicData uri="http://schemas.openxmlformats.org/drawingml/2006/table">
            <a:tbl>
              <a:tblPr/>
              <a:tblGrid>
                <a:gridCol w="3455987"/>
                <a:gridCol w="2808288"/>
                <a:gridCol w="2700337"/>
              </a:tblGrid>
              <a:tr h="588963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gl-E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                       AXUDAS AO BANDO SUBLEVADO</a:t>
                      </a:r>
                      <a:endParaRPr kumimoji="0" lang="gl-E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5905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gl-E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ALEMA</a:t>
                      </a:r>
                      <a:r>
                        <a:rPr kumimoji="0" lang="gl-E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/>
                          <a:cs typeface="Times New Roman" pitchFamily="18" charset="0"/>
                        </a:rPr>
                        <a:t>Ñ</a:t>
                      </a:r>
                      <a:r>
                        <a:rPr kumimoji="0" lang="gl-E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</a:t>
                      </a:r>
                      <a:endParaRPr kumimoji="0" lang="gl-E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gl-E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ITALIA</a:t>
                      </a:r>
                      <a:endParaRPr kumimoji="0" lang="gl-E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gl-E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PORTUGAL</a:t>
                      </a:r>
                      <a:endParaRPr kumimoji="0" lang="gl-E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67848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gl-E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Fundamental nos primeiros</a:t>
                      </a:r>
                      <a:r>
                        <a:rPr kumimoji="0" lang="es-E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gl-E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</a:t>
                      </a:r>
                      <a:r>
                        <a:rPr kumimoji="0" lang="gl-E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/>
                          <a:cs typeface="Times New Roman" pitchFamily="18" charset="0"/>
                        </a:rPr>
                        <a:t>í</a:t>
                      </a:r>
                      <a:r>
                        <a:rPr kumimoji="0" lang="gl-E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as para transportar ex</a:t>
                      </a:r>
                      <a:r>
                        <a:rPr kumimoji="0" lang="gl-E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/>
                          <a:cs typeface="Times New Roman" pitchFamily="18" charset="0"/>
                        </a:rPr>
                        <a:t>é</a:t>
                      </a:r>
                      <a:r>
                        <a:rPr kumimoji="0" lang="gl-E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rcito de </a:t>
                      </a:r>
                      <a:r>
                        <a:rPr kumimoji="0" lang="gl-E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/>
                          <a:cs typeface="Times New Roman" pitchFamily="18" charset="0"/>
                        </a:rPr>
                        <a:t>Á</a:t>
                      </a:r>
                      <a:r>
                        <a:rPr kumimoji="0" lang="gl-E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frica </a:t>
                      </a:r>
                      <a:r>
                        <a:rPr kumimoji="0" lang="gl-E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/>
                          <a:cs typeface="Times New Roman" pitchFamily="18" charset="0"/>
                        </a:rPr>
                        <a:t>á</a:t>
                      </a:r>
                      <a:r>
                        <a:rPr kumimoji="0" lang="gl-E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Pen</a:t>
                      </a:r>
                      <a:r>
                        <a:rPr kumimoji="0" lang="gl-E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/>
                          <a:cs typeface="Times New Roman" pitchFamily="18" charset="0"/>
                        </a:rPr>
                        <a:t>í</a:t>
                      </a:r>
                      <a:r>
                        <a:rPr kumimoji="0" lang="gl-E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nsula.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gl-E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Lexi</a:t>
                      </a:r>
                      <a:r>
                        <a:rPr kumimoji="0" lang="gl-E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/>
                          <a:cs typeface="Times New Roman" pitchFamily="18" charset="0"/>
                        </a:rPr>
                        <a:t>ó</a:t>
                      </a:r>
                      <a:r>
                        <a:rPr kumimoji="0" lang="gl-E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 C</a:t>
                      </a:r>
                      <a:r>
                        <a:rPr kumimoji="0" lang="gl-E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/>
                          <a:cs typeface="Times New Roman" pitchFamily="18" charset="0"/>
                        </a:rPr>
                        <a:t>ó</a:t>
                      </a:r>
                      <a:r>
                        <a:rPr kumimoji="0" lang="gl-E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ndor: Avi</a:t>
                      </a:r>
                      <a:r>
                        <a:rPr kumimoji="0" lang="gl-E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/>
                          <a:cs typeface="Times New Roman" pitchFamily="18" charset="0"/>
                        </a:rPr>
                        <a:t>ó</a:t>
                      </a:r>
                      <a:r>
                        <a:rPr kumimoji="0" lang="gl-E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ns e tanques. Inaugura bombardeos poboaci</a:t>
                      </a:r>
                      <a:r>
                        <a:rPr kumimoji="0" lang="gl-E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/>
                          <a:cs typeface="Times New Roman" pitchFamily="18" charset="0"/>
                        </a:rPr>
                        <a:t>ó</a:t>
                      </a:r>
                      <a:r>
                        <a:rPr kumimoji="0" lang="gl-E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 civil en Europa: Madrid, Guernica, Barcelona...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gl-E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Alema</a:t>
                      </a:r>
                      <a:r>
                        <a:rPr kumimoji="0" lang="gl-E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/>
                          <a:cs typeface="Times New Roman" pitchFamily="18" charset="0"/>
                        </a:rPr>
                        <a:t>ñ</a:t>
                      </a:r>
                      <a:r>
                        <a:rPr kumimoji="0" lang="gl-E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 consegue a concesi</a:t>
                      </a:r>
                      <a:r>
                        <a:rPr kumimoji="0" lang="gl-E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/>
                          <a:cs typeface="Times New Roman" pitchFamily="18" charset="0"/>
                        </a:rPr>
                        <a:t>ó</a:t>
                      </a:r>
                      <a:r>
                        <a:rPr kumimoji="0" lang="gl-E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 de explotaci</a:t>
                      </a:r>
                      <a:r>
                        <a:rPr kumimoji="0" lang="gl-E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/>
                          <a:cs typeface="Times New Roman" pitchFamily="18" charset="0"/>
                        </a:rPr>
                        <a:t>ó</a:t>
                      </a:r>
                      <a:r>
                        <a:rPr kumimoji="0" lang="gl-E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 de minerais e materias primas.</a:t>
                      </a:r>
                      <a:endParaRPr kumimoji="0" lang="gl-E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gl-E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Fundamental nos inicios, paso do Estreito.</a:t>
                      </a:r>
                      <a:endParaRPr kumimoji="0" lang="es-E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gl-E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gl-E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gl-E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Unidades militares tam</a:t>
                      </a:r>
                      <a:r>
                        <a:rPr kumimoji="0" lang="gl-E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/>
                          <a:cs typeface="Times New Roman" pitchFamily="18" charset="0"/>
                        </a:rPr>
                        <a:t>é</a:t>
                      </a:r>
                      <a:r>
                        <a:rPr kumimoji="0" lang="gl-E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 compostas de voluntarios, os camisas negras (retirados en 1938)</a:t>
                      </a:r>
                      <a:endParaRPr kumimoji="0" lang="es-E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gl-E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gl-E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Busca controlar estratexicamente o Mediterr</a:t>
                      </a:r>
                      <a:r>
                        <a:rPr kumimoji="0" lang="gl-E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/>
                          <a:cs typeface="Times New Roman" pitchFamily="18" charset="0"/>
                        </a:rPr>
                        <a:t>á</a:t>
                      </a:r>
                      <a:r>
                        <a:rPr kumimoji="0" lang="gl-E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neo.</a:t>
                      </a:r>
                      <a:endParaRPr kumimoji="0" lang="gl-E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gl-E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Axuda menos significativa.</a:t>
                      </a:r>
                      <a:endParaRPr kumimoji="0" lang="es-E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gl-E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gl-E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gl-E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gl-E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Facilitou paso de armas e v</a:t>
                      </a:r>
                      <a:r>
                        <a:rPr kumimoji="0" lang="gl-E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/>
                          <a:cs typeface="Times New Roman" pitchFamily="18" charset="0"/>
                        </a:rPr>
                        <a:t>í</a:t>
                      </a:r>
                      <a:r>
                        <a:rPr kumimoji="0" lang="gl-E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veres.</a:t>
                      </a:r>
                      <a:endParaRPr kumimoji="0" lang="es-E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gl-E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10.000 voluntarios, os viriatos.</a:t>
                      </a:r>
                      <a:endParaRPr kumimoji="0" lang="gl-E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59367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4"/>
          <p:cNvSpPr txBox="1">
            <a:spLocks noChangeArrowheads="1"/>
          </p:cNvSpPr>
          <p:nvPr/>
        </p:nvSpPr>
        <p:spPr bwMode="auto">
          <a:xfrm>
            <a:off x="1774826" y="0"/>
            <a:ext cx="4105275" cy="6497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gl-ES" sz="2800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gl-ES" sz="2800">
                <a:latin typeface="Times New Roman" panose="02020603050405020304" pitchFamily="18" charset="0"/>
              </a:rPr>
              <a:t>A República non acadou a axuda das democracias europeas, pois estas van apoiar a Non Intervención.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gl-ES" sz="2800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gl-ES" sz="2800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gl-ES" sz="2800">
                <a:latin typeface="Times New Roman" panose="02020603050405020304" pitchFamily="18" charset="0"/>
              </a:rPr>
              <a:t>Só acadará a axuda da URSS e en menor medida de México, sendo a máis significativa a axuda das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gl-ES" sz="2800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gl-ES" sz="2800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gl-ES" sz="2800">
                <a:latin typeface="Times New Roman" panose="02020603050405020304" pitchFamily="18" charset="0"/>
              </a:rPr>
              <a:t>         Brigadas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gl-ES" sz="2800">
                <a:latin typeface="Times New Roman" panose="02020603050405020304" pitchFamily="18" charset="0"/>
              </a:rPr>
              <a:t>         Internacionais</a:t>
            </a:r>
          </a:p>
        </p:txBody>
      </p:sp>
      <p:pic>
        <p:nvPicPr>
          <p:cNvPr id="31747" name="Picture 2" descr="http://www.glogster.com/media/5/22/14/59/2214595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7264" y="620714"/>
            <a:ext cx="4630737" cy="522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35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6195" name="Group 67"/>
          <p:cNvGraphicFramePr>
            <a:graphicFrameLocks noGrp="1"/>
          </p:cNvGraphicFramePr>
          <p:nvPr/>
        </p:nvGraphicFramePr>
        <p:xfrm>
          <a:off x="1524000" y="44450"/>
          <a:ext cx="9144000" cy="6813550"/>
        </p:xfrm>
        <a:graphic>
          <a:graphicData uri="http://schemas.openxmlformats.org/drawingml/2006/table">
            <a:tbl>
              <a:tblPr/>
              <a:tblGrid>
                <a:gridCol w="3348038"/>
                <a:gridCol w="2376487"/>
                <a:gridCol w="3419475"/>
              </a:tblGrid>
              <a:tr h="625475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gl-E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AXUDAS </a:t>
                      </a:r>
                      <a:r>
                        <a:rPr kumimoji="0" lang="gl-E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/>
                          <a:cs typeface="Times New Roman" pitchFamily="18" charset="0"/>
                        </a:rPr>
                        <a:t>Á</a:t>
                      </a:r>
                      <a:r>
                        <a:rPr kumimoji="0" lang="gl-E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REP</a:t>
                      </a:r>
                      <a:r>
                        <a:rPr kumimoji="0" lang="gl-E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/>
                          <a:cs typeface="Times New Roman" pitchFamily="18" charset="0"/>
                        </a:rPr>
                        <a:t>Ú</a:t>
                      </a:r>
                      <a:r>
                        <a:rPr kumimoji="0" lang="gl-E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BLICA</a:t>
                      </a:r>
                      <a:endParaRPr kumimoji="0" lang="gl-E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4635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gl-E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URSS</a:t>
                      </a:r>
                      <a:endParaRPr kumimoji="0" lang="gl-E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gl-E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</a:t>
                      </a:r>
                      <a:r>
                        <a:rPr kumimoji="0" lang="gl-E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/>
                          <a:cs typeface="Times New Roman" pitchFamily="18" charset="0"/>
                        </a:rPr>
                        <a:t>É</a:t>
                      </a:r>
                      <a:r>
                        <a:rPr kumimoji="0" lang="gl-E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XICO</a:t>
                      </a:r>
                      <a:endParaRPr kumimoji="0" lang="gl-E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gl-E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BRIGADAS INTERN</a:t>
                      </a:r>
                      <a:endParaRPr kumimoji="0" lang="gl-E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245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gl-E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gl-ES" sz="2000" b="0" i="0" u="sng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En principio, </a:t>
                      </a:r>
                      <a:r>
                        <a:rPr kumimoji="0" lang="gl-ES" sz="2000" b="0" i="0" u="sng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/>
                          <a:cs typeface="Times New Roman" pitchFamily="18" charset="0"/>
                        </a:rPr>
                        <a:t>Á</a:t>
                      </a:r>
                      <a:r>
                        <a:rPr kumimoji="0" lang="gl-ES" sz="2000" b="0" i="0" u="sng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marxe:</a:t>
                      </a:r>
                      <a:r>
                        <a:rPr kumimoji="0" lang="gl-E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Ante a ameaza nazi, pretende achegarse </a:t>
                      </a:r>
                      <a:r>
                        <a:rPr kumimoji="0" lang="gl-E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/>
                          <a:cs typeface="Times New Roman" pitchFamily="18" charset="0"/>
                        </a:rPr>
                        <a:t>á</a:t>
                      </a:r>
                      <a:r>
                        <a:rPr kumimoji="0" lang="gl-E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 democracias occidentais, por iso acepta a Non Intervenci</a:t>
                      </a:r>
                      <a:r>
                        <a:rPr kumimoji="0" lang="gl-E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/>
                          <a:cs typeface="Times New Roman" pitchFamily="18" charset="0"/>
                        </a:rPr>
                        <a:t>ó</a:t>
                      </a:r>
                      <a:r>
                        <a:rPr kumimoji="0" lang="gl-E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n.</a:t>
                      </a:r>
                      <a:endParaRPr kumimoji="0" lang="es-E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gl-E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gl-E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INTERVENCI</a:t>
                      </a:r>
                      <a:r>
                        <a:rPr kumimoji="0" lang="gl-E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/>
                          <a:cs typeface="Times New Roman" pitchFamily="18" charset="0"/>
                        </a:rPr>
                        <a:t>Ó</a:t>
                      </a:r>
                      <a:r>
                        <a:rPr kumimoji="0" lang="gl-E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N:</a:t>
                      </a:r>
                      <a:endParaRPr kumimoji="0" lang="es-E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gl-ES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gl-E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Presi</a:t>
                      </a:r>
                      <a:r>
                        <a:rPr kumimoji="0" lang="gl-E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/>
                          <a:cs typeface="Times New Roman" pitchFamily="18" charset="0"/>
                        </a:rPr>
                        <a:t>ó</a:t>
                      </a:r>
                      <a:r>
                        <a:rPr kumimoji="0" lang="gl-E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 dos trostkistas e do pobo sovi</a:t>
                      </a:r>
                      <a:r>
                        <a:rPr kumimoji="0" lang="gl-E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/>
                          <a:cs typeface="Times New Roman" pitchFamily="18" charset="0"/>
                        </a:rPr>
                        <a:t>é</a:t>
                      </a:r>
                      <a:r>
                        <a:rPr kumimoji="0" lang="gl-E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tico.</a:t>
                      </a:r>
                      <a:endParaRPr kumimoji="0" lang="es-E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gl-E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Constataci</a:t>
                      </a:r>
                      <a:r>
                        <a:rPr kumimoji="0" lang="gl-E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/>
                          <a:cs typeface="Times New Roman" pitchFamily="18" charset="0"/>
                        </a:rPr>
                        <a:t>ó</a:t>
                      </a:r>
                      <a:r>
                        <a:rPr kumimoji="0" lang="gl-E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 axuda italiana e alem</a:t>
                      </a:r>
                      <a:r>
                        <a:rPr kumimoji="0" lang="gl-E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/>
                          <a:cs typeface="Times New Roman" pitchFamily="18" charset="0"/>
                        </a:rPr>
                        <a:t>á</a:t>
                      </a:r>
                      <a:r>
                        <a:rPr kumimoji="0" lang="gl-E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gl-E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/>
                          <a:cs typeface="Times New Roman" pitchFamily="18" charset="0"/>
                        </a:rPr>
                        <a:t>ó</a:t>
                      </a:r>
                      <a:r>
                        <a:rPr kumimoji="0" lang="gl-E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 sublevados: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gl-E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gl-E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Axudar </a:t>
                      </a:r>
                      <a:r>
                        <a:rPr kumimoji="0" lang="gl-E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/>
                          <a:cs typeface="Times New Roman" pitchFamily="18" charset="0"/>
                        </a:rPr>
                        <a:t>á</a:t>
                      </a:r>
                      <a:r>
                        <a:rPr kumimoji="0" lang="gl-E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Rep</a:t>
                      </a:r>
                      <a:r>
                        <a:rPr kumimoji="0" lang="gl-E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/>
                          <a:cs typeface="Times New Roman" pitchFamily="18" charset="0"/>
                        </a:rPr>
                        <a:t>ú</a:t>
                      </a:r>
                      <a:r>
                        <a:rPr kumimoji="0" lang="gl-E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blica:</a:t>
                      </a:r>
                      <a:endParaRPr kumimoji="0" lang="es-E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gl-E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</a:t>
                      </a:r>
                      <a:r>
                        <a:rPr kumimoji="0" lang="gl-ES" sz="2000" b="0" i="0" u="sng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Venda de armas</a:t>
                      </a:r>
                      <a:r>
                        <a:rPr kumimoji="0" lang="gl-E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gl-E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  <a:cs typeface="Arial" charset="0"/>
                        </a:rPr>
                        <a:t>(Tanques, avións....)</a:t>
                      </a:r>
                      <a:endParaRPr kumimoji="0" lang="es-E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gl-E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(ouro do Banco de Espa</a:t>
                      </a:r>
                      <a:r>
                        <a:rPr kumimoji="0" lang="gl-E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/>
                          <a:cs typeface="Times New Roman" pitchFamily="18" charset="0"/>
                        </a:rPr>
                        <a:t>ñ</a:t>
                      </a:r>
                      <a:r>
                        <a:rPr kumimoji="0" lang="gl-E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a)      e </a:t>
                      </a:r>
                      <a:r>
                        <a:rPr kumimoji="0" lang="gl-ES" sz="2000" b="0" i="0" u="sng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especialistas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gl-E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Acollida nenos espa</a:t>
                      </a:r>
                      <a:r>
                        <a:rPr kumimoji="0" lang="gl-E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/>
                          <a:cs typeface="Times New Roman" pitchFamily="18" charset="0"/>
                        </a:rPr>
                        <a:t>ñ</a:t>
                      </a:r>
                      <a:r>
                        <a:rPr kumimoji="0" lang="gl-E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ois.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gl-E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Apoio do seu presidente C</a:t>
                      </a:r>
                      <a:r>
                        <a:rPr kumimoji="0" lang="gl-E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/>
                          <a:cs typeface="Times New Roman" pitchFamily="18" charset="0"/>
                        </a:rPr>
                        <a:t>á</a:t>
                      </a:r>
                      <a:r>
                        <a:rPr kumimoji="0" lang="gl-E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rdenas,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gl-E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gl-E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Env</a:t>
                      </a:r>
                      <a:r>
                        <a:rPr kumimoji="0" lang="gl-E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/>
                          <a:cs typeface="Times New Roman" pitchFamily="18" charset="0"/>
                        </a:rPr>
                        <a:t>í</a:t>
                      </a:r>
                      <a:r>
                        <a:rPr kumimoji="0" lang="gl-E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 de armas (simb</a:t>
                      </a:r>
                      <a:r>
                        <a:rPr kumimoji="0" lang="gl-E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/>
                          <a:cs typeface="Times New Roman" pitchFamily="18" charset="0"/>
                        </a:rPr>
                        <a:t>ó</a:t>
                      </a:r>
                      <a:r>
                        <a:rPr kumimoji="0" lang="gl-E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lico)</a:t>
                      </a:r>
                      <a:endParaRPr kumimoji="0" lang="es-E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gl-E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gl-E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gl-E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gl-E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Pa</a:t>
                      </a:r>
                      <a:r>
                        <a:rPr kumimoji="0" lang="gl-E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/>
                          <a:cs typeface="Times New Roman" pitchFamily="18" charset="0"/>
                        </a:rPr>
                        <a:t>í</a:t>
                      </a:r>
                      <a:r>
                        <a:rPr kumimoji="0" lang="gl-E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 de acollida para exiliados republicanos.</a:t>
                      </a:r>
                      <a:endParaRPr kumimoji="0" lang="gl-E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gl-E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Voluntarios antifascistas de todo o mundo.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gl-E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gl-E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Obreiros e intelectuais como Orwell, Hemingway, Malraux...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gl-E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Axudados pola Internacional</a:t>
                      </a:r>
                      <a:endParaRPr kumimoji="0" lang="es-E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gl-E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Comunista (Komintern), pasaban polos seus propios medios </a:t>
                      </a:r>
                      <a:r>
                        <a:rPr kumimoji="0" lang="gl-E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/>
                          <a:cs typeface="Times New Roman" pitchFamily="18" charset="0"/>
                        </a:rPr>
                        <a:t>á</a:t>
                      </a:r>
                      <a:r>
                        <a:rPr kumimoji="0" lang="gl-E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Pen</a:t>
                      </a:r>
                      <a:r>
                        <a:rPr kumimoji="0" lang="gl-E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/>
                          <a:cs typeface="Times New Roman" pitchFamily="18" charset="0"/>
                        </a:rPr>
                        <a:t>í</a:t>
                      </a:r>
                      <a:r>
                        <a:rPr kumimoji="0" lang="gl-E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nsula.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gl-E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40.000 a 60.000. axudaron na defensa de Madrid e, sobre todo, axuda moral.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gl-E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Abandonan Espa</a:t>
                      </a:r>
                      <a:r>
                        <a:rPr kumimoji="0" lang="gl-E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/>
                          <a:cs typeface="Times New Roman" pitchFamily="18" charset="0"/>
                        </a:rPr>
                        <a:t>ñ</a:t>
                      </a:r>
                      <a:r>
                        <a:rPr kumimoji="0" lang="gl-E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 en outubro 1938 a instancias do goberno Negr</a:t>
                      </a:r>
                      <a:r>
                        <a:rPr kumimoji="0" lang="gl-E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/>
                          <a:cs typeface="Times New Roman" pitchFamily="18" charset="0"/>
                        </a:rPr>
                        <a:t>í</a:t>
                      </a:r>
                      <a:r>
                        <a:rPr kumimoji="0" lang="gl-E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 e a SDN</a:t>
                      </a:r>
                      <a:endParaRPr kumimoji="0" lang="gl-E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78387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4"/>
          <p:cNvSpPr txBox="1">
            <a:spLocks noChangeArrowheads="1"/>
          </p:cNvSpPr>
          <p:nvPr/>
        </p:nvSpPr>
        <p:spPr bwMode="auto">
          <a:xfrm>
            <a:off x="1625600" y="-95250"/>
            <a:ext cx="8460778" cy="6986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gl-ES" sz="3200" dirty="0">
                <a:solidFill>
                  <a:schemeClr val="folHlink"/>
                </a:solidFill>
                <a:latin typeface="Garamond" panose="02020404030301010803" pitchFamily="18" charset="0"/>
              </a:rPr>
              <a:t>A INTERVENCIÓN ESTRANXEIRA: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gl-ES" sz="3200" dirty="0">
                <a:latin typeface="Garamond" panose="02020404030301010803" pitchFamily="18" charset="0"/>
              </a:rPr>
              <a:t>2 Ideoloxías opostas e </a:t>
            </a:r>
            <a:r>
              <a:rPr lang="gl-ES" sz="2800" dirty="0">
                <a:latin typeface="Garamond" panose="02020404030301010803" pitchFamily="18" charset="0"/>
              </a:rPr>
              <a:t>2 políticas a nivel internacional</a:t>
            </a:r>
            <a:r>
              <a:rPr lang="gl-ES" sz="3200" dirty="0">
                <a:latin typeface="Garamond" panose="02020404030301010803" pitchFamily="18" charset="0"/>
              </a:rPr>
              <a:t>: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gl-ES" sz="3200" dirty="0">
              <a:latin typeface="Garamond" panose="02020404030301010803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gl-ES" sz="3200" dirty="0">
              <a:latin typeface="Garamond" panose="02020404030301010803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gl-ES" sz="3200" dirty="0">
              <a:latin typeface="Garamond" panose="02020404030301010803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gl-ES" sz="3200" dirty="0">
              <a:latin typeface="Garamond" panose="02020404030301010803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gl-ES" sz="3200" dirty="0">
              <a:latin typeface="Garamond" panose="02020404030301010803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-"/>
            </a:pPr>
            <a:r>
              <a:rPr lang="gl-ES" sz="3200" dirty="0" smtClean="0">
                <a:latin typeface="Garamond" panose="02020404030301010803" pitchFamily="18" charset="0"/>
              </a:rPr>
              <a:t>1- </a:t>
            </a:r>
            <a:r>
              <a:rPr lang="gl-ES" sz="3200" u="sng" dirty="0" smtClean="0">
                <a:latin typeface="Garamond" panose="02020404030301010803" pitchFamily="18" charset="0"/>
              </a:rPr>
              <a:t>DEMOCRACIAS </a:t>
            </a:r>
            <a:r>
              <a:rPr lang="gl-ES" sz="3200" u="sng" dirty="0">
                <a:latin typeface="Garamond" panose="02020404030301010803" pitchFamily="18" charset="0"/>
              </a:rPr>
              <a:t>(G. Bretaña, Francia):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gl-ES" sz="3200" dirty="0">
                <a:latin typeface="Garamond" panose="02020404030301010803" pitchFamily="18" charset="0"/>
              </a:rPr>
              <a:t>  NON INTERVENCIÓN.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-"/>
            </a:pPr>
            <a:r>
              <a:rPr lang="gl-ES" sz="3200" dirty="0">
                <a:latin typeface="Garamond" panose="02020404030301010803" pitchFamily="18" charset="0"/>
              </a:rPr>
              <a:t> Evitar o conflito con Italia e Alemaña.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-"/>
            </a:pPr>
            <a:r>
              <a:rPr lang="gl-ES" sz="3200" dirty="0">
                <a:latin typeface="Garamond" panose="02020404030301010803" pitchFamily="18" charset="0"/>
              </a:rPr>
              <a:t> EE.UU tampouco intervén aínda que compañías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gl-ES" sz="3200" dirty="0">
                <a:latin typeface="Garamond" panose="02020404030301010803" pitchFamily="18" charset="0"/>
              </a:rPr>
              <a:t>privadas norteamericanas subministrarán petróleo a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gl-ES" sz="3200" dirty="0">
                <a:latin typeface="Garamond" panose="02020404030301010803" pitchFamily="18" charset="0"/>
              </a:rPr>
              <a:t>Franco e algúns norteamericanos virán como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gl-ES" sz="3200" dirty="0">
                <a:latin typeface="Garamond" panose="02020404030301010803" pitchFamily="18" charset="0"/>
              </a:rPr>
              <a:t>voluntarios ás Brigadas Internacionais.</a:t>
            </a:r>
          </a:p>
        </p:txBody>
      </p:sp>
      <p:pic>
        <p:nvPicPr>
          <p:cNvPr id="2969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050" y="981075"/>
            <a:ext cx="3168650" cy="245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00996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4"/>
          <p:cNvSpPr txBox="1">
            <a:spLocks noChangeArrowheads="1"/>
          </p:cNvSpPr>
          <p:nvPr/>
        </p:nvSpPr>
        <p:spPr bwMode="auto">
          <a:xfrm>
            <a:off x="399245" y="77789"/>
            <a:ext cx="11153103" cy="6632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gl-ES" sz="3200" dirty="0" smtClean="0">
                <a:latin typeface="Times New Roman" panose="02020603050405020304" pitchFamily="18" charset="0"/>
              </a:rPr>
              <a:t>2- Fascismos </a:t>
            </a:r>
            <a:r>
              <a:rPr lang="gl-ES" sz="3200" dirty="0">
                <a:latin typeface="Times New Roman" panose="02020603050405020304" pitchFamily="18" charset="0"/>
              </a:rPr>
              <a:t>(Italia e Alemaña):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gl-ES" sz="3200" dirty="0">
                <a:latin typeface="Times New Roman" panose="02020603050405020304" pitchFamily="18" charset="0"/>
              </a:rPr>
              <a:t>  </a:t>
            </a:r>
            <a:r>
              <a:rPr lang="gl-ES" sz="3200" dirty="0" smtClean="0">
                <a:latin typeface="Times New Roman" panose="02020603050405020304" pitchFamily="18" charset="0"/>
              </a:rPr>
              <a:t>Expansionismo.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gl-ES" sz="3200" dirty="0" smtClean="0">
                <a:latin typeface="Times New Roman" panose="02020603050405020304" pitchFamily="18" charset="0"/>
              </a:rPr>
              <a:t>Italia: Trata de reforzar a súa posición no Mediterráneo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gl-ES" sz="3200" dirty="0" smtClean="0">
                <a:latin typeface="Times New Roman" panose="02020603050405020304" pitchFamily="18" charset="0"/>
              </a:rPr>
              <a:t>Alemaña: Debilitar a posición de Francia. Probar o seu exército.</a:t>
            </a:r>
            <a:endParaRPr lang="gl-ES" sz="3200" dirty="0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gl-ES" sz="3200" dirty="0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gl-ES" sz="3200" dirty="0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gl-ES" sz="3200" dirty="0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gl-ES" sz="3200" dirty="0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gl-ES" sz="3200" dirty="0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gl-ES" sz="900" dirty="0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gl-ES" sz="3200" dirty="0" smtClean="0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gl-ES" sz="3200" dirty="0" smtClean="0">
                <a:latin typeface="Times New Roman" panose="02020603050405020304" pitchFamily="18" charset="0"/>
              </a:rPr>
              <a:t>Os </a:t>
            </a:r>
            <a:r>
              <a:rPr lang="gl-ES" sz="3200" dirty="0">
                <a:latin typeface="Times New Roman" panose="02020603050405020304" pitchFamily="18" charset="0"/>
              </a:rPr>
              <a:t>sublevados solicitaron axuda das potencias fascistas (Alemaña e Italia) que a aportaron enseguida (sobre todo o apoio aéreo que </a:t>
            </a:r>
            <a:r>
              <a:rPr lang="gl-ES" sz="3200" dirty="0" smtClean="0">
                <a:latin typeface="Times New Roman" panose="02020603050405020304" pitchFamily="18" charset="0"/>
              </a:rPr>
              <a:t>necesitaba Franco </a:t>
            </a:r>
            <a:r>
              <a:rPr lang="gl-ES" sz="3200" dirty="0">
                <a:latin typeface="Times New Roman" panose="02020603050405020304" pitchFamily="18" charset="0"/>
              </a:rPr>
              <a:t>para trasladar o exército de África á Península).</a:t>
            </a:r>
          </a:p>
        </p:txBody>
      </p:sp>
      <p:pic>
        <p:nvPicPr>
          <p:cNvPr id="30723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9582" y="2210004"/>
            <a:ext cx="3581400" cy="268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4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321" y="2256042"/>
            <a:ext cx="3962400" cy="2640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0194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2"/>
          <p:cNvSpPr txBox="1">
            <a:spLocks noChangeArrowheads="1"/>
          </p:cNvSpPr>
          <p:nvPr/>
        </p:nvSpPr>
        <p:spPr bwMode="auto">
          <a:xfrm>
            <a:off x="120158" y="163692"/>
            <a:ext cx="6782918" cy="7478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gl-ES" sz="2400" b="1" dirty="0">
                <a:latin typeface="Garamond" panose="02020404030301010803" pitchFamily="18" charset="0"/>
              </a:rPr>
              <a:t>A NON INTERVENCIÓN</a:t>
            </a:r>
            <a:r>
              <a:rPr lang="gl-ES" sz="2400" dirty="0">
                <a:latin typeface="Garamond" panose="02020404030301010803" pitchFamily="18" charset="0"/>
              </a:rPr>
              <a:t>: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gl-ES" sz="2400" dirty="0">
                <a:latin typeface="Garamond" panose="02020404030301010803" pitchFamily="18" charset="0"/>
              </a:rPr>
              <a:t>No inicio do conflito, ambos bandos pediron axuda.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gl-ES" sz="2400" dirty="0">
                <a:latin typeface="Garamond" panose="02020404030301010803" pitchFamily="18" charset="0"/>
              </a:rPr>
              <a:t>                 Os sublevados a Alemaña e a Italia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gl-ES" sz="2400" dirty="0">
                <a:latin typeface="Garamond" panose="02020404030301010803" pitchFamily="18" charset="0"/>
              </a:rPr>
              <a:t>                 A República a Francia.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gl-ES" sz="2400" dirty="0">
                <a:latin typeface="Garamond" panose="02020404030301010803" pitchFamily="18" charset="0"/>
              </a:rPr>
              <a:t>Gran Bretaña e Francia propuxeron a creación dun Comité de Non </a:t>
            </a:r>
            <a:r>
              <a:rPr lang="gl-ES" sz="2400" dirty="0" smtClean="0">
                <a:latin typeface="Garamond" panose="02020404030301010803" pitchFamily="18" charset="0"/>
              </a:rPr>
              <a:t>Intervención </a:t>
            </a:r>
            <a:r>
              <a:rPr lang="gl-ES" sz="2400" dirty="0">
                <a:latin typeface="Garamond" panose="02020404030301010803" pitchFamily="18" charset="0"/>
              </a:rPr>
              <a:t>para evitar que se convertese nun conflito internacional.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gl-ES" sz="2400" dirty="0">
                <a:latin typeface="Garamond" panose="02020404030301010803" pitchFamily="18" charset="0"/>
              </a:rPr>
              <a:t>Obxectivo: Prohibición de enviar homes ou armas a calquera dos bandos.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gl-ES" sz="2400" dirty="0">
                <a:latin typeface="Garamond" panose="02020404030301010803" pitchFamily="18" charset="0"/>
              </a:rPr>
              <a:t>Todas as grandes potencias firmaron o acordo. </a:t>
            </a:r>
            <a:endParaRPr lang="gl-ES" sz="2400" dirty="0" smtClean="0">
              <a:latin typeface="Garamond" panose="02020404030301010803" pitchFamily="18" charset="0"/>
            </a:endParaRPr>
          </a:p>
          <a:p>
            <a:pPr>
              <a:spcBef>
                <a:spcPct val="0"/>
              </a:spcBef>
              <a:buClrTx/>
              <a:buSzTx/>
              <a:buNone/>
            </a:pPr>
            <a:endParaRPr lang="gl-ES" sz="2400" u="sng" dirty="0" smtClean="0">
              <a:latin typeface="Garamond" panose="02020404030301010803" pitchFamily="18" charset="0"/>
            </a:endParaRPr>
          </a:p>
          <a:p>
            <a:pPr>
              <a:spcBef>
                <a:spcPct val="0"/>
              </a:spcBef>
              <a:buClrTx/>
              <a:buSzTx/>
              <a:buNone/>
            </a:pPr>
            <a:r>
              <a:rPr lang="gl-ES" sz="2400" u="sng" dirty="0" smtClean="0">
                <a:latin typeface="Garamond" panose="02020404030301010803" pitchFamily="18" charset="0"/>
              </a:rPr>
              <a:t>O </a:t>
            </a:r>
            <a:r>
              <a:rPr lang="gl-ES" sz="2400" u="sng" dirty="0">
                <a:latin typeface="Garamond" panose="02020404030301010803" pitchFamily="18" charset="0"/>
              </a:rPr>
              <a:t>CUMPRIMENTO DA NON INTERVENCIÓN:</a:t>
            </a:r>
          </a:p>
          <a:p>
            <a:pPr>
              <a:spcBef>
                <a:spcPct val="0"/>
              </a:spcBef>
              <a:buClrTx/>
              <a:buSzTx/>
              <a:buNone/>
            </a:pPr>
            <a:r>
              <a:rPr lang="gl-ES" sz="2400" dirty="0">
                <a:latin typeface="Garamond" panose="02020404030301010803" pitchFamily="18" charset="0"/>
              </a:rPr>
              <a:t>Alemaña e Italia non cumpriron e enviaron axuda ós sublevados, </a:t>
            </a:r>
            <a:r>
              <a:rPr lang="gl-ES" sz="2400" dirty="0" smtClean="0">
                <a:latin typeface="Garamond" panose="02020404030301010803" pitchFamily="18" charset="0"/>
              </a:rPr>
              <a:t>a </a:t>
            </a:r>
            <a:r>
              <a:rPr lang="gl-ES" sz="2400" dirty="0">
                <a:latin typeface="Garamond" panose="02020404030301010803" pitchFamily="18" charset="0"/>
              </a:rPr>
              <a:t>través de empresas privadas.</a:t>
            </a:r>
          </a:p>
          <a:p>
            <a:pPr>
              <a:spcBef>
                <a:spcPct val="0"/>
              </a:spcBef>
              <a:buClrTx/>
              <a:buSzTx/>
              <a:buNone/>
            </a:pPr>
            <a:r>
              <a:rPr lang="gl-ES" sz="2400" dirty="0">
                <a:latin typeface="Garamond" panose="02020404030301010803" pitchFamily="18" charset="0"/>
              </a:rPr>
              <a:t>O Comité de Non Intervención declarouse incompetente para </a:t>
            </a:r>
            <a:r>
              <a:rPr lang="gl-ES" sz="2400" dirty="0" smtClean="0">
                <a:latin typeface="Garamond" panose="02020404030301010803" pitchFamily="18" charset="0"/>
              </a:rPr>
              <a:t>obrigar ó cumprimento </a:t>
            </a:r>
            <a:r>
              <a:rPr lang="gl-ES" sz="2400" dirty="0">
                <a:latin typeface="Garamond" panose="02020404030301010803" pitchFamily="18" charset="0"/>
              </a:rPr>
              <a:t>do pactado.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gl-ES" sz="2400" dirty="0">
              <a:latin typeface="Garamond" panose="02020404030301010803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gl-ES" sz="2400" dirty="0">
              <a:latin typeface="Garamond" panose="02020404030301010803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gl-ES" sz="2400" dirty="0">
              <a:latin typeface="Garamond" panose="02020404030301010803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gl-ES" sz="2400" dirty="0">
              <a:latin typeface="Garamond" panose="02020404030301010803" pitchFamily="18" charset="0"/>
            </a:endParaRPr>
          </a:p>
        </p:txBody>
      </p:sp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3228" y="547698"/>
            <a:ext cx="3696236" cy="5817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9706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4"/>
          <p:cNvSpPr txBox="1">
            <a:spLocks noChangeArrowheads="1"/>
          </p:cNvSpPr>
          <p:nvPr/>
        </p:nvSpPr>
        <p:spPr bwMode="auto">
          <a:xfrm>
            <a:off x="3792539" y="0"/>
            <a:ext cx="54324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gl-ES" sz="2400" dirty="0">
                <a:latin typeface="Garamond" panose="02020404030301010803" pitchFamily="18" charset="0"/>
              </a:rPr>
              <a:t>INTERVENCIÓN DAS DEMOCRACIAS</a:t>
            </a:r>
          </a:p>
        </p:txBody>
      </p:sp>
      <p:sp>
        <p:nvSpPr>
          <p:cNvPr id="34819" name="Text Box 5"/>
          <p:cNvSpPr txBox="1">
            <a:spLocks noChangeArrowheads="1"/>
          </p:cNvSpPr>
          <p:nvPr/>
        </p:nvSpPr>
        <p:spPr bwMode="auto">
          <a:xfrm>
            <a:off x="1774826" y="476251"/>
            <a:ext cx="10417174" cy="6170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gl-ES" sz="2400" b="1" u="sng" dirty="0">
                <a:latin typeface="Garamond" panose="02020404030301010803" pitchFamily="18" charset="0"/>
              </a:rPr>
              <a:t>ESTADOS UNIDOS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gl-ES" sz="800" dirty="0">
              <a:latin typeface="Garamond" panose="02020404030301010803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gl-ES" sz="2400" dirty="0">
                <a:latin typeface="Garamond" panose="02020404030301010803" pitchFamily="18" charset="0"/>
              </a:rPr>
              <a:t>OFICIALMENTE:                                </a:t>
            </a:r>
            <a:r>
              <a:rPr lang="gl-ES" sz="1800" dirty="0">
                <a:latin typeface="Garamond" panose="02020404030301010803" pitchFamily="18" charset="0"/>
              </a:rPr>
              <a:t>INTERESES PRIVADOS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gl-ES" sz="900" dirty="0">
              <a:latin typeface="Garamond" panose="02020404030301010803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gl-ES" sz="2400" dirty="0">
                <a:latin typeface="Garamond" panose="02020404030301010803" pitchFamily="18" charset="0"/>
              </a:rPr>
              <a:t>Non Intervención.                        Permitiu a venda de petróleo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gl-ES" sz="2400" dirty="0">
                <a:latin typeface="Garamond" panose="02020404030301010803" pitchFamily="18" charset="0"/>
              </a:rPr>
              <a:t>                                                     e armas de empresas privadas ós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gl-ES" sz="2400" dirty="0">
                <a:latin typeface="Garamond" panose="02020404030301010803" pitchFamily="18" charset="0"/>
              </a:rPr>
              <a:t>                                                     sublevados.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gl-ES" sz="2400" dirty="0">
                <a:latin typeface="Garamond" panose="02020404030301010803" pitchFamily="18" charset="0"/>
              </a:rPr>
              <a:t>                                                     Non impediu a chegada de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gl-ES" sz="2400" dirty="0">
                <a:latin typeface="Garamond" panose="02020404030301010803" pitchFamily="18" charset="0"/>
              </a:rPr>
              <a:t>                                                     voluntarios das Brigadas Internacionais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gl-ES" sz="900" b="1" dirty="0">
              <a:latin typeface="Garamond" panose="02020404030301010803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gl-ES" sz="2400" b="1" u="sng" dirty="0">
                <a:latin typeface="Garamond" panose="02020404030301010803" pitchFamily="18" charset="0"/>
              </a:rPr>
              <a:t>GRAN BRETAÑA                            </a:t>
            </a:r>
            <a:r>
              <a:rPr lang="gl-ES" sz="2400" b="1" u="sng" dirty="0" smtClean="0">
                <a:latin typeface="Garamond" panose="02020404030301010803" pitchFamily="18" charset="0"/>
              </a:rPr>
              <a:t>               FRANCIA</a:t>
            </a:r>
            <a:endParaRPr lang="gl-ES" sz="2400" b="1" u="sng" dirty="0">
              <a:latin typeface="Garamond" panose="02020404030301010803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gl-ES" sz="2400" dirty="0">
                <a:latin typeface="Garamond" panose="02020404030301010803" pitchFamily="18" charset="0"/>
              </a:rPr>
              <a:t>                         Medo a espallamento do conflito.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gl-ES" sz="2400" dirty="0">
                <a:latin typeface="Garamond" panose="02020404030301010803" pitchFamily="18" charset="0"/>
              </a:rPr>
              <a:t>                         Medo a radicalización social que poña en perigo        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gl-ES" sz="2400" dirty="0">
                <a:latin typeface="Garamond" panose="02020404030301010803" pitchFamily="18" charset="0"/>
              </a:rPr>
              <a:t>                         os seus intereses económicos.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gl-ES" sz="900" dirty="0">
              <a:latin typeface="Garamond" panose="02020404030301010803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gl-ES" sz="2400" dirty="0">
                <a:latin typeface="Garamond" panose="02020404030301010803" pitchFamily="18" charset="0"/>
              </a:rPr>
              <a:t>NON INTERVENCIÓN                  </a:t>
            </a:r>
            <a:r>
              <a:rPr lang="gl-ES" sz="2400" dirty="0" smtClean="0">
                <a:latin typeface="Garamond" panose="02020404030301010803" pitchFamily="18" charset="0"/>
              </a:rPr>
              <a:t>              NON </a:t>
            </a:r>
            <a:r>
              <a:rPr lang="gl-ES" sz="2400" dirty="0">
                <a:latin typeface="Garamond" panose="02020404030301010803" pitchFamily="18" charset="0"/>
              </a:rPr>
              <a:t>INTERVENCIÓN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gl-ES" sz="2400" dirty="0">
                <a:latin typeface="Garamond" panose="02020404030301010803" pitchFamily="18" charset="0"/>
              </a:rPr>
              <a:t>                                                    </a:t>
            </a:r>
            <a:r>
              <a:rPr lang="gl-ES" sz="2400" dirty="0" smtClean="0">
                <a:latin typeface="Garamond" panose="02020404030301010803" pitchFamily="18" charset="0"/>
              </a:rPr>
              <a:t>                      </a:t>
            </a:r>
            <a:r>
              <a:rPr lang="gl-ES" sz="2400" dirty="0">
                <a:latin typeface="Garamond" panose="02020404030301010803" pitchFamily="18" charset="0"/>
              </a:rPr>
              <a:t>Ó principio axuda á República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gl-ES" sz="2400" dirty="0">
                <a:latin typeface="Garamond" panose="02020404030301010803" pitchFamily="18" charset="0"/>
              </a:rPr>
              <a:t>                                                    </a:t>
            </a:r>
            <a:r>
              <a:rPr lang="gl-ES" sz="2400" dirty="0" smtClean="0">
                <a:latin typeface="Garamond" panose="02020404030301010803" pitchFamily="18" charset="0"/>
              </a:rPr>
              <a:t>                      </a:t>
            </a:r>
            <a:r>
              <a:rPr lang="gl-ES" sz="2400" dirty="0">
                <a:latin typeface="Garamond" panose="02020404030301010803" pitchFamily="18" charset="0"/>
              </a:rPr>
              <a:t>Pecha a fronteira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gl-ES" sz="2400" dirty="0">
                <a:latin typeface="Garamond" panose="02020404030301010803" pitchFamily="18" charset="0"/>
              </a:rPr>
              <a:t>                                                      </a:t>
            </a:r>
            <a:r>
              <a:rPr lang="gl-ES" sz="2400" dirty="0" smtClean="0">
                <a:latin typeface="Garamond" panose="02020404030301010803" pitchFamily="18" charset="0"/>
              </a:rPr>
              <a:t>                    Paso </a:t>
            </a:r>
            <a:r>
              <a:rPr lang="gl-ES" sz="2400" dirty="0">
                <a:latin typeface="Garamond" panose="02020404030301010803" pitchFamily="18" charset="0"/>
              </a:rPr>
              <a:t>voluntarios e contrabando armas</a:t>
            </a:r>
          </a:p>
        </p:txBody>
      </p:sp>
    </p:spTree>
    <p:extLst>
      <p:ext uri="{BB962C8B-B14F-4D97-AF65-F5344CB8AC3E}">
        <p14:creationId xmlns:p14="http://schemas.microsoft.com/office/powerpoint/2010/main" val="2126428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347731" y="0"/>
            <a:ext cx="11642500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A </a:t>
            </a:r>
            <a:r>
              <a:rPr lang="es-ES" sz="20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ameaza</a:t>
            </a:r>
            <a:r>
              <a:rPr lang="es-ES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das reformas </a:t>
            </a:r>
            <a:r>
              <a:rPr lang="es-ES" sz="20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ás</a:t>
            </a:r>
            <a:r>
              <a:rPr lang="es-ES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oligarquías </a:t>
            </a:r>
            <a:r>
              <a:rPr lang="es-ES" sz="20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tradicionais</a:t>
            </a:r>
            <a:r>
              <a:rPr lang="es-ES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s-ES" sz="2000" b="1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E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s-E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grandes propietarios, burguesía industrial e </a:t>
            </a:r>
            <a:r>
              <a:rPr lang="es-E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financeira</a:t>
            </a:r>
            <a:r>
              <a:rPr lang="es-E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s-E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Igrexa</a:t>
            </a:r>
            <a:r>
              <a:rPr lang="es-E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s-E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potenciarán </a:t>
            </a:r>
            <a:r>
              <a:rPr lang="es-E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s-E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súa</a:t>
            </a:r>
            <a:r>
              <a:rPr lang="es-E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demanda e colaboración </a:t>
            </a:r>
            <a:r>
              <a:rPr lang="es-E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nunha</a:t>
            </a:r>
            <a:r>
              <a:rPr lang="es-E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s-E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sublevación </a:t>
            </a:r>
            <a:r>
              <a:rPr lang="es-E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militar que </a:t>
            </a:r>
            <a:r>
              <a:rPr lang="es-E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apoiará</a:t>
            </a:r>
            <a:r>
              <a:rPr lang="es-E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unha</a:t>
            </a:r>
            <a:r>
              <a:rPr lang="es-E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parte do </a:t>
            </a:r>
            <a:r>
              <a:rPr lang="es-E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exército</a:t>
            </a:r>
            <a:r>
              <a:rPr lang="es-E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s-E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s-E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s-E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s-E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s-E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s-E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s-E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s-E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s-E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s-E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s-E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s-E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s-E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s-E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s-E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s-E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E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s-ES" sz="20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Parte do </a:t>
            </a:r>
            <a:r>
              <a:rPr lang="es-ES" sz="20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exército</a:t>
            </a:r>
            <a:r>
              <a:rPr lang="es-ES" sz="20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partidario </a:t>
            </a:r>
            <a:r>
              <a:rPr lang="es-ES" sz="20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dun</a:t>
            </a:r>
            <a:r>
              <a:rPr lang="es-ES" sz="20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golpe militar contra a República de </a:t>
            </a:r>
            <a:r>
              <a:rPr lang="es-ES" sz="20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esquerdas</a:t>
            </a:r>
            <a:r>
              <a:rPr lang="es-ES" sz="20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es-E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s-E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estacan </a:t>
            </a:r>
            <a:r>
              <a:rPr lang="es-E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os </a:t>
            </a:r>
            <a:r>
              <a:rPr lang="es-E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membros</a:t>
            </a:r>
            <a:r>
              <a:rPr lang="es-E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da UME </a:t>
            </a:r>
            <a:r>
              <a:rPr lang="es-E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 </a:t>
            </a:r>
            <a:r>
              <a:rPr lang="es-E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grande </a:t>
            </a:r>
            <a:r>
              <a:rPr lang="es-E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parte </a:t>
            </a:r>
            <a:r>
              <a:rPr lang="es-E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dos militares africanistas</a:t>
            </a:r>
            <a:endParaRPr lang="gl-E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Tres días decisivos en la vida del General Franco - Página YaakovBc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2255" y="1043279"/>
            <a:ext cx="6799018" cy="4776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0292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215153" y="268941"/>
            <a:ext cx="5002306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s-ES" sz="2400" b="1" dirty="0">
                <a:latin typeface="Garamond" panose="02020404030301010803" pitchFamily="18" charset="0"/>
              </a:rPr>
              <a:t>Brigadas </a:t>
            </a:r>
            <a:r>
              <a:rPr lang="es-ES" sz="2400" b="1" dirty="0" err="1">
                <a:latin typeface="Garamond" panose="02020404030301010803" pitchFamily="18" charset="0"/>
              </a:rPr>
              <a:t>Internacionais</a:t>
            </a:r>
            <a:r>
              <a:rPr lang="es-ES" sz="2400" b="1" dirty="0" smtClean="0">
                <a:latin typeface="Garamond" panose="02020404030301010803" pitchFamily="18" charset="0"/>
              </a:rPr>
              <a:t>.</a:t>
            </a:r>
          </a:p>
          <a:p>
            <a:pPr algn="just" fontAlgn="base"/>
            <a:endParaRPr lang="es-ES" sz="2400" dirty="0" smtClean="0">
              <a:latin typeface="Garamond" panose="02020404030301010803" pitchFamily="18" charset="0"/>
            </a:endParaRPr>
          </a:p>
          <a:p>
            <a:pPr algn="just" fontAlgn="base"/>
            <a:r>
              <a:rPr lang="es-ES" sz="2400" dirty="0" smtClean="0">
                <a:latin typeface="Garamond" panose="02020404030301010803" pitchFamily="18" charset="0"/>
              </a:rPr>
              <a:t>Formadas </a:t>
            </a:r>
            <a:r>
              <a:rPr lang="es-ES" sz="2400" dirty="0">
                <a:latin typeface="Garamond" panose="02020404030301010803" pitchFamily="18" charset="0"/>
              </a:rPr>
              <a:t>por voluntarios antifascistas de todo o mundo, entre os </a:t>
            </a:r>
            <a:r>
              <a:rPr lang="es-ES" sz="2400" dirty="0" err="1">
                <a:latin typeface="Garamond" panose="02020404030301010803" pitchFamily="18" charset="0"/>
              </a:rPr>
              <a:t>seus</a:t>
            </a:r>
            <a:r>
              <a:rPr lang="es-ES" sz="2400" dirty="0">
                <a:latin typeface="Garamond" panose="02020404030301010803" pitchFamily="18" charset="0"/>
              </a:rPr>
              <a:t> </a:t>
            </a:r>
            <a:r>
              <a:rPr lang="es-ES" sz="2400" dirty="0" err="1">
                <a:latin typeface="Garamond" panose="02020404030301010803" pitchFamily="18" charset="0"/>
              </a:rPr>
              <a:t>compoñentes</a:t>
            </a:r>
            <a:r>
              <a:rPr lang="es-ES" sz="2400" dirty="0">
                <a:latin typeface="Garamond" panose="02020404030301010803" pitchFamily="18" charset="0"/>
              </a:rPr>
              <a:t> destacan os </a:t>
            </a:r>
            <a:r>
              <a:rPr lang="es-ES" sz="2400" dirty="0" err="1">
                <a:latin typeface="Garamond" panose="02020404030301010803" pitchFamily="18" charset="0"/>
              </a:rPr>
              <a:t>obreiros</a:t>
            </a:r>
            <a:r>
              <a:rPr lang="es-ES" sz="2400" dirty="0">
                <a:latin typeface="Garamond" panose="02020404030301010803" pitchFamily="18" charset="0"/>
              </a:rPr>
              <a:t> de distinto signo </a:t>
            </a:r>
            <a:r>
              <a:rPr lang="es-ES" sz="2400" dirty="0" err="1">
                <a:latin typeface="Garamond" panose="02020404030301010803" pitchFamily="18" charset="0"/>
              </a:rPr>
              <a:t>ideolóxico</a:t>
            </a:r>
            <a:r>
              <a:rPr lang="es-ES" sz="2400" dirty="0">
                <a:latin typeface="Garamond" panose="02020404030301010803" pitchFamily="18" charset="0"/>
              </a:rPr>
              <a:t> (comunistas, socialistas, trotskistas, demócratas, todos eles antifascistas</a:t>
            </a:r>
            <a:r>
              <a:rPr lang="es-ES" sz="2400" dirty="0" smtClean="0">
                <a:latin typeface="Garamond" panose="02020404030301010803" pitchFamily="18" charset="0"/>
              </a:rPr>
              <a:t>).  </a:t>
            </a:r>
            <a:endParaRPr lang="es-ES" sz="2400" dirty="0">
              <a:latin typeface="Garamond" panose="02020404030301010803" pitchFamily="18" charset="0"/>
            </a:endParaRPr>
          </a:p>
          <a:p>
            <a:pPr algn="just" fontAlgn="base"/>
            <a:endParaRPr lang="es-ES" sz="2400" dirty="0" smtClean="0">
              <a:latin typeface="Garamond" panose="02020404030301010803" pitchFamily="18" charset="0"/>
            </a:endParaRPr>
          </a:p>
          <a:p>
            <a:pPr algn="just" fontAlgn="base"/>
            <a:r>
              <a:rPr lang="es-ES" sz="2400" dirty="0" err="1" smtClean="0">
                <a:latin typeface="Garamond" panose="02020404030301010803" pitchFamily="18" charset="0"/>
              </a:rPr>
              <a:t>Tamén</a:t>
            </a:r>
            <a:r>
              <a:rPr lang="es-ES" sz="2400" dirty="0" smtClean="0">
                <a:latin typeface="Garamond" panose="02020404030301010803" pitchFamily="18" charset="0"/>
              </a:rPr>
              <a:t> </a:t>
            </a:r>
            <a:r>
              <a:rPr lang="es-ES" sz="2400" dirty="0" err="1" smtClean="0">
                <a:latin typeface="Garamond" panose="02020404030301010803" pitchFamily="18" charset="0"/>
              </a:rPr>
              <a:t>chegarán</a:t>
            </a:r>
            <a:r>
              <a:rPr lang="es-ES" sz="2400" dirty="0" smtClean="0">
                <a:latin typeface="Garamond" panose="02020404030301010803" pitchFamily="18" charset="0"/>
              </a:rPr>
              <a:t> en </a:t>
            </a:r>
            <a:r>
              <a:rPr lang="es-ES" sz="2400" dirty="0" err="1" smtClean="0">
                <a:latin typeface="Garamond" panose="02020404030301010803" pitchFamily="18" charset="0"/>
              </a:rPr>
              <a:t>apoio</a:t>
            </a:r>
            <a:r>
              <a:rPr lang="es-ES" sz="2400" dirty="0" smtClean="0">
                <a:latin typeface="Garamond" panose="02020404030301010803" pitchFamily="18" charset="0"/>
              </a:rPr>
              <a:t> da República </a:t>
            </a:r>
            <a:r>
              <a:rPr lang="es-ES" sz="2400" dirty="0" err="1">
                <a:latin typeface="Garamond" panose="02020404030301010803" pitchFamily="18" charset="0"/>
              </a:rPr>
              <a:t>intelectuais</a:t>
            </a:r>
            <a:r>
              <a:rPr lang="es-ES" sz="2400" dirty="0">
                <a:latin typeface="Garamond" panose="02020404030301010803" pitchFamily="18" charset="0"/>
              </a:rPr>
              <a:t>, entre os que acabarán </a:t>
            </a:r>
            <a:r>
              <a:rPr lang="es-ES" sz="2400" dirty="0" err="1" smtClean="0">
                <a:latin typeface="Garamond" panose="02020404030301010803" pitchFamily="18" charset="0"/>
              </a:rPr>
              <a:t>sobresaíndo</a:t>
            </a:r>
            <a:r>
              <a:rPr lang="es-ES" sz="2400" dirty="0" smtClean="0">
                <a:latin typeface="Garamond" panose="02020404030301010803" pitchFamily="18" charset="0"/>
              </a:rPr>
              <a:t> </a:t>
            </a:r>
            <a:r>
              <a:rPr lang="es-ES" sz="2400" dirty="0">
                <a:latin typeface="Garamond" panose="02020404030301010803" pitchFamily="18" charset="0"/>
              </a:rPr>
              <a:t>os </a:t>
            </a:r>
            <a:r>
              <a:rPr lang="es-ES" sz="2400" dirty="0" err="1">
                <a:latin typeface="Garamond" panose="02020404030301010803" pitchFamily="18" charset="0"/>
              </a:rPr>
              <a:t>nomes</a:t>
            </a:r>
            <a:r>
              <a:rPr lang="es-ES" sz="2400" dirty="0">
                <a:latin typeface="Garamond" panose="02020404030301010803" pitchFamily="18" charset="0"/>
              </a:rPr>
              <a:t> de Orwell, Hemingway, Malraux</a:t>
            </a:r>
            <a:r>
              <a:rPr lang="es-ES" sz="2400" dirty="0" smtClean="0">
                <a:latin typeface="Garamond" panose="02020404030301010803" pitchFamily="18" charset="0"/>
              </a:rPr>
              <a:t>...</a:t>
            </a:r>
            <a:r>
              <a:rPr lang="es-ES" sz="2400" dirty="0"/>
              <a:t> </a:t>
            </a:r>
            <a:endParaRPr lang="es-ES" sz="2400" dirty="0" smtClean="0"/>
          </a:p>
          <a:p>
            <a:pPr algn="just" fontAlgn="base"/>
            <a:endParaRPr lang="es-ES" sz="2400" dirty="0">
              <a:latin typeface="Garamond" panose="02020404030301010803" pitchFamily="18" charset="0"/>
            </a:endParaRPr>
          </a:p>
        </p:txBody>
      </p:sp>
      <p:pic>
        <p:nvPicPr>
          <p:cNvPr id="1026" name="Picture 2" descr="Albacete rindió homenaje a las Brigadas Internacionales - El Digital de  Albace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3987" y="268941"/>
            <a:ext cx="4949830" cy="2635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a Guerra Civil de tinta | EL MUND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1218" y="2900430"/>
            <a:ext cx="5143500" cy="3876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060589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242047" y="268941"/>
            <a:ext cx="5002306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base"/>
            <a:r>
              <a:rPr lang="es-ES" sz="2400" dirty="0">
                <a:latin typeface="Garamond" panose="02020404030301010803" pitchFamily="18" charset="0"/>
              </a:rPr>
              <a:t>A </a:t>
            </a:r>
            <a:r>
              <a:rPr lang="es-ES" sz="2400" dirty="0" err="1">
                <a:latin typeface="Garamond" panose="02020404030301010803" pitchFamily="18" charset="0"/>
              </a:rPr>
              <a:t>maioría</a:t>
            </a:r>
            <a:r>
              <a:rPr lang="es-ES" sz="2400" dirty="0">
                <a:latin typeface="Garamond" panose="02020404030301010803" pitchFamily="18" charset="0"/>
              </a:rPr>
              <a:t> </a:t>
            </a:r>
            <a:r>
              <a:rPr lang="es-ES" sz="2400" dirty="0" smtClean="0">
                <a:latin typeface="Garamond" panose="02020404030301010803" pitchFamily="18" charset="0"/>
              </a:rPr>
              <a:t>dos brigadistas, </a:t>
            </a:r>
            <a:r>
              <a:rPr lang="es-ES" sz="2400" dirty="0" err="1" smtClean="0">
                <a:latin typeface="Garamond" panose="02020404030301010803" pitchFamily="18" charset="0"/>
              </a:rPr>
              <a:t>axudados</a:t>
            </a:r>
            <a:r>
              <a:rPr lang="es-ES" sz="2400" dirty="0" smtClean="0">
                <a:latin typeface="Garamond" panose="02020404030301010803" pitchFamily="18" charset="0"/>
              </a:rPr>
              <a:t> </a:t>
            </a:r>
            <a:r>
              <a:rPr lang="es-ES" sz="2400" dirty="0" err="1">
                <a:latin typeface="Garamond" panose="02020404030301010803" pitchFamily="18" charset="0"/>
              </a:rPr>
              <a:t>pola</a:t>
            </a:r>
            <a:r>
              <a:rPr lang="es-ES" sz="2400" dirty="0">
                <a:latin typeface="Garamond" panose="02020404030301010803" pitchFamily="18" charset="0"/>
              </a:rPr>
              <a:t> Internacional Comunista (Komintern) con sede en París, pasaban polos </a:t>
            </a:r>
            <a:r>
              <a:rPr lang="es-ES" sz="2400" dirty="0" err="1">
                <a:latin typeface="Garamond" panose="02020404030301010803" pitchFamily="18" charset="0"/>
              </a:rPr>
              <a:t>seus</a:t>
            </a:r>
            <a:r>
              <a:rPr lang="es-ES" sz="2400" dirty="0">
                <a:latin typeface="Garamond" panose="02020404030301010803" pitchFamily="18" charset="0"/>
              </a:rPr>
              <a:t> propios medios á Península, </a:t>
            </a:r>
            <a:r>
              <a:rPr lang="es-ES" sz="2400" dirty="0" err="1">
                <a:latin typeface="Garamond" panose="02020404030301010803" pitchFamily="18" charset="0"/>
              </a:rPr>
              <a:t>onde</a:t>
            </a:r>
            <a:r>
              <a:rPr lang="es-ES" sz="2400" dirty="0">
                <a:latin typeface="Garamond" panose="02020404030301010803" pitchFamily="18" charset="0"/>
              </a:rPr>
              <a:t> eran </a:t>
            </a:r>
            <a:r>
              <a:rPr lang="es-ES" sz="2400" dirty="0" err="1">
                <a:latin typeface="Garamond" panose="02020404030301010803" pitchFamily="18" charset="0"/>
              </a:rPr>
              <a:t>dirixidos</a:t>
            </a:r>
            <a:r>
              <a:rPr lang="es-ES" sz="2400" dirty="0">
                <a:latin typeface="Garamond" panose="02020404030301010803" pitchFamily="18" charset="0"/>
              </a:rPr>
              <a:t> cara a Albacete para o </a:t>
            </a:r>
            <a:r>
              <a:rPr lang="es-ES" sz="2400" dirty="0" err="1">
                <a:latin typeface="Garamond" panose="02020404030301010803" pitchFamily="18" charset="0"/>
              </a:rPr>
              <a:t>seu</a:t>
            </a:r>
            <a:r>
              <a:rPr lang="es-ES" sz="2400" dirty="0">
                <a:latin typeface="Garamond" panose="02020404030301010803" pitchFamily="18" charset="0"/>
              </a:rPr>
              <a:t> </a:t>
            </a:r>
            <a:r>
              <a:rPr lang="es-ES" sz="2400" dirty="0" err="1">
                <a:latin typeface="Garamond" panose="02020404030301010803" pitchFamily="18" charset="0"/>
              </a:rPr>
              <a:t>adestramento</a:t>
            </a:r>
            <a:r>
              <a:rPr lang="es-ES" sz="2400" dirty="0">
                <a:latin typeface="Garamond" panose="02020404030301010803" pitchFamily="18" charset="0"/>
              </a:rPr>
              <a:t>. </a:t>
            </a:r>
            <a:endParaRPr lang="es-ES" sz="2400" dirty="0" smtClean="0">
              <a:latin typeface="Garamond" panose="02020404030301010803" pitchFamily="18" charset="0"/>
            </a:endParaRPr>
          </a:p>
          <a:p>
            <a:pPr algn="just" fontAlgn="base"/>
            <a:endParaRPr lang="es-ES" sz="2400" dirty="0">
              <a:latin typeface="Garamond" panose="02020404030301010803" pitchFamily="18" charset="0"/>
            </a:endParaRPr>
          </a:p>
          <a:p>
            <a:pPr algn="just" fontAlgn="base"/>
            <a:r>
              <a:rPr lang="es-ES" sz="2400" dirty="0" err="1" smtClean="0">
                <a:latin typeface="Garamond" panose="02020404030301010803" pitchFamily="18" charset="0"/>
              </a:rPr>
              <a:t>Foi</a:t>
            </a:r>
            <a:r>
              <a:rPr lang="es-ES" sz="2400" dirty="0" smtClean="0">
                <a:latin typeface="Garamond" panose="02020404030301010803" pitchFamily="18" charset="0"/>
              </a:rPr>
              <a:t> </a:t>
            </a:r>
            <a:r>
              <a:rPr lang="es-ES" sz="2400" dirty="0">
                <a:latin typeface="Garamond" panose="02020404030301010803" pitchFamily="18" charset="0"/>
              </a:rPr>
              <a:t>importante a </a:t>
            </a:r>
            <a:r>
              <a:rPr lang="es-ES" sz="2400" dirty="0" err="1">
                <a:latin typeface="Garamond" panose="02020404030301010803" pitchFamily="18" charset="0"/>
              </a:rPr>
              <a:t>súa</a:t>
            </a:r>
            <a:r>
              <a:rPr lang="es-ES" sz="2400" dirty="0">
                <a:latin typeface="Garamond" panose="02020404030301010803" pitchFamily="18" charset="0"/>
              </a:rPr>
              <a:t> </a:t>
            </a:r>
            <a:r>
              <a:rPr lang="es-ES" sz="2400" dirty="0" err="1">
                <a:latin typeface="Garamond" panose="02020404030301010803" pitchFamily="18" charset="0"/>
              </a:rPr>
              <a:t>axuda</a:t>
            </a:r>
            <a:r>
              <a:rPr lang="es-ES" sz="2400" dirty="0">
                <a:latin typeface="Garamond" panose="02020404030301010803" pitchFamily="18" charset="0"/>
              </a:rPr>
              <a:t> </a:t>
            </a:r>
            <a:r>
              <a:rPr lang="es-ES" sz="2400" dirty="0" err="1">
                <a:latin typeface="Garamond" panose="02020404030301010803" pitchFamily="18" charset="0"/>
              </a:rPr>
              <a:t>na</a:t>
            </a:r>
            <a:r>
              <a:rPr lang="es-ES" sz="2400" dirty="0">
                <a:latin typeface="Garamond" panose="02020404030301010803" pitchFamily="18" charset="0"/>
              </a:rPr>
              <a:t> defensa de Madrid, </a:t>
            </a:r>
            <a:r>
              <a:rPr lang="es-ES" sz="2400" dirty="0" err="1">
                <a:latin typeface="Garamond" panose="02020404030301010803" pitchFamily="18" charset="0"/>
              </a:rPr>
              <a:t>aínda</a:t>
            </a:r>
            <a:r>
              <a:rPr lang="es-ES" sz="2400" dirty="0">
                <a:latin typeface="Garamond" panose="02020404030301010803" pitchFamily="18" charset="0"/>
              </a:rPr>
              <a:t> que </a:t>
            </a:r>
            <a:r>
              <a:rPr lang="es-ES" sz="2400" dirty="0" err="1">
                <a:latin typeface="Garamond" panose="02020404030301010803" pitchFamily="18" charset="0"/>
              </a:rPr>
              <a:t>fora</a:t>
            </a:r>
            <a:r>
              <a:rPr lang="es-ES" sz="2400" dirty="0">
                <a:latin typeface="Garamond" panose="02020404030301010803" pitchFamily="18" charset="0"/>
              </a:rPr>
              <a:t> fundamentalmente moral, e </a:t>
            </a:r>
            <a:r>
              <a:rPr lang="es-ES" sz="2400" dirty="0" smtClean="0">
                <a:latin typeface="Garamond" panose="02020404030301010803" pitchFamily="18" charset="0"/>
              </a:rPr>
              <a:t>participaron </a:t>
            </a:r>
            <a:r>
              <a:rPr lang="es-ES" sz="2400" dirty="0" err="1" smtClean="0">
                <a:latin typeface="Garamond" panose="02020404030301010803" pitchFamily="18" charset="0"/>
              </a:rPr>
              <a:t>nas</a:t>
            </a:r>
            <a:r>
              <a:rPr lang="es-ES" sz="2400" dirty="0" smtClean="0">
                <a:latin typeface="Garamond" panose="02020404030301010803" pitchFamily="18" charset="0"/>
              </a:rPr>
              <a:t> </a:t>
            </a:r>
            <a:r>
              <a:rPr lang="es-ES" sz="2400" dirty="0" err="1">
                <a:latin typeface="Garamond" panose="02020404030301010803" pitchFamily="18" charset="0"/>
              </a:rPr>
              <a:t>principais</a:t>
            </a:r>
            <a:r>
              <a:rPr lang="es-ES" sz="2400" dirty="0">
                <a:latin typeface="Garamond" panose="02020404030301010803" pitchFamily="18" charset="0"/>
              </a:rPr>
              <a:t> batallas da Guerra, Jarama, Teruel, Ebro... </a:t>
            </a:r>
            <a:endParaRPr lang="es-ES" sz="2400" dirty="0" smtClean="0">
              <a:latin typeface="Garamond" panose="02020404030301010803" pitchFamily="18" charset="0"/>
            </a:endParaRPr>
          </a:p>
          <a:p>
            <a:pPr algn="just" fontAlgn="base"/>
            <a:endParaRPr lang="es-ES" sz="2400" dirty="0">
              <a:latin typeface="Garamond" panose="02020404030301010803" pitchFamily="18" charset="0"/>
            </a:endParaRPr>
          </a:p>
          <a:p>
            <a:pPr algn="just" fontAlgn="base"/>
            <a:r>
              <a:rPr lang="es-ES" sz="2400" dirty="0" smtClean="0">
                <a:latin typeface="Garamond" panose="02020404030301010803" pitchFamily="18" charset="0"/>
              </a:rPr>
              <a:t>En </a:t>
            </a:r>
            <a:r>
              <a:rPr lang="es-ES" sz="2400" dirty="0">
                <a:latin typeface="Garamond" panose="02020404030301010803" pitchFamily="18" charset="0"/>
              </a:rPr>
              <a:t>total </a:t>
            </a:r>
            <a:r>
              <a:rPr lang="es-ES" sz="2400" dirty="0" err="1">
                <a:latin typeface="Garamond" panose="02020404030301010803" pitchFamily="18" charset="0"/>
              </a:rPr>
              <a:t>puideron</a:t>
            </a:r>
            <a:r>
              <a:rPr lang="es-ES" sz="2400" dirty="0">
                <a:latin typeface="Garamond" panose="02020404030301010803" pitchFamily="18" charset="0"/>
              </a:rPr>
              <a:t> </a:t>
            </a:r>
            <a:r>
              <a:rPr lang="es-ES" sz="2400" dirty="0" err="1">
                <a:latin typeface="Garamond" panose="02020404030301010803" pitchFamily="18" charset="0"/>
              </a:rPr>
              <a:t>chegar</a:t>
            </a:r>
            <a:r>
              <a:rPr lang="es-ES" sz="2400" dirty="0">
                <a:latin typeface="Garamond" panose="02020404030301010803" pitchFamily="18" charset="0"/>
              </a:rPr>
              <a:t> a ser entre 40.000 e 60.000 brigadistas. </a:t>
            </a:r>
          </a:p>
        </p:txBody>
      </p:sp>
      <p:pic>
        <p:nvPicPr>
          <p:cNvPr id="3" name="Picture 2" descr="Las Brigadas Internacionales en Albace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1553" y="268941"/>
            <a:ext cx="5957048" cy="3997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2" descr="Comprar Bandera de las Brigadas Internacionales 100x95 - Worldflags.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gl-ES"/>
          </a:p>
        </p:txBody>
      </p:sp>
      <p:pic>
        <p:nvPicPr>
          <p:cNvPr id="3080" name="Picture 8" descr="Comprar Bandera Brigadas Internacionales - Comprarbanderas.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034" y="4266782"/>
            <a:ext cx="3924300" cy="261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384464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322729" y="322729"/>
            <a:ext cx="5069542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eaLnBrk="0" fontAlgn="base" hangingPunct="0"/>
            <a:r>
              <a:rPr lang="es-ES" sz="2400" dirty="0">
                <a:latin typeface="Garamond" panose="02020404030301010803" pitchFamily="18" charset="0"/>
              </a:rPr>
              <a:t>O 21 de </a:t>
            </a:r>
            <a:r>
              <a:rPr lang="es-ES" sz="2400" dirty="0" err="1">
                <a:latin typeface="Garamond" panose="02020404030301010803" pitchFamily="18" charset="0"/>
              </a:rPr>
              <a:t>setembro</a:t>
            </a:r>
            <a:r>
              <a:rPr lang="es-ES" sz="2400" dirty="0">
                <a:latin typeface="Garamond" panose="02020404030301010803" pitchFamily="18" charset="0"/>
              </a:rPr>
              <a:t> de 1938 </a:t>
            </a:r>
            <a:r>
              <a:rPr lang="es-ES" sz="2400" dirty="0" err="1">
                <a:latin typeface="Garamond" panose="02020404030301010803" pitchFamily="18" charset="0"/>
              </a:rPr>
              <a:t>Negrín</a:t>
            </a:r>
            <a:r>
              <a:rPr lang="es-ES" sz="2400" dirty="0">
                <a:latin typeface="Garamond" panose="02020404030301010803" pitchFamily="18" charset="0"/>
              </a:rPr>
              <a:t> </a:t>
            </a:r>
            <a:r>
              <a:rPr lang="es-ES" sz="2400" dirty="0" err="1">
                <a:latin typeface="Garamond" panose="02020404030301010803" pitchFamily="18" charset="0"/>
              </a:rPr>
              <a:t>comprometeuse</a:t>
            </a:r>
            <a:r>
              <a:rPr lang="es-ES" sz="2400" dirty="0">
                <a:latin typeface="Garamond" panose="02020404030301010803" pitchFamily="18" charset="0"/>
              </a:rPr>
              <a:t> de forma unilateral a retirar todos os voluntarios </a:t>
            </a:r>
            <a:r>
              <a:rPr lang="es-ES" sz="2400" dirty="0" err="1">
                <a:latin typeface="Garamond" panose="02020404030301010803" pitchFamily="18" charset="0"/>
              </a:rPr>
              <a:t>estranxeiros</a:t>
            </a:r>
            <a:r>
              <a:rPr lang="es-ES" sz="2400" dirty="0">
                <a:latin typeface="Garamond" panose="02020404030301010803" pitchFamily="18" charset="0"/>
              </a:rPr>
              <a:t> que combatían </a:t>
            </a:r>
            <a:r>
              <a:rPr lang="es-ES" sz="2400" dirty="0" err="1">
                <a:latin typeface="Garamond" panose="02020404030301010803" pitchFamily="18" charset="0"/>
              </a:rPr>
              <a:t>pola</a:t>
            </a:r>
            <a:r>
              <a:rPr lang="es-ES" sz="2400" dirty="0">
                <a:latin typeface="Garamond" panose="02020404030301010803" pitchFamily="18" charset="0"/>
              </a:rPr>
              <a:t> República. </a:t>
            </a:r>
            <a:endParaRPr lang="es-ES" sz="2400" dirty="0" smtClean="0">
              <a:latin typeface="Garamond" panose="02020404030301010803" pitchFamily="18" charset="0"/>
            </a:endParaRPr>
          </a:p>
          <a:p>
            <a:pPr algn="just" eaLnBrk="0" fontAlgn="base" hangingPunct="0"/>
            <a:endParaRPr lang="es-ES" sz="2400" dirty="0">
              <a:latin typeface="Garamond" panose="02020404030301010803" pitchFamily="18" charset="0"/>
            </a:endParaRPr>
          </a:p>
          <a:p>
            <a:pPr algn="just" eaLnBrk="0" fontAlgn="base" hangingPunct="0"/>
            <a:r>
              <a:rPr lang="es-ES" sz="2400" dirty="0" smtClean="0">
                <a:latin typeface="Garamond" panose="02020404030301010803" pitchFamily="18" charset="0"/>
              </a:rPr>
              <a:t>Con </a:t>
            </a:r>
            <a:r>
              <a:rPr lang="es-ES" sz="2400" dirty="0">
                <a:latin typeface="Garamond" panose="02020404030301010803" pitchFamily="18" charset="0"/>
              </a:rPr>
              <a:t>esta acción pretendía que se considerase a condición de </a:t>
            </a:r>
            <a:r>
              <a:rPr lang="es-ES" sz="2400" dirty="0" err="1">
                <a:latin typeface="Garamond" panose="02020404030301010803" pitchFamily="18" charset="0"/>
              </a:rPr>
              <a:t>belixerante</a:t>
            </a:r>
            <a:r>
              <a:rPr lang="es-ES" sz="2400" dirty="0">
                <a:latin typeface="Garamond" panose="02020404030301010803" pitchFamily="18" charset="0"/>
              </a:rPr>
              <a:t> e poder mercar as armas que a República necesitaba para a </a:t>
            </a:r>
            <a:r>
              <a:rPr lang="es-ES" sz="2400" dirty="0" err="1">
                <a:latin typeface="Garamond" panose="02020404030301010803" pitchFamily="18" charset="0"/>
              </a:rPr>
              <a:t>súa</a:t>
            </a:r>
            <a:r>
              <a:rPr lang="es-ES" sz="2400" dirty="0">
                <a:latin typeface="Garamond" panose="02020404030301010803" pitchFamily="18" charset="0"/>
              </a:rPr>
              <a:t> defensa (</a:t>
            </a:r>
            <a:r>
              <a:rPr lang="es-ES" sz="2400" dirty="0" err="1">
                <a:latin typeface="Garamond" panose="02020404030301010803" pitchFamily="18" charset="0"/>
              </a:rPr>
              <a:t>unha</a:t>
            </a:r>
            <a:r>
              <a:rPr lang="es-ES" sz="2400" dirty="0">
                <a:latin typeface="Garamond" panose="02020404030301010803" pitchFamily="18" charset="0"/>
              </a:rPr>
              <a:t> vez creado o </a:t>
            </a:r>
            <a:r>
              <a:rPr lang="es-ES" sz="2400" dirty="0" err="1">
                <a:latin typeface="Garamond" panose="02020404030301010803" pitchFamily="18" charset="0"/>
              </a:rPr>
              <a:t>exército</a:t>
            </a:r>
            <a:r>
              <a:rPr lang="es-ES" sz="2400" dirty="0">
                <a:latin typeface="Garamond" panose="02020404030301010803" pitchFamily="18" charset="0"/>
              </a:rPr>
              <a:t> da República, </a:t>
            </a:r>
            <a:r>
              <a:rPr lang="es-ES" sz="2400" dirty="0" err="1">
                <a:latin typeface="Garamond" panose="02020404030301010803" pitchFamily="18" charset="0"/>
              </a:rPr>
              <a:t>máis</a:t>
            </a:r>
            <a:r>
              <a:rPr lang="es-ES" sz="2400" dirty="0">
                <a:latin typeface="Garamond" panose="02020404030301010803" pitchFamily="18" charset="0"/>
              </a:rPr>
              <a:t> que </a:t>
            </a:r>
            <a:r>
              <a:rPr lang="es-ES" sz="2400" dirty="0" err="1">
                <a:latin typeface="Garamond" panose="02020404030301010803" pitchFamily="18" charset="0"/>
              </a:rPr>
              <a:t>homes</a:t>
            </a:r>
            <a:r>
              <a:rPr lang="es-ES" sz="2400" dirty="0">
                <a:latin typeface="Garamond" panose="02020404030301010803" pitchFamily="18" charset="0"/>
              </a:rPr>
              <a:t>, necesitaba armas). </a:t>
            </a:r>
            <a:endParaRPr lang="es-ES" sz="2400" dirty="0" smtClean="0">
              <a:latin typeface="Garamond" panose="02020404030301010803" pitchFamily="18" charset="0"/>
            </a:endParaRPr>
          </a:p>
          <a:p>
            <a:pPr algn="just" eaLnBrk="0" fontAlgn="base" hangingPunct="0"/>
            <a:endParaRPr lang="es-ES" sz="2400" dirty="0">
              <a:latin typeface="Garamond" panose="02020404030301010803" pitchFamily="18" charset="0"/>
            </a:endParaRPr>
          </a:p>
          <a:p>
            <a:pPr algn="just" eaLnBrk="0" fontAlgn="base" hangingPunct="0"/>
            <a:r>
              <a:rPr lang="es-ES" sz="2400" dirty="0" err="1" smtClean="0">
                <a:latin typeface="Garamond" panose="02020404030301010803" pitchFamily="18" charset="0"/>
              </a:rPr>
              <a:t>Despois</a:t>
            </a:r>
            <a:r>
              <a:rPr lang="es-ES" sz="2400" dirty="0" smtClean="0">
                <a:latin typeface="Garamond" panose="02020404030301010803" pitchFamily="18" charset="0"/>
              </a:rPr>
              <a:t> </a:t>
            </a:r>
            <a:r>
              <a:rPr lang="es-ES" sz="2400" dirty="0">
                <a:latin typeface="Garamond" panose="02020404030301010803" pitchFamily="18" charset="0"/>
              </a:rPr>
              <a:t>de ser concentrados en Barcelona, </a:t>
            </a:r>
            <a:r>
              <a:rPr lang="es-ES" sz="2400" dirty="0" err="1">
                <a:latin typeface="Garamond" panose="02020404030301010803" pitchFamily="18" charset="0"/>
              </a:rPr>
              <a:t>onde</a:t>
            </a:r>
            <a:r>
              <a:rPr lang="es-ES" sz="2400" dirty="0">
                <a:latin typeface="Garamond" panose="02020404030301010803" pitchFamily="18" charset="0"/>
              </a:rPr>
              <a:t> </a:t>
            </a:r>
            <a:r>
              <a:rPr lang="es-ES" sz="2400" dirty="0" err="1">
                <a:latin typeface="Garamond" panose="02020404030301010803" pitchFamily="18" charset="0"/>
              </a:rPr>
              <a:t>recibiron</a:t>
            </a:r>
            <a:r>
              <a:rPr lang="es-ES" sz="2400" dirty="0">
                <a:latin typeface="Garamond" panose="02020404030301010803" pitchFamily="18" charset="0"/>
              </a:rPr>
              <a:t> </a:t>
            </a:r>
            <a:r>
              <a:rPr lang="es-ES" sz="2400" dirty="0" err="1">
                <a:latin typeface="Garamond" panose="02020404030301010803" pitchFamily="18" charset="0"/>
              </a:rPr>
              <a:t>unha</a:t>
            </a:r>
            <a:r>
              <a:rPr lang="es-ES" sz="2400" dirty="0">
                <a:latin typeface="Garamond" panose="02020404030301010803" pitchFamily="18" charset="0"/>
              </a:rPr>
              <a:t> cálida </a:t>
            </a:r>
            <a:r>
              <a:rPr lang="es-ES" sz="2400" dirty="0" err="1" smtClean="0">
                <a:latin typeface="Garamond" panose="02020404030301010803" pitchFamily="18" charset="0"/>
              </a:rPr>
              <a:t>homenaxe</a:t>
            </a:r>
            <a:r>
              <a:rPr lang="es-ES" sz="2400" dirty="0" smtClean="0">
                <a:latin typeface="Garamond" panose="02020404030301010803" pitchFamily="18" charset="0"/>
              </a:rPr>
              <a:t>, </a:t>
            </a:r>
            <a:r>
              <a:rPr lang="es-ES" sz="2400" dirty="0" err="1">
                <a:latin typeface="Garamond" panose="02020404030301010803" pitchFamily="18" charset="0"/>
              </a:rPr>
              <a:t>empezan</a:t>
            </a:r>
            <a:r>
              <a:rPr lang="es-ES" sz="2400" dirty="0">
                <a:latin typeface="Garamond" panose="02020404030301010803" pitchFamily="18" charset="0"/>
              </a:rPr>
              <a:t> a abandonar España a partir do mes de </a:t>
            </a:r>
            <a:r>
              <a:rPr lang="es-ES" sz="2400" dirty="0" err="1">
                <a:latin typeface="Garamond" panose="02020404030301010803" pitchFamily="18" charset="0"/>
              </a:rPr>
              <a:t>novembro</a:t>
            </a:r>
            <a:r>
              <a:rPr lang="es-ES" sz="2400" dirty="0">
                <a:latin typeface="Garamond" panose="02020404030301010803" pitchFamily="18" charset="0"/>
              </a:rPr>
              <a:t>.</a:t>
            </a:r>
          </a:p>
        </p:txBody>
      </p:sp>
      <p:pic>
        <p:nvPicPr>
          <p:cNvPr id="2052" name="Picture 4" descr="elmundolibro.com | especial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5387" y="134470"/>
            <a:ext cx="4725708" cy="3375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Barcelona, 25 Octubre 1938. Ceremonia de despedida a los voluntarios de las Brigadas  Internacionales. By Robert Cap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0854" y="3509976"/>
            <a:ext cx="4320241" cy="3267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644617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284538"/>
            <a:ext cx="9144000" cy="357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4064" y="0"/>
            <a:ext cx="7858125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0821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0"/>
            <a:ext cx="89900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1230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8524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1 CuadroTexto"/>
          <p:cNvSpPr txBox="1">
            <a:spLocks noChangeArrowheads="1"/>
          </p:cNvSpPr>
          <p:nvPr/>
        </p:nvSpPr>
        <p:spPr bwMode="auto">
          <a:xfrm>
            <a:off x="699753" y="29250"/>
            <a:ext cx="10401836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gl-ES" sz="1800" dirty="0" smtClean="0"/>
              <a:t>ANTECEDENTES:</a:t>
            </a:r>
          </a:p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gl-ES" sz="1800" dirty="0" smtClean="0"/>
              <a:t>A </a:t>
            </a:r>
            <a:r>
              <a:rPr lang="gl-ES" sz="1800" dirty="0" err="1"/>
              <a:t>victoria</a:t>
            </a:r>
            <a:r>
              <a:rPr lang="gl-ES" sz="1800" dirty="0"/>
              <a:t> da Fronte Popular senta moi mal á dereita española. </a:t>
            </a:r>
            <a:r>
              <a:rPr lang="gl-ES" sz="1800" dirty="0" err="1"/>
              <a:t>Gil</a:t>
            </a:r>
            <a:r>
              <a:rPr lang="gl-ES" sz="1800" dirty="0"/>
              <a:t> </a:t>
            </a:r>
            <a:r>
              <a:rPr lang="gl-ES" sz="1800" dirty="0" err="1"/>
              <a:t>Robles</a:t>
            </a:r>
            <a:r>
              <a:rPr lang="gl-ES" sz="1800" dirty="0"/>
              <a:t> e Franco, Xefe do Estado Maior do Exército, nomeado polo ministro da guerra </a:t>
            </a:r>
            <a:r>
              <a:rPr lang="gl-ES" sz="1800" dirty="0" err="1"/>
              <a:t>Gil</a:t>
            </a:r>
            <a:r>
              <a:rPr lang="gl-ES" sz="1800" dirty="0"/>
              <a:t> </a:t>
            </a:r>
            <a:r>
              <a:rPr lang="gl-ES" sz="1800" dirty="0" err="1"/>
              <a:t>Robles</a:t>
            </a:r>
            <a:r>
              <a:rPr lang="gl-ES" sz="1800" dirty="0"/>
              <a:t>, intentan convencer a Portela </a:t>
            </a:r>
            <a:r>
              <a:rPr lang="gl-ES" sz="1800" dirty="0" err="1"/>
              <a:t>Valladares</a:t>
            </a:r>
            <a:r>
              <a:rPr lang="gl-ES" sz="1800" dirty="0"/>
              <a:t> de que se manteña no poder e declare o estado de guerra. Ante a negativa do Presidente de Goberno e ante a imposibilidade de protagonizar un golpe de forza, </a:t>
            </a:r>
            <a:r>
              <a:rPr lang="gl-ES" sz="1800" dirty="0" err="1"/>
              <a:t>Azaña</a:t>
            </a:r>
            <a:r>
              <a:rPr lang="gl-ES" sz="1800" dirty="0"/>
              <a:t> acabará formando goberno o 19 de febreiro de 1936.</a:t>
            </a:r>
            <a:r>
              <a:rPr lang="es-ES_tradnl" sz="1800" dirty="0"/>
              <a:t> </a:t>
            </a:r>
          </a:p>
        </p:txBody>
      </p:sp>
      <p:pic>
        <p:nvPicPr>
          <p:cNvPr id="9728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0747" y="1783576"/>
            <a:ext cx="6986587" cy="5076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6122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1 CuadroTexto"/>
          <p:cNvSpPr txBox="1">
            <a:spLocks noChangeArrowheads="1"/>
          </p:cNvSpPr>
          <p:nvPr/>
        </p:nvSpPr>
        <p:spPr bwMode="auto">
          <a:xfrm>
            <a:off x="1524000" y="1"/>
            <a:ext cx="9144000" cy="683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gl-ES" sz="1800" dirty="0"/>
              <a:t>A dereita négase a aceptar a lexitimidade da súa derrota  </a:t>
            </a:r>
          </a:p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endParaRPr lang="gl-ES" sz="1800" dirty="0"/>
          </a:p>
          <a:p>
            <a:pPr algn="just" eaLnBrk="1" hangingPunct="1">
              <a:spcBef>
                <a:spcPct val="0"/>
              </a:spcBef>
              <a:buClrTx/>
              <a:buSzTx/>
              <a:buFontTx/>
              <a:buChar char="-"/>
            </a:pPr>
            <a:r>
              <a:rPr lang="gl-ES" sz="1800" dirty="0"/>
              <a:t>Membros da CEDA forman as súas propias milicias ou engrosan as filas de Falanxe</a:t>
            </a:r>
          </a:p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gl-ES" sz="1800" dirty="0"/>
              <a:t> </a:t>
            </a:r>
          </a:p>
          <a:p>
            <a:pPr algn="just" eaLnBrk="1" hangingPunct="1">
              <a:spcBef>
                <a:spcPct val="0"/>
              </a:spcBef>
              <a:buClrTx/>
              <a:buSzTx/>
              <a:buFontTx/>
              <a:buChar char="-"/>
            </a:pPr>
            <a:r>
              <a:rPr lang="gl-ES" sz="1800" dirty="0"/>
              <a:t> Renovación española disolverase e os seus membros apoian un golpe militar</a:t>
            </a:r>
          </a:p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endParaRPr lang="gl-ES" sz="1800" dirty="0"/>
          </a:p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ES_tradnl" sz="1000" dirty="0"/>
          </a:p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ES_tradnl" sz="1000" dirty="0"/>
          </a:p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ES_tradnl" sz="1000" dirty="0"/>
          </a:p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ES_tradnl" sz="1000" dirty="0"/>
          </a:p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ES_tradnl" sz="1000" dirty="0"/>
          </a:p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ES_tradnl" sz="1000" dirty="0"/>
          </a:p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ES_tradnl" sz="1000" dirty="0"/>
          </a:p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ES_tradnl" sz="1000" dirty="0"/>
          </a:p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ES_tradnl" sz="1000" dirty="0"/>
          </a:p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ES_tradnl" sz="1000" dirty="0"/>
          </a:p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ES_tradnl" sz="1000" dirty="0"/>
          </a:p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ES_tradnl" sz="1000" dirty="0"/>
          </a:p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ES_tradnl" sz="1000" dirty="0"/>
          </a:p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ES_tradnl" sz="1000" dirty="0"/>
          </a:p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ES_tradnl" sz="1000" dirty="0"/>
          </a:p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ES_tradnl" sz="1000" dirty="0"/>
          </a:p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ES_tradnl" sz="1000" dirty="0"/>
          </a:p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ES_tradnl" sz="1000" dirty="0"/>
          </a:p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ES_tradnl" sz="1000" dirty="0"/>
          </a:p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ES_tradnl" sz="1000" dirty="0"/>
          </a:p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ES_tradnl" sz="1000" dirty="0"/>
          </a:p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ES_tradnl" sz="1000" dirty="0"/>
          </a:p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ES_tradnl" sz="1000" dirty="0"/>
          </a:p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ES_tradnl" sz="1000" dirty="0"/>
          </a:p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ES_tradnl" sz="1000" dirty="0"/>
          </a:p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ES_tradnl" sz="1000" dirty="0"/>
          </a:p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ES_tradnl" sz="1000" dirty="0"/>
          </a:p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ES_tradnl" sz="1000" dirty="0"/>
          </a:p>
          <a:p>
            <a:pPr algn="just" eaLnBrk="1" hangingPunct="1">
              <a:spcBef>
                <a:spcPct val="0"/>
              </a:spcBef>
              <a:buClrTx/>
              <a:buSzTx/>
              <a:buFontTx/>
              <a:buChar char="-"/>
            </a:pPr>
            <a:r>
              <a:rPr lang="es-ES_tradnl" sz="1800" dirty="0"/>
              <a:t> </a:t>
            </a:r>
            <a:r>
              <a:rPr lang="gl-ES" sz="1800" dirty="0"/>
              <a:t>Falanxe española, totalmente belixerante contra a esquerda (asasinatos, tiroteos, chamadas ó exército) ve incrementado o número dos seus seguidores e o apoio económico que lle dá a oligarquía.</a:t>
            </a:r>
          </a:p>
        </p:txBody>
      </p:sp>
      <p:pic>
        <p:nvPicPr>
          <p:cNvPr id="9830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350" y="1484314"/>
            <a:ext cx="6121400" cy="440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50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1 CuadroTexto"/>
          <p:cNvSpPr txBox="1">
            <a:spLocks noChangeArrowheads="1"/>
          </p:cNvSpPr>
          <p:nvPr/>
        </p:nvSpPr>
        <p:spPr bwMode="auto">
          <a:xfrm>
            <a:off x="1524000" y="1"/>
            <a:ext cx="9144000" cy="258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endParaRPr lang="gl-ES" sz="1800" dirty="0"/>
          </a:p>
          <a:p>
            <a:pPr algn="just" eaLnBrk="1" hangingPunct="1">
              <a:spcBef>
                <a:spcPct val="0"/>
              </a:spcBef>
              <a:buClrTx/>
              <a:buSzTx/>
              <a:buFontTx/>
              <a:buChar char="-"/>
            </a:pPr>
            <a:r>
              <a:rPr lang="gl-ES" sz="1800" dirty="0"/>
              <a:t> Os carlistas incrementan a súa actividade militar en espera dun </a:t>
            </a:r>
            <a:r>
              <a:rPr lang="gl-ES" sz="1800" dirty="0" smtClean="0"/>
              <a:t>golpe e demandan axuda a Italia de </a:t>
            </a:r>
            <a:r>
              <a:rPr lang="gl-ES" sz="1800" dirty="0" err="1" smtClean="0"/>
              <a:t>Mussolini</a:t>
            </a:r>
            <a:r>
              <a:rPr lang="gl-ES" sz="1800" dirty="0" smtClean="0"/>
              <a:t>.</a:t>
            </a:r>
            <a:endParaRPr lang="gl-ES" sz="1800" dirty="0"/>
          </a:p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endParaRPr lang="gl-ES" sz="1800" dirty="0"/>
          </a:p>
          <a:p>
            <a:pPr algn="just" eaLnBrk="1" hangingPunct="1">
              <a:spcBef>
                <a:spcPct val="0"/>
              </a:spcBef>
              <a:buClrTx/>
              <a:buSzTx/>
              <a:buFontTx/>
              <a:buChar char="-"/>
            </a:pPr>
            <a:r>
              <a:rPr lang="gl-ES" sz="1800" dirty="0"/>
              <a:t> Familias adiñeiradas abandonan o país.</a:t>
            </a:r>
          </a:p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endParaRPr lang="gl-ES" sz="1800" dirty="0"/>
          </a:p>
          <a:p>
            <a:pPr algn="just" eaLnBrk="1" hangingPunct="1">
              <a:spcBef>
                <a:spcPct val="0"/>
              </a:spcBef>
              <a:buClrTx/>
              <a:buSzTx/>
              <a:buFontTx/>
              <a:buChar char="-"/>
            </a:pPr>
            <a:r>
              <a:rPr lang="gl-ES" sz="1800" dirty="0"/>
              <a:t> No exército, desde o mes de marzo, xenerais como Franco, </a:t>
            </a:r>
            <a:r>
              <a:rPr lang="gl-ES" sz="1800" dirty="0" err="1"/>
              <a:t>Fanjul</a:t>
            </a:r>
            <a:r>
              <a:rPr lang="gl-ES" sz="1800" dirty="0"/>
              <a:t>, Mola, acordan a organización dunha </a:t>
            </a:r>
            <a:r>
              <a:rPr lang="gl-ES" sz="1800" dirty="0" err="1"/>
              <a:t>insurreción</a:t>
            </a:r>
            <a:r>
              <a:rPr lang="gl-ES" sz="1800" dirty="0"/>
              <a:t> baixo o bando nominal do Xeneral </a:t>
            </a:r>
            <a:r>
              <a:rPr lang="gl-ES" sz="1800" dirty="0" err="1"/>
              <a:t>Sanjurjo</a:t>
            </a:r>
            <a:r>
              <a:rPr lang="gl-ES" sz="1800" dirty="0"/>
              <a:t> (exiliado en Portugal).</a:t>
            </a:r>
          </a:p>
        </p:txBody>
      </p:sp>
      <p:pic>
        <p:nvPicPr>
          <p:cNvPr id="99331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2889" y="2370138"/>
            <a:ext cx="7058025" cy="448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8435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1 CuadroTexto"/>
          <p:cNvSpPr txBox="1">
            <a:spLocks noChangeArrowheads="1"/>
          </p:cNvSpPr>
          <p:nvPr/>
        </p:nvSpPr>
        <p:spPr bwMode="auto">
          <a:xfrm>
            <a:off x="126328" y="0"/>
            <a:ext cx="11825265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gl-ES" sz="1800" dirty="0"/>
              <a:t> Nos 5 meses do goberno da Fronte Popular ata o estoupido da Guerra </a:t>
            </a:r>
            <a:r>
              <a:rPr lang="gl-ES" sz="1800" dirty="0" smtClean="0"/>
              <a:t>Civil, os </a:t>
            </a:r>
            <a:r>
              <a:rPr lang="gl-ES" sz="1800" dirty="0"/>
              <a:t>problemas cos que se enfrontará serán moitos: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-"/>
            </a:pPr>
            <a:r>
              <a:rPr lang="gl-ES" sz="1800" dirty="0"/>
              <a:t> Enorme cifra de desempregados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-"/>
            </a:pPr>
            <a:r>
              <a:rPr lang="gl-ES" sz="1800" dirty="0"/>
              <a:t> Extensión de desordes públicos (folgas, queima de igrexas…)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-"/>
            </a:pPr>
            <a:r>
              <a:rPr lang="gl-ES" sz="1800" dirty="0" smtClean="0"/>
              <a:t> Dialéctica </a:t>
            </a:r>
            <a:r>
              <a:rPr lang="gl-ES" sz="1800" dirty="0"/>
              <a:t>dos puños e pistolas levado adiante por Falanxe que remata con </a:t>
            </a:r>
            <a:r>
              <a:rPr lang="gl-ES" sz="1800" dirty="0" smtClean="0"/>
              <a:t>José Antonio  </a:t>
            </a:r>
            <a:r>
              <a:rPr lang="gl-ES" sz="1800" dirty="0"/>
              <a:t>no cárcere.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gl-ES" sz="1800" dirty="0" smtClean="0"/>
              <a:t>- Compromiso </a:t>
            </a:r>
            <a:r>
              <a:rPr lang="gl-ES" sz="1800" dirty="0"/>
              <a:t>dos grupos sociais máis poderosos e de gran parte do exército de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gl-ES" sz="1800" dirty="0"/>
              <a:t>asestar un golpe de forza que rematara coa República e coas súas reformas</a:t>
            </a:r>
            <a:r>
              <a:rPr lang="gl-ES" sz="1800" dirty="0" smtClean="0"/>
              <a:t>.</a:t>
            </a:r>
          </a:p>
          <a:p>
            <a:pPr>
              <a:spcBef>
                <a:spcPct val="0"/>
              </a:spcBef>
              <a:buClrTx/>
              <a:buSzTx/>
              <a:buNone/>
            </a:pPr>
            <a:endParaRPr lang="es-ES_tradnl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ClrTx/>
              <a:buSzTx/>
              <a:buNone/>
            </a:pPr>
            <a:r>
              <a:rPr lang="es-ES_tradnl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 </a:t>
            </a:r>
            <a:r>
              <a:rPr lang="es-ES_tradn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 de </a:t>
            </a:r>
            <a:r>
              <a:rPr lang="es-ES_tradnl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xullo</a:t>
            </a:r>
            <a:r>
              <a:rPr lang="es-ES_tradn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_tradnl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foi</a:t>
            </a:r>
            <a:r>
              <a:rPr lang="es-ES_tradn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_tradnl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asasinado</a:t>
            </a:r>
            <a:r>
              <a:rPr lang="es-ES_tradn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por un comando de extrema </a:t>
            </a:r>
            <a:r>
              <a:rPr lang="es-ES_tradnl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dereita</a:t>
            </a:r>
            <a:r>
              <a:rPr lang="es-ES_tradn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 </a:t>
            </a:r>
            <a:r>
              <a:rPr lang="es-ES_tradnl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tenente</a:t>
            </a:r>
            <a:r>
              <a:rPr lang="es-ES_tradn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Castillo da </a:t>
            </a:r>
            <a:r>
              <a:rPr lang="es-ES_tradnl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garda</a:t>
            </a:r>
            <a:r>
              <a:rPr lang="es-ES_tradn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asalto, militante socialista. O 13 de </a:t>
            </a:r>
            <a:r>
              <a:rPr lang="es-ES_tradnl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xullo</a:t>
            </a:r>
            <a:r>
              <a:rPr lang="es-ES_tradn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un grupo de </a:t>
            </a:r>
            <a:r>
              <a:rPr lang="es-ES_tradnl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gardas</a:t>
            </a:r>
            <a:r>
              <a:rPr lang="es-ES_tradn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asalto </a:t>
            </a:r>
            <a:r>
              <a:rPr lang="es-ES_tradnl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asasinou</a:t>
            </a:r>
            <a:r>
              <a:rPr lang="es-ES_tradn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_tradnl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ó</a:t>
            </a:r>
            <a:r>
              <a:rPr lang="es-ES_tradn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líder de</a:t>
            </a:r>
          </a:p>
          <a:p>
            <a:pPr>
              <a:spcBef>
                <a:spcPct val="0"/>
              </a:spcBef>
              <a:buClrTx/>
              <a:buSzTx/>
              <a:buNone/>
            </a:pPr>
            <a:r>
              <a:rPr lang="es-ES_tradn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Renovación Española, Calvo Sotelo.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gl-ES" sz="1800" dirty="0"/>
          </a:p>
        </p:txBody>
      </p:sp>
      <p:pic>
        <p:nvPicPr>
          <p:cNvPr id="105475" name="Picture 4" descr="República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3843" y="2918619"/>
            <a:ext cx="5616575" cy="375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476" name="Picture 4" descr="República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325" y="3418681"/>
            <a:ext cx="2305050" cy="325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5477" name="4 CuadroTexto"/>
          <p:cNvSpPr txBox="1">
            <a:spLocks noChangeArrowheads="1"/>
          </p:cNvSpPr>
          <p:nvPr/>
        </p:nvSpPr>
        <p:spPr bwMode="auto">
          <a:xfrm>
            <a:off x="2615059" y="5830106"/>
            <a:ext cx="17970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_tradnl" sz="1800" dirty="0" err="1"/>
              <a:t>Tenente</a:t>
            </a:r>
            <a:r>
              <a:rPr lang="es-ES_tradnl" sz="1800" dirty="0"/>
              <a:t> Castillo</a:t>
            </a:r>
          </a:p>
        </p:txBody>
      </p:sp>
      <p:sp>
        <p:nvSpPr>
          <p:cNvPr id="105478" name="5 CuadroTexto"/>
          <p:cNvSpPr txBox="1">
            <a:spLocks noChangeArrowheads="1"/>
          </p:cNvSpPr>
          <p:nvPr/>
        </p:nvSpPr>
        <p:spPr bwMode="auto">
          <a:xfrm>
            <a:off x="4837090" y="6506334"/>
            <a:ext cx="46736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_tradnl" sz="1800" dirty="0"/>
              <a:t>Cadáver de Calvo Sotelo </a:t>
            </a:r>
            <a:r>
              <a:rPr lang="es-ES_tradnl" sz="1800" dirty="0" err="1"/>
              <a:t>tralo</a:t>
            </a:r>
            <a:r>
              <a:rPr lang="es-ES_tradnl" sz="1800" dirty="0"/>
              <a:t> </a:t>
            </a:r>
            <a:r>
              <a:rPr lang="es-ES_tradnl" sz="1800" dirty="0" err="1"/>
              <a:t>seu</a:t>
            </a:r>
            <a:r>
              <a:rPr lang="es-ES_tradnl" sz="1800" dirty="0"/>
              <a:t> </a:t>
            </a:r>
            <a:r>
              <a:rPr lang="es-ES_tradnl" sz="1800" dirty="0" err="1"/>
              <a:t>asasinato</a:t>
            </a:r>
            <a:r>
              <a:rPr lang="es-ES_tradnl" sz="1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54828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4" descr="República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051" y="1989138"/>
            <a:ext cx="6911975" cy="481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Text Box 5"/>
          <p:cNvSpPr txBox="1">
            <a:spLocks noChangeArrowheads="1"/>
          </p:cNvSpPr>
          <p:nvPr/>
        </p:nvSpPr>
        <p:spPr bwMode="auto">
          <a:xfrm>
            <a:off x="1611314" y="5949950"/>
            <a:ext cx="9056687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_tradnl" sz="2800">
                <a:latin typeface="Garamond" panose="02020404030301010803" pitchFamily="18" charset="0"/>
              </a:rPr>
              <a:t>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gl-ES" sz="2800">
              <a:latin typeface="Garamond" panose="02020404030301010803" pitchFamily="18" charset="0"/>
            </a:endParaRPr>
          </a:p>
        </p:txBody>
      </p:sp>
      <p:sp>
        <p:nvSpPr>
          <p:cNvPr id="10244" name="Text Box 6"/>
          <p:cNvSpPr txBox="1">
            <a:spLocks noChangeArrowheads="1"/>
          </p:cNvSpPr>
          <p:nvPr/>
        </p:nvSpPr>
        <p:spPr bwMode="auto">
          <a:xfrm>
            <a:off x="1524001" y="0"/>
            <a:ext cx="9157763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gl-ES" sz="2400">
                <a:latin typeface="Garamond" panose="02020404030301010803" pitchFamily="18" charset="0"/>
              </a:rPr>
              <a:t>Goicoechea, militante de Renovación Española, no enterro de Calvo Sotelo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gl-ES" sz="2400">
                <a:latin typeface="Garamond" panose="02020404030301010803" pitchFamily="18" charset="0"/>
              </a:rPr>
              <a:t>ante unha multitude co brazo en alto declarou, case como unha declaración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gl-ES" sz="2400">
                <a:latin typeface="Garamond" panose="02020404030301010803" pitchFamily="18" charset="0"/>
              </a:rPr>
              <a:t> de guerra: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gl-ES" sz="2400">
                <a:latin typeface="Garamond" panose="02020404030301010803" pitchFamily="18" charset="0"/>
              </a:rPr>
              <a:t>“ Ante Deus que nos oe e nos ve, empeñamos solemne xuramento de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gl-ES" sz="2400">
                <a:latin typeface="Garamond" panose="02020404030301010803" pitchFamily="18" charset="0"/>
              </a:rPr>
              <a:t>consagrar a nosa vida a...: imitar o teu exemplo, vingar a túa morte,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gl-ES" sz="2400">
                <a:latin typeface="Garamond" panose="02020404030301010803" pitchFamily="18" charset="0"/>
              </a:rPr>
              <a:t>salvar a España” </a:t>
            </a:r>
          </a:p>
        </p:txBody>
      </p:sp>
    </p:spTree>
    <p:extLst>
      <p:ext uri="{BB962C8B-B14F-4D97-AF65-F5344CB8AC3E}">
        <p14:creationId xmlns:p14="http://schemas.microsoft.com/office/powerpoint/2010/main" val="1708038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271</TotalTime>
  <Words>3011</Words>
  <Application>Microsoft Office PowerPoint</Application>
  <PresentationFormat>Panorámica</PresentationFormat>
  <Paragraphs>439</Paragraphs>
  <Slides>45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45</vt:i4>
      </vt:variant>
    </vt:vector>
  </HeadingPairs>
  <TitlesOfParts>
    <vt:vector size="54" baseType="lpstr">
      <vt:lpstr>Arial</vt:lpstr>
      <vt:lpstr>Calibri</vt:lpstr>
      <vt:lpstr>Calibri Light</vt:lpstr>
      <vt:lpstr>Garamond</vt:lpstr>
      <vt:lpstr>Tahoma</vt:lpstr>
      <vt:lpstr>Times New Roman</vt:lpstr>
      <vt:lpstr>Wingdings</vt:lpstr>
      <vt:lpstr>Wingdings 3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José Mario Domínguez Cabaleiro</dc:creator>
  <cp:lastModifiedBy>Usuario</cp:lastModifiedBy>
  <cp:revision>26</cp:revision>
  <dcterms:created xsi:type="dcterms:W3CDTF">2020-06-15T11:49:48Z</dcterms:created>
  <dcterms:modified xsi:type="dcterms:W3CDTF">2023-08-16T17:09:00Z</dcterms:modified>
</cp:coreProperties>
</file>