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gl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989A0-73D4-40CB-976C-09B4C8061B55}" type="datetimeFigureOut">
              <a:rPr lang="gl-ES" smtClean="0"/>
              <a:t>29/01/2024</a:t>
            </a:fld>
            <a:endParaRPr lang="gl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24AED-4CC7-4389-B989-323B6B745A8B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1603669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989A0-73D4-40CB-976C-09B4C8061B55}" type="datetimeFigureOut">
              <a:rPr lang="gl-ES" smtClean="0"/>
              <a:t>29/01/2024</a:t>
            </a:fld>
            <a:endParaRPr lang="gl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24AED-4CC7-4389-B989-323B6B745A8B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1860323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989A0-73D4-40CB-976C-09B4C8061B55}" type="datetimeFigureOut">
              <a:rPr lang="gl-ES" smtClean="0"/>
              <a:t>29/01/2024</a:t>
            </a:fld>
            <a:endParaRPr lang="gl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24AED-4CC7-4389-B989-323B6B745A8B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3369803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989A0-73D4-40CB-976C-09B4C8061B55}" type="datetimeFigureOut">
              <a:rPr lang="gl-ES" smtClean="0"/>
              <a:t>29/01/2024</a:t>
            </a:fld>
            <a:endParaRPr lang="gl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24AED-4CC7-4389-B989-323B6B745A8B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1762048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989A0-73D4-40CB-976C-09B4C8061B55}" type="datetimeFigureOut">
              <a:rPr lang="gl-ES" smtClean="0"/>
              <a:t>29/01/2024</a:t>
            </a:fld>
            <a:endParaRPr lang="gl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24AED-4CC7-4389-B989-323B6B745A8B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3031488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989A0-73D4-40CB-976C-09B4C8061B55}" type="datetimeFigureOut">
              <a:rPr lang="gl-ES" smtClean="0"/>
              <a:t>29/01/2024</a:t>
            </a:fld>
            <a:endParaRPr lang="gl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24AED-4CC7-4389-B989-323B6B745A8B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1274957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989A0-73D4-40CB-976C-09B4C8061B55}" type="datetimeFigureOut">
              <a:rPr lang="gl-ES" smtClean="0"/>
              <a:t>29/01/2024</a:t>
            </a:fld>
            <a:endParaRPr lang="gl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24AED-4CC7-4389-B989-323B6B745A8B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461860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989A0-73D4-40CB-976C-09B4C8061B55}" type="datetimeFigureOut">
              <a:rPr lang="gl-ES" smtClean="0"/>
              <a:t>29/01/2024</a:t>
            </a:fld>
            <a:endParaRPr lang="gl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24AED-4CC7-4389-B989-323B6B745A8B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2498376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989A0-73D4-40CB-976C-09B4C8061B55}" type="datetimeFigureOut">
              <a:rPr lang="gl-ES" smtClean="0"/>
              <a:t>29/01/2024</a:t>
            </a:fld>
            <a:endParaRPr lang="gl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24AED-4CC7-4389-B989-323B6B745A8B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2000274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989A0-73D4-40CB-976C-09B4C8061B55}" type="datetimeFigureOut">
              <a:rPr lang="gl-ES" smtClean="0"/>
              <a:t>29/01/2024</a:t>
            </a:fld>
            <a:endParaRPr lang="gl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24AED-4CC7-4389-B989-323B6B745A8B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1524696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gl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989A0-73D4-40CB-976C-09B4C8061B55}" type="datetimeFigureOut">
              <a:rPr lang="gl-ES" smtClean="0"/>
              <a:t>29/01/2024</a:t>
            </a:fld>
            <a:endParaRPr lang="gl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24AED-4CC7-4389-B989-323B6B745A8B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1171637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B989A0-73D4-40CB-976C-09B4C8061B55}" type="datetimeFigureOut">
              <a:rPr lang="gl-ES" smtClean="0"/>
              <a:t>29/01/2024</a:t>
            </a:fld>
            <a:endParaRPr lang="gl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gl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424AED-4CC7-4389-B989-323B6B745A8B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2846147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2.bp.blogspot.com/-8I2lDtI0P_s/Ta3Vw2PIFrI/AAAAAAAAAwI/VVSO56VMwGY/s1600/Screenshot_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371" y="619824"/>
            <a:ext cx="8673737" cy="6238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1611085" y="-26507"/>
            <a:ext cx="88304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3600" b="1" u="sng" dirty="0"/>
              <a:t>O PAPEL DA MULLER NA IDADE MODERNA</a:t>
            </a:r>
            <a:r>
              <a:rPr lang="es-ES" sz="3600" u="sng" dirty="0"/>
              <a:t>.</a:t>
            </a:r>
            <a:endParaRPr lang="es-ES" sz="3600" u="sng" dirty="0"/>
          </a:p>
        </p:txBody>
      </p:sp>
    </p:spTree>
    <p:extLst>
      <p:ext uri="{BB962C8B-B14F-4D97-AF65-F5344CB8AC3E}">
        <p14:creationId xmlns:p14="http://schemas.microsoft.com/office/powerpoint/2010/main" val="17809442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0" y="0"/>
            <a:ext cx="6035040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b="1" u="sng" dirty="0"/>
              <a:t>O</a:t>
            </a:r>
            <a:r>
              <a:rPr lang="es-ES" sz="2000" b="1" u="sng" dirty="0" smtClean="0"/>
              <a:t> PAPEL DA MULLER NA IDADE MODERNA</a:t>
            </a:r>
            <a:r>
              <a:rPr lang="es-ES" sz="2000" u="sng" dirty="0" smtClean="0"/>
              <a:t>.</a:t>
            </a:r>
            <a:endParaRPr lang="es-ES" sz="2000" u="sng" dirty="0"/>
          </a:p>
          <a:p>
            <a:pPr algn="just"/>
            <a:r>
              <a:rPr lang="es-ES" sz="2000" b="1" dirty="0"/>
              <a:t>Dificultades que presenta o </a:t>
            </a:r>
            <a:r>
              <a:rPr lang="es-ES" sz="2000" b="1" dirty="0" err="1"/>
              <a:t>estudo</a:t>
            </a:r>
            <a:r>
              <a:rPr lang="es-ES" sz="2000" b="1" dirty="0"/>
              <a:t> de </a:t>
            </a:r>
            <a:r>
              <a:rPr lang="es-ES" sz="2000" b="1" dirty="0" err="1"/>
              <a:t>xénero</a:t>
            </a:r>
            <a:r>
              <a:rPr lang="es-ES" sz="2000" b="1" dirty="0"/>
              <a:t> na </a:t>
            </a:r>
            <a:r>
              <a:rPr lang="es-ES" sz="2000" b="1" dirty="0" err="1"/>
              <a:t>Idade</a:t>
            </a:r>
            <a:r>
              <a:rPr lang="es-ES" sz="2000" b="1" dirty="0"/>
              <a:t> Moderna</a:t>
            </a:r>
            <a:endParaRPr lang="es-ES" sz="2000" dirty="0"/>
          </a:p>
          <a:p>
            <a:pPr algn="just"/>
            <a:r>
              <a:rPr lang="es-ES" sz="2000" dirty="0"/>
              <a:t>O </a:t>
            </a:r>
            <a:r>
              <a:rPr lang="es-ES" sz="2000" dirty="0" err="1"/>
              <a:t>estudo</a:t>
            </a:r>
            <a:r>
              <a:rPr lang="es-ES" sz="2000" dirty="0"/>
              <a:t> de </a:t>
            </a:r>
            <a:r>
              <a:rPr lang="es-ES" sz="2000" dirty="0" err="1"/>
              <a:t>xénero</a:t>
            </a:r>
            <a:r>
              <a:rPr lang="es-ES" sz="2000" dirty="0"/>
              <a:t> na </a:t>
            </a:r>
            <a:r>
              <a:rPr lang="es-ES" sz="2000" dirty="0" err="1"/>
              <a:t>Idade</a:t>
            </a:r>
            <a:r>
              <a:rPr lang="es-ES" sz="2000" dirty="0"/>
              <a:t> Moderna </a:t>
            </a:r>
            <a:r>
              <a:rPr lang="es-ES" sz="2000" dirty="0" err="1"/>
              <a:t>sempre</a:t>
            </a:r>
            <a:r>
              <a:rPr lang="es-ES" sz="2000" dirty="0"/>
              <a:t> estivo condicionada </a:t>
            </a:r>
            <a:r>
              <a:rPr lang="es-ES" sz="2000" dirty="0" err="1"/>
              <a:t>pola</a:t>
            </a:r>
            <a:r>
              <a:rPr lang="es-ES" sz="2000" b="1" dirty="0"/>
              <a:t> visión incompleta e fragmentaria sobre a </a:t>
            </a:r>
            <a:r>
              <a:rPr lang="es-ES" sz="2000" b="1" dirty="0" err="1"/>
              <a:t>muller</a:t>
            </a:r>
            <a:r>
              <a:rPr lang="es-ES" sz="2000" b="1" dirty="0"/>
              <a:t> q</a:t>
            </a:r>
            <a:r>
              <a:rPr lang="es-ES" sz="2000" dirty="0"/>
              <a:t>ue </a:t>
            </a:r>
            <a:r>
              <a:rPr lang="es-ES" sz="2000" dirty="0" err="1"/>
              <a:t>proxecta</a:t>
            </a:r>
            <a:r>
              <a:rPr lang="es-ES" sz="2000" dirty="0"/>
              <a:t> a </a:t>
            </a:r>
            <a:r>
              <a:rPr lang="es-ES" sz="2000" dirty="0" err="1"/>
              <a:t>lexislación</a:t>
            </a:r>
            <a:r>
              <a:rPr lang="es-ES" sz="2000" dirty="0"/>
              <a:t> </a:t>
            </a:r>
            <a:r>
              <a:rPr lang="es-ES" sz="2000" dirty="0" err="1"/>
              <a:t>desta</a:t>
            </a:r>
            <a:r>
              <a:rPr lang="es-ES" sz="2000" dirty="0"/>
              <a:t> época, a inexistencia de </a:t>
            </a:r>
            <a:r>
              <a:rPr lang="es-ES" sz="2000" dirty="0" err="1"/>
              <a:t>fontes</a:t>
            </a:r>
            <a:r>
              <a:rPr lang="es-ES" sz="2000" dirty="0"/>
              <a:t> emanadas das propias mulleres e polo escaso interese que </a:t>
            </a:r>
            <a:r>
              <a:rPr lang="es-ES" sz="2000" dirty="0" err="1"/>
              <a:t>espertaba</a:t>
            </a:r>
            <a:r>
              <a:rPr lang="es-ES" sz="2000" dirty="0"/>
              <a:t> nos historiadores </a:t>
            </a:r>
            <a:r>
              <a:rPr lang="es-ES" sz="2000" dirty="0" err="1"/>
              <a:t>tradicionais</a:t>
            </a:r>
            <a:r>
              <a:rPr lang="es-ES" sz="2000" dirty="0"/>
              <a:t>. En </a:t>
            </a:r>
            <a:r>
              <a:rPr lang="es-ES" sz="2000" dirty="0" err="1"/>
              <a:t>xeral</a:t>
            </a:r>
            <a:r>
              <a:rPr lang="es-ES" sz="2000" dirty="0"/>
              <a:t>, a </a:t>
            </a:r>
            <a:r>
              <a:rPr lang="es-ES" sz="2000" b="1" dirty="0"/>
              <a:t>dependencia legal das mulleres, sometidas </a:t>
            </a:r>
            <a:r>
              <a:rPr lang="es-ES" sz="2000" b="1" dirty="0" err="1"/>
              <a:t>ós</a:t>
            </a:r>
            <a:r>
              <a:rPr lang="es-ES" sz="2000" b="1" dirty="0"/>
              <a:t> </a:t>
            </a:r>
            <a:r>
              <a:rPr lang="es-ES" sz="2000" b="1" dirty="0" err="1"/>
              <a:t>homes</a:t>
            </a:r>
            <a:r>
              <a:rPr lang="es-ES" sz="2000" b="1" dirty="0"/>
              <a:t>, </a:t>
            </a:r>
            <a:r>
              <a:rPr lang="es-ES" sz="2000" b="1" dirty="0" err="1"/>
              <a:t>ocultábaas</a:t>
            </a:r>
            <a:r>
              <a:rPr lang="es-ES" sz="2000" b="1" dirty="0"/>
              <a:t> </a:t>
            </a:r>
            <a:r>
              <a:rPr lang="es-ES" sz="2000" b="1" dirty="0" err="1"/>
              <a:t>ou</a:t>
            </a:r>
            <a:r>
              <a:rPr lang="es-ES" sz="2000" b="1" dirty="0"/>
              <a:t> </a:t>
            </a:r>
            <a:r>
              <a:rPr lang="es-ES" sz="2000" b="1" dirty="0" err="1"/>
              <a:t>mantíñaas</a:t>
            </a:r>
            <a:r>
              <a:rPr lang="es-ES" sz="2000" b="1" dirty="0"/>
              <a:t> na sombra</a:t>
            </a:r>
            <a:r>
              <a:rPr lang="es-ES" sz="2000" b="1" dirty="0" smtClean="0"/>
              <a:t>.</a:t>
            </a:r>
          </a:p>
          <a:p>
            <a:pPr algn="just"/>
            <a:r>
              <a:rPr lang="es-ES" sz="2000" b="1" dirty="0"/>
              <a:t>A condición </a:t>
            </a:r>
            <a:r>
              <a:rPr lang="es-ES" sz="2000" b="1" dirty="0" err="1"/>
              <a:t>xurídica</a:t>
            </a:r>
            <a:r>
              <a:rPr lang="es-ES" sz="2000" b="1" dirty="0"/>
              <a:t> das mulleres no </a:t>
            </a:r>
            <a:r>
              <a:rPr lang="es-ES" sz="2000" b="1" dirty="0" err="1"/>
              <a:t>Antigo</a:t>
            </a:r>
            <a:r>
              <a:rPr lang="es-ES" sz="2000" b="1" dirty="0"/>
              <a:t> </a:t>
            </a:r>
            <a:r>
              <a:rPr lang="es-ES" sz="2000" b="1" dirty="0" err="1"/>
              <a:t>Réxime</a:t>
            </a:r>
            <a:r>
              <a:rPr lang="es-ES" sz="2000" dirty="0"/>
              <a:t> </a:t>
            </a:r>
          </a:p>
          <a:p>
            <a:pPr algn="just"/>
            <a:r>
              <a:rPr lang="es-ES" sz="2000" dirty="0"/>
              <a:t>A </a:t>
            </a:r>
            <a:r>
              <a:rPr lang="es-ES" sz="2000" b="1" dirty="0" err="1"/>
              <a:t>ideoloxía</a:t>
            </a:r>
            <a:r>
              <a:rPr lang="es-ES" sz="2000" b="1" dirty="0"/>
              <a:t> patriarcal </a:t>
            </a:r>
            <a:r>
              <a:rPr lang="es-ES" sz="2000" dirty="0" err="1"/>
              <a:t>vixente</a:t>
            </a:r>
            <a:r>
              <a:rPr lang="es-ES" sz="2000" dirty="0"/>
              <a:t> desde a </a:t>
            </a:r>
            <a:r>
              <a:rPr lang="es-ES" sz="2000" dirty="0" err="1"/>
              <a:t>Antigüidade</a:t>
            </a:r>
            <a:r>
              <a:rPr lang="es-ES" sz="2000" dirty="0"/>
              <a:t> está presente na </a:t>
            </a:r>
            <a:r>
              <a:rPr lang="es-ES" sz="2000" dirty="0" err="1"/>
              <a:t>Idade</a:t>
            </a:r>
            <a:r>
              <a:rPr lang="es-ES" sz="2000" dirty="0"/>
              <a:t> Moderna </a:t>
            </a:r>
            <a:r>
              <a:rPr lang="es-ES" sz="2000" dirty="0" err="1"/>
              <a:t>nas</a:t>
            </a:r>
            <a:r>
              <a:rPr lang="es-ES" sz="2000" dirty="0"/>
              <a:t> </a:t>
            </a:r>
            <a:r>
              <a:rPr lang="es-ES" sz="2000" dirty="0" err="1"/>
              <a:t>Leis</a:t>
            </a:r>
            <a:r>
              <a:rPr lang="es-ES" sz="2000" dirty="0"/>
              <a:t> de Toro de 1505, na Nova Recopilación de 1567 </a:t>
            </a:r>
            <a:r>
              <a:rPr lang="es-ES" sz="2000" dirty="0" err="1"/>
              <a:t>ou</a:t>
            </a:r>
            <a:r>
              <a:rPr lang="es-ES" sz="2000" dirty="0"/>
              <a:t> a Novísima Recopilación de 1805. </a:t>
            </a:r>
            <a:endParaRPr lang="es-ES" sz="2000" dirty="0" smtClean="0"/>
          </a:p>
          <a:p>
            <a:pPr algn="just"/>
            <a:r>
              <a:rPr lang="es-ES" sz="2000" dirty="0" err="1" smtClean="0"/>
              <a:t>Atribúeselle</a:t>
            </a:r>
            <a:r>
              <a:rPr lang="es-ES" sz="2000" dirty="0" smtClean="0"/>
              <a:t> </a:t>
            </a:r>
            <a:r>
              <a:rPr lang="es-ES" sz="2000" dirty="0" err="1"/>
              <a:t>ós</a:t>
            </a:r>
            <a:r>
              <a:rPr lang="es-ES" sz="2000" dirty="0"/>
              <a:t> </a:t>
            </a:r>
            <a:r>
              <a:rPr lang="es-ES" sz="2000" dirty="0" err="1"/>
              <a:t>homes</a:t>
            </a:r>
            <a:r>
              <a:rPr lang="es-ES" sz="2000" dirty="0"/>
              <a:t> a </a:t>
            </a:r>
            <a:r>
              <a:rPr lang="es-ES" sz="2000" dirty="0" err="1"/>
              <a:t>exclusividade</a:t>
            </a:r>
            <a:r>
              <a:rPr lang="es-ES" sz="2000" dirty="0"/>
              <a:t> da patria </a:t>
            </a:r>
            <a:r>
              <a:rPr lang="es-ES" sz="2000" dirty="0" err="1"/>
              <a:t>potestade</a:t>
            </a:r>
            <a:r>
              <a:rPr lang="es-ES" sz="2000" dirty="0"/>
              <a:t>, o matrimonio da </a:t>
            </a:r>
            <a:r>
              <a:rPr lang="es-ES" sz="2000" dirty="0" err="1"/>
              <a:t>muller</a:t>
            </a:r>
            <a:r>
              <a:rPr lang="es-ES" sz="2000" dirty="0"/>
              <a:t> necesitaba do </a:t>
            </a:r>
            <a:r>
              <a:rPr lang="es-ES" sz="2000" dirty="0" err="1"/>
              <a:t>consentimento</a:t>
            </a:r>
            <a:r>
              <a:rPr lang="es-ES" sz="2000" dirty="0"/>
              <a:t> paterno</a:t>
            </a:r>
            <a:r>
              <a:rPr lang="es-ES" sz="2000" b="1" dirty="0"/>
              <a:t>. Para </a:t>
            </a:r>
            <a:r>
              <a:rPr lang="es-ES" sz="2000" b="1" dirty="0" err="1"/>
              <a:t>calquera</a:t>
            </a:r>
            <a:r>
              <a:rPr lang="es-ES" sz="2000" b="1" dirty="0"/>
              <a:t> acto legal, as mulleres casadas e as </a:t>
            </a:r>
            <a:r>
              <a:rPr lang="es-ES" sz="2000" b="1" dirty="0" err="1"/>
              <a:t>solteiras</a:t>
            </a:r>
            <a:r>
              <a:rPr lang="es-ES" sz="2000" b="1" dirty="0"/>
              <a:t> dependían do permiso </a:t>
            </a:r>
            <a:r>
              <a:rPr lang="es-ES" sz="2000" dirty="0"/>
              <a:t>de maridos, </a:t>
            </a:r>
            <a:r>
              <a:rPr lang="es-ES" sz="2000" dirty="0" err="1"/>
              <a:t>pais</a:t>
            </a:r>
            <a:r>
              <a:rPr lang="es-ES" sz="2000" dirty="0"/>
              <a:t> </a:t>
            </a:r>
            <a:r>
              <a:rPr lang="es-ES" sz="2000" dirty="0" err="1"/>
              <a:t>ou</a:t>
            </a:r>
            <a:r>
              <a:rPr lang="es-ES" sz="2000" dirty="0"/>
              <a:t> </a:t>
            </a:r>
            <a:r>
              <a:rPr lang="es-ES" sz="2000" dirty="0" err="1"/>
              <a:t>titores</a:t>
            </a:r>
            <a:r>
              <a:rPr lang="es-ES" sz="2000" dirty="0"/>
              <a:t> , </a:t>
            </a:r>
            <a:r>
              <a:rPr lang="es-ES" sz="2000" dirty="0" err="1"/>
              <a:t>sen</a:t>
            </a:r>
            <a:r>
              <a:rPr lang="es-ES" sz="2000" dirty="0"/>
              <a:t> o cal non podían contratar, litigar ... </a:t>
            </a:r>
          </a:p>
        </p:txBody>
      </p:sp>
      <p:pic>
        <p:nvPicPr>
          <p:cNvPr id="1026" name="Picture 2" descr="Mujeres rebeldes. El matrimonio sin consentimiento paterno – Encrucijada de  mundos: Identidad, imagen y patrimonio de Andalucía en los tiempos modern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962" y="425844"/>
            <a:ext cx="5295523" cy="6354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91219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13211" y="104503"/>
            <a:ext cx="5930538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dirty="0"/>
              <a:t>Non se contemplaba como delito civil o adulterio dos maridos, </a:t>
            </a:r>
            <a:r>
              <a:rPr lang="es-ES" sz="2000" dirty="0" err="1"/>
              <a:t>mentres</a:t>
            </a:r>
            <a:r>
              <a:rPr lang="es-ES" sz="2000" dirty="0"/>
              <a:t> se castigaba duramente o da </a:t>
            </a:r>
            <a:r>
              <a:rPr lang="es-ES" sz="2000" dirty="0" err="1"/>
              <a:t>muller</a:t>
            </a:r>
            <a:r>
              <a:rPr lang="es-ES" sz="2000" dirty="0"/>
              <a:t> (</a:t>
            </a:r>
            <a:r>
              <a:rPr lang="es-ES" sz="2000" dirty="0" err="1"/>
              <a:t>xeralmente</a:t>
            </a:r>
            <a:r>
              <a:rPr lang="es-ES" sz="2000" dirty="0"/>
              <a:t> con penas de </a:t>
            </a:r>
            <a:r>
              <a:rPr lang="es-ES" sz="2000" dirty="0" err="1"/>
              <a:t>desterro</a:t>
            </a:r>
            <a:r>
              <a:rPr lang="es-ES" sz="2000" dirty="0"/>
              <a:t>)  e as penas sobre o </a:t>
            </a:r>
            <a:r>
              <a:rPr lang="es-ES" sz="2000" dirty="0" err="1"/>
              <a:t>amancebamento</a:t>
            </a:r>
            <a:r>
              <a:rPr lang="es-ES" sz="2000" dirty="0"/>
              <a:t> eran superiores para </a:t>
            </a:r>
            <a:r>
              <a:rPr lang="es-ES" sz="2000" dirty="0" err="1"/>
              <a:t>elas</a:t>
            </a:r>
            <a:r>
              <a:rPr lang="es-ES" sz="2000" dirty="0"/>
              <a:t>. </a:t>
            </a:r>
            <a:endParaRPr lang="es-ES" sz="2000" dirty="0" smtClean="0"/>
          </a:p>
          <a:p>
            <a:pPr algn="just"/>
            <a:endParaRPr lang="es-ES" sz="800" dirty="0" smtClean="0"/>
          </a:p>
          <a:p>
            <a:pPr algn="just"/>
            <a:r>
              <a:rPr lang="es-ES" sz="2000" dirty="0" smtClean="0"/>
              <a:t>A </a:t>
            </a:r>
            <a:r>
              <a:rPr lang="es-ES" sz="2000" dirty="0"/>
              <a:t>consideración </a:t>
            </a:r>
            <a:r>
              <a:rPr lang="es-ES" sz="2000" b="1" dirty="0"/>
              <a:t>de </a:t>
            </a:r>
            <a:r>
              <a:rPr lang="es-ES" sz="2000" b="1" dirty="0" err="1"/>
              <a:t>inferioridade</a:t>
            </a:r>
            <a:r>
              <a:rPr lang="es-ES" sz="2000" b="1" dirty="0"/>
              <a:t> física, intelectual e moral das mulleres</a:t>
            </a:r>
            <a:r>
              <a:rPr lang="es-ES" sz="2000" dirty="0"/>
              <a:t> </a:t>
            </a:r>
            <a:r>
              <a:rPr lang="es-ES" sz="2000" dirty="0" err="1"/>
              <a:t>afastábaas</a:t>
            </a:r>
            <a:r>
              <a:rPr lang="es-ES" sz="2000" dirty="0"/>
              <a:t> de toda participación activa en </a:t>
            </a:r>
            <a:r>
              <a:rPr lang="es-ES" sz="2000" dirty="0" err="1"/>
              <a:t>espazos</a:t>
            </a:r>
            <a:r>
              <a:rPr lang="es-ES" sz="2000" dirty="0"/>
              <a:t> públicos, quedando relegadas do trono, dos </a:t>
            </a:r>
            <a:r>
              <a:rPr lang="es-ES" sz="2000" dirty="0" err="1"/>
              <a:t>morgados</a:t>
            </a:r>
            <a:r>
              <a:rPr lang="es-ES" sz="2000" dirty="0"/>
              <a:t> e </a:t>
            </a:r>
            <a:r>
              <a:rPr lang="es-ES" sz="2000" dirty="0" err="1"/>
              <a:t>ó</a:t>
            </a:r>
            <a:r>
              <a:rPr lang="es-ES" sz="2000" dirty="0"/>
              <a:t> ámbito familiar e doméstico</a:t>
            </a:r>
            <a:r>
              <a:rPr lang="es-ES" sz="2000" dirty="0" smtClean="0"/>
              <a:t>.</a:t>
            </a:r>
          </a:p>
          <a:p>
            <a:pPr algn="just"/>
            <a:endParaRPr lang="es-ES" sz="800" dirty="0"/>
          </a:p>
          <a:p>
            <a:pPr algn="just"/>
            <a:r>
              <a:rPr lang="es-ES" sz="2000" dirty="0"/>
              <a:t>As </a:t>
            </a:r>
            <a:r>
              <a:rPr lang="es-ES" sz="2000" b="1" dirty="0" err="1"/>
              <a:t>Leis</a:t>
            </a:r>
            <a:r>
              <a:rPr lang="es-ES" sz="2000" b="1" dirty="0"/>
              <a:t> de Toro de 1505 </a:t>
            </a:r>
            <a:r>
              <a:rPr lang="es-ES" sz="2000" dirty="0"/>
              <a:t>aportaron </a:t>
            </a:r>
            <a:r>
              <a:rPr lang="es-ES" sz="2000" dirty="0" err="1"/>
              <a:t>algunhas</a:t>
            </a:r>
            <a:r>
              <a:rPr lang="es-ES" sz="2000" dirty="0"/>
              <a:t> </a:t>
            </a:r>
            <a:r>
              <a:rPr lang="es-ES" sz="2000" b="1" dirty="0" err="1"/>
              <a:t>melloras</a:t>
            </a:r>
            <a:r>
              <a:rPr lang="es-ES" sz="2000" b="1" dirty="0"/>
              <a:t> </a:t>
            </a:r>
            <a:r>
              <a:rPr lang="es-ES" sz="2000" dirty="0"/>
              <a:t>para as mulleres como o </a:t>
            </a:r>
            <a:r>
              <a:rPr lang="es-ES" sz="2000" dirty="0" err="1"/>
              <a:t>seu</a:t>
            </a:r>
            <a:r>
              <a:rPr lang="es-ES" sz="2000" dirty="0"/>
              <a:t> </a:t>
            </a:r>
            <a:r>
              <a:rPr lang="es-ES" sz="2000" dirty="0" err="1"/>
              <a:t>dereito</a:t>
            </a:r>
            <a:r>
              <a:rPr lang="es-ES" sz="2000" dirty="0"/>
              <a:t> a testar, a prohibición de que a </a:t>
            </a:r>
            <a:r>
              <a:rPr lang="es-ES" sz="2000" dirty="0" err="1"/>
              <a:t>muller</a:t>
            </a:r>
            <a:r>
              <a:rPr lang="es-ES" sz="2000" dirty="0"/>
              <a:t> fose apresada por </a:t>
            </a:r>
            <a:r>
              <a:rPr lang="es-ES" sz="2000" dirty="0" err="1"/>
              <a:t>débedas</a:t>
            </a:r>
            <a:r>
              <a:rPr lang="es-ES" sz="2000" dirty="0"/>
              <a:t> do marido </a:t>
            </a:r>
            <a:r>
              <a:rPr lang="es-ES" sz="2000" dirty="0" err="1"/>
              <a:t>ou</a:t>
            </a:r>
            <a:r>
              <a:rPr lang="es-ES" sz="2000" dirty="0"/>
              <a:t>, como medida protectora, que o dote e as arras da esposa </a:t>
            </a:r>
            <a:r>
              <a:rPr lang="es-ES" sz="2000" dirty="0" err="1"/>
              <a:t>foran</a:t>
            </a:r>
            <a:r>
              <a:rPr lang="es-ES" sz="2000" dirty="0"/>
              <a:t> inembargables. </a:t>
            </a:r>
            <a:endParaRPr lang="es-ES" sz="2000" dirty="0" smtClean="0"/>
          </a:p>
          <a:p>
            <a:pPr algn="just"/>
            <a:endParaRPr lang="es-ES" sz="800" dirty="0" smtClean="0"/>
          </a:p>
          <a:p>
            <a:pPr algn="just"/>
            <a:r>
              <a:rPr lang="es-ES" sz="2000" dirty="0" smtClean="0"/>
              <a:t>O </a:t>
            </a:r>
            <a:r>
              <a:rPr lang="es-ES" sz="2000" dirty="0"/>
              <a:t>colectivo </a:t>
            </a:r>
            <a:r>
              <a:rPr lang="es-ES" sz="2000" dirty="0" err="1"/>
              <a:t>máis</a:t>
            </a:r>
            <a:r>
              <a:rPr lang="es-ES" sz="2000" dirty="0"/>
              <a:t> favorecido por medidas protectoras </a:t>
            </a:r>
            <a:r>
              <a:rPr lang="es-ES" sz="2000" dirty="0" err="1"/>
              <a:t>foron</a:t>
            </a:r>
            <a:r>
              <a:rPr lang="es-ES" sz="2000" dirty="0"/>
              <a:t> </a:t>
            </a:r>
            <a:r>
              <a:rPr lang="es-ES" sz="2000" b="1" dirty="0"/>
              <a:t>as </a:t>
            </a:r>
            <a:r>
              <a:rPr lang="es-ES" sz="2000" b="1" dirty="0" err="1"/>
              <a:t>viúvas</a:t>
            </a:r>
            <a:r>
              <a:rPr lang="es-ES" sz="2000" b="1" dirty="0"/>
              <a:t>. </a:t>
            </a:r>
            <a:r>
              <a:rPr lang="es-ES" sz="2000" dirty="0"/>
              <a:t>Os gremios garantían a </a:t>
            </a:r>
            <a:r>
              <a:rPr lang="es-ES" sz="2000" dirty="0" err="1"/>
              <a:t>continuidade</a:t>
            </a:r>
            <a:r>
              <a:rPr lang="es-ES" sz="2000" dirty="0"/>
              <a:t> da </a:t>
            </a:r>
            <a:r>
              <a:rPr lang="es-ES" sz="2000" dirty="0" err="1"/>
              <a:t>actividade</a:t>
            </a:r>
            <a:r>
              <a:rPr lang="es-ES" sz="2000" dirty="0"/>
              <a:t> do marido finado, gozaban de </a:t>
            </a:r>
            <a:r>
              <a:rPr lang="es-ES" sz="2000" dirty="0" err="1"/>
              <a:t>consideracións</a:t>
            </a:r>
            <a:r>
              <a:rPr lang="es-ES" sz="2000" dirty="0"/>
              <a:t> </a:t>
            </a:r>
            <a:r>
              <a:rPr lang="es-ES" sz="2000" dirty="0" err="1"/>
              <a:t>fiscais</a:t>
            </a:r>
            <a:r>
              <a:rPr lang="es-ES" sz="2000" dirty="0"/>
              <a:t> </a:t>
            </a:r>
            <a:r>
              <a:rPr lang="es-ES" sz="2000" dirty="0" err="1"/>
              <a:t>especiais</a:t>
            </a:r>
            <a:r>
              <a:rPr lang="es-ES" sz="2000" dirty="0"/>
              <a:t> e estaban exentas de </a:t>
            </a:r>
            <a:r>
              <a:rPr lang="es-ES" sz="2000" dirty="0" err="1"/>
              <a:t>aloxar</a:t>
            </a:r>
            <a:r>
              <a:rPr lang="es-ES" sz="2000" dirty="0"/>
              <a:t> as tropas nos </a:t>
            </a:r>
            <a:r>
              <a:rPr lang="es-ES" sz="2000" dirty="0" err="1"/>
              <a:t>seus</a:t>
            </a:r>
            <a:r>
              <a:rPr lang="es-ES" sz="2000" dirty="0"/>
              <a:t> domicilios.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3529" y="3074126"/>
            <a:ext cx="4920343" cy="344424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023" y="27737"/>
            <a:ext cx="4378234" cy="2977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5367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60960" y="-5417"/>
            <a:ext cx="5573174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b="1" dirty="0"/>
              <a:t>O papel da </a:t>
            </a:r>
            <a:r>
              <a:rPr lang="es-ES" sz="2000" b="1" dirty="0" err="1"/>
              <a:t>muller</a:t>
            </a:r>
            <a:r>
              <a:rPr lang="es-ES" sz="2000" b="1" dirty="0"/>
              <a:t> na institución familiar: esposa, </a:t>
            </a:r>
            <a:r>
              <a:rPr lang="es-ES" sz="2000" b="1" dirty="0" err="1"/>
              <a:t>nai</a:t>
            </a:r>
            <a:r>
              <a:rPr lang="es-ES" sz="2000" b="1" dirty="0"/>
              <a:t> e transmisora da </a:t>
            </a:r>
            <a:r>
              <a:rPr lang="es-ES" sz="2000" b="1" dirty="0" err="1"/>
              <a:t>herdanza</a:t>
            </a:r>
            <a:r>
              <a:rPr lang="es-ES" sz="2000" b="1" dirty="0"/>
              <a:t>.</a:t>
            </a:r>
            <a:endParaRPr lang="es-ES" sz="2000" dirty="0"/>
          </a:p>
          <a:p>
            <a:pPr algn="just"/>
            <a:r>
              <a:rPr lang="es-ES" sz="2000" dirty="0"/>
              <a:t>No </a:t>
            </a:r>
            <a:r>
              <a:rPr lang="es-ES" sz="2000" dirty="0" err="1"/>
              <a:t>Antigo</a:t>
            </a:r>
            <a:r>
              <a:rPr lang="es-ES" sz="2000" dirty="0"/>
              <a:t> </a:t>
            </a:r>
            <a:r>
              <a:rPr lang="es-ES" sz="2000" dirty="0" err="1"/>
              <a:t>Réxime</a:t>
            </a:r>
            <a:r>
              <a:rPr lang="es-ES" sz="2000" dirty="0"/>
              <a:t> o matrimonio era o paso previo para a procreación e </a:t>
            </a:r>
            <a:r>
              <a:rPr lang="es-ES" sz="2000" dirty="0" err="1"/>
              <a:t>tamén</a:t>
            </a:r>
            <a:r>
              <a:rPr lang="es-ES" sz="2000" dirty="0"/>
              <a:t> para a conservación e transmisión do patrimonio. </a:t>
            </a:r>
            <a:endParaRPr lang="es-ES" sz="2000" dirty="0" smtClean="0"/>
          </a:p>
          <a:p>
            <a:pPr algn="just"/>
            <a:r>
              <a:rPr lang="es-ES" sz="2000" b="1" dirty="0" smtClean="0"/>
              <a:t>O </a:t>
            </a:r>
            <a:r>
              <a:rPr lang="es-ES" sz="2000" b="1" dirty="0"/>
              <a:t>matrimonio </a:t>
            </a:r>
            <a:r>
              <a:rPr lang="es-ES" sz="2000" b="1" dirty="0" err="1"/>
              <a:t>establecíase</a:t>
            </a:r>
            <a:r>
              <a:rPr lang="es-ES" sz="2000" b="1" dirty="0"/>
              <a:t> por contrato entre as familias, </a:t>
            </a:r>
            <a:r>
              <a:rPr lang="es-ES" sz="2000" dirty="0"/>
              <a:t>non por decisión dos </a:t>
            </a:r>
            <a:r>
              <a:rPr lang="es-ES" sz="2000" dirty="0" err="1"/>
              <a:t>noivos</a:t>
            </a:r>
            <a:r>
              <a:rPr lang="es-ES" sz="2000" dirty="0"/>
              <a:t>, e </a:t>
            </a:r>
            <a:r>
              <a:rPr lang="es-ES" sz="2000" dirty="0" err="1"/>
              <a:t>nel</a:t>
            </a:r>
            <a:r>
              <a:rPr lang="es-ES" sz="2000" dirty="0"/>
              <a:t> </a:t>
            </a:r>
            <a:r>
              <a:rPr lang="es-ES" sz="2000" dirty="0" err="1"/>
              <a:t>estipulábase</a:t>
            </a:r>
            <a:r>
              <a:rPr lang="es-ES" sz="2000" dirty="0"/>
              <a:t> o dote aportado </a:t>
            </a:r>
            <a:r>
              <a:rPr lang="es-ES" sz="2000" dirty="0" err="1"/>
              <a:t>pola</a:t>
            </a:r>
            <a:r>
              <a:rPr lang="es-ES" sz="2000" dirty="0"/>
              <a:t> </a:t>
            </a:r>
            <a:r>
              <a:rPr lang="es-ES" sz="2000" dirty="0" err="1"/>
              <a:t>noiva</a:t>
            </a:r>
            <a:r>
              <a:rPr lang="es-ES" sz="2000" dirty="0"/>
              <a:t>. </a:t>
            </a:r>
            <a:endParaRPr lang="es-ES" sz="2000" dirty="0" smtClean="0"/>
          </a:p>
          <a:p>
            <a:pPr algn="just"/>
            <a:r>
              <a:rPr lang="es-ES" sz="2000" dirty="0" err="1" smtClean="0"/>
              <a:t>Unha</a:t>
            </a:r>
            <a:r>
              <a:rPr lang="es-ES" sz="2000" dirty="0" smtClean="0"/>
              <a:t> </a:t>
            </a:r>
            <a:r>
              <a:rPr lang="es-ES" sz="2000" dirty="0"/>
              <a:t>vez casada, </a:t>
            </a:r>
            <a:r>
              <a:rPr lang="es-ES" sz="2000" b="1" dirty="0"/>
              <a:t>o dote seguía </a:t>
            </a:r>
            <a:r>
              <a:rPr lang="es-ES" sz="2000" b="1" dirty="0" err="1"/>
              <a:t>pertencéndolle</a:t>
            </a:r>
            <a:r>
              <a:rPr lang="es-ES" sz="2000" b="1" dirty="0"/>
              <a:t> </a:t>
            </a:r>
            <a:r>
              <a:rPr lang="es-ES" sz="2000" b="1" dirty="0" err="1"/>
              <a:t>aínda</a:t>
            </a:r>
            <a:r>
              <a:rPr lang="es-ES" sz="2000" b="1" dirty="0"/>
              <a:t> que o marido era o encargado de </a:t>
            </a:r>
            <a:r>
              <a:rPr lang="es-ES" sz="2000" b="1" dirty="0" err="1"/>
              <a:t>administralo</a:t>
            </a:r>
            <a:r>
              <a:rPr lang="es-ES" sz="2000" b="1" dirty="0"/>
              <a:t>,</a:t>
            </a:r>
            <a:r>
              <a:rPr lang="es-ES" sz="2000" dirty="0"/>
              <a:t> pero non podía </a:t>
            </a:r>
            <a:r>
              <a:rPr lang="es-ES" sz="2000" dirty="0" err="1"/>
              <a:t>malgastalo</a:t>
            </a:r>
            <a:r>
              <a:rPr lang="es-ES" sz="2000" dirty="0"/>
              <a:t> (a </a:t>
            </a:r>
            <a:r>
              <a:rPr lang="es-ES" sz="2000" dirty="0" err="1"/>
              <a:t>súa</a:t>
            </a:r>
            <a:r>
              <a:rPr lang="es-ES" sz="2000" dirty="0"/>
              <a:t> </a:t>
            </a:r>
            <a:r>
              <a:rPr lang="es-ES" sz="2000" dirty="0" err="1"/>
              <a:t>muller</a:t>
            </a:r>
            <a:r>
              <a:rPr lang="es-ES" sz="2000" dirty="0"/>
              <a:t> podía </a:t>
            </a:r>
            <a:r>
              <a:rPr lang="es-ES" sz="2000" dirty="0" err="1"/>
              <a:t>reclamalo</a:t>
            </a:r>
            <a:r>
              <a:rPr lang="es-ES" sz="2000" dirty="0"/>
              <a:t> </a:t>
            </a:r>
            <a:r>
              <a:rPr lang="es-ES" sz="2000" dirty="0" err="1"/>
              <a:t>xudicialmente</a:t>
            </a:r>
            <a:r>
              <a:rPr lang="es-ES" sz="2000" dirty="0"/>
              <a:t>) e </a:t>
            </a:r>
            <a:r>
              <a:rPr lang="es-ES" sz="2000" dirty="0" err="1"/>
              <a:t>ó</a:t>
            </a:r>
            <a:r>
              <a:rPr lang="es-ES" sz="2000" dirty="0"/>
              <a:t> </a:t>
            </a:r>
            <a:r>
              <a:rPr lang="es-ES" sz="2000" dirty="0" err="1"/>
              <a:t>enviuvar</a:t>
            </a:r>
            <a:r>
              <a:rPr lang="es-ES" sz="2000" dirty="0"/>
              <a:t>, recuperaba o </a:t>
            </a:r>
            <a:r>
              <a:rPr lang="es-ES" sz="2000" dirty="0" err="1"/>
              <a:t>seu</a:t>
            </a:r>
            <a:r>
              <a:rPr lang="es-ES" sz="2000" dirty="0"/>
              <a:t> dote. </a:t>
            </a:r>
            <a:endParaRPr lang="es-ES" sz="2000" dirty="0" smtClean="0"/>
          </a:p>
          <a:p>
            <a:pPr algn="just"/>
            <a:r>
              <a:rPr lang="es-ES" sz="2000" dirty="0" smtClean="0"/>
              <a:t>Nos </a:t>
            </a:r>
            <a:r>
              <a:rPr lang="es-ES" sz="2000" dirty="0"/>
              <a:t>grupos </a:t>
            </a:r>
            <a:r>
              <a:rPr lang="es-ES" sz="2000" dirty="0" err="1"/>
              <a:t>sociais</a:t>
            </a:r>
            <a:r>
              <a:rPr lang="es-ES" sz="2000" dirty="0"/>
              <a:t> acomodados, os dotes eran a clave da política de alianzas </a:t>
            </a:r>
            <a:r>
              <a:rPr lang="es-ES" sz="2000" dirty="0" err="1"/>
              <a:t>matrimoniais</a:t>
            </a:r>
            <a:r>
              <a:rPr lang="es-ES" sz="2000" dirty="0"/>
              <a:t> </a:t>
            </a:r>
            <a:r>
              <a:rPr lang="es-ES" sz="2000" dirty="0" err="1"/>
              <a:t>pois</a:t>
            </a:r>
            <a:r>
              <a:rPr lang="es-ES" sz="2000" dirty="0"/>
              <a:t> o </a:t>
            </a:r>
            <a:r>
              <a:rPr lang="es-ES" sz="2000" dirty="0" err="1"/>
              <a:t>obxectivo</a:t>
            </a:r>
            <a:r>
              <a:rPr lang="es-ES" sz="2000" dirty="0"/>
              <a:t> final era crear lazos </a:t>
            </a:r>
            <a:r>
              <a:rPr lang="es-ES" sz="2000" dirty="0" err="1"/>
              <a:t>sociais</a:t>
            </a:r>
            <a:r>
              <a:rPr lang="es-ES" sz="2000" dirty="0"/>
              <a:t>, políticos </a:t>
            </a:r>
            <a:r>
              <a:rPr lang="es-ES" sz="2000" dirty="0" err="1"/>
              <a:t>ou</a:t>
            </a:r>
            <a:r>
              <a:rPr lang="es-ES" sz="2000" dirty="0"/>
              <a:t> económicos e evitar a fragmentación patrimonial das familias. </a:t>
            </a:r>
          </a:p>
          <a:p>
            <a:pPr algn="just"/>
            <a:r>
              <a:rPr lang="es-ES" sz="2000" dirty="0"/>
              <a:t>A </a:t>
            </a:r>
            <a:r>
              <a:rPr lang="es-ES" sz="2000" dirty="0" err="1"/>
              <a:t>muller</a:t>
            </a:r>
            <a:r>
              <a:rPr lang="es-ES" sz="2000" dirty="0"/>
              <a:t> </a:t>
            </a:r>
            <a:r>
              <a:rPr lang="es-ES" sz="2000" b="1" i="1" dirty="0"/>
              <a:t>era </a:t>
            </a:r>
            <a:r>
              <a:rPr lang="es-ES" sz="2000" b="1" i="1" dirty="0" err="1"/>
              <a:t>concibida</a:t>
            </a:r>
            <a:r>
              <a:rPr lang="es-ES" sz="2000" b="1" i="1" dirty="0"/>
              <a:t> como esposa e como </a:t>
            </a:r>
            <a:r>
              <a:rPr lang="es-ES" sz="2000" b="1" i="1" dirty="0" err="1"/>
              <a:t>nai</a:t>
            </a:r>
            <a:r>
              <a:rPr lang="es-ES" sz="2000" b="1" i="1" dirty="0"/>
              <a:t> así o universo </a:t>
            </a:r>
            <a:r>
              <a:rPr lang="es-ES" sz="2000" b="1" i="1" dirty="0" err="1"/>
              <a:t>feminino</a:t>
            </a:r>
            <a:r>
              <a:rPr lang="es-ES" sz="2000" b="1" i="1" dirty="0"/>
              <a:t> </a:t>
            </a:r>
            <a:r>
              <a:rPr lang="es-ES" sz="2000" b="1" i="1" dirty="0" err="1"/>
              <a:t>vinculábase</a:t>
            </a:r>
            <a:r>
              <a:rPr lang="es-ES" sz="2000" b="1" i="1" dirty="0"/>
              <a:t> </a:t>
            </a:r>
            <a:r>
              <a:rPr lang="es-ES" sz="2000" b="1" i="1" dirty="0" err="1"/>
              <a:t>ós</a:t>
            </a:r>
            <a:r>
              <a:rPr lang="es-ES" sz="2000" b="1" i="1" dirty="0"/>
              <a:t> labores domésticos e </a:t>
            </a:r>
            <a:r>
              <a:rPr lang="es-ES" sz="2000" b="1" i="1" dirty="0" err="1"/>
              <a:t>ao</a:t>
            </a:r>
            <a:r>
              <a:rPr lang="es-ES" sz="2000" b="1" i="1" dirty="0"/>
              <a:t> </a:t>
            </a:r>
            <a:r>
              <a:rPr lang="es-ES" sz="2000" b="1" i="1" dirty="0" err="1"/>
              <a:t>coidado</a:t>
            </a:r>
            <a:r>
              <a:rPr lang="es-ES" sz="2000" b="1" i="1" dirty="0"/>
              <a:t> do </a:t>
            </a:r>
            <a:r>
              <a:rPr lang="es-ES" sz="2000" b="1" i="1" dirty="0" err="1"/>
              <a:t>fogar</a:t>
            </a:r>
            <a:r>
              <a:rPr lang="es-ES" sz="2000" b="1" i="1" dirty="0"/>
              <a:t> </a:t>
            </a:r>
            <a:r>
              <a:rPr lang="es-ES" sz="2000" dirty="0"/>
              <a:t>e, sobre todo, ter descendencia e encargarse do </a:t>
            </a:r>
            <a:r>
              <a:rPr lang="es-ES" sz="2000" dirty="0" err="1"/>
              <a:t>seu</a:t>
            </a:r>
            <a:r>
              <a:rPr lang="es-ES" sz="2000" dirty="0"/>
              <a:t> </a:t>
            </a:r>
            <a:r>
              <a:rPr lang="es-ES" sz="2000" dirty="0" err="1"/>
              <a:t>coidado</a:t>
            </a:r>
            <a:r>
              <a:rPr lang="es-ES" sz="2000" dirty="0"/>
              <a:t>. </a:t>
            </a:r>
            <a:endParaRPr lang="gl-ES" sz="2000" dirty="0"/>
          </a:p>
        </p:txBody>
      </p:sp>
      <p:pic>
        <p:nvPicPr>
          <p:cNvPr id="3" name="Picture 4" descr="La bo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134" y="98239"/>
            <a:ext cx="6557866" cy="4396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8" descr="https://tse3.mm.bing.net/th?id=OIP.jb9x5i-SZ6SnT4ewfXLM8AHaE8&amp;pid=Api&amp;P=0&amp;h=18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134" y="4407989"/>
            <a:ext cx="3675017" cy="2450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78304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96091" y="322217"/>
            <a:ext cx="6043749" cy="1689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gl-ES" dirty="0"/>
          </a:p>
        </p:txBody>
      </p:sp>
      <p:sp>
        <p:nvSpPr>
          <p:cNvPr id="3" name="CuadroTexto 2"/>
          <p:cNvSpPr txBox="1"/>
          <p:nvPr/>
        </p:nvSpPr>
        <p:spPr>
          <a:xfrm>
            <a:off x="0" y="-60960"/>
            <a:ext cx="6339839" cy="7171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dirty="0" err="1"/>
              <a:t>Elas</a:t>
            </a:r>
            <a:r>
              <a:rPr lang="es-ES" sz="2000" dirty="0"/>
              <a:t> eran </a:t>
            </a:r>
            <a:r>
              <a:rPr lang="es-ES" sz="2000" dirty="0" err="1"/>
              <a:t>esenciais</a:t>
            </a:r>
            <a:r>
              <a:rPr lang="es-ES" sz="2000" dirty="0"/>
              <a:t> para que a familia e ata a </a:t>
            </a:r>
            <a:r>
              <a:rPr lang="es-ES" sz="2000" dirty="0" err="1"/>
              <a:t>comunidade</a:t>
            </a:r>
            <a:r>
              <a:rPr lang="es-ES" sz="2000" dirty="0"/>
              <a:t> traspasase un </a:t>
            </a:r>
            <a:r>
              <a:rPr lang="es-ES" sz="2000" dirty="0" err="1"/>
              <a:t>conxunto</a:t>
            </a:r>
            <a:r>
              <a:rPr lang="es-ES" sz="2000" dirty="0"/>
              <a:t> de valores </a:t>
            </a:r>
            <a:r>
              <a:rPr lang="es-ES" sz="2000" dirty="0" err="1"/>
              <a:t>dunha</a:t>
            </a:r>
            <a:r>
              <a:rPr lang="es-ES" sz="2000" dirty="0"/>
              <a:t> </a:t>
            </a:r>
            <a:r>
              <a:rPr lang="es-ES" sz="2000" dirty="0" err="1"/>
              <a:t>xeración</a:t>
            </a:r>
            <a:r>
              <a:rPr lang="es-ES" sz="2000" dirty="0"/>
              <a:t> a </a:t>
            </a:r>
            <a:r>
              <a:rPr lang="es-ES" sz="2000" dirty="0" err="1"/>
              <a:t>outra</a:t>
            </a:r>
            <a:r>
              <a:rPr lang="es-ES" sz="2000" dirty="0"/>
              <a:t>, </a:t>
            </a:r>
            <a:r>
              <a:rPr lang="es-ES" sz="2000" dirty="0" err="1"/>
              <a:t>tendo</a:t>
            </a:r>
            <a:r>
              <a:rPr lang="es-ES" sz="2000" dirty="0"/>
              <a:t> en </a:t>
            </a:r>
            <a:r>
              <a:rPr lang="es-ES" sz="2000" dirty="0" err="1"/>
              <a:t>conta</a:t>
            </a:r>
            <a:r>
              <a:rPr lang="es-ES" sz="2000" dirty="0"/>
              <a:t> que </a:t>
            </a:r>
            <a:r>
              <a:rPr lang="es-ES" sz="2000" b="1" dirty="0" err="1"/>
              <a:t>elas</a:t>
            </a:r>
            <a:r>
              <a:rPr lang="es-ES" sz="2000" b="1" dirty="0"/>
              <a:t> eran as que transmitían </a:t>
            </a:r>
            <a:r>
              <a:rPr lang="es-ES" sz="2000" b="1" dirty="0" err="1"/>
              <a:t>aos</a:t>
            </a:r>
            <a:r>
              <a:rPr lang="es-ES" sz="2000" b="1" dirty="0"/>
              <a:t> </a:t>
            </a:r>
            <a:r>
              <a:rPr lang="es-ES" sz="2000" b="1" dirty="0" err="1"/>
              <a:t>seus</a:t>
            </a:r>
            <a:r>
              <a:rPr lang="es-ES" sz="2000" b="1" dirty="0"/>
              <a:t> </a:t>
            </a:r>
            <a:r>
              <a:rPr lang="es-ES" sz="2000" b="1" dirty="0" err="1"/>
              <a:t>fillos</a:t>
            </a:r>
            <a:r>
              <a:rPr lang="es-ES" sz="2000" b="1" dirty="0"/>
              <a:t> e </a:t>
            </a:r>
            <a:r>
              <a:rPr lang="es-ES" sz="2000" b="1" dirty="0" err="1"/>
              <a:t>fillas</a:t>
            </a:r>
            <a:r>
              <a:rPr lang="es-ES" sz="2000" b="1" dirty="0"/>
              <a:t> as </a:t>
            </a:r>
            <a:r>
              <a:rPr lang="es-ES" sz="2000" b="1" dirty="0" err="1"/>
              <a:t>tradicións</a:t>
            </a:r>
            <a:r>
              <a:rPr lang="es-ES" sz="2000" b="1" dirty="0"/>
              <a:t>, o saber e o vivir </a:t>
            </a:r>
            <a:r>
              <a:rPr lang="es-ES" sz="2000" b="1" dirty="0" err="1"/>
              <a:t>cotiás</a:t>
            </a:r>
            <a:r>
              <a:rPr lang="es-ES" sz="2000" b="1" dirty="0"/>
              <a:t>, e as </a:t>
            </a:r>
            <a:r>
              <a:rPr lang="es-ES" sz="2000" b="1" dirty="0" err="1"/>
              <a:t>primeiras</a:t>
            </a:r>
            <a:r>
              <a:rPr lang="es-ES" sz="2000" b="1" dirty="0"/>
              <a:t> </a:t>
            </a:r>
            <a:r>
              <a:rPr lang="es-ES" sz="2000" b="1" dirty="0" err="1"/>
              <a:t>nocións</a:t>
            </a:r>
            <a:r>
              <a:rPr lang="es-ES" sz="2000" b="1" dirty="0"/>
              <a:t> </a:t>
            </a:r>
            <a:r>
              <a:rPr lang="es-ES" sz="2000" b="1" dirty="0" err="1"/>
              <a:t>relixiosas</a:t>
            </a:r>
            <a:r>
              <a:rPr lang="es-ES" sz="2000" dirty="0"/>
              <a:t>. </a:t>
            </a:r>
            <a:endParaRPr lang="es-ES" sz="2000" dirty="0" smtClean="0"/>
          </a:p>
          <a:p>
            <a:pPr algn="just"/>
            <a:r>
              <a:rPr lang="es-ES" sz="2000" dirty="0" smtClean="0"/>
              <a:t>Non </a:t>
            </a:r>
            <a:r>
              <a:rPr lang="es-ES" sz="2000" dirty="0"/>
              <a:t>era infrecuente que polo </a:t>
            </a:r>
            <a:r>
              <a:rPr lang="es-ES" sz="2000" dirty="0" err="1"/>
              <a:t>feito</a:t>
            </a:r>
            <a:r>
              <a:rPr lang="es-ES" sz="2000" dirty="0"/>
              <a:t> de non pagar o dote, </a:t>
            </a:r>
            <a:r>
              <a:rPr lang="es-ES" sz="2000" dirty="0" err="1"/>
              <a:t>ou</a:t>
            </a:r>
            <a:r>
              <a:rPr lang="es-ES" sz="2000" dirty="0"/>
              <a:t> en menor medida para escapar da tutela patriarcal, as mulleres se </a:t>
            </a:r>
            <a:r>
              <a:rPr lang="es-ES" sz="2000" dirty="0" err="1"/>
              <a:t>mantivesen</a:t>
            </a:r>
            <a:r>
              <a:rPr lang="es-ES" sz="2000" dirty="0"/>
              <a:t> célibes dentro do núcleo familiar </a:t>
            </a:r>
            <a:r>
              <a:rPr lang="es-ES" sz="2000" dirty="0" err="1"/>
              <a:t>amplo</a:t>
            </a:r>
            <a:r>
              <a:rPr lang="es-ES" sz="2000" dirty="0"/>
              <a:t> </a:t>
            </a:r>
            <a:r>
              <a:rPr lang="es-ES" sz="2000" dirty="0" err="1"/>
              <a:t>ou</a:t>
            </a:r>
            <a:r>
              <a:rPr lang="es-ES" sz="2000" dirty="0"/>
              <a:t> ingresaran en conventos.</a:t>
            </a:r>
          </a:p>
          <a:p>
            <a:pPr algn="just"/>
            <a:endParaRPr lang="es-ES" sz="800" b="1" dirty="0" smtClean="0"/>
          </a:p>
          <a:p>
            <a:pPr algn="just"/>
            <a:r>
              <a:rPr lang="es-ES" sz="2000" b="1" dirty="0" err="1" smtClean="0"/>
              <a:t>Diferenzas</a:t>
            </a:r>
            <a:r>
              <a:rPr lang="es-ES" sz="2000" b="1" dirty="0" smtClean="0"/>
              <a:t> </a:t>
            </a:r>
            <a:r>
              <a:rPr lang="es-ES" sz="2000" b="1" dirty="0" err="1"/>
              <a:t>sociais</a:t>
            </a:r>
            <a:r>
              <a:rPr lang="es-ES" sz="2000" b="1" dirty="0"/>
              <a:t>: mulleres </a:t>
            </a:r>
            <a:r>
              <a:rPr lang="es-ES" sz="2000" b="1" dirty="0" err="1"/>
              <a:t>privilexiadas</a:t>
            </a:r>
            <a:r>
              <a:rPr lang="es-ES" sz="2000" b="1" dirty="0"/>
              <a:t> e non </a:t>
            </a:r>
            <a:r>
              <a:rPr lang="es-ES" sz="2000" b="1" dirty="0" err="1"/>
              <a:t>privilexiadas</a:t>
            </a:r>
            <a:r>
              <a:rPr lang="es-ES" sz="2000" b="1" dirty="0"/>
              <a:t>.</a:t>
            </a:r>
            <a:endParaRPr lang="es-ES" sz="2000" dirty="0"/>
          </a:p>
          <a:p>
            <a:pPr algn="just"/>
            <a:r>
              <a:rPr lang="es-ES" sz="2000" dirty="0"/>
              <a:t>No </a:t>
            </a:r>
            <a:r>
              <a:rPr lang="es-ES" sz="2000" dirty="0" err="1"/>
              <a:t>Antigo</a:t>
            </a:r>
            <a:r>
              <a:rPr lang="es-ES" sz="2000" dirty="0"/>
              <a:t> </a:t>
            </a:r>
            <a:r>
              <a:rPr lang="es-ES" sz="2000" dirty="0" err="1"/>
              <a:t>Réxime</a:t>
            </a:r>
            <a:r>
              <a:rPr lang="es-ES" sz="2000" dirty="0"/>
              <a:t> a </a:t>
            </a:r>
            <a:r>
              <a:rPr lang="es-ES" sz="2000" dirty="0" err="1"/>
              <a:t>desigualdade</a:t>
            </a:r>
            <a:r>
              <a:rPr lang="es-ES" sz="2000" dirty="0"/>
              <a:t> viña dada polo </a:t>
            </a:r>
            <a:r>
              <a:rPr lang="es-ES" sz="2000" dirty="0" err="1"/>
              <a:t>nacemento</a:t>
            </a:r>
            <a:r>
              <a:rPr lang="es-ES" sz="2000" dirty="0"/>
              <a:t>. A </a:t>
            </a:r>
            <a:r>
              <a:rPr lang="es-ES" sz="2000" dirty="0" err="1"/>
              <a:t>muller</a:t>
            </a:r>
            <a:r>
              <a:rPr lang="es-ES" sz="2000" dirty="0"/>
              <a:t> tiña o status propio da </a:t>
            </a:r>
            <a:r>
              <a:rPr lang="es-ES" sz="2000" dirty="0" err="1"/>
              <a:t>súa</a:t>
            </a:r>
            <a:r>
              <a:rPr lang="es-ES" sz="2000" dirty="0"/>
              <a:t> </a:t>
            </a:r>
            <a:r>
              <a:rPr lang="es-ES" sz="2000" dirty="0" err="1"/>
              <a:t>liñaxe</a:t>
            </a:r>
            <a:r>
              <a:rPr lang="es-ES" sz="2000" dirty="0"/>
              <a:t> </a:t>
            </a:r>
            <a:r>
              <a:rPr lang="es-ES" sz="2000" dirty="0" err="1"/>
              <a:t>ou</a:t>
            </a:r>
            <a:r>
              <a:rPr lang="es-ES" sz="2000" dirty="0"/>
              <a:t> do </a:t>
            </a:r>
            <a:r>
              <a:rPr lang="es-ES" sz="2000" dirty="0" err="1"/>
              <a:t>seu</a:t>
            </a:r>
            <a:r>
              <a:rPr lang="es-ES" sz="2000" dirty="0"/>
              <a:t> estamento, </a:t>
            </a:r>
            <a:r>
              <a:rPr lang="es-ES" sz="2000" dirty="0" err="1"/>
              <a:t>orixe</a:t>
            </a:r>
            <a:r>
              <a:rPr lang="es-ES" sz="2000" dirty="0"/>
              <a:t> das </a:t>
            </a:r>
            <a:r>
              <a:rPr lang="es-ES" sz="2000" dirty="0" err="1"/>
              <a:t>diferenzas</a:t>
            </a:r>
            <a:r>
              <a:rPr lang="es-ES" sz="2000" dirty="0"/>
              <a:t> entre as mulleres </a:t>
            </a:r>
            <a:r>
              <a:rPr lang="es-ES" sz="2000" dirty="0" err="1"/>
              <a:t>nobres</a:t>
            </a:r>
            <a:r>
              <a:rPr lang="es-ES" sz="2000" dirty="0"/>
              <a:t> </a:t>
            </a:r>
            <a:r>
              <a:rPr lang="es-ES" sz="2000" dirty="0" err="1"/>
              <a:t>ou</a:t>
            </a:r>
            <a:r>
              <a:rPr lang="es-ES" sz="2000" dirty="0"/>
              <a:t> </a:t>
            </a:r>
            <a:r>
              <a:rPr lang="es-ES" sz="2000" dirty="0" err="1"/>
              <a:t>fidalgas</a:t>
            </a:r>
            <a:r>
              <a:rPr lang="es-ES" sz="2000" dirty="0"/>
              <a:t> respecto </a:t>
            </a:r>
            <a:r>
              <a:rPr lang="es-ES" sz="2000" dirty="0" err="1"/>
              <a:t>ás</a:t>
            </a:r>
            <a:r>
              <a:rPr lang="es-ES" sz="2000" dirty="0"/>
              <a:t> </a:t>
            </a:r>
            <a:r>
              <a:rPr lang="es-ES" sz="2000" dirty="0" err="1"/>
              <a:t>plebeas</a:t>
            </a:r>
            <a:r>
              <a:rPr lang="es-ES" sz="2000" dirty="0"/>
              <a:t>, ben </a:t>
            </a:r>
            <a:r>
              <a:rPr lang="es-ES" sz="2000" dirty="0" err="1"/>
              <a:t>foran</a:t>
            </a:r>
            <a:r>
              <a:rPr lang="es-ES" sz="2000" dirty="0"/>
              <a:t> </a:t>
            </a:r>
            <a:r>
              <a:rPr lang="es-ES" sz="2000" dirty="0" err="1"/>
              <a:t>campesiñas</a:t>
            </a:r>
            <a:r>
              <a:rPr lang="es-ES" sz="2000" dirty="0"/>
              <a:t>, ben da burguesía urbana. </a:t>
            </a:r>
            <a:endParaRPr lang="es-ES" sz="2000" dirty="0" smtClean="0"/>
          </a:p>
          <a:p>
            <a:pPr algn="just"/>
            <a:r>
              <a:rPr lang="es-ES" sz="2000" dirty="0" err="1" smtClean="0"/>
              <a:t>Aínda</a:t>
            </a:r>
            <a:r>
              <a:rPr lang="es-ES" sz="2000" dirty="0" smtClean="0"/>
              <a:t> </a:t>
            </a:r>
            <a:r>
              <a:rPr lang="es-ES" sz="2000" dirty="0"/>
              <a:t>que sometidas </a:t>
            </a:r>
            <a:r>
              <a:rPr lang="es-ES" sz="2000" dirty="0" err="1"/>
              <a:t>ó</a:t>
            </a:r>
            <a:r>
              <a:rPr lang="es-ES" sz="2000" dirty="0"/>
              <a:t> patriarcado, </a:t>
            </a:r>
            <a:r>
              <a:rPr lang="es-ES" sz="2000" b="1" dirty="0" err="1"/>
              <a:t>algunhas</a:t>
            </a:r>
            <a:r>
              <a:rPr lang="es-ES" sz="2000" b="1" dirty="0"/>
              <a:t> mulleres </a:t>
            </a:r>
            <a:r>
              <a:rPr lang="es-ES" sz="2000" b="1" dirty="0" err="1"/>
              <a:t>puideron</a:t>
            </a:r>
            <a:r>
              <a:rPr lang="es-ES" sz="2000" b="1" dirty="0"/>
              <a:t> acceder directamente a </a:t>
            </a:r>
            <a:r>
              <a:rPr lang="es-ES" sz="2000" b="1" dirty="0" err="1"/>
              <a:t>postos</a:t>
            </a:r>
            <a:r>
              <a:rPr lang="es-ES" sz="2000" b="1" dirty="0"/>
              <a:t> de </a:t>
            </a:r>
            <a:r>
              <a:rPr lang="es-ES" sz="2000" b="1" dirty="0" err="1"/>
              <a:t>certa</a:t>
            </a:r>
            <a:r>
              <a:rPr lang="es-ES" sz="2000" b="1" dirty="0"/>
              <a:t> importancia </a:t>
            </a:r>
            <a:r>
              <a:rPr lang="es-ES" sz="2000" dirty="0" err="1"/>
              <a:t>ou</a:t>
            </a:r>
            <a:r>
              <a:rPr lang="es-ES" sz="2000" dirty="0"/>
              <a:t> gozar de </a:t>
            </a:r>
            <a:r>
              <a:rPr lang="es-ES" sz="2000" dirty="0" err="1"/>
              <a:t>certa</a:t>
            </a:r>
            <a:r>
              <a:rPr lang="es-ES" sz="2000" dirty="0"/>
              <a:t> consideración, como as abadesas de </a:t>
            </a:r>
            <a:r>
              <a:rPr lang="es-ES" sz="2000" dirty="0" err="1"/>
              <a:t>mosteiros</a:t>
            </a:r>
            <a:r>
              <a:rPr lang="es-ES" sz="2000" dirty="0"/>
              <a:t>, señoras de </a:t>
            </a:r>
            <a:r>
              <a:rPr lang="es-ES" sz="2000" dirty="0" err="1"/>
              <a:t>vasalos</a:t>
            </a:r>
            <a:r>
              <a:rPr lang="es-ES" sz="2000" dirty="0"/>
              <a:t>; </a:t>
            </a:r>
            <a:r>
              <a:rPr lang="es-ES" sz="2000" dirty="0" err="1"/>
              <a:t>ou</a:t>
            </a:r>
            <a:r>
              <a:rPr lang="es-ES" sz="2000" dirty="0"/>
              <a:t> </a:t>
            </a:r>
            <a:r>
              <a:rPr lang="es-ES" sz="2000" dirty="0" smtClean="0"/>
              <a:t>de </a:t>
            </a:r>
            <a:r>
              <a:rPr lang="es-ES" sz="2000" dirty="0"/>
              <a:t>forma indirecta, </a:t>
            </a:r>
            <a:r>
              <a:rPr lang="es-ES" sz="2000" dirty="0" err="1"/>
              <a:t>raíñas</a:t>
            </a:r>
            <a:r>
              <a:rPr lang="es-ES" sz="2000" dirty="0"/>
              <a:t> consortes, esposas de altos cargos, </a:t>
            </a:r>
            <a:r>
              <a:rPr lang="es-ES" sz="2000" dirty="0" err="1"/>
              <a:t>nobres</a:t>
            </a:r>
            <a:r>
              <a:rPr lang="es-ES" sz="2000" dirty="0"/>
              <a:t>...</a:t>
            </a:r>
            <a:endParaRPr lang="gl-ES" sz="20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594" y="0"/>
            <a:ext cx="5308816" cy="421132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594" y="4162697"/>
            <a:ext cx="3593737" cy="269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4592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78377" y="363915"/>
            <a:ext cx="6209211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dirty="0" err="1"/>
              <a:t>Aínda</a:t>
            </a:r>
            <a:r>
              <a:rPr lang="es-ES" sz="2000" dirty="0"/>
              <a:t> que a </a:t>
            </a:r>
            <a:r>
              <a:rPr lang="es-ES" sz="2000" dirty="0" err="1"/>
              <a:t>posibilidade</a:t>
            </a:r>
            <a:r>
              <a:rPr lang="es-ES" sz="2000" dirty="0"/>
              <a:t> de educación das nenas era </a:t>
            </a:r>
            <a:r>
              <a:rPr lang="es-ES" sz="2000" dirty="0" err="1"/>
              <a:t>maior</a:t>
            </a:r>
            <a:r>
              <a:rPr lang="es-ES" sz="2000" dirty="0"/>
              <a:t> nos estamentos </a:t>
            </a:r>
            <a:r>
              <a:rPr lang="es-ES" sz="2000" dirty="0" err="1"/>
              <a:t>privilexiados</a:t>
            </a:r>
            <a:r>
              <a:rPr lang="es-ES" sz="2000" dirty="0"/>
              <a:t> (conventos, internados </a:t>
            </a:r>
            <a:r>
              <a:rPr lang="es-ES" sz="2000" dirty="0" err="1"/>
              <a:t>ou</a:t>
            </a:r>
            <a:r>
              <a:rPr lang="es-ES" sz="2000" dirty="0"/>
              <a:t> preceptores) que </a:t>
            </a:r>
            <a:r>
              <a:rPr lang="es-ES" sz="2000" dirty="0" err="1"/>
              <a:t>nas</a:t>
            </a:r>
            <a:r>
              <a:rPr lang="es-ES" sz="2000" dirty="0"/>
              <a:t> familias de </a:t>
            </a:r>
            <a:r>
              <a:rPr lang="es-ES" sz="2000" dirty="0" err="1"/>
              <a:t>artesáns</a:t>
            </a:r>
            <a:r>
              <a:rPr lang="es-ES" sz="2000" dirty="0"/>
              <a:t> </a:t>
            </a:r>
            <a:r>
              <a:rPr lang="es-ES" sz="2000" dirty="0" err="1"/>
              <a:t>ou</a:t>
            </a:r>
            <a:r>
              <a:rPr lang="es-ES" sz="2000" dirty="0"/>
              <a:t> comerciantes (</a:t>
            </a:r>
            <a:r>
              <a:rPr lang="es-ES" sz="2000" dirty="0" err="1"/>
              <a:t>escolas</a:t>
            </a:r>
            <a:r>
              <a:rPr lang="es-ES" sz="2000" dirty="0"/>
              <a:t> de </a:t>
            </a:r>
            <a:r>
              <a:rPr lang="es-ES" sz="2000" dirty="0" err="1"/>
              <a:t>primeiras</a:t>
            </a:r>
            <a:r>
              <a:rPr lang="es-ES" sz="2000" dirty="0"/>
              <a:t> letras), en </a:t>
            </a:r>
            <a:r>
              <a:rPr lang="es-ES" sz="2000" dirty="0" err="1"/>
              <a:t>xeral</a:t>
            </a:r>
            <a:r>
              <a:rPr lang="es-ES" sz="2000" dirty="0"/>
              <a:t>, a asistencia das nenas era </a:t>
            </a:r>
            <a:r>
              <a:rPr lang="es-ES" sz="2000" dirty="0" err="1"/>
              <a:t>moi</a:t>
            </a:r>
            <a:r>
              <a:rPr lang="es-ES" sz="2000" dirty="0"/>
              <a:t> minoritaria en ambos casos. </a:t>
            </a:r>
            <a:endParaRPr lang="es-ES" sz="2000" dirty="0"/>
          </a:p>
          <a:p>
            <a:pPr algn="just"/>
            <a:endParaRPr lang="es-ES" sz="800" dirty="0" smtClean="0"/>
          </a:p>
          <a:p>
            <a:pPr algn="just"/>
            <a:r>
              <a:rPr lang="es-ES" sz="2000" dirty="0" err="1" smtClean="0"/>
              <a:t>Nas</a:t>
            </a:r>
            <a:r>
              <a:rPr lang="es-ES" sz="2000" dirty="0" smtClean="0"/>
              <a:t> </a:t>
            </a:r>
            <a:r>
              <a:rPr lang="es-ES" sz="2000" dirty="0"/>
              <a:t>sociedades </a:t>
            </a:r>
            <a:r>
              <a:rPr lang="es-ES" sz="2000" dirty="0" err="1"/>
              <a:t>rurais</a:t>
            </a:r>
            <a:r>
              <a:rPr lang="es-ES" sz="2000" dirty="0"/>
              <a:t> </a:t>
            </a:r>
            <a:r>
              <a:rPr lang="es-ES" sz="2000" dirty="0" err="1"/>
              <a:t>ler</a:t>
            </a:r>
            <a:r>
              <a:rPr lang="es-ES" sz="2000" dirty="0"/>
              <a:t> e escribir non tiña </a:t>
            </a:r>
            <a:r>
              <a:rPr lang="es-ES" sz="2000" dirty="0" err="1"/>
              <a:t>unha</a:t>
            </a:r>
            <a:r>
              <a:rPr lang="es-ES" sz="2000" dirty="0"/>
              <a:t> </a:t>
            </a:r>
            <a:r>
              <a:rPr lang="es-ES" sz="2000" dirty="0" err="1"/>
              <a:t>verdadeira</a:t>
            </a:r>
            <a:r>
              <a:rPr lang="es-ES" sz="2000" dirty="0"/>
              <a:t> </a:t>
            </a:r>
            <a:r>
              <a:rPr lang="es-ES" sz="2000" dirty="0" err="1"/>
              <a:t>funcionalidade</a:t>
            </a:r>
            <a:r>
              <a:rPr lang="es-ES" sz="2000" dirty="0"/>
              <a:t>, polo que a formación estaba centrada nos labores agrarios, é por </a:t>
            </a:r>
            <a:r>
              <a:rPr lang="es-ES" sz="2000" dirty="0" err="1"/>
              <a:t>iso</a:t>
            </a:r>
            <a:r>
              <a:rPr lang="es-ES" sz="2000" dirty="0"/>
              <a:t> que as </a:t>
            </a:r>
            <a:r>
              <a:rPr lang="es-ES" sz="2000" dirty="0" err="1"/>
              <a:t>taxas</a:t>
            </a:r>
            <a:r>
              <a:rPr lang="es-ES" sz="2000" dirty="0"/>
              <a:t> de analfabetismo eran </a:t>
            </a:r>
            <a:r>
              <a:rPr lang="es-ES" sz="2000" dirty="0" err="1"/>
              <a:t>moi</a:t>
            </a:r>
            <a:r>
              <a:rPr lang="es-ES" sz="2000" dirty="0"/>
              <a:t> elevadas, </a:t>
            </a:r>
            <a:r>
              <a:rPr lang="es-ES" sz="2000" dirty="0" err="1"/>
              <a:t>máis</a:t>
            </a:r>
            <a:r>
              <a:rPr lang="es-ES" sz="2000" dirty="0"/>
              <a:t> no caso da </a:t>
            </a:r>
            <a:r>
              <a:rPr lang="es-ES" sz="2000" dirty="0" err="1"/>
              <a:t>poboación</a:t>
            </a:r>
            <a:r>
              <a:rPr lang="es-ES" sz="2000" dirty="0"/>
              <a:t> </a:t>
            </a:r>
            <a:r>
              <a:rPr lang="es-ES" sz="2000" dirty="0" err="1"/>
              <a:t>feminina</a:t>
            </a:r>
            <a:r>
              <a:rPr lang="es-ES" sz="2000" dirty="0"/>
              <a:t>. </a:t>
            </a:r>
            <a:endParaRPr lang="es-ES" sz="2000" dirty="0" smtClean="0"/>
          </a:p>
          <a:p>
            <a:pPr algn="just"/>
            <a:endParaRPr lang="es-ES" sz="800" dirty="0" smtClean="0"/>
          </a:p>
          <a:p>
            <a:pPr algn="just"/>
            <a:r>
              <a:rPr lang="es-ES" sz="2000" dirty="0" smtClean="0"/>
              <a:t>No </a:t>
            </a:r>
            <a:r>
              <a:rPr lang="es-ES" sz="2000" dirty="0"/>
              <a:t>s. XVIII, no reinado de Carlos III, por influencia da Ilustración, por </a:t>
            </a:r>
            <a:r>
              <a:rPr lang="es-ES" sz="2000" dirty="0" err="1"/>
              <a:t>primeira</a:t>
            </a:r>
            <a:r>
              <a:rPr lang="es-ES" sz="2000" dirty="0"/>
              <a:t> vez </a:t>
            </a:r>
            <a:r>
              <a:rPr lang="es-ES" sz="2000" dirty="0" err="1"/>
              <a:t>contémplase</a:t>
            </a:r>
            <a:r>
              <a:rPr lang="es-ES" sz="2000" dirty="0"/>
              <a:t> que é </a:t>
            </a:r>
            <a:r>
              <a:rPr lang="es-ES" sz="2000" dirty="0" err="1"/>
              <a:t>responsabilidade</a:t>
            </a:r>
            <a:r>
              <a:rPr lang="es-ES" sz="2000" dirty="0"/>
              <a:t> do </a:t>
            </a:r>
            <a:r>
              <a:rPr lang="es-ES" sz="2000" dirty="0" err="1"/>
              <a:t>goberno</a:t>
            </a:r>
            <a:r>
              <a:rPr lang="es-ES" sz="2000" dirty="0"/>
              <a:t> a educación das nenas (</a:t>
            </a:r>
            <a:r>
              <a:rPr lang="es-ES" sz="2000" dirty="0" err="1"/>
              <a:t>contémplase</a:t>
            </a:r>
            <a:r>
              <a:rPr lang="es-ES" sz="2000" dirty="0"/>
              <a:t> a </a:t>
            </a:r>
            <a:r>
              <a:rPr lang="es-ES" sz="2000" dirty="0" err="1"/>
              <a:t>ensinanza</a:t>
            </a:r>
            <a:r>
              <a:rPr lang="es-ES" sz="2000" dirty="0"/>
              <a:t> profesional </a:t>
            </a:r>
            <a:r>
              <a:rPr lang="es-ES" sz="2000" dirty="0" err="1"/>
              <a:t>ás</a:t>
            </a:r>
            <a:r>
              <a:rPr lang="es-ES" sz="2000" dirty="0"/>
              <a:t> mulleres para </a:t>
            </a:r>
            <a:r>
              <a:rPr lang="es-ES" sz="2000" dirty="0" err="1"/>
              <a:t>traballar</a:t>
            </a:r>
            <a:r>
              <a:rPr lang="es-ES" sz="2000" dirty="0"/>
              <a:t> </a:t>
            </a:r>
            <a:r>
              <a:rPr lang="es-ES" sz="2000" dirty="0" err="1"/>
              <a:t>nas</a:t>
            </a:r>
            <a:r>
              <a:rPr lang="es-ES" sz="2000" dirty="0"/>
              <a:t> manufacturas </a:t>
            </a:r>
            <a:r>
              <a:rPr lang="es-ES" sz="2000" dirty="0" err="1"/>
              <a:t>reais</a:t>
            </a:r>
            <a:r>
              <a:rPr lang="es-ES" sz="2000" dirty="0"/>
              <a:t>) e que debe procurarse a </a:t>
            </a:r>
            <a:r>
              <a:rPr lang="es-ES" sz="2000" dirty="0" err="1"/>
              <a:t>igualdade</a:t>
            </a:r>
            <a:r>
              <a:rPr lang="es-ES" sz="2000" dirty="0"/>
              <a:t> de posición dos </a:t>
            </a:r>
            <a:r>
              <a:rPr lang="es-ES" sz="2000" dirty="0" err="1"/>
              <a:t>homes</a:t>
            </a:r>
            <a:r>
              <a:rPr lang="es-ES" sz="2000" dirty="0"/>
              <a:t> e mulleres. </a:t>
            </a:r>
            <a:endParaRPr lang="es-ES" sz="2000" dirty="0" smtClean="0"/>
          </a:p>
          <a:p>
            <a:pPr algn="just"/>
            <a:endParaRPr lang="es-ES" sz="800" dirty="0" smtClean="0"/>
          </a:p>
          <a:p>
            <a:pPr algn="just"/>
            <a:r>
              <a:rPr lang="es-ES" sz="2000" dirty="0" smtClean="0"/>
              <a:t>As </a:t>
            </a:r>
            <a:r>
              <a:rPr lang="es-ES" sz="2000" dirty="0"/>
              <a:t>medidas adoptadas, como por </a:t>
            </a:r>
            <a:r>
              <a:rPr lang="es-ES" sz="2000" dirty="0" err="1"/>
              <a:t>exemplo</a:t>
            </a:r>
            <a:r>
              <a:rPr lang="es-ES" sz="2000" dirty="0"/>
              <a:t> a creación de 32 </a:t>
            </a:r>
            <a:r>
              <a:rPr lang="es-ES" sz="2000" dirty="0" err="1"/>
              <a:t>escolas</a:t>
            </a:r>
            <a:r>
              <a:rPr lang="es-ES" sz="2000" dirty="0"/>
              <a:t> </a:t>
            </a:r>
            <a:r>
              <a:rPr lang="es-ES" sz="2000" dirty="0" err="1"/>
              <a:t>gratuítas</a:t>
            </a:r>
            <a:r>
              <a:rPr lang="es-ES" sz="2000" dirty="0"/>
              <a:t> en Madrid, </a:t>
            </a:r>
            <a:r>
              <a:rPr lang="es-ES" sz="2000" dirty="0" err="1"/>
              <a:t>foron</a:t>
            </a:r>
            <a:r>
              <a:rPr lang="es-ES" sz="2000" dirty="0"/>
              <a:t> </a:t>
            </a:r>
            <a:r>
              <a:rPr lang="es-ES" sz="2000" dirty="0" err="1"/>
              <a:t>excepcionais</a:t>
            </a:r>
            <a:r>
              <a:rPr lang="es-ES" sz="2000" dirty="0"/>
              <a:t> e en </a:t>
            </a:r>
            <a:r>
              <a:rPr lang="es-ES" sz="2000" dirty="0" err="1"/>
              <a:t>moi</a:t>
            </a:r>
            <a:r>
              <a:rPr lang="es-ES" sz="2000" dirty="0"/>
              <a:t> </a:t>
            </a:r>
            <a:r>
              <a:rPr lang="es-ES" sz="2000" dirty="0" err="1"/>
              <a:t>pouco</a:t>
            </a:r>
            <a:r>
              <a:rPr lang="es-ES" sz="2000" dirty="0"/>
              <a:t> variaron o </a:t>
            </a:r>
            <a:r>
              <a:rPr lang="es-ES" sz="2000" dirty="0" err="1"/>
              <a:t>seu</a:t>
            </a:r>
            <a:r>
              <a:rPr lang="es-ES" sz="2000" dirty="0"/>
              <a:t> acceso á educación.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144221"/>
            <a:ext cx="5684429" cy="6574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577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87085" y="0"/>
            <a:ext cx="6078583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dirty="0" smtClean="0"/>
              <a:t>O único intento de igualar a posición entre </a:t>
            </a:r>
            <a:r>
              <a:rPr lang="es-ES" sz="2000" dirty="0" err="1" smtClean="0"/>
              <a:t>homes</a:t>
            </a:r>
            <a:r>
              <a:rPr lang="es-ES" sz="2000" dirty="0" smtClean="0"/>
              <a:t> e mulleres </a:t>
            </a:r>
            <a:r>
              <a:rPr lang="es-ES" sz="2000" dirty="0" err="1" smtClean="0"/>
              <a:t>témolo</a:t>
            </a:r>
            <a:r>
              <a:rPr lang="es-ES" sz="2000" dirty="0" smtClean="0"/>
              <a:t> </a:t>
            </a:r>
            <a:r>
              <a:rPr lang="es-ES" sz="2000" dirty="0" err="1" smtClean="0"/>
              <a:t>nas</a:t>
            </a:r>
            <a:r>
              <a:rPr lang="es-ES" sz="2000" dirty="0" smtClean="0"/>
              <a:t> Juntas de Damas de Honor e Mérito, á que </a:t>
            </a:r>
            <a:r>
              <a:rPr lang="es-ES" sz="2000" dirty="0" err="1" smtClean="0"/>
              <a:t>pertencen</a:t>
            </a:r>
            <a:r>
              <a:rPr lang="es-ES" sz="2000" dirty="0" smtClean="0"/>
              <a:t> Damas da </a:t>
            </a:r>
            <a:r>
              <a:rPr lang="es-ES" sz="2000" dirty="0" err="1" smtClean="0"/>
              <a:t>nobreza</a:t>
            </a:r>
            <a:r>
              <a:rPr lang="es-ES" sz="2000" dirty="0" smtClean="0"/>
              <a:t> como as Condesas de Montijo e Benavente, que dependían da </a:t>
            </a:r>
            <a:r>
              <a:rPr lang="es-ES" sz="2000" dirty="0" err="1" smtClean="0"/>
              <a:t>Sociedade</a:t>
            </a:r>
            <a:r>
              <a:rPr lang="es-ES" sz="2000" dirty="0" smtClean="0"/>
              <a:t> Económica de Amigos do País, pero que non </a:t>
            </a:r>
            <a:r>
              <a:rPr lang="es-ES" sz="2000" dirty="0" err="1" smtClean="0"/>
              <a:t>supuxo</a:t>
            </a:r>
            <a:r>
              <a:rPr lang="es-ES" sz="2000" dirty="0" smtClean="0"/>
              <a:t> ningún cambio na condición </a:t>
            </a:r>
            <a:r>
              <a:rPr lang="es-ES" sz="2000" dirty="0" err="1" smtClean="0"/>
              <a:t>xurídica</a:t>
            </a:r>
            <a:r>
              <a:rPr lang="es-ES" sz="2000" dirty="0" smtClean="0"/>
              <a:t> da </a:t>
            </a:r>
            <a:r>
              <a:rPr lang="es-ES" sz="2000" dirty="0" err="1" smtClean="0"/>
              <a:t>muller</a:t>
            </a:r>
            <a:r>
              <a:rPr lang="es-ES" sz="2000" dirty="0" smtClean="0"/>
              <a:t>.</a:t>
            </a:r>
            <a:r>
              <a:rPr lang="es-ES" sz="2000" b="1" dirty="0"/>
              <a:t> </a:t>
            </a:r>
            <a:endParaRPr lang="es-ES" sz="2000" b="1" dirty="0" smtClean="0"/>
          </a:p>
          <a:p>
            <a:pPr algn="just"/>
            <a:endParaRPr lang="es-ES" sz="2000" b="1" dirty="0" smtClean="0"/>
          </a:p>
          <a:p>
            <a:pPr algn="just"/>
            <a:r>
              <a:rPr lang="es-ES" sz="2000" b="1" dirty="0" smtClean="0"/>
              <a:t>O </a:t>
            </a:r>
            <a:r>
              <a:rPr lang="es-ES" sz="2000" b="1" dirty="0" err="1"/>
              <a:t>Traballo</a:t>
            </a:r>
            <a:r>
              <a:rPr lang="es-ES" sz="2000" b="1" dirty="0"/>
              <a:t> </a:t>
            </a:r>
            <a:r>
              <a:rPr lang="es-ES" sz="2000" b="1" dirty="0" err="1"/>
              <a:t>feminino</a:t>
            </a:r>
            <a:r>
              <a:rPr lang="es-ES" sz="2000" b="1" dirty="0"/>
              <a:t> no medio rural e urbano.</a:t>
            </a:r>
            <a:endParaRPr lang="es-ES" sz="2000" dirty="0"/>
          </a:p>
          <a:p>
            <a:pPr algn="just"/>
            <a:r>
              <a:rPr lang="es-ES" sz="2000" dirty="0"/>
              <a:t>O </a:t>
            </a:r>
            <a:r>
              <a:rPr lang="es-ES" sz="2000" dirty="0" err="1"/>
              <a:t>pensamento</a:t>
            </a:r>
            <a:r>
              <a:rPr lang="es-ES" sz="2000" dirty="0"/>
              <a:t> paternalista imperante contemplaba que a </a:t>
            </a:r>
            <a:r>
              <a:rPr lang="es-ES" sz="2000" dirty="0" err="1"/>
              <a:t>muller</a:t>
            </a:r>
            <a:r>
              <a:rPr lang="es-ES" sz="2000" dirty="0"/>
              <a:t> corría </a:t>
            </a:r>
            <a:r>
              <a:rPr lang="es-ES" sz="2000" dirty="0" err="1"/>
              <a:t>perigo</a:t>
            </a:r>
            <a:r>
              <a:rPr lang="es-ES" sz="2000" dirty="0"/>
              <a:t> en </a:t>
            </a:r>
            <a:r>
              <a:rPr lang="es-ES" sz="2000" dirty="0" err="1"/>
              <a:t>traballos</a:t>
            </a:r>
            <a:r>
              <a:rPr lang="es-ES" sz="2000" dirty="0"/>
              <a:t> </a:t>
            </a:r>
            <a:r>
              <a:rPr lang="es-ES" sz="2000" dirty="0" err="1"/>
              <a:t>fóra</a:t>
            </a:r>
            <a:r>
              <a:rPr lang="es-ES" sz="2000" dirty="0"/>
              <a:t> da casa e que debían evitar os que </a:t>
            </a:r>
            <a:r>
              <a:rPr lang="es-ES" sz="2000" dirty="0" err="1"/>
              <a:t>requiriran</a:t>
            </a:r>
            <a:r>
              <a:rPr lang="es-ES" sz="2000" dirty="0"/>
              <a:t> “despacho público” (evitar a relación social </a:t>
            </a:r>
            <a:r>
              <a:rPr lang="es-ES" sz="2000" dirty="0" err="1"/>
              <a:t>cos</a:t>
            </a:r>
            <a:r>
              <a:rPr lang="es-ES" sz="2000" dirty="0"/>
              <a:t> </a:t>
            </a:r>
            <a:r>
              <a:rPr lang="es-ES" sz="2000" dirty="0" err="1"/>
              <a:t>homes</a:t>
            </a:r>
            <a:r>
              <a:rPr lang="es-ES" sz="2000" dirty="0"/>
              <a:t>). </a:t>
            </a:r>
            <a:endParaRPr lang="es-ES" sz="2000" dirty="0" smtClean="0"/>
          </a:p>
          <a:p>
            <a:pPr algn="just"/>
            <a:endParaRPr lang="es-ES" sz="800" dirty="0" smtClean="0"/>
          </a:p>
          <a:p>
            <a:pPr algn="just"/>
            <a:r>
              <a:rPr lang="es-ES" sz="2000" dirty="0" err="1" smtClean="0"/>
              <a:t>Algunhas</a:t>
            </a:r>
            <a:r>
              <a:rPr lang="es-ES" sz="2000" dirty="0" smtClean="0"/>
              <a:t> </a:t>
            </a:r>
            <a:r>
              <a:rPr lang="es-ES" sz="2000" dirty="0" err="1"/>
              <a:t>profesións</a:t>
            </a:r>
            <a:r>
              <a:rPr lang="es-ES" sz="2000" dirty="0"/>
              <a:t> como o </a:t>
            </a:r>
            <a:r>
              <a:rPr lang="es-ES" sz="2000" dirty="0" err="1"/>
              <a:t>exército</a:t>
            </a:r>
            <a:r>
              <a:rPr lang="es-ES" sz="2000" dirty="0"/>
              <a:t>, ser </a:t>
            </a:r>
            <a:r>
              <a:rPr lang="es-ES" sz="2000" dirty="0" err="1"/>
              <a:t>xuíces</a:t>
            </a:r>
            <a:r>
              <a:rPr lang="es-ES" sz="2000" dirty="0"/>
              <a:t>... estaban prohibidos para </a:t>
            </a:r>
            <a:r>
              <a:rPr lang="es-ES" sz="2000" dirty="0" err="1"/>
              <a:t>ela</a:t>
            </a:r>
            <a:r>
              <a:rPr lang="es-ES" sz="2000" dirty="0"/>
              <a:t>. </a:t>
            </a:r>
            <a:endParaRPr lang="es-ES" sz="2000" dirty="0" smtClean="0"/>
          </a:p>
          <a:p>
            <a:pPr algn="just"/>
            <a:endParaRPr lang="es-ES" sz="800" dirty="0"/>
          </a:p>
          <a:p>
            <a:pPr algn="just"/>
            <a:r>
              <a:rPr lang="es-ES" sz="2000" dirty="0" err="1" smtClean="0"/>
              <a:t>Considerábanse</a:t>
            </a:r>
            <a:r>
              <a:rPr lang="es-ES" sz="2000" dirty="0" smtClean="0"/>
              <a:t> </a:t>
            </a:r>
            <a:r>
              <a:rPr lang="es-ES" sz="2000" dirty="0"/>
              <a:t>como oficios puramente </a:t>
            </a:r>
            <a:r>
              <a:rPr lang="es-ES" sz="2000" dirty="0" err="1"/>
              <a:t>femininos</a:t>
            </a:r>
            <a:r>
              <a:rPr lang="es-ES" sz="2000" dirty="0"/>
              <a:t> as </a:t>
            </a:r>
            <a:r>
              <a:rPr lang="es-ES" sz="2000" dirty="0" err="1"/>
              <a:t>panadeiras</a:t>
            </a:r>
            <a:r>
              <a:rPr lang="es-ES" sz="2000" dirty="0"/>
              <a:t>, as </a:t>
            </a:r>
            <a:r>
              <a:rPr lang="es-ES" sz="2000" dirty="0" err="1"/>
              <a:t>lavandeiras</a:t>
            </a:r>
            <a:r>
              <a:rPr lang="es-ES" sz="2000" dirty="0"/>
              <a:t>, as </a:t>
            </a:r>
            <a:r>
              <a:rPr lang="es-ES" sz="2000" dirty="0" err="1"/>
              <a:t>parteiras</a:t>
            </a:r>
            <a:r>
              <a:rPr lang="es-ES" sz="2000" dirty="0"/>
              <a:t> e o </a:t>
            </a:r>
            <a:r>
              <a:rPr lang="es-ES" sz="2000" dirty="0" err="1"/>
              <a:t>traballo</a:t>
            </a:r>
            <a:r>
              <a:rPr lang="es-ES" sz="2000" dirty="0"/>
              <a:t> do fiado, tanto no sistema doméstico, como </a:t>
            </a:r>
            <a:r>
              <a:rPr lang="es-ES" sz="2000" dirty="0" err="1"/>
              <a:t>nas</a:t>
            </a:r>
            <a:r>
              <a:rPr lang="es-ES" sz="2000" dirty="0"/>
              <a:t> </a:t>
            </a:r>
            <a:r>
              <a:rPr lang="es-ES" sz="2000" dirty="0" err="1"/>
              <a:t>primeiras</a:t>
            </a:r>
            <a:r>
              <a:rPr lang="es-ES" sz="2000" dirty="0"/>
              <a:t> manufacturas. </a:t>
            </a:r>
            <a:r>
              <a:rPr lang="es-ES" sz="2000" dirty="0" err="1"/>
              <a:t>Fóra</a:t>
            </a:r>
            <a:r>
              <a:rPr lang="es-ES" sz="2000" dirty="0"/>
              <a:t> do </a:t>
            </a:r>
            <a:r>
              <a:rPr lang="es-ES" sz="2000" dirty="0" err="1"/>
              <a:t>traballo</a:t>
            </a:r>
            <a:r>
              <a:rPr lang="es-ES" sz="2000" dirty="0"/>
              <a:t> doméstico, a </a:t>
            </a:r>
            <a:r>
              <a:rPr lang="es-ES" sz="2000" dirty="0" err="1"/>
              <a:t>actividade</a:t>
            </a:r>
            <a:r>
              <a:rPr lang="es-ES" sz="2000" dirty="0"/>
              <a:t> laboral é difícil de detectar, pero en diversos </a:t>
            </a:r>
            <a:r>
              <a:rPr lang="es-ES" sz="2000" dirty="0" err="1"/>
              <a:t>rexistros</a:t>
            </a:r>
            <a:r>
              <a:rPr lang="es-ES" sz="2000" dirty="0"/>
              <a:t> pódese valorar as </a:t>
            </a:r>
            <a:r>
              <a:rPr lang="es-ES" sz="2000" dirty="0" err="1"/>
              <a:t>diferenzas</a:t>
            </a:r>
            <a:r>
              <a:rPr lang="es-ES" sz="2000" dirty="0"/>
              <a:t> de ingresos entre os </a:t>
            </a:r>
            <a:r>
              <a:rPr lang="es-ES" sz="2000" dirty="0" err="1"/>
              <a:t>homes</a:t>
            </a:r>
            <a:r>
              <a:rPr lang="es-ES" sz="2000" dirty="0"/>
              <a:t> e as mulleres, </a:t>
            </a:r>
            <a:r>
              <a:rPr lang="es-ES" sz="2000" dirty="0" err="1"/>
              <a:t>moi</a:t>
            </a:r>
            <a:r>
              <a:rPr lang="es-ES" sz="2000" dirty="0"/>
              <a:t> superior no caso dos </a:t>
            </a:r>
            <a:r>
              <a:rPr lang="es-ES" sz="2000" dirty="0" err="1"/>
              <a:t>homes</a:t>
            </a:r>
            <a:r>
              <a:rPr lang="es-ES" sz="2000" dirty="0"/>
              <a:t> 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5339" y="3053417"/>
            <a:ext cx="5523221" cy="38100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5339" y="0"/>
            <a:ext cx="234315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0974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87085" y="87086"/>
            <a:ext cx="6357257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b="1" dirty="0"/>
              <a:t>No ámbito urbano</a:t>
            </a:r>
            <a:r>
              <a:rPr lang="es-ES" sz="2000" dirty="0"/>
              <a:t>, as mulleres dos </a:t>
            </a:r>
            <a:r>
              <a:rPr lang="es-ES" sz="2000" dirty="0" err="1"/>
              <a:t>artesáns</a:t>
            </a:r>
            <a:r>
              <a:rPr lang="es-ES" sz="2000" dirty="0"/>
              <a:t> </a:t>
            </a:r>
            <a:r>
              <a:rPr lang="es-ES" sz="2000" dirty="0" err="1"/>
              <a:t>ou</a:t>
            </a:r>
            <a:r>
              <a:rPr lang="es-ES" sz="2000" dirty="0"/>
              <a:t> dos </a:t>
            </a:r>
            <a:r>
              <a:rPr lang="es-ES" sz="2000" dirty="0" err="1"/>
              <a:t>pequenos</a:t>
            </a:r>
            <a:r>
              <a:rPr lang="es-ES" sz="2000" dirty="0"/>
              <a:t> </a:t>
            </a:r>
            <a:r>
              <a:rPr lang="es-ES" sz="2000" dirty="0" err="1"/>
              <a:t>tendeiros</a:t>
            </a:r>
            <a:r>
              <a:rPr lang="es-ES" sz="2000" dirty="0"/>
              <a:t> </a:t>
            </a:r>
            <a:r>
              <a:rPr lang="es-ES" sz="2000" dirty="0" err="1"/>
              <a:t>traballaban</a:t>
            </a:r>
            <a:r>
              <a:rPr lang="es-ES" sz="2000" dirty="0"/>
              <a:t> nos talleres </a:t>
            </a:r>
            <a:r>
              <a:rPr lang="es-ES" sz="2000" dirty="0" err="1"/>
              <a:t>ou</a:t>
            </a:r>
            <a:r>
              <a:rPr lang="es-ES" sz="2000" dirty="0"/>
              <a:t> </a:t>
            </a:r>
            <a:r>
              <a:rPr lang="es-ES" sz="2000" dirty="0" err="1"/>
              <a:t>nas</a:t>
            </a:r>
            <a:r>
              <a:rPr lang="es-ES" sz="2000" dirty="0"/>
              <a:t> </a:t>
            </a:r>
            <a:r>
              <a:rPr lang="es-ES" sz="2000" dirty="0" err="1"/>
              <a:t>tendas</a:t>
            </a:r>
            <a:r>
              <a:rPr lang="es-ES" sz="2000" dirty="0"/>
              <a:t> e, en ausencia dos </a:t>
            </a:r>
            <a:r>
              <a:rPr lang="es-ES" sz="2000" dirty="0" err="1"/>
              <a:t>homes</a:t>
            </a:r>
            <a:r>
              <a:rPr lang="es-ES" sz="2000" dirty="0"/>
              <a:t>, asumían </a:t>
            </a:r>
            <a:r>
              <a:rPr lang="es-ES" sz="2000" dirty="0" err="1"/>
              <a:t>ás</a:t>
            </a:r>
            <a:r>
              <a:rPr lang="es-ES" sz="2000" dirty="0"/>
              <a:t> veces </a:t>
            </a:r>
            <a:r>
              <a:rPr lang="es-ES" sz="2000" dirty="0" err="1"/>
              <a:t>tarefas</a:t>
            </a:r>
            <a:r>
              <a:rPr lang="es-ES" sz="2000" dirty="0"/>
              <a:t> de representación. </a:t>
            </a:r>
            <a:endParaRPr lang="es-ES" sz="2000" dirty="0" smtClean="0"/>
          </a:p>
          <a:p>
            <a:pPr algn="just"/>
            <a:r>
              <a:rPr lang="es-ES" sz="2000" dirty="0" smtClean="0"/>
              <a:t>En </a:t>
            </a:r>
            <a:r>
              <a:rPr lang="es-ES" sz="2000" dirty="0" err="1"/>
              <a:t>xeral</a:t>
            </a:r>
            <a:r>
              <a:rPr lang="es-ES" sz="2000" dirty="0"/>
              <a:t>, o número de </a:t>
            </a:r>
            <a:r>
              <a:rPr lang="es-ES" sz="2000" dirty="0" err="1"/>
              <a:t>traballadoras</a:t>
            </a:r>
            <a:r>
              <a:rPr lang="es-ES" sz="2000" dirty="0"/>
              <a:t> asalariadas era </a:t>
            </a:r>
            <a:r>
              <a:rPr lang="es-ES" sz="2000" dirty="0" err="1"/>
              <a:t>maior</a:t>
            </a:r>
            <a:r>
              <a:rPr lang="es-ES" sz="2000" dirty="0"/>
              <a:t> entre as </a:t>
            </a:r>
            <a:r>
              <a:rPr lang="es-ES" sz="2000" dirty="0" err="1"/>
              <a:t>solteiras</a:t>
            </a:r>
            <a:r>
              <a:rPr lang="es-ES" sz="2000" dirty="0"/>
              <a:t> e </a:t>
            </a:r>
            <a:r>
              <a:rPr lang="es-ES" sz="2000" dirty="0" err="1"/>
              <a:t>viúvas</a:t>
            </a:r>
            <a:r>
              <a:rPr lang="es-ES" sz="2000" dirty="0"/>
              <a:t>, que en boa medida </a:t>
            </a:r>
            <a:r>
              <a:rPr lang="es-ES" sz="2000" dirty="0" err="1"/>
              <a:t>dedicábanse</a:t>
            </a:r>
            <a:r>
              <a:rPr lang="es-ES" sz="2000" dirty="0"/>
              <a:t> a oficios relacionados coa alimentación (</a:t>
            </a:r>
            <a:r>
              <a:rPr lang="es-ES" sz="2000" dirty="0" err="1"/>
              <a:t>pandeiras</a:t>
            </a:r>
            <a:r>
              <a:rPr lang="es-ES" sz="2000" dirty="0"/>
              <a:t>, </a:t>
            </a:r>
            <a:r>
              <a:rPr lang="es-ES" sz="2000" dirty="0" err="1"/>
              <a:t>pasteleiras</a:t>
            </a:r>
            <a:r>
              <a:rPr lang="es-ES" sz="2000" dirty="0"/>
              <a:t>), </a:t>
            </a:r>
            <a:r>
              <a:rPr lang="es-ES" sz="2000" dirty="0" err="1"/>
              <a:t>ou</a:t>
            </a:r>
            <a:r>
              <a:rPr lang="es-ES" sz="2000" dirty="0"/>
              <a:t> </a:t>
            </a:r>
            <a:r>
              <a:rPr lang="es-ES" sz="2000" dirty="0" err="1"/>
              <a:t>co</a:t>
            </a:r>
            <a:r>
              <a:rPr lang="es-ES" sz="2000" dirty="0"/>
              <a:t> vestido (</a:t>
            </a:r>
            <a:r>
              <a:rPr lang="es-ES" sz="2000" dirty="0" err="1"/>
              <a:t>costureiras</a:t>
            </a:r>
            <a:r>
              <a:rPr lang="es-ES" sz="2000" dirty="0"/>
              <a:t>, </a:t>
            </a:r>
            <a:r>
              <a:rPr lang="es-ES" sz="2000" dirty="0" err="1"/>
              <a:t>tecedoras</a:t>
            </a:r>
            <a:r>
              <a:rPr lang="es-ES" sz="2000" dirty="0"/>
              <a:t>) </a:t>
            </a:r>
            <a:r>
              <a:rPr lang="es-ES" sz="2000" dirty="0" err="1"/>
              <a:t>ou</a:t>
            </a:r>
            <a:r>
              <a:rPr lang="es-ES" sz="2000" dirty="0"/>
              <a:t> o </a:t>
            </a:r>
            <a:r>
              <a:rPr lang="es-ES" sz="2000" dirty="0" err="1"/>
              <a:t>servizo</a:t>
            </a:r>
            <a:r>
              <a:rPr lang="es-ES" sz="2000" dirty="0"/>
              <a:t> doméstico, é </a:t>
            </a:r>
            <a:r>
              <a:rPr lang="es-ES" sz="2000" dirty="0" err="1"/>
              <a:t>dicir</a:t>
            </a:r>
            <a:r>
              <a:rPr lang="es-ES" sz="2000" dirty="0"/>
              <a:t>, </a:t>
            </a:r>
            <a:r>
              <a:rPr lang="es-ES" sz="2000" dirty="0" err="1"/>
              <a:t>traballos</a:t>
            </a:r>
            <a:r>
              <a:rPr lang="es-ES" sz="2000" dirty="0"/>
              <a:t> </a:t>
            </a:r>
            <a:r>
              <a:rPr lang="es-ES" sz="2000" dirty="0" err="1"/>
              <a:t>pouco</a:t>
            </a:r>
            <a:r>
              <a:rPr lang="es-ES" sz="2000" dirty="0"/>
              <a:t> cualificados e mal pagados que </a:t>
            </a:r>
            <a:r>
              <a:rPr lang="es-ES" sz="2000" dirty="0" err="1"/>
              <a:t>viñan</a:t>
            </a:r>
            <a:r>
              <a:rPr lang="es-ES" sz="2000" dirty="0"/>
              <a:t> ser </a:t>
            </a:r>
            <a:r>
              <a:rPr lang="es-ES" sz="2000" dirty="0" err="1"/>
              <a:t>unha</a:t>
            </a:r>
            <a:r>
              <a:rPr lang="es-ES" sz="2000" dirty="0"/>
              <a:t> prolongación das </a:t>
            </a:r>
            <a:r>
              <a:rPr lang="es-ES" sz="2000" dirty="0" err="1"/>
              <a:t>tarefas</a:t>
            </a:r>
            <a:r>
              <a:rPr lang="es-ES" sz="2000" dirty="0"/>
              <a:t> domésticas no mercado. </a:t>
            </a:r>
            <a:endParaRPr lang="es-ES" sz="2000" dirty="0" smtClean="0"/>
          </a:p>
          <a:p>
            <a:pPr algn="just"/>
            <a:endParaRPr lang="es-ES" sz="2000" dirty="0" smtClean="0"/>
          </a:p>
          <a:p>
            <a:pPr algn="just"/>
            <a:r>
              <a:rPr lang="es-ES" sz="2000" b="1" dirty="0" smtClean="0"/>
              <a:t>No </a:t>
            </a:r>
            <a:r>
              <a:rPr lang="es-ES" sz="2000" b="1" dirty="0"/>
              <a:t>ámbito rural</a:t>
            </a:r>
            <a:r>
              <a:rPr lang="es-ES" sz="2000" dirty="0"/>
              <a:t> as mulleres </a:t>
            </a:r>
            <a:r>
              <a:rPr lang="es-ES" sz="2000" dirty="0" err="1"/>
              <a:t>interviñan</a:t>
            </a:r>
            <a:r>
              <a:rPr lang="es-ES" sz="2000" dirty="0"/>
              <a:t> en case todas as </a:t>
            </a:r>
            <a:r>
              <a:rPr lang="es-ES" sz="2000" dirty="0" err="1"/>
              <a:t>tarefas</a:t>
            </a:r>
            <a:r>
              <a:rPr lang="es-ES" sz="2000" dirty="0"/>
              <a:t> relacionadas </a:t>
            </a:r>
            <a:r>
              <a:rPr lang="es-ES" sz="2000" dirty="0" err="1"/>
              <a:t>co</a:t>
            </a:r>
            <a:r>
              <a:rPr lang="es-ES" sz="2000" dirty="0"/>
              <a:t> cultivo da </a:t>
            </a:r>
            <a:r>
              <a:rPr lang="es-ES" sz="2000" dirty="0" err="1"/>
              <a:t>terra</a:t>
            </a:r>
            <a:r>
              <a:rPr lang="es-ES" sz="2000" dirty="0"/>
              <a:t> e </a:t>
            </a:r>
            <a:r>
              <a:rPr lang="es-ES" sz="2000" dirty="0" err="1"/>
              <a:t>coidado</a:t>
            </a:r>
            <a:r>
              <a:rPr lang="es-ES" sz="2000" dirty="0"/>
              <a:t> do </a:t>
            </a:r>
            <a:r>
              <a:rPr lang="es-ES" sz="2000" dirty="0" err="1"/>
              <a:t>gando</a:t>
            </a:r>
            <a:r>
              <a:rPr lang="es-ES" sz="2000" dirty="0"/>
              <a:t>, </a:t>
            </a:r>
            <a:r>
              <a:rPr lang="es-ES" sz="2000" dirty="0" err="1"/>
              <a:t>ó</a:t>
            </a:r>
            <a:r>
              <a:rPr lang="es-ES" sz="2000" dirty="0"/>
              <a:t> que </a:t>
            </a:r>
            <a:r>
              <a:rPr lang="es-ES" sz="2000" dirty="0" err="1"/>
              <a:t>engadían</a:t>
            </a:r>
            <a:r>
              <a:rPr lang="es-ES" sz="2000" dirty="0"/>
              <a:t> o </a:t>
            </a:r>
            <a:r>
              <a:rPr lang="es-ES" sz="2000" dirty="0" err="1"/>
              <a:t>traballo</a:t>
            </a:r>
            <a:r>
              <a:rPr lang="es-ES" sz="2000" dirty="0"/>
              <a:t> no </a:t>
            </a:r>
            <a:r>
              <a:rPr lang="es-ES" sz="2000" dirty="0" err="1"/>
              <a:t>fogar</a:t>
            </a:r>
            <a:r>
              <a:rPr lang="es-ES" sz="2000" dirty="0"/>
              <a:t>. Dentro do sistema doméstico, as mulleres do campo fiaban a la, no caso de Galicia, fundamentalmente o </a:t>
            </a:r>
            <a:r>
              <a:rPr lang="es-ES" sz="2000" dirty="0" err="1"/>
              <a:t>liño</a:t>
            </a:r>
            <a:r>
              <a:rPr lang="es-ES" sz="2000" dirty="0"/>
              <a:t>. </a:t>
            </a:r>
            <a:endParaRPr lang="es-ES" sz="2000" dirty="0" smtClean="0"/>
          </a:p>
          <a:p>
            <a:pPr algn="just"/>
            <a:endParaRPr lang="es-ES" sz="2000" dirty="0" smtClean="0"/>
          </a:p>
          <a:p>
            <a:pPr algn="just"/>
            <a:r>
              <a:rPr lang="es-ES" sz="2000" b="1" dirty="0" smtClean="0"/>
              <a:t>As </a:t>
            </a:r>
            <a:r>
              <a:rPr lang="es-ES" sz="2000" b="1" dirty="0"/>
              <a:t>mulleres da costa</a:t>
            </a:r>
            <a:r>
              <a:rPr lang="es-ES" sz="2000" dirty="0"/>
              <a:t> </a:t>
            </a:r>
            <a:r>
              <a:rPr lang="es-ES" sz="2000" dirty="0" err="1"/>
              <a:t>tamén</a:t>
            </a:r>
            <a:r>
              <a:rPr lang="es-ES" sz="2000" dirty="0"/>
              <a:t> tiñan </a:t>
            </a:r>
            <a:r>
              <a:rPr lang="es-ES" sz="2000" dirty="0" err="1"/>
              <a:t>funcións</a:t>
            </a:r>
            <a:r>
              <a:rPr lang="es-ES" sz="2000" dirty="0"/>
              <a:t> vinculadas </a:t>
            </a:r>
            <a:r>
              <a:rPr lang="es-ES" sz="2000" dirty="0" err="1"/>
              <a:t>ao</a:t>
            </a:r>
            <a:r>
              <a:rPr lang="es-ES" sz="2000" dirty="0"/>
              <a:t> mar. </a:t>
            </a:r>
            <a:r>
              <a:rPr lang="es-ES" sz="2000" dirty="0" err="1"/>
              <a:t>Elas</a:t>
            </a:r>
            <a:r>
              <a:rPr lang="es-ES" sz="2000" dirty="0"/>
              <a:t> </a:t>
            </a:r>
            <a:r>
              <a:rPr lang="es-ES" sz="2000" dirty="0" err="1"/>
              <a:t>tecían</a:t>
            </a:r>
            <a:r>
              <a:rPr lang="es-ES" sz="2000" dirty="0"/>
              <a:t> e </a:t>
            </a:r>
            <a:r>
              <a:rPr lang="es-ES" sz="2000" dirty="0" err="1"/>
              <a:t>arranxaban</a:t>
            </a:r>
            <a:r>
              <a:rPr lang="es-ES" sz="2000" dirty="0"/>
              <a:t> redes, mariscaban e preparaban o </a:t>
            </a:r>
            <a:r>
              <a:rPr lang="es-ES" sz="2000" dirty="0" err="1"/>
              <a:t>peixe</a:t>
            </a:r>
            <a:r>
              <a:rPr lang="es-ES" sz="2000" dirty="0"/>
              <a:t> para venda. 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3570" y="2804160"/>
            <a:ext cx="4722408" cy="3947797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3570" y="0"/>
            <a:ext cx="3207749" cy="2735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50620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1215</Words>
  <Application>Microsoft Office PowerPoint</Application>
  <PresentationFormat>Panorámica</PresentationFormat>
  <Paragraphs>47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Usuario</cp:lastModifiedBy>
  <cp:revision>9</cp:revision>
  <dcterms:created xsi:type="dcterms:W3CDTF">2024-01-27T22:12:56Z</dcterms:created>
  <dcterms:modified xsi:type="dcterms:W3CDTF">2024-01-29T17:52:09Z</dcterms:modified>
</cp:coreProperties>
</file>