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58" r:id="rId5"/>
    <p:sldId id="260" r:id="rId6"/>
    <p:sldId id="261" r:id="rId7"/>
    <p:sldId id="266" r:id="rId8"/>
    <p:sldId id="268" r:id="rId9"/>
    <p:sldId id="267" r:id="rId10"/>
    <p:sldId id="269" r:id="rId11"/>
    <p:sldId id="262" r:id="rId12"/>
    <p:sldId id="26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11/10/2025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9951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11/10/2025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4552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11/10/2025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3506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11/10/2025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6105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11/10/2025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8357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11/10/2025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649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11/10/2025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7373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11/10/2025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6080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11/10/2025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5341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11/10/2025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5360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11/10/2025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3886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7864-D173-4ED8-9FF1-BB65A884A35C}" type="datetimeFigureOut">
              <a:rPr lang="gl-ES" smtClean="0"/>
              <a:t>11/10/2025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092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1887" y="243841"/>
            <a:ext cx="1109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2400" b="1" dirty="0"/>
              <a:t>Conquista e colonización de América. Leis de Indias, </a:t>
            </a:r>
            <a:r>
              <a:rPr lang="es-ES" sz="2400" b="1" dirty="0" smtClean="0"/>
              <a:t>R</a:t>
            </a:r>
            <a:r>
              <a:rPr lang="aa-ET" sz="2400" b="1" dirty="0" smtClean="0"/>
              <a:t>evolución </a:t>
            </a:r>
            <a:r>
              <a:rPr lang="aa-ET" sz="2400" b="1" dirty="0"/>
              <a:t>dos prezos</a:t>
            </a:r>
            <a:r>
              <a:rPr lang="aa-ET" b="1" dirty="0"/>
              <a:t>.</a:t>
            </a:r>
            <a:endParaRPr lang="aa-ET" dirty="0">
              <a:effectLst/>
            </a:endParaRPr>
          </a:p>
        </p:txBody>
      </p:sp>
      <p:pic>
        <p:nvPicPr>
          <p:cNvPr id="1028" name="Picture 4" descr="La entrada de Hernán Cortés en Méxic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557"/>
            <a:ext cx="12192000" cy="612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3152" y="0"/>
            <a:ext cx="61173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A MITA. </a:t>
            </a:r>
            <a:r>
              <a:rPr lang="es-ES" sz="2400" dirty="0" smtClean="0"/>
              <a:t>No </a:t>
            </a:r>
            <a:r>
              <a:rPr lang="es-ES" sz="2400" dirty="0"/>
              <a:t>Perú, para as explotación das minas de </a:t>
            </a:r>
            <a:r>
              <a:rPr lang="es-ES" sz="2400" dirty="0" err="1"/>
              <a:t>prata</a:t>
            </a:r>
            <a:r>
              <a:rPr lang="es-ES" sz="2400" dirty="0"/>
              <a:t>, </a:t>
            </a:r>
            <a:r>
              <a:rPr lang="es-ES" sz="2400" dirty="0" err="1"/>
              <a:t>propiedade</a:t>
            </a:r>
            <a:r>
              <a:rPr lang="es-ES" sz="2400" dirty="0"/>
              <a:t> do </a:t>
            </a:r>
            <a:r>
              <a:rPr lang="es-ES" sz="2400" dirty="0" err="1"/>
              <a:t>Rei</a:t>
            </a:r>
            <a:r>
              <a:rPr lang="es-ES" sz="2400" dirty="0"/>
              <a:t>, pero </a:t>
            </a:r>
            <a:r>
              <a:rPr lang="es-ES" sz="2400" dirty="0" smtClean="0"/>
              <a:t>explotadas </a:t>
            </a:r>
            <a:r>
              <a:rPr lang="es-ES" sz="2400" dirty="0"/>
              <a:t>por particulares a cambio </a:t>
            </a:r>
            <a:r>
              <a:rPr lang="es-ES" sz="2400" dirty="0" err="1"/>
              <a:t>dunha</a:t>
            </a:r>
            <a:r>
              <a:rPr lang="es-ES" sz="2400" dirty="0"/>
              <a:t> quinta parte do metal, </a:t>
            </a:r>
            <a:r>
              <a:rPr lang="es-ES" sz="2400" dirty="0" err="1" smtClean="0"/>
              <a:t>estableceuse</a:t>
            </a:r>
            <a:r>
              <a:rPr lang="es-ES" sz="2400" dirty="0" smtClean="0"/>
              <a:t>, </a:t>
            </a:r>
            <a:r>
              <a:rPr lang="es-ES" sz="2400" dirty="0" err="1" smtClean="0"/>
              <a:t>seguindo</a:t>
            </a:r>
            <a:r>
              <a:rPr lang="es-ES" sz="2400" dirty="0" smtClean="0"/>
              <a:t> a institución inca da mita, o </a:t>
            </a:r>
            <a:r>
              <a:rPr lang="es-ES" sz="2400" dirty="0" err="1"/>
              <a:t>traballo</a:t>
            </a:r>
            <a:r>
              <a:rPr lang="es-ES" sz="2400" dirty="0"/>
              <a:t> </a:t>
            </a:r>
            <a:r>
              <a:rPr lang="es-ES" sz="2400" dirty="0" smtClean="0"/>
              <a:t>asalariado forzado </a:t>
            </a:r>
            <a:r>
              <a:rPr lang="es-ES" sz="2400" dirty="0"/>
              <a:t>dos </a:t>
            </a:r>
            <a:r>
              <a:rPr lang="es-ES" sz="2400" dirty="0" err="1" smtClean="0"/>
              <a:t>indíxenas</a:t>
            </a:r>
            <a:r>
              <a:rPr lang="es-ES" sz="2400" dirty="0" smtClean="0"/>
              <a:t> </a:t>
            </a:r>
            <a:r>
              <a:rPr lang="es-ES" sz="2400" dirty="0" err="1" smtClean="0"/>
              <a:t>dentre</a:t>
            </a:r>
            <a:r>
              <a:rPr lang="es-ES" sz="2400" dirty="0" smtClean="0"/>
              <a:t> 18-50 anos, un ano de cada 6. </a:t>
            </a:r>
            <a:endParaRPr lang="es-ES" sz="2400" dirty="0"/>
          </a:p>
          <a:p>
            <a:pPr algn="just"/>
            <a:r>
              <a:rPr lang="es-ES" sz="2400" dirty="0"/>
              <a:t>Durante o Imperio Inca a mita era </a:t>
            </a:r>
            <a:r>
              <a:rPr lang="es-ES" sz="2400" dirty="0" err="1"/>
              <a:t>unha</a:t>
            </a:r>
            <a:r>
              <a:rPr lang="es-ES" sz="2400" dirty="0"/>
              <a:t> forma de </a:t>
            </a:r>
            <a:r>
              <a:rPr lang="es-ES" sz="2400" dirty="0" err="1"/>
              <a:t>traballo</a:t>
            </a:r>
            <a:r>
              <a:rPr lang="es-ES" sz="2400" dirty="0"/>
              <a:t> </a:t>
            </a:r>
            <a:r>
              <a:rPr lang="es-ES" sz="2400" dirty="0" err="1"/>
              <a:t>gratuíta</a:t>
            </a:r>
            <a:r>
              <a:rPr lang="es-ES" sz="2400" dirty="0"/>
              <a:t>, voluntaria e rotativa, dos </a:t>
            </a:r>
            <a:r>
              <a:rPr lang="es-ES" sz="2400" dirty="0" err="1"/>
              <a:t>indíxenas</a:t>
            </a:r>
            <a:r>
              <a:rPr lang="es-ES" sz="2400" dirty="0"/>
              <a:t> como </a:t>
            </a:r>
            <a:r>
              <a:rPr lang="es-ES" sz="2400" dirty="0" err="1"/>
              <a:t>servizo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Inca, </a:t>
            </a:r>
            <a:r>
              <a:rPr lang="es-ES" sz="2400" dirty="0" err="1"/>
              <a:t>unha</a:t>
            </a:r>
            <a:r>
              <a:rPr lang="es-ES" sz="2400" dirty="0"/>
              <a:t> serie de meses </a:t>
            </a:r>
            <a:r>
              <a:rPr lang="es-ES" sz="2400" dirty="0" err="1"/>
              <a:t>ó</a:t>
            </a:r>
            <a:r>
              <a:rPr lang="es-ES" sz="2400" dirty="0"/>
              <a:t> ano, a cambio </a:t>
            </a:r>
            <a:r>
              <a:rPr lang="es-ES" sz="2400" dirty="0" err="1"/>
              <a:t>dun</a:t>
            </a:r>
            <a:r>
              <a:rPr lang="es-ES" sz="2400" dirty="0"/>
              <a:t> </a:t>
            </a:r>
            <a:r>
              <a:rPr lang="es-ES" sz="2400" dirty="0" err="1"/>
              <a:t>pequeno</a:t>
            </a:r>
            <a:r>
              <a:rPr lang="es-ES" sz="2400" dirty="0"/>
              <a:t> salario. </a:t>
            </a:r>
          </a:p>
          <a:p>
            <a:pPr algn="just"/>
            <a:r>
              <a:rPr lang="es-ES" sz="2400" dirty="0"/>
              <a:t>As </a:t>
            </a:r>
            <a:r>
              <a:rPr lang="es-ES" sz="2400" dirty="0" err="1"/>
              <a:t>condicións</a:t>
            </a:r>
            <a:r>
              <a:rPr lang="es-ES" sz="2400" dirty="0"/>
              <a:t> de </a:t>
            </a:r>
            <a:r>
              <a:rPr lang="es-ES" sz="2400" dirty="0" err="1" smtClean="0"/>
              <a:t>traballo</a:t>
            </a:r>
            <a:r>
              <a:rPr lang="es-ES" sz="2400" dirty="0" smtClean="0"/>
              <a:t> </a:t>
            </a:r>
            <a:r>
              <a:rPr lang="es-ES" sz="2400" dirty="0" err="1" smtClean="0"/>
              <a:t>nas</a:t>
            </a:r>
            <a:r>
              <a:rPr lang="es-ES" sz="2400" dirty="0" smtClean="0"/>
              <a:t> minas que </a:t>
            </a:r>
            <a:r>
              <a:rPr lang="es-ES" sz="2400" dirty="0" err="1" smtClean="0"/>
              <a:t>impuxeron</a:t>
            </a:r>
            <a:r>
              <a:rPr lang="es-ES" sz="2400" dirty="0" smtClean="0"/>
              <a:t> os </a:t>
            </a:r>
            <a:r>
              <a:rPr lang="es-ES" sz="2400" dirty="0" err="1" smtClean="0"/>
              <a:t>españois</a:t>
            </a:r>
            <a:r>
              <a:rPr lang="es-ES" sz="2400" dirty="0" smtClean="0"/>
              <a:t> </a:t>
            </a:r>
            <a:r>
              <a:rPr lang="es-ES" sz="2400" dirty="0"/>
              <a:t>eran </a:t>
            </a:r>
            <a:r>
              <a:rPr lang="es-ES" sz="2400" dirty="0" err="1"/>
              <a:t>moi</a:t>
            </a:r>
            <a:r>
              <a:rPr lang="es-ES" sz="2400" dirty="0"/>
              <a:t> </a:t>
            </a:r>
            <a:r>
              <a:rPr lang="es-ES" sz="2400" dirty="0" smtClean="0"/>
              <a:t>duras. </a:t>
            </a:r>
            <a:r>
              <a:rPr lang="es-ES" sz="2400" dirty="0" err="1"/>
              <a:t>M</a:t>
            </a:r>
            <a:r>
              <a:rPr lang="es-ES" sz="2400" dirty="0" err="1" smtClean="0"/>
              <a:t>oitos</a:t>
            </a:r>
            <a:r>
              <a:rPr lang="es-ES" sz="2400" dirty="0" smtClean="0"/>
              <a:t> </a:t>
            </a:r>
            <a:r>
              <a:rPr lang="es-ES" sz="2400" dirty="0" err="1"/>
              <a:t>indíxenas</a:t>
            </a:r>
            <a:r>
              <a:rPr lang="es-ES" sz="2400" dirty="0"/>
              <a:t> </a:t>
            </a:r>
            <a:r>
              <a:rPr lang="es-ES" sz="2400" dirty="0" err="1" smtClean="0"/>
              <a:t>fuxiron</a:t>
            </a:r>
            <a:r>
              <a:rPr lang="es-ES" sz="2400" dirty="0"/>
              <a:t> </a:t>
            </a:r>
            <a:r>
              <a:rPr lang="es-ES" sz="2400" dirty="0" smtClean="0"/>
              <a:t>e </a:t>
            </a:r>
            <a:r>
              <a:rPr lang="es-ES" sz="2400" dirty="0" err="1" smtClean="0"/>
              <a:t>prexudicaron</a:t>
            </a:r>
            <a:r>
              <a:rPr lang="es-ES" sz="2400" dirty="0" smtClean="0"/>
              <a:t> a </a:t>
            </a:r>
            <a:r>
              <a:rPr lang="es-ES" sz="2400" dirty="0" err="1" smtClean="0"/>
              <a:t>actividade</a:t>
            </a:r>
            <a:r>
              <a:rPr lang="es-ES" sz="2400" dirty="0" smtClean="0"/>
              <a:t> económica das comunidades indias que </a:t>
            </a:r>
            <a:r>
              <a:rPr lang="es-ES" sz="2400" dirty="0" err="1" smtClean="0"/>
              <a:t>sufriron</a:t>
            </a:r>
            <a:r>
              <a:rPr lang="es-ES" sz="2400" dirty="0" smtClean="0"/>
              <a:t> un importante descenso de </a:t>
            </a:r>
            <a:r>
              <a:rPr lang="es-ES" sz="2400" dirty="0" err="1" smtClean="0"/>
              <a:t>poboación</a:t>
            </a:r>
            <a:r>
              <a:rPr lang="es-ES" sz="2400" dirty="0"/>
              <a:t>.</a:t>
            </a:r>
            <a:endParaRPr lang="es-ES" sz="2400" dirty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err="1" smtClean="0"/>
              <a:t>Outra</a:t>
            </a:r>
            <a:r>
              <a:rPr lang="es-ES" sz="2400" dirty="0" smtClean="0"/>
              <a:t> </a:t>
            </a:r>
            <a:r>
              <a:rPr lang="es-ES" sz="2400" dirty="0"/>
              <a:t>forma de utilización de </a:t>
            </a:r>
            <a:r>
              <a:rPr lang="es-ES" sz="2400" dirty="0" err="1"/>
              <a:t>man</a:t>
            </a:r>
            <a:r>
              <a:rPr lang="es-ES" sz="2400" dirty="0"/>
              <a:t> de obra </a:t>
            </a:r>
            <a:r>
              <a:rPr lang="es-ES" sz="2400" dirty="0" err="1"/>
              <a:t>indíxena</a:t>
            </a:r>
            <a:r>
              <a:rPr lang="es-ES" sz="2400" dirty="0"/>
              <a:t> </a:t>
            </a:r>
            <a:r>
              <a:rPr lang="es-ES" sz="2400" dirty="0" err="1"/>
              <a:t>foi</a:t>
            </a:r>
            <a:r>
              <a:rPr lang="es-ES" sz="2400" dirty="0"/>
              <a:t> a </a:t>
            </a:r>
            <a:r>
              <a:rPr lang="es-ES" sz="2400" b="1" dirty="0"/>
              <a:t>naboría</a:t>
            </a:r>
            <a:r>
              <a:rPr lang="es-ES" sz="2400" dirty="0"/>
              <a:t>, un </a:t>
            </a:r>
            <a:r>
              <a:rPr lang="es-ES" sz="2400" dirty="0" err="1"/>
              <a:t>repartimento</a:t>
            </a:r>
            <a:r>
              <a:rPr lang="es-ES" sz="2400" dirty="0"/>
              <a:t> de indios para o </a:t>
            </a:r>
            <a:r>
              <a:rPr lang="es-ES" sz="2400" dirty="0" err="1"/>
              <a:t>traballo</a:t>
            </a:r>
            <a:r>
              <a:rPr lang="es-ES" sz="2400" dirty="0"/>
              <a:t> doméstico. </a:t>
            </a:r>
          </a:p>
        </p:txBody>
      </p:sp>
      <p:pic>
        <p:nvPicPr>
          <p:cNvPr id="3076" name="Picture 4" descr="https://image.slidesharecdn.com/virreinatopowerpoint-virreinato-170328050918/95/virreinatopowerpoint-virreinato-17-638.jpg?cb=1490678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64" y="173736"/>
            <a:ext cx="5074147" cy="38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.bp.blogspot.com/-CMgx2rfc-b0/T8TDHsljgoI/AAAAAAAAAO8/_rTDygDVaIg/s1600/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20" y="3914229"/>
            <a:ext cx="3523234" cy="27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6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5462" y="304800"/>
            <a:ext cx="66359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a-ET" sz="2400" dirty="0"/>
              <a:t>Desde o punto de vista económico, América aportou a España e Europa inxentes cantidades de ouro e prata procedentes de Nova España (Zacatecas) e do </a:t>
            </a:r>
            <a:r>
              <a:rPr lang="aa-ET" sz="2400" dirty="0" smtClean="0"/>
              <a:t>Perú </a:t>
            </a:r>
            <a:r>
              <a:rPr lang="aa-ET" sz="2400" dirty="0"/>
              <a:t>(Potosí).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aa-ET" sz="2400" dirty="0" smtClean="0"/>
              <a:t>Coincidindo </a:t>
            </a:r>
            <a:r>
              <a:rPr lang="aa-ET" sz="2400" dirty="0"/>
              <a:t>coa chegada de metais preciosos produciuse en </a:t>
            </a:r>
            <a:r>
              <a:rPr lang="aa-ET" sz="2400" dirty="0" smtClean="0"/>
              <a:t>Europa</a:t>
            </a:r>
            <a:r>
              <a:rPr lang="es-ES" sz="2400" dirty="0" smtClean="0"/>
              <a:t>,</a:t>
            </a:r>
            <a:r>
              <a:rPr lang="aa-ET" sz="2400" dirty="0" smtClean="0"/>
              <a:t> fundamentalmente </a:t>
            </a:r>
            <a:r>
              <a:rPr lang="aa-ET" sz="2400" dirty="0"/>
              <a:t>en </a:t>
            </a:r>
            <a:r>
              <a:rPr lang="aa-ET" sz="2400" dirty="0" smtClean="0"/>
              <a:t>España</a:t>
            </a:r>
            <a:r>
              <a:rPr lang="es-ES" sz="2400" dirty="0" smtClean="0"/>
              <a:t>,</a:t>
            </a:r>
            <a:r>
              <a:rPr lang="aa-ET" sz="2400" dirty="0"/>
              <a:t> no s. XVI ata a 2ª metade do </a:t>
            </a:r>
            <a:r>
              <a:rPr lang="aa-ET" sz="2400" dirty="0" smtClean="0"/>
              <a:t>s.XVII</a:t>
            </a:r>
            <a:r>
              <a:rPr lang="es-ES" sz="2400" dirty="0" smtClean="0"/>
              <a:t>, </a:t>
            </a:r>
            <a:r>
              <a:rPr lang="aa-ET" sz="2400" dirty="0" smtClean="0"/>
              <a:t> </a:t>
            </a:r>
            <a:r>
              <a:rPr lang="aa-ET" sz="2400" dirty="0"/>
              <a:t>unha constante suba de prezos,</a:t>
            </a:r>
            <a:r>
              <a:rPr lang="aa-ET" sz="2400" b="1" dirty="0"/>
              <a:t> </a:t>
            </a:r>
            <a:r>
              <a:rPr lang="aa-ET" sz="2400" b="1" dirty="0" smtClean="0"/>
              <a:t>“</a:t>
            </a:r>
            <a:r>
              <a:rPr lang="es-ES" sz="2400" b="1" dirty="0" smtClean="0"/>
              <a:t>a </a:t>
            </a:r>
            <a:r>
              <a:rPr lang="aa-ET" sz="2400" b="1" dirty="0" smtClean="0"/>
              <a:t>revolución </a:t>
            </a:r>
            <a:r>
              <a:rPr lang="aa-ET" sz="2400" b="1" dirty="0"/>
              <a:t>dos prezos</a:t>
            </a:r>
            <a:r>
              <a:rPr lang="aa-ET" sz="2400" b="1" dirty="0" smtClean="0"/>
              <a:t>",</a:t>
            </a:r>
            <a:r>
              <a:rPr lang="aa-ET" sz="2400" dirty="0" smtClean="0"/>
              <a:t> </a:t>
            </a:r>
            <a:r>
              <a:rPr lang="aa-ET" sz="2400" dirty="0"/>
              <a:t>causada </a:t>
            </a:r>
            <a:r>
              <a:rPr lang="aa-ET" sz="2400" dirty="0" smtClean="0"/>
              <a:t>seg</a:t>
            </a:r>
            <a:r>
              <a:rPr lang="es-ES" sz="2400" dirty="0" err="1" smtClean="0"/>
              <a:t>undo</a:t>
            </a:r>
            <a:r>
              <a:rPr lang="aa-ET" sz="2400" dirty="0" smtClean="0"/>
              <a:t> </a:t>
            </a:r>
            <a:r>
              <a:rPr lang="aa-ET" sz="2400" dirty="0"/>
              <a:t>Hamilton pola chegada das remesas de América. Sen embargo, historiadores como Nadal, Pierre Vilar... destacaron outros factores explicativos como o crecemento da poboación e da demanda, a escaseza de produción industrial ou as alteracións de moeda a partir de 1597(moeda de vellón). </a:t>
            </a:r>
            <a:endParaRPr lang="aa-ET" sz="2400" b="0" dirty="0">
              <a:effectLst/>
            </a:endParaRPr>
          </a:p>
        </p:txBody>
      </p:sp>
      <p:pic>
        <p:nvPicPr>
          <p:cNvPr id="4098" name="Picture 2" descr="https://projects.mcah.columbia.edu/hispanic/img/art400/silver-m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6" y="0"/>
            <a:ext cx="3205934" cy="25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4.mm.bing.net/th?id=OIP.XpQarAXHKBFBu-01rJTG2wHaFK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97" y="0"/>
            <a:ext cx="3188593" cy="22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volución de los prec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88" y="2717074"/>
            <a:ext cx="4220347" cy="34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6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920" y="130628"/>
            <a:ext cx="65227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a-ET" sz="2400" dirty="0"/>
              <a:t>Como principais consecuencias da chegada de metais preciosos poderiamos destacar a aportación de inxentes recursos ós monarcas españois para </a:t>
            </a:r>
            <a:r>
              <a:rPr lang="es-ES" sz="2400" dirty="0"/>
              <a:t>financiar as </a:t>
            </a:r>
            <a:r>
              <a:rPr lang="es-ES" sz="2400" dirty="0" smtClean="0"/>
              <a:t>guerras </a:t>
            </a:r>
            <a:r>
              <a:rPr lang="es-ES" sz="2400" dirty="0"/>
              <a:t>que cimentan </a:t>
            </a:r>
            <a:r>
              <a:rPr lang="aa-ET" sz="2400" dirty="0"/>
              <a:t>a súa política imperial e hexemónica en Europa e os beneficios á produción manufactureira foránea.</a:t>
            </a:r>
            <a:endParaRPr lang="es-ES" sz="2400" dirty="0"/>
          </a:p>
          <a:p>
            <a:pPr algn="just"/>
            <a:endParaRPr lang="aa-ET" sz="2400" dirty="0"/>
          </a:p>
          <a:p>
            <a:pPr algn="just"/>
            <a:r>
              <a:rPr lang="aa-ET" sz="2400" dirty="0"/>
              <a:t>Aínda que o comercio con América estaba monopolizada pola Coroa de Castela desde o porto de Sevilla (Casa de Contratación</a:t>
            </a:r>
            <a:r>
              <a:rPr lang="aa-ET" sz="2400" dirty="0" smtClean="0"/>
              <a:t>),</a:t>
            </a:r>
            <a:r>
              <a:rPr lang="es-ES" sz="2400" dirty="0" smtClean="0"/>
              <a:t> </a:t>
            </a:r>
            <a:r>
              <a:rPr lang="aa-ET" sz="2400" dirty="0" smtClean="0"/>
              <a:t>a </a:t>
            </a:r>
            <a:r>
              <a:rPr lang="aa-ET" sz="2400" dirty="0"/>
              <a:t>insuficiencia da produción industrial de Castela, limitada ó destinarse a meirande parte da materia prima téxtil a Francia, Flandres..., favoreceu a chegada a América de manufacturas estranxeiras, limitándose os mercaderes casteláns a ser simples </a:t>
            </a:r>
            <a:r>
              <a:rPr lang="aa-ET" sz="2400" dirty="0" smtClean="0"/>
              <a:t>redistribuídores</a:t>
            </a:r>
            <a:r>
              <a:rPr lang="es-ES" sz="2400" dirty="0" smtClean="0"/>
              <a:t> delas</a:t>
            </a:r>
            <a:r>
              <a:rPr lang="aa-ET" sz="2400" dirty="0" smtClean="0"/>
              <a:t> </a:t>
            </a:r>
            <a:r>
              <a:rPr lang="aa-ET" sz="2400" dirty="0"/>
              <a:t>e posibilitando o transvasamento dos metais preciosos a Europa.</a:t>
            </a:r>
          </a:p>
        </p:txBody>
      </p:sp>
      <p:pic>
        <p:nvPicPr>
          <p:cNvPr id="3" name="Picture 5" descr="CARLOS V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12" y="4441371"/>
            <a:ext cx="5074617" cy="234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12" y="0"/>
            <a:ext cx="3579101" cy="43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99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8674" y="330925"/>
            <a:ext cx="61308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err="1" smtClean="0"/>
              <a:t>Unha</a:t>
            </a:r>
            <a:r>
              <a:rPr lang="es-ES" sz="2800" dirty="0" smtClean="0"/>
              <a:t> vez que se constata </a:t>
            </a:r>
            <a:r>
              <a:rPr lang="aa-ET" sz="2800" dirty="0" smtClean="0"/>
              <a:t>a </a:t>
            </a:r>
            <a:r>
              <a:rPr lang="aa-ET" sz="2800" dirty="0"/>
              <a:t>imposibilidade de acadar </a:t>
            </a:r>
            <a:r>
              <a:rPr lang="aa-ET" sz="2800" dirty="0" smtClean="0"/>
              <a:t>o </a:t>
            </a:r>
            <a:r>
              <a:rPr lang="aa-ET" sz="2800" dirty="0"/>
              <a:t>obxectivo de Colón de atopar unha nova </a:t>
            </a:r>
            <a:r>
              <a:rPr lang="aa-ET" sz="2800" dirty="0" smtClean="0"/>
              <a:t>ru</a:t>
            </a:r>
            <a:r>
              <a:rPr lang="es-ES" sz="2800" dirty="0" err="1" smtClean="0"/>
              <a:t>ta</a:t>
            </a:r>
            <a:r>
              <a:rPr lang="es-ES" sz="2800" dirty="0" smtClean="0"/>
              <a:t> </a:t>
            </a:r>
            <a:r>
              <a:rPr lang="aa-ET" sz="2800" dirty="0" smtClean="0"/>
              <a:t>cara </a:t>
            </a:r>
            <a:r>
              <a:rPr lang="aa-ET" sz="2800" dirty="0"/>
              <a:t>ás Indias e o establecemento de </a:t>
            </a:r>
            <a:r>
              <a:rPr lang="aa-ET" sz="2800" dirty="0" smtClean="0"/>
              <a:t>factor</a:t>
            </a:r>
            <a:r>
              <a:rPr lang="es-ES" sz="2800" dirty="0" smtClean="0"/>
              <a:t>í</a:t>
            </a:r>
            <a:r>
              <a:rPr lang="aa-ET" sz="2800" dirty="0" smtClean="0"/>
              <a:t>as </a:t>
            </a:r>
            <a:r>
              <a:rPr lang="aa-ET" sz="2800" dirty="0"/>
              <a:t>comerciais, adoptouse un novo obxectivo repecto ó Novo Mundo, a súa conquista e explotación e a creación de colonias de poboamento.</a:t>
            </a:r>
            <a:endParaRPr lang="es-ES" sz="2800" dirty="0"/>
          </a:p>
          <a:p>
            <a:pPr algn="just"/>
            <a:endParaRPr lang="aa-ET" sz="2800" dirty="0"/>
          </a:p>
          <a:p>
            <a:pPr algn="just"/>
            <a:r>
              <a:rPr lang="aa-ET" sz="2800" dirty="0"/>
              <a:t>Asentados nas Antillas, onde nin os españois nin os seus cultivos se adaptaban, e ante a escaseza de ouro, os españois véronse </a:t>
            </a:r>
            <a:r>
              <a:rPr lang="aa-ET" sz="2800" dirty="0" smtClean="0"/>
              <a:t>a</a:t>
            </a:r>
            <a:r>
              <a:rPr lang="es-ES" sz="2800" dirty="0" err="1" smtClean="0"/>
              <a:t>nim</a:t>
            </a:r>
            <a:r>
              <a:rPr lang="aa-ET" sz="2800" dirty="0" smtClean="0"/>
              <a:t>ados </a:t>
            </a:r>
            <a:r>
              <a:rPr lang="aa-ET" sz="2800" dirty="0"/>
              <a:t>á conquista do Continente.</a:t>
            </a:r>
            <a:endParaRPr lang="gl-ES" sz="2800" dirty="0"/>
          </a:p>
        </p:txBody>
      </p:sp>
      <p:pic>
        <p:nvPicPr>
          <p:cNvPr id="1026" name="Picture 2" descr="https://www.capitalnoroeste.es/wp-content/uploads/2016/11/colon-720x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38" y="705393"/>
            <a:ext cx="3976320" cy="24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2.mm.bing.net/th?id=OIP.O1hIHslmlqd42RVfvYKV1AHaDn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01" y="4167685"/>
            <a:ext cx="4542179" cy="221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9337" y="60960"/>
            <a:ext cx="702781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a-ET" sz="2800" dirty="0" smtClean="0"/>
              <a:t>A </a:t>
            </a:r>
            <a:r>
              <a:rPr lang="aa-ET" sz="2800" dirty="0"/>
              <a:t>conquista vaise realizar como unha </a:t>
            </a:r>
            <a:r>
              <a:rPr lang="aa-ET" sz="2800" i="1" dirty="0"/>
              <a:t>empresa</a:t>
            </a:r>
            <a:r>
              <a:rPr lang="aa-ET" sz="2800" dirty="0"/>
              <a:t> na que tomaban parte o capitán e soldados que firmaban </a:t>
            </a:r>
            <a:r>
              <a:rPr lang="aa-ET" sz="2800" i="1" dirty="0"/>
              <a:t>capitulacións</a:t>
            </a:r>
            <a:r>
              <a:rPr lang="aa-ET" sz="2800" dirty="0"/>
              <a:t> co monarca no que se especificaban o reparto de beneficios (establecéndose o quinto para o Rei). </a:t>
            </a:r>
            <a:endParaRPr lang="es-ES" sz="2800" dirty="0" smtClean="0"/>
          </a:p>
          <a:p>
            <a:pPr algn="just"/>
            <a:endParaRPr lang="es-ES" sz="800" dirty="0"/>
          </a:p>
          <a:p>
            <a:pPr algn="just"/>
            <a:r>
              <a:rPr lang="aa-ET" sz="2800" dirty="0" smtClean="0"/>
              <a:t>Que </a:t>
            </a:r>
            <a:r>
              <a:rPr lang="aa-ET" sz="2800" dirty="0"/>
              <a:t>o principal aliciente para os conquistadores era a procura de ouro vai quedar reflectido no nacemento do mito de El Dorado. </a:t>
            </a:r>
            <a:endParaRPr lang="es-ES" sz="2800" dirty="0" smtClean="0"/>
          </a:p>
          <a:p>
            <a:pPr algn="just"/>
            <a:endParaRPr lang="es-ES" sz="800" dirty="0"/>
          </a:p>
          <a:p>
            <a:pPr algn="just"/>
            <a:r>
              <a:rPr lang="aa-ET" sz="2800" dirty="0" smtClean="0"/>
              <a:t>Ademais </a:t>
            </a:r>
            <a:r>
              <a:rPr lang="aa-ET" sz="2800" dirty="0"/>
              <a:t>os conquistadores aspiraban a “ennobrecerse” reclamando terras, man de obra indíxena (encomendas) e cargos públicos, que os reis non concederon para evitar a creación en América de señoríos poderosos e difíciles de controlar. </a:t>
            </a:r>
            <a:endParaRPr lang="aa-ET" sz="2800" b="0" dirty="0"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4" y="165463"/>
            <a:ext cx="3727267" cy="2795451"/>
          </a:xfrm>
          <a:prstGeom prst="rect">
            <a:avLst/>
          </a:prstGeom>
        </p:spPr>
      </p:pic>
      <p:pic>
        <p:nvPicPr>
          <p:cNvPr id="1026" name="Picture 2" descr="https://i.ebayimg.com/images/g/OX8AAOSwj85YPb8V/s-l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24" y="3048000"/>
            <a:ext cx="2828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-uE6B13-G0jc/TYZG3dIT9xI/AAAAAAAAADw/3r8odvfzEgE/s640/img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22" y="0"/>
            <a:ext cx="4877978" cy="696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30629" y="95794"/>
            <a:ext cx="7027817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a-ET" sz="2400" dirty="0"/>
              <a:t>Entre 1519 e 1550 realizáronse as principais expedicións e conquistas. </a:t>
            </a:r>
            <a:endParaRPr lang="es-ES" sz="2400" dirty="0" smtClean="0"/>
          </a:p>
          <a:p>
            <a:pPr algn="just"/>
            <a:endParaRPr lang="es-ES" sz="1000" dirty="0" smtClean="0"/>
          </a:p>
          <a:p>
            <a:pPr algn="just"/>
            <a:r>
              <a:rPr lang="aa-ET" sz="2400" dirty="0" smtClean="0"/>
              <a:t>En </a:t>
            </a:r>
            <a:r>
              <a:rPr lang="aa-ET" sz="2400" dirty="0"/>
              <a:t>1519 o gobernador de Cuba, Diego Velázquez encargou a Hernán Cortés a conquista do grande imperio Azteca. Con 400 españois e axudados por tribos sometidas ós aztecas (a indíxena Malinche vai exercer un papel fundamental) lograron conquistar a súa capital </a:t>
            </a:r>
            <a:r>
              <a:rPr lang="aa-ET" sz="2400" dirty="0" smtClean="0"/>
              <a:t>Technotitl</a:t>
            </a:r>
            <a:r>
              <a:rPr lang="es-ES" sz="2400" smtClean="0"/>
              <a:t>á</a:t>
            </a:r>
            <a:r>
              <a:rPr lang="aa-ET" sz="2400" smtClean="0"/>
              <a:t>n </a:t>
            </a:r>
            <a:r>
              <a:rPr lang="aa-ET" sz="2400" dirty="0"/>
              <a:t>e controlar o Altiplano Central de México que se converterá no núcleo do vicerreinato de Nova España. O Imperio Inca (Perú, Ecuador, parte de Bolivia) foi conquistado por Pizarro en 1532 ó vencer ó emperador Atahualpa</a:t>
            </a:r>
            <a:r>
              <a:rPr lang="aa-ET" sz="2400" dirty="0" smtClean="0"/>
              <a:t>.</a:t>
            </a:r>
            <a:endParaRPr lang="es-ES" sz="2400" dirty="0" smtClean="0"/>
          </a:p>
          <a:p>
            <a:pPr algn="just"/>
            <a:endParaRPr lang="aa-ET" sz="1000" dirty="0"/>
          </a:p>
          <a:p>
            <a:pPr algn="just"/>
            <a:r>
              <a:rPr lang="aa-ET" sz="2400" dirty="0"/>
              <a:t>As expedicións españolas continuaron a mediados do s.XVI. Almagro emprenderá a conquista de Chile, Orellana explorará o Río Amazonas, fundarase Buenos Aires e, no Norte, realizaranse expedición a California e Florida.</a:t>
            </a:r>
            <a:endParaRPr lang="aa-ET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28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2549" y="444137"/>
            <a:ext cx="634854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a-ET" sz="2400" dirty="0"/>
              <a:t>A rapidez da conquista explícase pola superioridade do armamento europeo (armas de fogo, </a:t>
            </a:r>
            <a:r>
              <a:rPr lang="aa-ET" sz="2400" dirty="0" smtClean="0"/>
              <a:t>artillería</a:t>
            </a:r>
            <a:r>
              <a:rPr lang="es-ES" sz="2400" dirty="0" smtClean="0"/>
              <a:t>, </a:t>
            </a:r>
            <a:r>
              <a:rPr lang="es-ES" sz="2400" dirty="0" err="1" smtClean="0"/>
              <a:t>cabalería</a:t>
            </a:r>
            <a:r>
              <a:rPr lang="es-ES" sz="2400" dirty="0" smtClean="0"/>
              <a:t>, </a:t>
            </a:r>
            <a:r>
              <a:rPr lang="es-ES" sz="2400" dirty="0" err="1" smtClean="0"/>
              <a:t>béstas</a:t>
            </a:r>
            <a:r>
              <a:rPr lang="es-ES" sz="2400" dirty="0" smtClean="0"/>
              <a:t> </a:t>
            </a:r>
            <a:r>
              <a:rPr lang="aa-ET" sz="2400" dirty="0" smtClean="0"/>
              <a:t>...), </a:t>
            </a:r>
            <a:r>
              <a:rPr lang="aa-ET" sz="2400" dirty="0"/>
              <a:t>a axuda de diversas tribos, as crenzas indíxenas e a utilización de métodos crueis e violentos</a:t>
            </a:r>
            <a:r>
              <a:rPr lang="aa-ET" sz="2400" dirty="0" smtClean="0"/>
              <a:t>.</a:t>
            </a:r>
            <a:endParaRPr lang="es-ES" sz="2400" dirty="0" smtClean="0"/>
          </a:p>
          <a:p>
            <a:pPr algn="just"/>
            <a:endParaRPr lang="aa-ET" sz="2400" dirty="0"/>
          </a:p>
          <a:p>
            <a:pPr algn="just"/>
            <a:r>
              <a:rPr lang="aa-ET" sz="2400" dirty="0"/>
              <a:t>Hai que destacar o forte impacto demográfico da conquista, cun importante descenso da poboación orixinaria que non se pode atribuír unicamente á violencia e explotación exercidas polos españois, senón que hai que sumar o espallamento de enfermidades europeas descoñecidas para os indíxenas como a variola, o sarampelo ou a gripe, ou ó descenso da fecundidade ante o impacto de ser conquistados por unha civilización allea</a:t>
            </a:r>
            <a:r>
              <a:rPr lang="aa-ET" sz="2400" dirty="0" smtClean="0"/>
              <a:t>.</a:t>
            </a:r>
            <a:endParaRPr lang="es-ES" sz="2400" dirty="0" smtClean="0"/>
          </a:p>
          <a:p>
            <a:pPr algn="just"/>
            <a:endParaRPr lang="aa-ET" b="0" dirty="0">
              <a:effectLst/>
            </a:endParaRPr>
          </a:p>
        </p:txBody>
      </p:sp>
      <p:pic>
        <p:nvPicPr>
          <p:cNvPr id="2050" name="Picture 2" descr="https://1.bp.blogspot.com/-2NqZQDGg2wA/V5YCp5SexAI/AAAAAAAB5LI/ItRekJaHw0wNdHzkEIoOoF7PRkoxxi3ywCLcB/s1600/5793bdbac46188df538b45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5" y="444137"/>
            <a:ext cx="3226856" cy="18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3.explicit.bing.net/th?id=OIP.z8N1pHskCPzoD_K0EF-BnQHaFW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69" y="2887527"/>
            <a:ext cx="5251566" cy="31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2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753" y="210026"/>
            <a:ext cx="683622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a-ET" sz="2400" dirty="0" smtClean="0"/>
              <a:t>Ante </a:t>
            </a:r>
            <a:r>
              <a:rPr lang="aa-ET" sz="2400" dirty="0"/>
              <a:t>o descenso alarmante da poboación </a:t>
            </a:r>
            <a:r>
              <a:rPr lang="aa-ET" sz="2400" dirty="0" smtClean="0"/>
              <a:t>e </a:t>
            </a:r>
            <a:r>
              <a:rPr lang="aa-ET" sz="2400" dirty="0"/>
              <a:t>a escravitude á que eran sometidos os </a:t>
            </a:r>
            <a:r>
              <a:rPr lang="aa-ET" sz="2400" dirty="0" smtClean="0"/>
              <a:t>indíxenas,</a:t>
            </a:r>
            <a:r>
              <a:rPr lang="es-ES" sz="2400" dirty="0" smtClean="0"/>
              <a:t> asignados </a:t>
            </a:r>
            <a:r>
              <a:rPr lang="es-ES" sz="2400" dirty="0" err="1" smtClean="0"/>
              <a:t>ós</a:t>
            </a:r>
            <a:r>
              <a:rPr lang="es-ES" sz="2400" dirty="0" smtClean="0"/>
              <a:t> conquistadores por medio dos </a:t>
            </a:r>
            <a:r>
              <a:rPr lang="es-ES" sz="2400" b="1" dirty="0" err="1" smtClean="0"/>
              <a:t>repartimentos</a:t>
            </a:r>
            <a:r>
              <a:rPr lang="es-ES" sz="2400" b="1" dirty="0" smtClean="0"/>
              <a:t>,</a:t>
            </a:r>
            <a:r>
              <a:rPr lang="aa-ET" sz="2400" dirty="0" smtClean="0"/>
              <a:t> </a:t>
            </a:r>
            <a:r>
              <a:rPr lang="aa-ET" sz="2400" dirty="0"/>
              <a:t>alzáronse voces que denunciaron a súa precaria situación como as dos dominicos Montesinos e Bartolomé das Casas</a:t>
            </a:r>
            <a:r>
              <a:rPr lang="aa-ET" sz="2400" dirty="0" smtClean="0"/>
              <a:t>.</a:t>
            </a:r>
            <a:endParaRPr lang="es-ES" sz="2400" dirty="0"/>
          </a:p>
          <a:p>
            <a:pPr algn="just"/>
            <a:r>
              <a:rPr lang="aa-ET" sz="2400" dirty="0" smtClean="0"/>
              <a:t>Como </a:t>
            </a:r>
            <a:r>
              <a:rPr lang="aa-ET" sz="2400" dirty="0"/>
              <a:t>consecuencia promulgáronse as Leis de Burgos de 1512, leis que xunto as Leis novas de 1542 e a Recopilación de 1681, constitúen as </a:t>
            </a:r>
            <a:r>
              <a:rPr lang="aa-ET" sz="2400" b="1" dirty="0"/>
              <a:t>Leis de Indias, </a:t>
            </a:r>
            <a:r>
              <a:rPr lang="aa-ET" sz="2400" dirty="0"/>
              <a:t>que </a:t>
            </a:r>
            <a:r>
              <a:rPr lang="aa-ET" sz="2400" dirty="0" smtClean="0"/>
              <a:t>intenta</a:t>
            </a:r>
            <a:r>
              <a:rPr lang="es-ES" sz="2400" dirty="0" smtClean="0"/>
              <a:t>n </a:t>
            </a:r>
            <a:r>
              <a:rPr lang="aa-ET" sz="2400" dirty="0" smtClean="0"/>
              <a:t>protexer </a:t>
            </a:r>
            <a:r>
              <a:rPr lang="aa-ET" sz="2400" dirty="0"/>
              <a:t>ós indios, evanxelizalos e evitar a súa escravitude(ó consideralos súbditos da </a:t>
            </a:r>
            <a:r>
              <a:rPr lang="aa-ET" sz="2400" dirty="0" smtClean="0"/>
              <a:t>Coroa)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err="1" smtClean="0"/>
              <a:t>Ademais</a:t>
            </a:r>
            <a:r>
              <a:rPr lang="es-ES" sz="2400" dirty="0" smtClean="0"/>
              <a:t> </a:t>
            </a:r>
            <a:r>
              <a:rPr lang="aa-ET" sz="2400" dirty="0" smtClean="0"/>
              <a:t>impoñen </a:t>
            </a:r>
            <a:r>
              <a:rPr lang="aa-ET" sz="2400" dirty="0"/>
              <a:t>o modelo de Administración castelán para controlar o territorio (Audiencias, Corrixidores, Vicerreis nos Vicerreinados de Nova España e Perú, gobernadores) e a explotación dos recursos (mita, para a explotación das minas e as encomendas</a:t>
            </a:r>
            <a:r>
              <a:rPr lang="aa-ET" sz="2400" dirty="0" smtClean="0"/>
              <a:t>)</a:t>
            </a:r>
            <a:r>
              <a:rPr lang="es-ES" sz="2400" dirty="0" smtClean="0"/>
              <a:t>.</a:t>
            </a:r>
            <a:endParaRPr lang="es-ES" sz="2400" dirty="0"/>
          </a:p>
          <a:p>
            <a:pPr algn="just"/>
            <a:endParaRPr lang="es-ES" dirty="0" smtClean="0"/>
          </a:p>
        </p:txBody>
      </p:sp>
      <p:pic>
        <p:nvPicPr>
          <p:cNvPr id="3074" name="Picture 2" descr="https://tse3.mm.bing.net/th?id=OIP.RR2SZtLVKlcFZramK_GpgAHaJC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85" y="3070406"/>
            <a:ext cx="2892425" cy="35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mxcity.mx/wp-content/uploads/2021/04/bartolome-de-as-casas-min-768x5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85" y="513138"/>
            <a:ext cx="2745426" cy="20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7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5288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err="1"/>
              <a:t>Leis</a:t>
            </a:r>
            <a:r>
              <a:rPr lang="es-ES" sz="2400" b="1" dirty="0"/>
              <a:t> de </a:t>
            </a:r>
            <a:r>
              <a:rPr lang="es-ES" sz="2400" b="1" dirty="0" smtClean="0"/>
              <a:t>Burgos. 1512.</a:t>
            </a:r>
          </a:p>
          <a:p>
            <a:pPr algn="just"/>
            <a:r>
              <a:rPr lang="es-ES" sz="2400" dirty="0"/>
              <a:t>I</a:t>
            </a:r>
            <a:r>
              <a:rPr lang="es-ES" sz="2400" dirty="0" smtClean="0"/>
              <a:t>nicio </a:t>
            </a:r>
            <a:r>
              <a:rPr lang="es-ES" sz="2400" dirty="0"/>
              <a:t>do labor </a:t>
            </a:r>
            <a:r>
              <a:rPr lang="es-ES" sz="2400" dirty="0" err="1"/>
              <a:t>lexislador</a:t>
            </a:r>
            <a:r>
              <a:rPr lang="es-ES" sz="2400" dirty="0"/>
              <a:t> da </a:t>
            </a:r>
            <a:r>
              <a:rPr lang="es-ES" sz="2400" dirty="0" err="1"/>
              <a:t>Coroa</a:t>
            </a:r>
            <a:r>
              <a:rPr lang="es-ES" sz="2400" dirty="0"/>
              <a:t> para </a:t>
            </a:r>
            <a:r>
              <a:rPr lang="es-ES" sz="2400" dirty="0" err="1"/>
              <a:t>restrinxir</a:t>
            </a:r>
            <a:r>
              <a:rPr lang="es-ES" sz="2400" dirty="0"/>
              <a:t> o </a:t>
            </a:r>
            <a:r>
              <a:rPr lang="es-ES" sz="2400" dirty="0" err="1"/>
              <a:t>traballo</a:t>
            </a:r>
            <a:r>
              <a:rPr lang="es-ES" sz="2400" dirty="0"/>
              <a:t> forzado dos </a:t>
            </a:r>
            <a:r>
              <a:rPr lang="es-ES" sz="2400" dirty="0" err="1"/>
              <a:t>indíxenas</a:t>
            </a:r>
            <a:r>
              <a:rPr lang="es-ES" sz="2400" dirty="0"/>
              <a:t> e para </a:t>
            </a:r>
            <a:r>
              <a:rPr lang="es-ES" sz="2400" dirty="0" err="1"/>
              <a:t>algúns</a:t>
            </a:r>
            <a:r>
              <a:rPr lang="es-ES" sz="2400" dirty="0"/>
              <a:t> autores, o 1º intento de creación </a:t>
            </a:r>
            <a:r>
              <a:rPr lang="es-ES" sz="2400" dirty="0" err="1"/>
              <a:t>dun</a:t>
            </a:r>
            <a:r>
              <a:rPr lang="es-ES" sz="2400" dirty="0"/>
              <a:t> texto de </a:t>
            </a:r>
            <a:r>
              <a:rPr lang="es-ES" sz="2400" dirty="0" err="1"/>
              <a:t>dereito</a:t>
            </a:r>
            <a:r>
              <a:rPr lang="es-ES" sz="2400" dirty="0"/>
              <a:t> Internacional e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primeira</a:t>
            </a:r>
            <a:r>
              <a:rPr lang="es-ES" sz="2400" dirty="0"/>
              <a:t> declaración universal de </a:t>
            </a:r>
            <a:r>
              <a:rPr lang="es-ES" sz="2400" dirty="0" err="1"/>
              <a:t>Dereitos</a:t>
            </a:r>
            <a:r>
              <a:rPr lang="es-ES" sz="2400" dirty="0"/>
              <a:t> humanos. </a:t>
            </a:r>
          </a:p>
          <a:p>
            <a:pPr algn="just"/>
            <a:r>
              <a:rPr lang="es-ES" sz="2400" dirty="0"/>
              <a:t>As </a:t>
            </a:r>
            <a:r>
              <a:rPr lang="es-ES" sz="2400" dirty="0" err="1"/>
              <a:t>Leis</a:t>
            </a:r>
            <a:r>
              <a:rPr lang="es-ES" sz="2400" dirty="0"/>
              <a:t> de Burgos consideran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/>
              <a:t>indíxenas</a:t>
            </a:r>
            <a:r>
              <a:rPr lang="es-ES" sz="2400" dirty="0"/>
              <a:t> como seres humanos, portadores de </a:t>
            </a:r>
            <a:r>
              <a:rPr lang="es-ES" sz="2400" dirty="0" err="1"/>
              <a:t>dereitos</a:t>
            </a:r>
            <a:r>
              <a:rPr lang="es-ES" sz="2400" dirty="0"/>
              <a:t> e </a:t>
            </a:r>
            <a:r>
              <a:rPr lang="es-ES" sz="2400" dirty="0" err="1"/>
              <a:t>obrigas</a:t>
            </a:r>
            <a:r>
              <a:rPr lang="es-ES" sz="2400" dirty="0"/>
              <a:t>. As </a:t>
            </a:r>
            <a:r>
              <a:rPr lang="es-ES" sz="2400" dirty="0" err="1"/>
              <a:t>leis</a:t>
            </a:r>
            <a:r>
              <a:rPr lang="es-ES" sz="2400" dirty="0"/>
              <a:t> rematan </a:t>
            </a:r>
            <a:r>
              <a:rPr lang="es-ES" sz="2400" dirty="0" err="1"/>
              <a:t>cos</a:t>
            </a:r>
            <a:r>
              <a:rPr lang="es-ES" sz="2400" dirty="0"/>
              <a:t> </a:t>
            </a:r>
            <a:r>
              <a:rPr lang="es-ES" sz="2400" dirty="0" err="1"/>
              <a:t>repartimentos</a:t>
            </a:r>
            <a:r>
              <a:rPr lang="es-ES" sz="2400" dirty="0"/>
              <a:t> e implantan </a:t>
            </a:r>
            <a:r>
              <a:rPr lang="es-ES" sz="2400" b="1" dirty="0"/>
              <a:t>as </a:t>
            </a:r>
            <a:r>
              <a:rPr lang="es-ES" sz="2400" b="1" dirty="0" err="1" smtClean="0"/>
              <a:t>encomendas</a:t>
            </a:r>
            <a:r>
              <a:rPr lang="es-ES" sz="2400" b="1" dirty="0" smtClean="0"/>
              <a:t>.</a:t>
            </a:r>
          </a:p>
          <a:p>
            <a:pPr algn="just"/>
            <a:r>
              <a:rPr lang="es-ES" sz="2400" dirty="0" err="1"/>
              <a:t>Nas</a:t>
            </a:r>
            <a:r>
              <a:rPr lang="es-ES" sz="2400" dirty="0"/>
              <a:t> </a:t>
            </a:r>
            <a:r>
              <a:rPr lang="es-ES" sz="2400" dirty="0" err="1"/>
              <a:t>Leis</a:t>
            </a:r>
            <a:r>
              <a:rPr lang="es-ES" sz="2400" dirty="0"/>
              <a:t> de Burgos </a:t>
            </a:r>
            <a:r>
              <a:rPr lang="es-ES" sz="2400" dirty="0" err="1"/>
              <a:t>contemplábase</a:t>
            </a:r>
            <a:r>
              <a:rPr lang="es-ES" sz="2400" dirty="0"/>
              <a:t> a prohibición de </a:t>
            </a:r>
            <a:r>
              <a:rPr lang="es-ES" sz="2400" dirty="0" err="1"/>
              <a:t>calquera</a:t>
            </a:r>
            <a:r>
              <a:rPr lang="es-ES" sz="2400" dirty="0"/>
              <a:t> trato inhumano contra os indios, </a:t>
            </a:r>
            <a:r>
              <a:rPr lang="es-ES" sz="2400" dirty="0" err="1"/>
              <a:t>regulábase</a:t>
            </a:r>
            <a:r>
              <a:rPr lang="es-ES" sz="2400" dirty="0"/>
              <a:t> o </a:t>
            </a:r>
            <a:r>
              <a:rPr lang="es-ES" sz="2400" dirty="0" err="1"/>
              <a:t>traballo</a:t>
            </a:r>
            <a:r>
              <a:rPr lang="es-ES" sz="2400" dirty="0"/>
              <a:t> </a:t>
            </a:r>
            <a:r>
              <a:rPr lang="es-ES" sz="2400" dirty="0" err="1"/>
              <a:t>feminino</a:t>
            </a:r>
            <a:r>
              <a:rPr lang="es-ES" sz="2400" dirty="0"/>
              <a:t>(labores de crianza ata que o </a:t>
            </a:r>
            <a:r>
              <a:rPr lang="es-ES" sz="2400" dirty="0" err="1"/>
              <a:t>fillo</a:t>
            </a:r>
            <a:r>
              <a:rPr lang="es-ES" sz="2400" dirty="0"/>
              <a:t> </a:t>
            </a:r>
            <a:r>
              <a:rPr lang="es-ES" sz="2400" dirty="0" err="1"/>
              <a:t>tivera</a:t>
            </a:r>
            <a:r>
              <a:rPr lang="es-ES" sz="2400" dirty="0"/>
              <a:t> 3 anos) e dos </a:t>
            </a:r>
            <a:r>
              <a:rPr lang="es-ES" sz="2400" dirty="0" err="1"/>
              <a:t>nenos</a:t>
            </a:r>
            <a:r>
              <a:rPr lang="es-ES" sz="2400" dirty="0"/>
              <a:t> (prohibían </a:t>
            </a:r>
            <a:r>
              <a:rPr lang="es-ES" sz="2400" dirty="0" err="1"/>
              <a:t>traballar</a:t>
            </a:r>
            <a:r>
              <a:rPr lang="es-ES" sz="2400" dirty="0"/>
              <a:t> ata os 14 anos, salvo </a:t>
            </a:r>
            <a:r>
              <a:rPr lang="es-ES" sz="2400" dirty="0" err="1" smtClean="0"/>
              <a:t>tarefas</a:t>
            </a:r>
            <a:r>
              <a:rPr lang="es-ES" sz="2400" dirty="0" smtClean="0"/>
              <a:t> </a:t>
            </a:r>
            <a:r>
              <a:rPr lang="es-ES" sz="2400" dirty="0"/>
              <a:t>acordes á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/>
              <a:t>idade</a:t>
            </a:r>
            <a:r>
              <a:rPr lang="es-ES" sz="2400" dirty="0"/>
              <a:t>). </a:t>
            </a:r>
            <a:r>
              <a:rPr lang="es-ES" sz="2400" dirty="0"/>
              <a:t>E</a:t>
            </a:r>
            <a:r>
              <a:rPr lang="es-ES" sz="2400" dirty="0" smtClean="0"/>
              <a:t>ra </a:t>
            </a:r>
            <a:r>
              <a:rPr lang="es-ES" sz="2400" dirty="0"/>
              <a:t>función dos </a:t>
            </a:r>
            <a:r>
              <a:rPr lang="es-ES" sz="2400" b="1" dirty="0"/>
              <a:t>visitadores</a:t>
            </a:r>
            <a:r>
              <a:rPr lang="es-ES" sz="2400" dirty="0"/>
              <a:t>, </a:t>
            </a:r>
            <a:r>
              <a:rPr lang="es-ES" sz="2400" dirty="0" err="1"/>
              <a:t>nomeados</a:t>
            </a:r>
            <a:r>
              <a:rPr lang="es-ES" sz="2400" dirty="0"/>
              <a:t> polo </a:t>
            </a:r>
            <a:r>
              <a:rPr lang="es-ES" sz="2400" dirty="0" err="1"/>
              <a:t>Rei</a:t>
            </a:r>
            <a:r>
              <a:rPr lang="es-ES" sz="2400" dirty="0"/>
              <a:t>, </a:t>
            </a:r>
            <a:r>
              <a:rPr lang="es-ES" sz="2400" dirty="0" err="1"/>
              <a:t>protexer</a:t>
            </a:r>
            <a:r>
              <a:rPr lang="es-ES" sz="2400" dirty="0"/>
              <a:t>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/>
              <a:t>indíxenas</a:t>
            </a:r>
            <a:r>
              <a:rPr lang="es-ES" sz="2400" dirty="0"/>
              <a:t> e </a:t>
            </a:r>
            <a:r>
              <a:rPr lang="es-ES" sz="2400" dirty="0" err="1"/>
              <a:t>vixiar</a:t>
            </a:r>
            <a:r>
              <a:rPr lang="es-ES" sz="2400" dirty="0"/>
              <a:t> polo </a:t>
            </a:r>
            <a:r>
              <a:rPr lang="es-ES" sz="2400" dirty="0" err="1"/>
              <a:t>cumprimento</a:t>
            </a:r>
            <a:r>
              <a:rPr lang="es-ES" sz="2400" dirty="0"/>
              <a:t> das ordenanzas das </a:t>
            </a:r>
            <a:r>
              <a:rPr lang="es-ES" sz="2400" dirty="0" err="1"/>
              <a:t>leis</a:t>
            </a:r>
            <a:r>
              <a:rPr lang="es-ES" sz="2400" dirty="0"/>
              <a:t> de Burgos. </a:t>
            </a:r>
            <a:endParaRPr lang="gl-ES" sz="2400" dirty="0"/>
          </a:p>
        </p:txBody>
      </p:sp>
      <p:pic>
        <p:nvPicPr>
          <p:cNvPr id="1026" name="Picture 2" descr="https://hispanismo.cl/wp-content/uploads/2020/12/Leyes-de-Burgos-de-1512-768x1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01" y="176150"/>
            <a:ext cx="4822989" cy="66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8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728" y="0"/>
            <a:ext cx="619963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A</a:t>
            </a:r>
            <a:r>
              <a:rPr lang="es-ES" sz="2000" b="1" dirty="0" smtClean="0"/>
              <a:t>s </a:t>
            </a:r>
            <a:r>
              <a:rPr lang="es-ES" sz="2000" b="1" dirty="0" err="1" smtClean="0"/>
              <a:t>encomendas</a:t>
            </a:r>
            <a:r>
              <a:rPr lang="es-ES" sz="2000" b="1" dirty="0" smtClean="0"/>
              <a:t>: </a:t>
            </a:r>
            <a:r>
              <a:rPr lang="es-ES" sz="2000" dirty="0" smtClean="0"/>
              <a:t>De </a:t>
            </a:r>
            <a:r>
              <a:rPr lang="es-ES" sz="2000" dirty="0" err="1"/>
              <a:t>orixe</a:t>
            </a:r>
            <a:r>
              <a:rPr lang="es-ES" sz="2000" dirty="0"/>
              <a:t> </a:t>
            </a:r>
            <a:r>
              <a:rPr lang="es-ES" sz="2000" dirty="0" smtClean="0"/>
              <a:t>medieval, </a:t>
            </a:r>
            <a:r>
              <a:rPr lang="es-ES" sz="2000" dirty="0" err="1" smtClean="0"/>
              <a:t>substitúen</a:t>
            </a:r>
            <a:r>
              <a:rPr lang="es-ES" sz="2000" dirty="0" smtClean="0"/>
              <a:t> </a:t>
            </a:r>
            <a:r>
              <a:rPr lang="es-ES" sz="2000" dirty="0" err="1" smtClean="0"/>
              <a:t>ós</a:t>
            </a:r>
            <a:r>
              <a:rPr lang="es-ES" sz="2000" dirty="0" smtClean="0"/>
              <a:t> </a:t>
            </a:r>
            <a:r>
              <a:rPr lang="es-ES" sz="2000" dirty="0" err="1" smtClean="0"/>
              <a:t>repartimentos</a:t>
            </a:r>
            <a:r>
              <a:rPr lang="es-ES" sz="2000" dirty="0" smtClean="0"/>
              <a:t> </a:t>
            </a:r>
            <a:r>
              <a:rPr lang="es-ES" sz="2000" dirty="0"/>
              <a:t>como </a:t>
            </a:r>
            <a:r>
              <a:rPr lang="es-ES" sz="2000" dirty="0" err="1"/>
              <a:t>mellor</a:t>
            </a:r>
            <a:r>
              <a:rPr lang="es-ES" sz="2000" dirty="0"/>
              <a:t> medio para </a:t>
            </a:r>
            <a:r>
              <a:rPr lang="es-ES" sz="2000" dirty="0" err="1"/>
              <a:t>evanxelizar</a:t>
            </a:r>
            <a:r>
              <a:rPr lang="es-ES" sz="2000" dirty="0"/>
              <a:t> e controlar a vida dos </a:t>
            </a:r>
            <a:r>
              <a:rPr lang="es-ES" sz="2000" dirty="0" err="1"/>
              <a:t>indíxenas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r>
              <a:rPr lang="es-ES" sz="2000" dirty="0" smtClean="0"/>
              <a:t>Os </a:t>
            </a:r>
            <a:r>
              <a:rPr lang="es-ES" sz="2000" dirty="0" err="1"/>
              <a:t>encomendeiros</a:t>
            </a:r>
            <a:r>
              <a:rPr lang="es-ES" sz="2000" dirty="0"/>
              <a:t> tiñan o </a:t>
            </a:r>
            <a:r>
              <a:rPr lang="es-ES" sz="2000" dirty="0" err="1"/>
              <a:t>dereito</a:t>
            </a:r>
            <a:r>
              <a:rPr lang="es-ES" sz="2000" dirty="0"/>
              <a:t>, temporalmente, de recibir dos indios a el asignados </a:t>
            </a:r>
            <a:r>
              <a:rPr lang="es-ES" sz="2000" b="1" dirty="0"/>
              <a:t>2 tipos de </a:t>
            </a:r>
            <a:r>
              <a:rPr lang="es-ES" sz="2000" b="1" dirty="0" err="1"/>
              <a:t>prestacións</a:t>
            </a:r>
            <a:r>
              <a:rPr lang="es-ES" sz="2000" dirty="0"/>
              <a:t>, </a:t>
            </a:r>
            <a:r>
              <a:rPr lang="es-ES" sz="2000" b="1" dirty="0"/>
              <a:t>tributo e </a:t>
            </a:r>
            <a:r>
              <a:rPr lang="es-ES" sz="2000" b="1" dirty="0" err="1"/>
              <a:t>traballo</a:t>
            </a:r>
            <a:r>
              <a:rPr lang="es-ES" sz="2000" b="1" dirty="0"/>
              <a:t> </a:t>
            </a:r>
            <a:r>
              <a:rPr lang="es-ES" sz="2000" dirty="0"/>
              <a:t>(para a </a:t>
            </a:r>
            <a:r>
              <a:rPr lang="es-ES" sz="2000" dirty="0" err="1"/>
              <a:t>produción</a:t>
            </a:r>
            <a:r>
              <a:rPr lang="es-ES" sz="2000" dirty="0"/>
              <a:t> </a:t>
            </a:r>
            <a:r>
              <a:rPr lang="es-ES" sz="2000" dirty="0" err="1"/>
              <a:t>gandeira</a:t>
            </a:r>
            <a:r>
              <a:rPr lang="es-ES" sz="2000" dirty="0"/>
              <a:t>, agrícola </a:t>
            </a:r>
            <a:r>
              <a:rPr lang="es-ES" sz="2000" dirty="0" err="1"/>
              <a:t>ou</a:t>
            </a:r>
            <a:r>
              <a:rPr lang="es-ES" sz="2000" dirty="0"/>
              <a:t> </a:t>
            </a:r>
            <a:r>
              <a:rPr lang="es-ES" sz="2000" dirty="0" err="1"/>
              <a:t>mineira</a:t>
            </a:r>
            <a:r>
              <a:rPr lang="es-ES" sz="2000" dirty="0"/>
              <a:t>). En troques, o </a:t>
            </a:r>
            <a:r>
              <a:rPr lang="es-ES" sz="2000" dirty="0" err="1"/>
              <a:t>encomendeiro</a:t>
            </a:r>
            <a:r>
              <a:rPr lang="es-ES" sz="2000" dirty="0"/>
              <a:t> </a:t>
            </a:r>
            <a:r>
              <a:rPr lang="es-ES" sz="2000" dirty="0" err="1"/>
              <a:t>comprometíase</a:t>
            </a:r>
            <a:r>
              <a:rPr lang="es-ES" sz="2000" dirty="0"/>
              <a:t> </a:t>
            </a:r>
            <a:r>
              <a:rPr lang="es-ES" sz="2000" dirty="0" err="1"/>
              <a:t>fronte</a:t>
            </a:r>
            <a:r>
              <a:rPr lang="es-ES" sz="2000" dirty="0"/>
              <a:t> á </a:t>
            </a:r>
            <a:r>
              <a:rPr lang="es-ES" sz="2000" dirty="0" err="1"/>
              <a:t>Coroa</a:t>
            </a:r>
            <a:r>
              <a:rPr lang="es-ES" sz="2000" dirty="0"/>
              <a:t> a </a:t>
            </a:r>
            <a:r>
              <a:rPr lang="es-ES" sz="2000" dirty="0" err="1"/>
              <a:t>instruír</a:t>
            </a:r>
            <a:r>
              <a:rPr lang="es-ES" sz="2000" dirty="0"/>
              <a:t> </a:t>
            </a:r>
            <a:r>
              <a:rPr lang="es-ES" sz="2000" dirty="0" err="1"/>
              <a:t>ós</a:t>
            </a:r>
            <a:r>
              <a:rPr lang="es-ES" sz="2000" dirty="0"/>
              <a:t> indios e ocuparse da </a:t>
            </a:r>
            <a:r>
              <a:rPr lang="es-ES" sz="2000" dirty="0" err="1"/>
              <a:t>súa</a:t>
            </a:r>
            <a:r>
              <a:rPr lang="es-ES" sz="2000" dirty="0"/>
              <a:t> </a:t>
            </a:r>
            <a:r>
              <a:rPr lang="es-ES" sz="2000" dirty="0" err="1"/>
              <a:t>evanxelización</a:t>
            </a:r>
            <a:r>
              <a:rPr lang="es-ES" sz="2000" dirty="0"/>
              <a:t> e </a:t>
            </a:r>
            <a:r>
              <a:rPr lang="es-ES" sz="2000" dirty="0" err="1"/>
              <a:t>coidar</a:t>
            </a:r>
            <a:r>
              <a:rPr lang="es-ES" sz="2000" dirty="0"/>
              <a:t> da </a:t>
            </a:r>
            <a:r>
              <a:rPr lang="es-ES" sz="2000" dirty="0" err="1"/>
              <a:t>súa</a:t>
            </a:r>
            <a:r>
              <a:rPr lang="es-ES" sz="2000" dirty="0"/>
              <a:t> boa alimentación e vestido. </a:t>
            </a:r>
            <a:endParaRPr lang="es-ES" sz="2000" dirty="0" smtClean="0"/>
          </a:p>
          <a:p>
            <a:pPr algn="just"/>
            <a:r>
              <a:rPr lang="es-ES" sz="2000" dirty="0"/>
              <a:t>En teoría, a </a:t>
            </a:r>
            <a:r>
              <a:rPr lang="es-ES" sz="2000" dirty="0" err="1"/>
              <a:t>encomenda</a:t>
            </a:r>
            <a:r>
              <a:rPr lang="es-ES" sz="2000" dirty="0"/>
              <a:t> parecía </a:t>
            </a:r>
            <a:r>
              <a:rPr lang="es-ES" sz="2000" dirty="0" err="1"/>
              <a:t>unha</a:t>
            </a:r>
            <a:r>
              <a:rPr lang="es-ES" sz="2000" dirty="0"/>
              <a:t> medida benigna para os indios, pero, na </a:t>
            </a:r>
            <a:r>
              <a:rPr lang="es-ES" sz="2000" dirty="0" err="1"/>
              <a:t>realidade</a:t>
            </a:r>
            <a:r>
              <a:rPr lang="es-ES" sz="2000" dirty="0"/>
              <a:t> non </a:t>
            </a:r>
            <a:r>
              <a:rPr lang="es-ES" sz="2000" dirty="0" err="1"/>
              <a:t>foi</a:t>
            </a:r>
            <a:r>
              <a:rPr lang="es-ES" sz="2000" dirty="0"/>
              <a:t> así, dado o </a:t>
            </a:r>
            <a:r>
              <a:rPr lang="es-ES" sz="2000" dirty="0" err="1"/>
              <a:t>distanciamento</a:t>
            </a:r>
            <a:r>
              <a:rPr lang="es-ES" sz="2000" dirty="0"/>
              <a:t> entre os 2 mundos que </a:t>
            </a:r>
            <a:r>
              <a:rPr lang="es-ES" sz="2000" dirty="0" err="1"/>
              <a:t>facía</a:t>
            </a:r>
            <a:r>
              <a:rPr lang="es-ES" sz="2000" dirty="0"/>
              <a:t> imposible verificar o </a:t>
            </a:r>
            <a:r>
              <a:rPr lang="es-ES" sz="2000" dirty="0" err="1"/>
              <a:t>cumprimento</a:t>
            </a:r>
            <a:r>
              <a:rPr lang="es-ES" sz="2000" dirty="0"/>
              <a:t> das </a:t>
            </a:r>
            <a:r>
              <a:rPr lang="es-ES" sz="2000" dirty="0" err="1"/>
              <a:t>leis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r>
              <a:rPr lang="es-ES" sz="2000" dirty="0" smtClean="0"/>
              <a:t>Os </a:t>
            </a:r>
            <a:r>
              <a:rPr lang="es-ES" sz="2000" dirty="0" err="1"/>
              <a:t>encomendeiros</a:t>
            </a:r>
            <a:r>
              <a:rPr lang="es-ES" sz="2000" dirty="0"/>
              <a:t>, que pretendían que as </a:t>
            </a:r>
            <a:r>
              <a:rPr lang="es-ES" sz="2000" dirty="0" err="1"/>
              <a:t>encomendas</a:t>
            </a:r>
            <a:r>
              <a:rPr lang="es-ES" sz="2000" dirty="0"/>
              <a:t> </a:t>
            </a:r>
            <a:r>
              <a:rPr lang="es-ES" sz="2000" dirty="0" err="1"/>
              <a:t>foran</a:t>
            </a:r>
            <a:r>
              <a:rPr lang="es-ES" sz="2000" dirty="0"/>
              <a:t> hereditarias, </a:t>
            </a:r>
            <a:r>
              <a:rPr lang="es-ES" sz="2000" dirty="0" err="1"/>
              <a:t>impuxeron</a:t>
            </a:r>
            <a:r>
              <a:rPr lang="es-ES" sz="2000" dirty="0"/>
              <a:t> </a:t>
            </a:r>
            <a:r>
              <a:rPr lang="es-ES" sz="2000" dirty="0" err="1"/>
              <a:t>ós</a:t>
            </a:r>
            <a:r>
              <a:rPr lang="es-ES" sz="2000" dirty="0"/>
              <a:t> indios tributos </a:t>
            </a:r>
            <a:r>
              <a:rPr lang="es-ES" sz="2000" dirty="0" smtClean="0"/>
              <a:t>excesivos, malos </a:t>
            </a:r>
            <a:r>
              <a:rPr lang="es-ES" sz="2000" dirty="0"/>
              <a:t>tratos no </a:t>
            </a:r>
            <a:r>
              <a:rPr lang="es-ES" sz="2000" dirty="0" err="1"/>
              <a:t>traballo</a:t>
            </a:r>
            <a:r>
              <a:rPr lang="es-ES" sz="2000" dirty="0"/>
              <a:t>, </a:t>
            </a:r>
            <a:r>
              <a:rPr lang="es-ES" sz="2000" dirty="0" smtClean="0"/>
              <a:t>golpeándoos </a:t>
            </a:r>
            <a:r>
              <a:rPr lang="es-ES" sz="2000" dirty="0"/>
              <a:t>e </a:t>
            </a:r>
            <a:r>
              <a:rPr lang="es-ES" sz="2000" dirty="0" smtClean="0"/>
              <a:t>matándoos, </a:t>
            </a:r>
            <a:r>
              <a:rPr lang="es-ES" sz="2000" dirty="0"/>
              <a:t>apoderándose das </a:t>
            </a:r>
            <a:r>
              <a:rPr lang="es-ES" sz="2000" dirty="0" smtClean="0"/>
              <a:t>mulleres</a:t>
            </a:r>
            <a:r>
              <a:rPr lang="es-ES" sz="2000" dirty="0"/>
              <a:t>, </a:t>
            </a:r>
            <a:r>
              <a:rPr lang="es-ES" sz="2000" dirty="0" err="1" smtClean="0"/>
              <a:t>destruíndo</a:t>
            </a:r>
            <a:r>
              <a:rPr lang="es-ES" sz="2000" dirty="0" smtClean="0"/>
              <a:t> </a:t>
            </a:r>
            <a:r>
              <a:rPr lang="es-ES" sz="2000" dirty="0"/>
              <a:t>a </a:t>
            </a:r>
            <a:r>
              <a:rPr lang="es-ES" sz="2000" dirty="0" err="1"/>
              <a:t>súa</a:t>
            </a:r>
            <a:r>
              <a:rPr lang="es-ES" sz="2000" dirty="0"/>
              <a:t> </a:t>
            </a:r>
            <a:r>
              <a:rPr lang="es-ES" sz="2000" dirty="0" smtClean="0"/>
              <a:t>agricultura.</a:t>
            </a:r>
          </a:p>
          <a:p>
            <a:pPr algn="just"/>
            <a:r>
              <a:rPr lang="es-ES" sz="2000" dirty="0"/>
              <a:t>As </a:t>
            </a:r>
            <a:r>
              <a:rPr lang="es-ES" sz="2000" dirty="0" err="1"/>
              <a:t>encomendas</a:t>
            </a:r>
            <a:r>
              <a:rPr lang="es-ES" sz="2000" dirty="0"/>
              <a:t> perduraron ata avanzado o s. XVII. </a:t>
            </a:r>
            <a:r>
              <a:rPr lang="es-ES" sz="2000" dirty="0" err="1"/>
              <a:t>Pouco</a:t>
            </a:r>
            <a:r>
              <a:rPr lang="es-ES" sz="2000" dirty="0"/>
              <a:t> a </a:t>
            </a:r>
            <a:r>
              <a:rPr lang="es-ES" sz="2000" dirty="0" err="1"/>
              <a:t>pouco</a:t>
            </a:r>
            <a:r>
              <a:rPr lang="es-ES" sz="2000" dirty="0"/>
              <a:t> os </a:t>
            </a:r>
            <a:r>
              <a:rPr lang="es-ES" sz="2000" dirty="0" err="1"/>
              <a:t>indíxenas</a:t>
            </a:r>
            <a:r>
              <a:rPr lang="es-ES" sz="2000" dirty="0"/>
              <a:t> </a:t>
            </a:r>
            <a:r>
              <a:rPr lang="es-ES" sz="2000" dirty="0" err="1"/>
              <a:t>fóronse</a:t>
            </a:r>
            <a:r>
              <a:rPr lang="es-ES" sz="2000" dirty="0"/>
              <a:t> </a:t>
            </a:r>
            <a:r>
              <a:rPr lang="es-ES" sz="2000" dirty="0" err="1"/>
              <a:t>convertendo</a:t>
            </a:r>
            <a:r>
              <a:rPr lang="es-ES" sz="2000" dirty="0"/>
              <a:t> en </a:t>
            </a:r>
            <a:r>
              <a:rPr lang="es-ES" sz="2000" dirty="0" err="1"/>
              <a:t>man</a:t>
            </a:r>
            <a:r>
              <a:rPr lang="es-ES" sz="2000" dirty="0"/>
              <a:t> de obra asalariada e para compensar o descenso </a:t>
            </a:r>
            <a:r>
              <a:rPr lang="es-ES" sz="2000" dirty="0" err="1"/>
              <a:t>ou</a:t>
            </a:r>
            <a:r>
              <a:rPr lang="es-ES" sz="2000" dirty="0"/>
              <a:t> a </a:t>
            </a:r>
            <a:r>
              <a:rPr lang="es-ES" sz="2000" dirty="0" err="1"/>
              <a:t>escaseza</a:t>
            </a:r>
            <a:r>
              <a:rPr lang="es-ES" sz="2000" dirty="0"/>
              <a:t> de </a:t>
            </a:r>
            <a:r>
              <a:rPr lang="es-ES" sz="2000" dirty="0" err="1"/>
              <a:t>man</a:t>
            </a:r>
            <a:r>
              <a:rPr lang="es-ES" sz="2000" dirty="0"/>
              <a:t> de obra </a:t>
            </a:r>
            <a:r>
              <a:rPr lang="es-ES" sz="2000" dirty="0" err="1"/>
              <a:t>indíxena</a:t>
            </a:r>
            <a:r>
              <a:rPr lang="es-ES" sz="2000" dirty="0"/>
              <a:t> </a:t>
            </a:r>
            <a:r>
              <a:rPr lang="es-ES" sz="2000" dirty="0" err="1"/>
              <a:t>foron</a:t>
            </a:r>
            <a:r>
              <a:rPr lang="es-ES" sz="2000" dirty="0"/>
              <a:t> levados a América grande </a:t>
            </a:r>
            <a:r>
              <a:rPr lang="es-ES" sz="2000" dirty="0" err="1"/>
              <a:t>cantidade</a:t>
            </a:r>
            <a:r>
              <a:rPr lang="es-ES" sz="2000" dirty="0"/>
              <a:t> de </a:t>
            </a:r>
            <a:r>
              <a:rPr lang="es-ES" sz="2000" dirty="0" err="1"/>
              <a:t>escravos</a:t>
            </a:r>
            <a:r>
              <a:rPr lang="es-ES" sz="2000" dirty="0"/>
              <a:t> negros </a:t>
            </a:r>
            <a:r>
              <a:rPr lang="es-ES" sz="2000" dirty="0" smtClean="0"/>
              <a:t>de África. </a:t>
            </a:r>
            <a:endParaRPr lang="es-ES" sz="2000" dirty="0"/>
          </a:p>
          <a:p>
            <a:pPr algn="just"/>
            <a:endParaRPr lang="es-ES" sz="2400" dirty="0"/>
          </a:p>
        </p:txBody>
      </p:sp>
      <p:pic>
        <p:nvPicPr>
          <p:cNvPr id="3" name="Picture 2" descr="https://zahir-gt.weebly.com/uploads/3/9/5/2/39521079/6651565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87" y="263296"/>
            <a:ext cx="5278607" cy="61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3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8600" y="402336"/>
            <a:ext cx="51663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err="1" smtClean="0"/>
              <a:t>Leis</a:t>
            </a:r>
            <a:r>
              <a:rPr lang="es-ES" sz="2400" b="1" u="sng" dirty="0" smtClean="0"/>
              <a:t> Novas de Indias. 1542.</a:t>
            </a:r>
            <a:endParaRPr lang="es-ES" sz="2400" b="1" u="sng" dirty="0"/>
          </a:p>
          <a:p>
            <a:pPr algn="just"/>
            <a:r>
              <a:rPr lang="es-ES" sz="2400" dirty="0"/>
              <a:t>A dureza das </a:t>
            </a:r>
            <a:r>
              <a:rPr lang="es-ES" sz="2400" dirty="0" err="1"/>
              <a:t>condicións</a:t>
            </a:r>
            <a:r>
              <a:rPr lang="es-ES" sz="2400" dirty="0"/>
              <a:t> </a:t>
            </a:r>
            <a:r>
              <a:rPr lang="es-ES" sz="2400" dirty="0" err="1"/>
              <a:t>reais</a:t>
            </a:r>
            <a:r>
              <a:rPr lang="es-ES" sz="2400" dirty="0"/>
              <a:t> dos </a:t>
            </a:r>
            <a:r>
              <a:rPr lang="es-ES" sz="2400" dirty="0" err="1"/>
              <a:t>indíxenas</a:t>
            </a:r>
            <a:r>
              <a:rPr lang="es-ES" sz="2400" dirty="0"/>
              <a:t> </a:t>
            </a:r>
            <a:r>
              <a:rPr lang="es-ES" sz="2400" dirty="0" err="1"/>
              <a:t>desencadearon</a:t>
            </a:r>
            <a:r>
              <a:rPr lang="es-ES" sz="2400" dirty="0"/>
              <a:t> as grandes campañas de Bartolomé das Casas que </a:t>
            </a:r>
            <a:r>
              <a:rPr lang="es-ES" sz="2400" dirty="0" err="1"/>
              <a:t>conseguiu</a:t>
            </a:r>
            <a:r>
              <a:rPr lang="es-ES" sz="2400" dirty="0"/>
              <a:t> que Carlos V </a:t>
            </a:r>
            <a:r>
              <a:rPr lang="es-ES" sz="2400" dirty="0" err="1"/>
              <a:t>chegara</a:t>
            </a:r>
            <a:r>
              <a:rPr lang="es-ES" sz="2400" dirty="0"/>
              <a:t> a un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 smtClean="0"/>
              <a:t>acordo</a:t>
            </a:r>
            <a:r>
              <a:rPr lang="es-ES" sz="2400" dirty="0" smtClean="0"/>
              <a:t>, as </a:t>
            </a:r>
            <a:r>
              <a:rPr lang="es-ES" sz="2400" dirty="0" err="1" smtClean="0"/>
              <a:t>leis</a:t>
            </a:r>
            <a:r>
              <a:rPr lang="es-ES" sz="2400" dirty="0" smtClean="0"/>
              <a:t> Novas de Indias de 1542.</a:t>
            </a:r>
          </a:p>
          <a:p>
            <a:pPr algn="just"/>
            <a:r>
              <a:rPr lang="es-ES" sz="2400" dirty="0"/>
              <a:t>E</a:t>
            </a:r>
            <a:r>
              <a:rPr lang="es-ES" sz="2400" dirty="0" smtClean="0"/>
              <a:t>stas </a:t>
            </a:r>
            <a:r>
              <a:rPr lang="es-ES" sz="2400" dirty="0" err="1"/>
              <a:t>leis</a:t>
            </a:r>
            <a:r>
              <a:rPr lang="es-ES" sz="2400" dirty="0"/>
              <a:t> reiteraron a prohibición de </a:t>
            </a:r>
            <a:r>
              <a:rPr lang="es-ES" sz="2400" dirty="0" err="1"/>
              <a:t>escravizar</a:t>
            </a:r>
            <a:r>
              <a:rPr lang="es-ES" sz="2400" dirty="0"/>
              <a:t> </a:t>
            </a:r>
            <a:r>
              <a:rPr lang="es-ES" sz="2400" dirty="0" err="1"/>
              <a:t>ós</a:t>
            </a:r>
            <a:r>
              <a:rPr lang="es-ES" sz="2400" dirty="0"/>
              <a:t> indios e a condición temporal das </a:t>
            </a:r>
            <a:r>
              <a:rPr lang="es-ES" sz="2400" dirty="0" err="1"/>
              <a:t>encomendas</a:t>
            </a:r>
            <a:r>
              <a:rPr lang="es-ES" sz="2400" dirty="0"/>
              <a:t>, limitadas a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xeración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dirty="0"/>
              <a:t>novas </a:t>
            </a:r>
            <a:r>
              <a:rPr lang="es-ES" sz="2400" dirty="0" err="1"/>
              <a:t>leis</a:t>
            </a:r>
            <a:r>
              <a:rPr lang="es-ES" sz="2400" dirty="0"/>
              <a:t> abolían a </a:t>
            </a:r>
            <a:r>
              <a:rPr lang="es-ES" sz="2400" dirty="0" err="1"/>
              <a:t>encomenda</a:t>
            </a:r>
            <a:r>
              <a:rPr lang="es-ES" sz="2400" dirty="0"/>
              <a:t> de </a:t>
            </a:r>
            <a:r>
              <a:rPr lang="es-ES" sz="2400" dirty="0" err="1"/>
              <a:t>servizos</a:t>
            </a:r>
            <a:r>
              <a:rPr lang="es-ES" sz="2400" dirty="0"/>
              <a:t> que </a:t>
            </a:r>
            <a:r>
              <a:rPr lang="es-ES" sz="2400" dirty="0" err="1"/>
              <a:t>esixía</a:t>
            </a:r>
            <a:r>
              <a:rPr lang="es-ES" sz="2400" dirty="0"/>
              <a:t> o </a:t>
            </a:r>
            <a:r>
              <a:rPr lang="es-ES" sz="2400" dirty="0" err="1"/>
              <a:t>traballo</a:t>
            </a:r>
            <a:r>
              <a:rPr lang="es-ES" sz="2400" dirty="0"/>
              <a:t> forzado </a:t>
            </a:r>
            <a:r>
              <a:rPr lang="es-ES" sz="2400" dirty="0" err="1" smtClean="0"/>
              <a:t>indíxena</a:t>
            </a:r>
            <a:r>
              <a:rPr lang="es-ES" sz="2400" dirty="0" smtClean="0"/>
              <a:t>, </a:t>
            </a:r>
            <a:r>
              <a:rPr lang="es-ES" sz="2400" dirty="0" err="1" smtClean="0"/>
              <a:t>substituído</a:t>
            </a:r>
            <a:r>
              <a:rPr lang="es-ES" sz="2400" dirty="0" smtClean="0"/>
              <a:t> </a:t>
            </a:r>
            <a:r>
              <a:rPr lang="es-ES" sz="2400" dirty="0" err="1"/>
              <a:t>pola</a:t>
            </a:r>
            <a:r>
              <a:rPr lang="es-ES" sz="2400" dirty="0"/>
              <a:t> “</a:t>
            </a:r>
            <a:r>
              <a:rPr lang="es-ES" sz="2400" dirty="0" err="1"/>
              <a:t>encomenda</a:t>
            </a:r>
            <a:r>
              <a:rPr lang="es-ES" sz="2400" dirty="0"/>
              <a:t> de tributos”, </a:t>
            </a:r>
            <a:r>
              <a:rPr lang="es-ES" sz="2400" dirty="0" err="1"/>
              <a:t>dereito</a:t>
            </a:r>
            <a:r>
              <a:rPr lang="es-ES" sz="2400" dirty="0"/>
              <a:t> que </a:t>
            </a:r>
            <a:r>
              <a:rPr lang="es-ES" sz="2400" dirty="0" err="1"/>
              <a:t>pertencía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e que este cedía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 smtClean="0"/>
              <a:t>encomendeiros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2050" name="Picture 2" descr="https://losinformativos.com/wp-content/uploads/2023/07/Las-Leyes-Nuevas-de-Indias-de-1542-Resumen-de-los-decretos-Los-Informativos-768x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27" y="3291840"/>
            <a:ext cx="5943727" cy="33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uriosfera-historia.com/wp-content/uploads/Encomiendas-Bartolome-de-las-Cas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43" y="240706"/>
            <a:ext cx="4325239" cy="28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52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1401</Words>
  <Application>Microsoft Office PowerPoint</Application>
  <PresentationFormat>Panorámica</PresentationFormat>
  <Paragraphs>44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23</cp:revision>
  <dcterms:created xsi:type="dcterms:W3CDTF">2023-09-14T17:47:03Z</dcterms:created>
  <dcterms:modified xsi:type="dcterms:W3CDTF">2025-10-11T11:15:30Z</dcterms:modified>
</cp:coreProperties>
</file>