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87" r:id="rId11"/>
    <p:sldId id="264" r:id="rId12"/>
    <p:sldId id="288" r:id="rId13"/>
    <p:sldId id="289" r:id="rId14"/>
    <p:sldId id="294" r:id="rId15"/>
    <p:sldId id="292" r:id="rId16"/>
    <p:sldId id="265" r:id="rId17"/>
    <p:sldId id="266" r:id="rId18"/>
    <p:sldId id="295" r:id="rId19"/>
    <p:sldId id="285" r:id="rId20"/>
    <p:sldId id="267" r:id="rId21"/>
    <p:sldId id="268" r:id="rId22"/>
    <p:sldId id="290" r:id="rId23"/>
    <p:sldId id="270" r:id="rId24"/>
    <p:sldId id="271" r:id="rId25"/>
    <p:sldId id="291" r:id="rId26"/>
    <p:sldId id="269" r:id="rId27"/>
    <p:sldId id="286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3632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4786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3989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709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264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5770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904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0641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2787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5806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640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E9D8-886D-4BE2-8C14-E58A4906C4B8}" type="datetimeFigureOut">
              <a:rPr lang="gl-ES" smtClean="0"/>
              <a:t>31/01/2021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38B8-6DAA-4757-82F3-88E3552C0EE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5248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0"/>
            <a:ext cx="12192000" cy="102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800" dirty="0" smtClean="0"/>
              <a:t>O MOVEMENTO OBREIRO EN ESPAÑA</a:t>
            </a:r>
            <a:endParaRPr lang="gl-ES" sz="2800" dirty="0"/>
          </a:p>
        </p:txBody>
      </p:sp>
      <p:pic>
        <p:nvPicPr>
          <p:cNvPr id="1026" name="Picture 2" descr="Resultado de imagen de MOVIMIENTO OBRERO EN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942"/>
            <a:ext cx="12192000" cy="58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32329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pic>
        <p:nvPicPr>
          <p:cNvPr id="6" name="Imagen 5" descr="Resultado de imagen de movimiento obrero españ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8116" y="0"/>
            <a:ext cx="7104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3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2" y="1336433"/>
            <a:ext cx="3610708" cy="56270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-11393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2</a:t>
            </a:r>
            <a:r>
              <a:rPr lang="gl-ES" sz="2400" b="1" u="sng" dirty="0" smtClean="0"/>
              <a:t>- O MOVEMENTO OBREIRO. 1868-1874</a:t>
            </a:r>
            <a:endParaRPr lang="gl-ES" sz="2400" b="1" u="sng" dirty="0"/>
          </a:p>
        </p:txBody>
      </p:sp>
      <p:sp>
        <p:nvSpPr>
          <p:cNvPr id="4" name="Rectángulo 3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O ANARQUISMO. FANELLI EN ESPAÑA</a:t>
            </a:r>
            <a:endParaRPr lang="gl-ES" b="1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9500381" y="1631855"/>
            <a:ext cx="886265" cy="1097280"/>
          </a:xfrm>
          <a:prstGeom prst="straightConnector1">
            <a:avLst/>
          </a:prstGeom>
          <a:ln>
            <a:solidFill>
              <a:srgbClr val="FF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0" y="1359221"/>
            <a:ext cx="8581292" cy="552156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u="sng" dirty="0" smtClean="0"/>
          </a:p>
          <a:p>
            <a:endParaRPr lang="es-ES" b="1" u="sng" dirty="0"/>
          </a:p>
          <a:p>
            <a:endParaRPr lang="es-ES" b="1" u="sng" dirty="0" smtClean="0"/>
          </a:p>
          <a:p>
            <a:endParaRPr lang="es-ES" b="1" u="sng" dirty="0"/>
          </a:p>
          <a:p>
            <a:endParaRPr lang="es-ES" b="1" u="sng" dirty="0" smtClean="0"/>
          </a:p>
          <a:p>
            <a:r>
              <a:rPr lang="es-ES" b="1" u="sng" dirty="0" smtClean="0"/>
              <a:t>ANARQUISMO: </a:t>
            </a:r>
          </a:p>
          <a:p>
            <a:r>
              <a:rPr lang="es-ES" dirty="0" smtClean="0"/>
              <a:t>OBXECTIVO: UNHA NOVA SOCIEDADE DE COMUNAS AUTOXESTIONADAS MEDIANTE: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/>
              <a:t>Entre os anarquistas </a:t>
            </a:r>
            <a:r>
              <a:rPr lang="es-ES" dirty="0" err="1"/>
              <a:t>hai</a:t>
            </a:r>
            <a:r>
              <a:rPr lang="es-ES" dirty="0"/>
              <a:t> partidarios de utilizar distintos medios, incluso </a:t>
            </a:r>
            <a:r>
              <a:rPr lang="es-ES" dirty="0" err="1" smtClean="0"/>
              <a:t>contrapostos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ANARCOSINDICALISMO: F</a:t>
            </a:r>
            <a:r>
              <a:rPr lang="es-ES" u="sng" dirty="0" smtClean="0"/>
              <a:t>ormación </a:t>
            </a:r>
            <a:r>
              <a:rPr lang="es-ES" u="sng" dirty="0"/>
              <a:t>de </a:t>
            </a:r>
            <a:r>
              <a:rPr lang="es-ES" u="sng" dirty="0" smtClean="0"/>
              <a:t>sindicatos. Medio para </a:t>
            </a:r>
            <a:r>
              <a:rPr lang="es-ES" u="sng" dirty="0" err="1" smtClean="0"/>
              <a:t>acadar</a:t>
            </a:r>
            <a:r>
              <a:rPr lang="es-ES" u="sng" dirty="0" smtClean="0"/>
              <a:t> a anarquía: </a:t>
            </a:r>
          </a:p>
          <a:p>
            <a:r>
              <a:rPr lang="es-ES" u="sng" dirty="0" smtClean="0"/>
              <a:t>     A </a:t>
            </a:r>
            <a:r>
              <a:rPr lang="es-ES" u="sng" dirty="0"/>
              <a:t>F</a:t>
            </a:r>
            <a:r>
              <a:rPr lang="es-ES" u="sng" dirty="0" smtClean="0"/>
              <a:t>olga </a:t>
            </a:r>
            <a:r>
              <a:rPr lang="es-ES" u="sng" dirty="0" err="1"/>
              <a:t>X</a:t>
            </a:r>
            <a:r>
              <a:rPr lang="es-ES" u="sng" dirty="0" err="1" smtClean="0"/>
              <a:t>eral</a:t>
            </a:r>
            <a:r>
              <a:rPr lang="es-ES" u="sng" dirty="0" smtClean="0"/>
              <a:t> </a:t>
            </a:r>
            <a:r>
              <a:rPr lang="es-ES" u="sng" dirty="0" err="1" smtClean="0"/>
              <a:t>Revolucionari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F</a:t>
            </a:r>
            <a:r>
              <a:rPr lang="es-ES" dirty="0" smtClean="0"/>
              <a:t>ormación </a:t>
            </a:r>
            <a:r>
              <a:rPr lang="es-ES" dirty="0"/>
              <a:t>de </a:t>
            </a:r>
            <a:r>
              <a:rPr lang="es-ES" u="sng" dirty="0" err="1"/>
              <a:t>organizacións</a:t>
            </a:r>
            <a:r>
              <a:rPr lang="es-ES" u="sng" dirty="0"/>
              <a:t> </a:t>
            </a:r>
            <a:r>
              <a:rPr lang="es-ES" u="sng" dirty="0" smtClean="0"/>
              <a:t>clandestinas. Medio: o </a:t>
            </a:r>
            <a:r>
              <a:rPr lang="es-ES" u="sng" dirty="0" err="1"/>
              <a:t>emprego</a:t>
            </a:r>
            <a:r>
              <a:rPr lang="es-ES" u="sng" dirty="0"/>
              <a:t> da violencia e do atentado terrorista</a:t>
            </a:r>
            <a:r>
              <a:rPr lang="es-ES" dirty="0"/>
              <a:t>, </a:t>
            </a:r>
            <a:r>
              <a:rPr lang="es-ES" dirty="0" err="1"/>
              <a:t>asasinato</a:t>
            </a:r>
            <a:r>
              <a:rPr lang="es-ES" dirty="0"/>
              <a:t> (</a:t>
            </a:r>
            <a:r>
              <a:rPr lang="es-ES" b="1" i="1" dirty="0"/>
              <a:t>propaganda polos </a:t>
            </a:r>
            <a:r>
              <a:rPr lang="es-ES" b="1" i="1" dirty="0" err="1"/>
              <a:t>feitos</a:t>
            </a:r>
            <a:r>
              <a:rPr lang="es-ES" b="1" i="1" dirty="0" smtClean="0"/>
              <a:t>).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r>
              <a:rPr lang="es-ES" b="1" dirty="0" err="1"/>
              <a:t>T</a:t>
            </a:r>
            <a:r>
              <a:rPr lang="es-ES" b="1" dirty="0" err="1" smtClean="0"/>
              <a:t>iveron</a:t>
            </a:r>
            <a:r>
              <a:rPr lang="es-ES" b="1" dirty="0" smtClean="0"/>
              <a:t> </a:t>
            </a:r>
            <a:r>
              <a:rPr lang="es-ES" b="1" dirty="0"/>
              <a:t>grande influencia en Cataluña, Levante e Andalucía</a:t>
            </a: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algn="ctr"/>
            <a:r>
              <a:rPr lang="es-ES" b="1" dirty="0" err="1" smtClean="0"/>
              <a:t>Tiveron</a:t>
            </a:r>
            <a:r>
              <a:rPr lang="es-ES" b="1" dirty="0" smtClean="0"/>
              <a:t> </a:t>
            </a:r>
            <a:r>
              <a:rPr lang="es-ES" b="1" dirty="0"/>
              <a:t>grande influencia en Cataluña, Levante e Andalucía.</a:t>
            </a:r>
            <a:endParaRPr lang="gl-ES" dirty="0"/>
          </a:p>
        </p:txBody>
      </p:sp>
      <p:sp>
        <p:nvSpPr>
          <p:cNvPr id="9" name="Rectángulo 8"/>
          <p:cNvSpPr/>
          <p:nvPr/>
        </p:nvSpPr>
        <p:spPr>
          <a:xfrm>
            <a:off x="0" y="2029264"/>
            <a:ext cx="1631852" cy="15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/>
              <a:t>A DESTRUCIÓN</a:t>
            </a:r>
          </a:p>
          <a:p>
            <a:r>
              <a:rPr lang="es-ES" b="1" dirty="0" smtClean="0"/>
              <a:t>DO ESTADO</a:t>
            </a:r>
            <a:endParaRPr lang="es-ES" b="1" dirty="0"/>
          </a:p>
        </p:txBody>
      </p:sp>
      <p:sp>
        <p:nvSpPr>
          <p:cNvPr id="10" name="Rectángulo 9"/>
          <p:cNvSpPr/>
          <p:nvPr/>
        </p:nvSpPr>
        <p:spPr>
          <a:xfrm>
            <a:off x="1729153" y="2029264"/>
            <a:ext cx="1643575" cy="15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/>
              <a:t>ELIMINACIÓN CALQUERA</a:t>
            </a:r>
          </a:p>
          <a:p>
            <a:r>
              <a:rPr lang="es-ES" b="1" dirty="0" smtClean="0"/>
              <a:t>AUTORIDADE</a:t>
            </a:r>
          </a:p>
          <a:p>
            <a:r>
              <a:rPr lang="es-ES" dirty="0" smtClean="0"/>
              <a:t>(</a:t>
            </a:r>
            <a:r>
              <a:rPr lang="es-ES" dirty="0" err="1" smtClean="0"/>
              <a:t>política,militar</a:t>
            </a:r>
            <a:r>
              <a:rPr lang="es-ES" dirty="0" smtClean="0"/>
              <a:t>, </a:t>
            </a:r>
            <a:r>
              <a:rPr lang="es-ES" dirty="0" err="1" smtClean="0"/>
              <a:t>relixiosa</a:t>
            </a:r>
            <a:r>
              <a:rPr lang="es-ES" dirty="0" smtClean="0"/>
              <a:t>…)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3429000" y="2029264"/>
            <a:ext cx="1723293" cy="15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/>
              <a:t>SUPRESIÓN DE: - PROPIEDADE PRIVADA</a:t>
            </a:r>
          </a:p>
          <a:p>
            <a:r>
              <a:rPr lang="es-ES" b="1" dirty="0" smtClean="0"/>
              <a:t>- DEREITO DE HERDANZA</a:t>
            </a:r>
            <a:endParaRPr lang="es-ES" b="1" dirty="0"/>
          </a:p>
        </p:txBody>
      </p:sp>
      <p:sp>
        <p:nvSpPr>
          <p:cNvPr id="12" name="Rectángulo 11"/>
          <p:cNvSpPr/>
          <p:nvPr/>
        </p:nvSpPr>
        <p:spPr>
          <a:xfrm>
            <a:off x="5209149" y="2029264"/>
            <a:ext cx="1643575" cy="15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/>
              <a:t>FIN DO CAPITALISMO:</a:t>
            </a:r>
          </a:p>
          <a:p>
            <a:endParaRPr lang="es-ES" b="1" dirty="0" smtClean="0"/>
          </a:p>
          <a:p>
            <a:r>
              <a:rPr lang="es-ES" b="1" dirty="0" smtClean="0"/>
              <a:t>PROPIEDADE COLECTIVA</a:t>
            </a:r>
            <a:endParaRPr lang="es-ES" b="1" dirty="0"/>
          </a:p>
        </p:txBody>
      </p:sp>
      <p:sp>
        <p:nvSpPr>
          <p:cNvPr id="13" name="Rectángulo 12"/>
          <p:cNvSpPr/>
          <p:nvPr/>
        </p:nvSpPr>
        <p:spPr>
          <a:xfrm>
            <a:off x="6908994" y="2029264"/>
            <a:ext cx="1643575" cy="1575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/>
              <a:t>LIBERACIÓN DE TODAS AS CLASES SOCIAIS OPRIMIDAS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495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689319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O ANARQUISMO</a:t>
            </a:r>
            <a:endParaRPr lang="gl-ES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0" y="1209826"/>
          <a:ext cx="12192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gl-ES" dirty="0" smtClean="0"/>
                        <a:t>PRINCIPIOS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CONTRARIOS A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TÁCTICAS OU ACTITUDES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NOVA</a:t>
                      </a:r>
                      <a:r>
                        <a:rPr lang="gl-ES" baseline="0" dirty="0" smtClean="0"/>
                        <a:t> SOCIEDADE</a:t>
                      </a:r>
                      <a:endParaRPr lang="gl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gl-ES" dirty="0" smtClean="0"/>
                        <a:t>LIBERDADE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gl-ES" dirty="0" smtClean="0"/>
                        <a:t>LIBERACIÓN DE TODA A HUMANIDADE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gl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dirty="0" smtClean="0"/>
                        <a:t>IGUALDADE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gl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dirty="0" smtClean="0"/>
                        <a:t>SOLIDARIEDADE E APOIO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gl-ES" dirty="0" smtClean="0"/>
                        <a:t>      MUTUO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gl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dirty="0" smtClean="0"/>
                        <a:t>BONDADE NATURAL DA HUMANIDADE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gl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dirty="0" smtClean="0"/>
                        <a:t>XUSTIZA SOCIAL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gl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dirty="0" smtClean="0"/>
                        <a:t>FE NO PROGRESO NA CIENCIA E NA RAZÓN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gl-E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SOCIEDADE DE CLASES</a:t>
                      </a:r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ECONOMÍA CAPITALISTA:</a:t>
                      </a:r>
                    </a:p>
                    <a:p>
                      <a:r>
                        <a:rPr lang="gl-ES" dirty="0" smtClean="0"/>
                        <a:t>PROPIEDADE PRIVADA</a:t>
                      </a:r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XERARQUÍA SOCIAL</a:t>
                      </a:r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XERARQUÍA</a:t>
                      </a:r>
                      <a:r>
                        <a:rPr lang="gl-ES" baseline="0" dirty="0" smtClean="0"/>
                        <a:t> ECLESIÁSTICA</a:t>
                      </a:r>
                    </a:p>
                    <a:p>
                      <a:endParaRPr lang="gl-ES" baseline="0" dirty="0" smtClean="0"/>
                    </a:p>
                    <a:p>
                      <a:r>
                        <a:rPr lang="gl-ES" dirty="0" smtClean="0"/>
                        <a:t>PARTIDOS</a:t>
                      </a:r>
                      <a:r>
                        <a:rPr lang="gl-ES" baseline="0" dirty="0" smtClean="0"/>
                        <a:t> POLÍTICOS</a:t>
                      </a:r>
                      <a:endParaRPr lang="gl-ES" dirty="0" smtClean="0"/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TODO PODER E ESTADO</a:t>
                      </a:r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NACIONALISMO E MILITARISMO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ESPONTANEÍSMO</a:t>
                      </a:r>
                    </a:p>
                    <a:p>
                      <a:r>
                        <a:rPr lang="gl-ES" dirty="0" smtClean="0"/>
                        <a:t> Actuar</a:t>
                      </a:r>
                      <a:r>
                        <a:rPr lang="gl-ES" baseline="0" dirty="0" smtClean="0"/>
                        <a:t> sen necesidade de organización</a:t>
                      </a:r>
                      <a:endParaRPr lang="gl-ES" dirty="0" smtClean="0"/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APOLITICISMO:</a:t>
                      </a:r>
                    </a:p>
                    <a:p>
                      <a:r>
                        <a:rPr lang="gl-ES" dirty="0" smtClean="0"/>
                        <a:t>Non participar en política</a:t>
                      </a:r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PROPAGANDA POLOS FEITOS</a:t>
                      </a:r>
                    </a:p>
                    <a:p>
                      <a:r>
                        <a:rPr lang="gl-ES" dirty="0" smtClean="0"/>
                        <a:t>En situación de grave represión, utilizar como medio os atentados </a:t>
                      </a:r>
                      <a:r>
                        <a:rPr lang="gl-ES" dirty="0" err="1" smtClean="0"/>
                        <a:t>terroritas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AUTOXESTIONARIA</a:t>
                      </a:r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LIBERTARIA</a:t>
                      </a:r>
                    </a:p>
                    <a:p>
                      <a:endParaRPr lang="gl-ES" dirty="0" smtClean="0"/>
                    </a:p>
                    <a:p>
                      <a:r>
                        <a:rPr lang="gl-ES" dirty="0" smtClean="0"/>
                        <a:t>PROPIEDADE</a:t>
                      </a:r>
                      <a:r>
                        <a:rPr lang="gl-ES" baseline="0" dirty="0" smtClean="0"/>
                        <a:t> COLECTIVA</a:t>
                      </a:r>
                    </a:p>
                    <a:p>
                      <a:endParaRPr lang="gl-ES" baseline="0" dirty="0" smtClean="0"/>
                    </a:p>
                    <a:p>
                      <a:r>
                        <a:rPr lang="gl-ES" baseline="0" dirty="0" smtClean="0"/>
                        <a:t>COMUNAS AUTOSUFICIENTES</a:t>
                      </a:r>
                      <a:endParaRPr lang="gl-ES" dirty="0" smtClean="0"/>
                    </a:p>
                    <a:p>
                      <a:endParaRPr lang="gl-ES" dirty="0" smtClean="0"/>
                    </a:p>
                    <a:p>
                      <a:endParaRPr lang="gl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0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9giLODL6IHk/XGACVr3kJqI/AAAAAAAAFrw/G16D6xanUPMF2eyJJTxw8EWw3cFYAz7PQCLcBGAs/s640/movimientoobrero-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0"/>
            <a:ext cx="85344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0"/>
            <a:ext cx="3657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gl-ES" dirty="0" smtClean="0"/>
              <a:t>IMPLANTACIÓN DO ANARQUISMO EN ESPAÑA</a:t>
            </a:r>
          </a:p>
          <a:p>
            <a:pPr algn="just"/>
            <a:endParaRPr lang="gl-ES" dirty="0"/>
          </a:p>
          <a:p>
            <a:pPr algn="just"/>
            <a:r>
              <a:rPr lang="gl-ES" dirty="0" smtClean="0"/>
              <a:t>Espallarase fundamentalmente en Cataluña, Levante e Andalucía.</a:t>
            </a:r>
          </a:p>
          <a:p>
            <a:pPr algn="just"/>
            <a:endParaRPr lang="gl-ES" dirty="0"/>
          </a:p>
          <a:p>
            <a:pPr algn="just"/>
            <a:r>
              <a:rPr lang="gl-ES" dirty="0" smtClean="0"/>
              <a:t>Algúns autores xustifican a implantación en Cataluña a  factores como a tradición </a:t>
            </a:r>
            <a:r>
              <a:rPr lang="gl-ES" dirty="0" err="1" smtClean="0"/>
              <a:t>societaria</a:t>
            </a:r>
            <a:r>
              <a:rPr lang="gl-ES" dirty="0" smtClean="0"/>
              <a:t> e </a:t>
            </a:r>
            <a:r>
              <a:rPr lang="gl-ES" dirty="0" err="1" smtClean="0"/>
              <a:t>pactista</a:t>
            </a:r>
            <a:r>
              <a:rPr lang="gl-ES" dirty="0" smtClean="0"/>
              <a:t>. A implantación do Republicanismo Federal e as condicións extremas dos traballadores en Barcelona (barrios apiñados  que contrastan cos cidade burguesa).</a:t>
            </a:r>
          </a:p>
          <a:p>
            <a:pPr algn="just"/>
            <a:endParaRPr lang="gl-ES" dirty="0" smtClean="0"/>
          </a:p>
        </p:txBody>
      </p:sp>
    </p:spTree>
    <p:extLst>
      <p:ext uri="{BB962C8B-B14F-4D97-AF65-F5344CB8AC3E}">
        <p14:creationId xmlns:p14="http://schemas.microsoft.com/office/powerpoint/2010/main" val="42121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5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28096"/>
              </p:ext>
            </p:extLst>
          </p:nvPr>
        </p:nvGraphicFramePr>
        <p:xfrm>
          <a:off x="2273528" y="1869168"/>
          <a:ext cx="7204300" cy="4586515"/>
        </p:xfrm>
        <a:graphic>
          <a:graphicData uri="http://schemas.openxmlformats.org/drawingml/2006/table">
            <a:tbl>
              <a:tblPr/>
              <a:tblGrid>
                <a:gridCol w="3690491"/>
                <a:gridCol w="3513809"/>
              </a:tblGrid>
              <a:tr h="8381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Anarquismo colectivista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Anarcocomunismo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483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-Colectivización dos medios de producción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“Cada un segundo o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seu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traballo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”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-Colectivización dos medios de producción e dos </a:t>
                      </a:r>
                      <a:r>
                        <a:rPr kumimoji="0" lang="es-ES_trad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bens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producidos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  <a:p>
                      <a:r>
                        <a:rPr lang="gl-E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-Non </a:t>
                      </a:r>
                      <a:r>
                        <a:rPr lang="gl-ES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admiten ningunha</a:t>
                      </a:r>
                      <a:r>
                        <a:rPr lang="gl-ES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organización por riba dos grupos anarquistas </a:t>
                      </a:r>
                      <a:endParaRPr lang="gl-ES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gl-ES" baseline="0" dirty="0" smtClean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gl-ES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Opóñense </a:t>
                      </a:r>
                      <a:r>
                        <a:rPr lang="gl-ES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ó sindicalismo de </a:t>
                      </a:r>
                      <a:r>
                        <a:rPr lang="gl-ES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masas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Cada un segundo as </a:t>
                      </a:r>
                      <a:r>
                        <a:rPr kumimoji="0" lang="es-ES_trad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súas</a:t>
                      </a:r>
                      <a:r>
                        <a:rPr kumimoji="0" lang="es-ES_tradn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 necesidades</a:t>
                      </a: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Verdana" pitchFamily="34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”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Verdana" pitchFamily="34" charset="0"/>
                        <a:ea typeface="Verdana" panose="020B060403050404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7117" name="Text Box 33"/>
          <p:cNvSpPr txBox="1">
            <a:spLocks noChangeArrowheads="1"/>
          </p:cNvSpPr>
          <p:nvPr/>
        </p:nvSpPr>
        <p:spPr bwMode="auto">
          <a:xfrm>
            <a:off x="2135188" y="260350"/>
            <a:ext cx="7848600" cy="14097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2400" b="1" u="sng">
                <a:latin typeface="Times New Roman" panose="02020603050405020304" pitchFamily="18" charset="0"/>
              </a:rPr>
              <a:t>2.5. PRINCIPAIS CORRENTES DO ANARQUISMO: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sz="2400" b="1" u="sng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ES_tradnl" sz="1800"/>
              <a:t> Anarquismo colectivista.  (Bakunin)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s-ES_tradnl" sz="1800"/>
              <a:t> Anarcocomunismo.         (Kropotkin)</a:t>
            </a:r>
          </a:p>
        </p:txBody>
      </p:sp>
      <p:pic>
        <p:nvPicPr>
          <p:cNvPr id="47118" name="Picture 43" descr="bakuni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0" y="2073276"/>
            <a:ext cx="1657578" cy="208915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9" name="Picture 44" descr="koskinen_kropotkin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2038351"/>
            <a:ext cx="1536700" cy="2159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96686" y="4197351"/>
            <a:ext cx="107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Bakunin</a:t>
            </a:r>
            <a:endParaRPr lang="gl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0116458" y="4197351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err="1" smtClean="0"/>
              <a:t>kropotkin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4355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" y="0"/>
            <a:ext cx="671847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gl-ES" sz="2400" dirty="0"/>
              <a:t>A rápida implantación en Andalucía </a:t>
            </a:r>
            <a:r>
              <a:rPr lang="gl-ES" sz="2400" dirty="0" smtClean="0"/>
              <a:t>do  anarquismo deberíase </a:t>
            </a:r>
            <a:r>
              <a:rPr lang="gl-ES" sz="2400" dirty="0"/>
              <a:t>ó grado de miseria, marxinación e pobreza dos xornaleiros, nos que prenden doadamente os ideais de igualdade, xustiza social, colectivismo xunto co </a:t>
            </a:r>
            <a:r>
              <a:rPr lang="gl-ES" sz="2400" dirty="0" err="1"/>
              <a:t>espontaneísmo</a:t>
            </a:r>
            <a:r>
              <a:rPr lang="gl-ES" sz="2400" dirty="0"/>
              <a:t> na acción directa co recurso á </a:t>
            </a:r>
            <a:r>
              <a:rPr lang="gl-ES" sz="2400" dirty="0" smtClean="0"/>
              <a:t>violencia.</a:t>
            </a:r>
          </a:p>
          <a:p>
            <a:pPr algn="just"/>
            <a:endParaRPr lang="gl-ES" sz="2400" dirty="0" smtClean="0"/>
          </a:p>
          <a:p>
            <a:pPr algn="just"/>
            <a:endParaRPr lang="gl-ES" sz="2400" dirty="0"/>
          </a:p>
          <a:p>
            <a:pPr algn="just"/>
            <a:endParaRPr lang="gl-ES" sz="2400" dirty="0"/>
          </a:p>
          <a:p>
            <a:pPr algn="just"/>
            <a:r>
              <a:rPr lang="gl-ES" sz="2400" dirty="0" smtClean="0"/>
              <a:t>O espallamento do </a:t>
            </a:r>
            <a:r>
              <a:rPr lang="gl-ES" sz="2400" dirty="0" err="1" smtClean="0"/>
              <a:t>anarcocomunismo</a:t>
            </a:r>
            <a:r>
              <a:rPr lang="gl-ES" sz="2400" dirty="0" smtClean="0"/>
              <a:t> no campo andaluz  veríase favorecido pola ineficacia de soster unha folga xeral e solidaria debido </a:t>
            </a:r>
            <a:r>
              <a:rPr lang="gl-ES" sz="2400" dirty="0"/>
              <a:t>á</a:t>
            </a:r>
            <a:r>
              <a:rPr lang="gl-ES" sz="2400" dirty="0" smtClean="0"/>
              <a:t> dispersión campesiña e a imposibilidade de soster unha organización.</a:t>
            </a:r>
            <a:endParaRPr lang="gl-ES" sz="2400" dirty="0"/>
          </a:p>
        </p:txBody>
      </p:sp>
      <p:pic>
        <p:nvPicPr>
          <p:cNvPr id="1030" name="Picture 6" descr="Anarquismo en pdf — Textos sobre La Mano Neg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79" y="-61913"/>
            <a:ext cx="5473521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2</a:t>
            </a:r>
            <a:r>
              <a:rPr lang="gl-ES" sz="2400" b="1" u="sng" dirty="0" smtClean="0"/>
              <a:t>- O MOVEMENTO OBREIRO. 1868-1874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O SOCIALISMO. LAFARGUE EN ESPAÑA</a:t>
            </a:r>
            <a:endParaRPr lang="gl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255" y="1336433"/>
            <a:ext cx="3202745" cy="55926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11143" y="1336433"/>
            <a:ext cx="9087729" cy="552156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r>
              <a:rPr lang="es-ES" sz="2400" dirty="0" smtClean="0"/>
              <a:t>O </a:t>
            </a:r>
            <a:r>
              <a:rPr lang="es-ES" sz="2400" dirty="0" smtClean="0"/>
              <a:t>SOCIALISMO:</a:t>
            </a:r>
          </a:p>
          <a:p>
            <a:pPr algn="ctr"/>
            <a:r>
              <a:rPr lang="es-ES" sz="2400" dirty="0" smtClean="0"/>
              <a:t> Seguidores </a:t>
            </a:r>
            <a:r>
              <a:rPr lang="es-ES" sz="2400" dirty="0"/>
              <a:t>do </a:t>
            </a:r>
            <a:r>
              <a:rPr lang="es-ES" sz="2400" dirty="0" err="1"/>
              <a:t>pensamento</a:t>
            </a:r>
            <a:r>
              <a:rPr lang="es-ES" sz="2400" dirty="0"/>
              <a:t> de Karl Marx e Federico Engels</a:t>
            </a:r>
            <a:r>
              <a:rPr lang="es-ES" sz="2400" dirty="0" smtClean="0"/>
              <a:t>, </a:t>
            </a:r>
            <a:r>
              <a:rPr lang="es-ES" sz="2400" dirty="0" err="1" smtClean="0"/>
              <a:t>defenden</a:t>
            </a:r>
            <a:r>
              <a:rPr lang="es-ES" sz="2400" dirty="0" smtClean="0"/>
              <a:t>:</a:t>
            </a:r>
          </a:p>
          <a:p>
            <a:pPr algn="ctr"/>
            <a:endParaRPr lang="es-ES" sz="2400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just"/>
            <a:r>
              <a:rPr lang="es-ES" sz="2400" u="sng" dirty="0" err="1"/>
              <a:t>Defenden</a:t>
            </a:r>
            <a:r>
              <a:rPr lang="es-ES" sz="2400" u="sng" dirty="0"/>
              <a:t> a participación no </a:t>
            </a:r>
            <a:r>
              <a:rPr lang="es-ES" sz="2400" u="sng" dirty="0" err="1"/>
              <a:t>xogo</a:t>
            </a:r>
            <a:r>
              <a:rPr lang="es-ES" sz="2400" u="sng" dirty="0"/>
              <a:t> político</a:t>
            </a:r>
            <a:r>
              <a:rPr lang="es-ES" sz="2400" dirty="0"/>
              <a:t> e </a:t>
            </a:r>
            <a:r>
              <a:rPr lang="es-ES" sz="2400" dirty="0" err="1"/>
              <a:t>preséntanse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</a:t>
            </a:r>
            <a:r>
              <a:rPr lang="es-ES" sz="2400" dirty="0" err="1"/>
              <a:t>eleccións</a:t>
            </a:r>
            <a:r>
              <a:rPr lang="es-ES" sz="2400" dirty="0"/>
              <a:t> como medio de </a:t>
            </a:r>
            <a:r>
              <a:rPr lang="es-ES" sz="2400" dirty="0" err="1"/>
              <a:t>espallar</a:t>
            </a:r>
            <a:r>
              <a:rPr lang="es-ES" sz="2400" dirty="0"/>
              <a:t> a </a:t>
            </a:r>
            <a:r>
              <a:rPr lang="es-ES" sz="2400" dirty="0" err="1"/>
              <a:t>mensaxe</a:t>
            </a:r>
            <a:r>
              <a:rPr lang="es-ES" sz="2400" dirty="0"/>
              <a:t> marxista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 </a:t>
            </a:r>
            <a:r>
              <a:rPr lang="es-ES" sz="2400" u="sng" dirty="0"/>
              <a:t>A </a:t>
            </a:r>
            <a:r>
              <a:rPr lang="es-ES" sz="2400" u="sng" dirty="0" err="1"/>
              <a:t>loita</a:t>
            </a:r>
            <a:r>
              <a:rPr lang="es-ES" sz="2400" u="sng" dirty="0"/>
              <a:t> sindical </a:t>
            </a:r>
            <a:r>
              <a:rPr lang="es-ES" sz="2400" u="sng" dirty="0" err="1"/>
              <a:t>centrarase</a:t>
            </a:r>
            <a:r>
              <a:rPr lang="es-ES" sz="2400" u="sng" dirty="0"/>
              <a:t> en seguir </a:t>
            </a:r>
            <a:r>
              <a:rPr lang="es-ES" sz="2400" u="sng" dirty="0" err="1"/>
              <a:t>unha</a:t>
            </a:r>
            <a:r>
              <a:rPr lang="es-ES" sz="2400" u="sng" dirty="0"/>
              <a:t> política negociadora para </a:t>
            </a:r>
            <a:r>
              <a:rPr lang="es-ES" sz="2400" u="sng" dirty="0" err="1"/>
              <a:t>acadar</a:t>
            </a:r>
            <a:r>
              <a:rPr lang="es-ES" sz="2400" u="sng" dirty="0"/>
              <a:t> </a:t>
            </a:r>
            <a:r>
              <a:rPr lang="es-ES" sz="2400" u="sng" dirty="0" err="1"/>
              <a:t>melloras</a:t>
            </a:r>
            <a:r>
              <a:rPr lang="es-ES" sz="2400" u="sng" dirty="0"/>
              <a:t> concretas para os </a:t>
            </a:r>
            <a:r>
              <a:rPr lang="es-ES" sz="2400" u="sng" dirty="0" err="1" smtClean="0"/>
              <a:t>traballadores</a:t>
            </a:r>
            <a:endParaRPr lang="es-ES" sz="2400" u="sng" dirty="0" smtClean="0"/>
          </a:p>
          <a:p>
            <a:pPr algn="just"/>
            <a:endParaRPr lang="es-ES" sz="2400" u="sng" dirty="0"/>
          </a:p>
          <a:p>
            <a:pPr algn="just"/>
            <a:r>
              <a:rPr lang="es-ES" sz="2400" dirty="0" err="1" smtClean="0"/>
              <a:t>Terá</a:t>
            </a:r>
            <a:r>
              <a:rPr lang="es-ES" sz="2400" dirty="0" smtClean="0"/>
              <a:t> grande </a:t>
            </a:r>
            <a:r>
              <a:rPr lang="es-ES" sz="2400" dirty="0"/>
              <a:t>influencia en </a:t>
            </a:r>
            <a:r>
              <a:rPr lang="es-ES" sz="2400" b="1" dirty="0"/>
              <a:t>Madrid, Asturias e País Vasco</a:t>
            </a:r>
            <a:endParaRPr lang="es-ES" sz="2400" dirty="0"/>
          </a:p>
          <a:p>
            <a:pPr algn="ctr"/>
            <a:endParaRPr lang="gl-ES" dirty="0"/>
          </a:p>
        </p:txBody>
      </p:sp>
      <p:sp>
        <p:nvSpPr>
          <p:cNvPr id="6" name="Rectángulo 5"/>
          <p:cNvSpPr/>
          <p:nvPr/>
        </p:nvSpPr>
        <p:spPr>
          <a:xfrm>
            <a:off x="84988" y="2402412"/>
            <a:ext cx="1547446" cy="17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u="sng" dirty="0" smtClean="0"/>
              <a:t>LOITA DE CLASES:</a:t>
            </a:r>
          </a:p>
          <a:p>
            <a:pPr algn="ctr"/>
            <a:r>
              <a:rPr lang="gl-ES" dirty="0" smtClean="0"/>
              <a:t>MEDIO DE REVOLUCIÓN SOCIAL</a:t>
            </a:r>
            <a:endParaRPr lang="gl-ES" dirty="0"/>
          </a:p>
        </p:txBody>
      </p:sp>
      <p:sp>
        <p:nvSpPr>
          <p:cNvPr id="7" name="Rectángulo 6"/>
          <p:cNvSpPr/>
          <p:nvPr/>
        </p:nvSpPr>
        <p:spPr>
          <a:xfrm>
            <a:off x="1829088" y="2402412"/>
            <a:ext cx="1705121" cy="17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O </a:t>
            </a:r>
            <a:r>
              <a:rPr lang="gl-ES" b="1" dirty="0" smtClean="0"/>
              <a:t>PROLETARIADO: LÍDER </a:t>
            </a:r>
            <a:r>
              <a:rPr lang="gl-ES" dirty="0" smtClean="0"/>
              <a:t>DA REVOLUCIÓN</a:t>
            </a:r>
            <a:endParaRPr lang="gl-ES" dirty="0"/>
          </a:p>
        </p:txBody>
      </p:sp>
      <p:sp>
        <p:nvSpPr>
          <p:cNvPr id="8" name="Rectángulo 7"/>
          <p:cNvSpPr/>
          <p:nvPr/>
        </p:nvSpPr>
        <p:spPr>
          <a:xfrm>
            <a:off x="3730863" y="2402412"/>
            <a:ext cx="1695748" cy="17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O PROLETARIADO DEBE </a:t>
            </a:r>
            <a:r>
              <a:rPr lang="gl-ES" b="1" dirty="0" smtClean="0"/>
              <a:t>CONQUISTAR O ESTADO</a:t>
            </a:r>
            <a:endParaRPr lang="gl-ES" b="1" dirty="0"/>
          </a:p>
        </p:txBody>
      </p:sp>
      <p:sp>
        <p:nvSpPr>
          <p:cNvPr id="9" name="Rectángulo 8"/>
          <p:cNvSpPr/>
          <p:nvPr/>
        </p:nvSpPr>
        <p:spPr>
          <a:xfrm>
            <a:off x="5568164" y="2402412"/>
            <a:ext cx="1793928" cy="17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u="sng" dirty="0" smtClean="0"/>
              <a:t>DITADURA DO PROLETARIADO:</a:t>
            </a:r>
          </a:p>
          <a:p>
            <a:pPr algn="ctr"/>
            <a:r>
              <a:rPr lang="gl-ES" dirty="0" smtClean="0"/>
              <a:t>ACABAR CO CAPITALISMO E A </a:t>
            </a:r>
          </a:p>
          <a:p>
            <a:pPr algn="ctr"/>
            <a:r>
              <a:rPr lang="gl-ES" dirty="0" smtClean="0"/>
              <a:t>PROPIEDADE PRIVADA</a:t>
            </a:r>
            <a:endParaRPr lang="gl-ES" dirty="0"/>
          </a:p>
        </p:txBody>
      </p:sp>
      <p:sp>
        <p:nvSpPr>
          <p:cNvPr id="10" name="Rectángulo 9"/>
          <p:cNvSpPr/>
          <p:nvPr/>
        </p:nvSpPr>
        <p:spPr>
          <a:xfrm>
            <a:off x="7441809" y="2402412"/>
            <a:ext cx="1547446" cy="17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u="sng" dirty="0" smtClean="0"/>
              <a:t>SOCIEDADE SOCIALISTA</a:t>
            </a:r>
            <a:r>
              <a:rPr lang="gl-ES" dirty="0" smtClean="0"/>
              <a:t>:</a:t>
            </a:r>
          </a:p>
          <a:p>
            <a:pPr algn="ctr"/>
            <a:r>
              <a:rPr lang="gl-ES" dirty="0" smtClean="0"/>
              <a:t>SEN CLAES SOCIAIS  E PROPIEDADE COLECTIVA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7476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78994"/>
              </p:ext>
            </p:extLst>
          </p:nvPr>
        </p:nvGraphicFramePr>
        <p:xfrm>
          <a:off x="15688" y="4303395"/>
          <a:ext cx="7817476" cy="2641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0345"/>
                <a:gridCol w="3997131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SECCIÓN ESPAÑOLA DA AIT ( I INTERNACIONAL). 1869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ANARQUISTAS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SOCIALISTAS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FEDERACIÓN REXIONAL ESPAÑOLA.                                    1870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NOVA FEDERACIÓN MADRILEÑA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1872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FEDERACIÓN DE TRABALLADORES DA REXIÓN ESPAÑOLA.                                    1881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PSOE.                                           </a:t>
                      </a:r>
                      <a:r>
                        <a:rPr lang="es-ES" sz="1800" smtClean="0">
                          <a:effectLst/>
                        </a:rPr>
                        <a:t>1879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SOLIDARIEDADE OBREIRA     1906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UXT.                                             1888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CNT                                                  1910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26350" y="2940720"/>
            <a:ext cx="111306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gl-ES"/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2</a:t>
            </a:r>
            <a:r>
              <a:rPr lang="gl-ES" sz="2400" b="1" u="sng" dirty="0" smtClean="0"/>
              <a:t>- O MOVEMENTO OBREIRO. 1868-1874</a:t>
            </a:r>
            <a:endParaRPr lang="gl-ES" sz="2400" b="1" u="sng" dirty="0"/>
          </a:p>
        </p:txBody>
      </p:sp>
      <p:sp>
        <p:nvSpPr>
          <p:cNvPr id="5" name="Rectángulo 4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ESPALLAMENTO DA AIT (1ª INTERNACIONAL) EN ESPAÑA. 1869-1873</a:t>
            </a:r>
            <a:endParaRPr lang="gl-ES" b="1" dirty="0"/>
          </a:p>
        </p:txBody>
      </p:sp>
      <p:pic>
        <p:nvPicPr>
          <p:cNvPr id="1027" name="Picture 3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51" y="1336432"/>
            <a:ext cx="4343149" cy="47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848851" y="6078827"/>
            <a:ext cx="4241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PABLO IGLESIAS. FUNDADOR DO PSOE E DA</a:t>
            </a:r>
          </a:p>
          <a:p>
            <a:r>
              <a:rPr lang="gl-ES" dirty="0" smtClean="0"/>
              <a:t>UXT NUN MITIN.</a:t>
            </a:r>
            <a:endParaRPr lang="gl-ES" dirty="0"/>
          </a:p>
        </p:txBody>
      </p:sp>
      <p:sp>
        <p:nvSpPr>
          <p:cNvPr id="7" name="Rectángulo 6"/>
          <p:cNvSpPr/>
          <p:nvPr/>
        </p:nvSpPr>
        <p:spPr>
          <a:xfrm>
            <a:off x="0" y="1336432"/>
            <a:ext cx="7848851" cy="294402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/>
              <a:t>En </a:t>
            </a:r>
            <a:r>
              <a:rPr lang="es-ES" b="1" dirty="0" err="1" smtClean="0"/>
              <a:t>xuño</a:t>
            </a:r>
            <a:r>
              <a:rPr lang="es-ES" b="1" dirty="0" smtClean="0"/>
              <a:t> de 1870 </a:t>
            </a:r>
            <a:r>
              <a:rPr lang="es-ES" b="1" dirty="0" err="1" smtClean="0"/>
              <a:t>celebrouse</a:t>
            </a:r>
            <a:r>
              <a:rPr lang="es-ES" b="1" dirty="0" smtClean="0"/>
              <a:t> en Barcelona o I Congreso da sección española da Internacional,</a:t>
            </a:r>
            <a:r>
              <a:rPr lang="es-ES" dirty="0" smtClean="0"/>
              <a:t> </a:t>
            </a:r>
            <a:r>
              <a:rPr lang="es-ES" dirty="0" err="1" smtClean="0"/>
              <a:t>onde</a:t>
            </a:r>
            <a:r>
              <a:rPr lang="es-ES" dirty="0" smtClean="0"/>
              <a:t> se </a:t>
            </a:r>
            <a:r>
              <a:rPr lang="es-ES" dirty="0" err="1" smtClean="0"/>
              <a:t>impuxo</a:t>
            </a:r>
            <a:r>
              <a:rPr lang="es-ES" dirty="0" smtClean="0"/>
              <a:t> a orientación ácrata coa declaración do </a:t>
            </a:r>
            <a:r>
              <a:rPr lang="es-ES" dirty="0" err="1" smtClean="0"/>
              <a:t>rexeitamento</a:t>
            </a:r>
            <a:r>
              <a:rPr lang="es-ES" dirty="0" smtClean="0"/>
              <a:t> á colaboración e </a:t>
            </a:r>
            <a:r>
              <a:rPr lang="es-ES" dirty="0" err="1" smtClean="0"/>
              <a:t>tamén</a:t>
            </a:r>
            <a:r>
              <a:rPr lang="es-ES" dirty="0" smtClean="0"/>
              <a:t> á alianza </a:t>
            </a:r>
            <a:r>
              <a:rPr lang="es-ES" dirty="0" err="1" smtClean="0"/>
              <a:t>cos</a:t>
            </a:r>
            <a:r>
              <a:rPr lang="es-ES" dirty="0" smtClean="0"/>
              <a:t> partidos burgueses.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1870 fúndase a </a:t>
            </a:r>
            <a:r>
              <a:rPr lang="es-ES" b="1" dirty="0" smtClean="0"/>
              <a:t>Federación </a:t>
            </a:r>
            <a:r>
              <a:rPr lang="es-ES" b="1" dirty="0" err="1" smtClean="0"/>
              <a:t>Rexional</a:t>
            </a:r>
            <a:r>
              <a:rPr lang="es-ES" b="1" dirty="0" smtClean="0"/>
              <a:t> Española</a:t>
            </a:r>
            <a:r>
              <a:rPr lang="es-ES" dirty="0" smtClean="0"/>
              <a:t> da AIT que </a:t>
            </a:r>
            <a:r>
              <a:rPr lang="es-ES" dirty="0" err="1" smtClean="0"/>
              <a:t>chegou</a:t>
            </a:r>
            <a:r>
              <a:rPr lang="es-ES" dirty="0" smtClean="0"/>
              <a:t> a alcanzar os 40.000 afiliados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En 1872, no Congreso de Zaragoza, son expulsados os líderes socialistas madrileños, </a:t>
            </a:r>
            <a:r>
              <a:rPr lang="es-ES" dirty="0" err="1"/>
              <a:t>influídos</a:t>
            </a:r>
            <a:r>
              <a:rPr lang="es-ES" dirty="0"/>
              <a:t> por </a:t>
            </a:r>
            <a:r>
              <a:rPr lang="es-ES" dirty="0" err="1" smtClean="0"/>
              <a:t>Lafargue</a:t>
            </a:r>
            <a:r>
              <a:rPr lang="es-ES" dirty="0" smtClean="0"/>
              <a:t>.</a:t>
            </a:r>
            <a:r>
              <a:rPr lang="es-ES" dirty="0"/>
              <a:t> </a:t>
            </a:r>
            <a:r>
              <a:rPr lang="es-ES" dirty="0" err="1"/>
              <a:t>Estes</a:t>
            </a:r>
            <a:r>
              <a:rPr lang="es-ES" dirty="0"/>
              <a:t> fundaron a</a:t>
            </a:r>
            <a:r>
              <a:rPr lang="es-ES" b="1" dirty="0"/>
              <a:t> Nova Federación Madrileña</a:t>
            </a:r>
            <a:r>
              <a:rPr lang="es-ES" dirty="0"/>
              <a:t> que se </a:t>
            </a:r>
            <a:r>
              <a:rPr lang="es-ES" dirty="0" err="1"/>
              <a:t>converterá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sección española da I Internacional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4315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51" name="Group 55"/>
          <p:cNvGraphicFramePr>
            <a:graphicFrameLocks noGrp="1"/>
          </p:cNvGraphicFramePr>
          <p:nvPr/>
        </p:nvGraphicFramePr>
        <p:xfrm>
          <a:off x="1774826" y="1196976"/>
          <a:ext cx="8424863" cy="4782109"/>
        </p:xfrm>
        <a:graphic>
          <a:graphicData uri="http://schemas.openxmlformats.org/drawingml/2006/table">
            <a:tbl>
              <a:tblPr/>
              <a:tblGrid>
                <a:gridCol w="4266544"/>
                <a:gridCol w="4158319"/>
              </a:tblGrid>
              <a:tr h="5758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BAKUNIN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056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ABOLICIÓN DA HERDANZA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AUTONOMÍA DAS SECCIÓNS NACIONAIS FRONTE Ó CENTRALISMO DO CONSELLO XERAL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NON ÓS PARTIDOS POLÍTICOS E NON Á LOITA POLÍTICA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REXEITAMENTO DO ESTADO E DA DICTADURA DO PROLETARIADO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HERDANZA NON É UN TEMA PRIORITARIO (FORTE IMPOSTO A PAGAR POR HERDAR)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O CONSELLO XERAL DEBE CONTROLAR ÁS SECCIÓNS NACIONAIS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SI ÓS PARTIDOS POLÍTICOS OBREIROS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DICTADURA DO PROLETARIADO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9405" name="Text Box 17"/>
          <p:cNvSpPr txBox="1">
            <a:spLocks noChangeArrowheads="1"/>
          </p:cNvSpPr>
          <p:nvPr/>
        </p:nvSpPr>
        <p:spPr bwMode="auto">
          <a:xfrm>
            <a:off x="2690813" y="60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gl-ES" sz="1800"/>
          </a:p>
        </p:txBody>
      </p:sp>
      <p:sp>
        <p:nvSpPr>
          <p:cNvPr id="59406" name="Text Box 35"/>
          <p:cNvSpPr txBox="1">
            <a:spLocks noChangeArrowheads="1"/>
          </p:cNvSpPr>
          <p:nvPr/>
        </p:nvSpPr>
        <p:spPr bwMode="auto">
          <a:xfrm>
            <a:off x="1774825" y="260351"/>
            <a:ext cx="8713788" cy="646113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sz="1800"/>
              <a:t>DIFERENCIAS MÁIS SALIENTABLES ENTRE BAKUNIN E MARX NA I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251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de movimiento obrero españ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9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 smtClean="0"/>
              <a:t>O MOVEMENTO OBREIRO EN ESPAÑA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1" y="844063"/>
            <a:ext cx="7568418" cy="601393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O proletariado é a nova clase </a:t>
            </a:r>
            <a:r>
              <a:rPr lang="es-ES" dirty="0"/>
              <a:t>social </a:t>
            </a:r>
            <a:r>
              <a:rPr lang="es-ES" dirty="0" smtClean="0"/>
              <a:t>que </a:t>
            </a:r>
            <a:r>
              <a:rPr lang="es-ES" dirty="0" err="1" smtClean="0"/>
              <a:t>xorde</a:t>
            </a:r>
            <a:r>
              <a:rPr lang="es-ES" dirty="0" smtClean="0"/>
              <a:t> coa Industrialización.</a:t>
            </a:r>
          </a:p>
          <a:p>
            <a:pPr algn="just"/>
            <a:r>
              <a:rPr lang="es-ES" dirty="0" smtClean="0"/>
              <a:t>Integran esta clase social os </a:t>
            </a:r>
            <a:r>
              <a:rPr lang="es-ES" dirty="0" err="1"/>
              <a:t>traballadores</a:t>
            </a:r>
            <a:r>
              <a:rPr lang="es-ES" dirty="0"/>
              <a:t> dos sectores económicos que se </a:t>
            </a:r>
            <a:r>
              <a:rPr lang="es-ES" dirty="0" err="1"/>
              <a:t>empezan</a:t>
            </a:r>
            <a:r>
              <a:rPr lang="es-ES" dirty="0"/>
              <a:t> a desenvolver a partir do s. XIX (Industria </a:t>
            </a:r>
            <a:r>
              <a:rPr lang="es-ES" dirty="0" err="1"/>
              <a:t>téxtil</a:t>
            </a:r>
            <a:r>
              <a:rPr lang="es-ES" dirty="0"/>
              <a:t>, </a:t>
            </a:r>
            <a:r>
              <a:rPr lang="es-ES" dirty="0" err="1"/>
              <a:t>siderúrxica</a:t>
            </a:r>
            <a:r>
              <a:rPr lang="es-ES" dirty="0"/>
              <a:t>, minería</a:t>
            </a:r>
            <a:r>
              <a:rPr lang="es-ES" dirty="0" smtClean="0"/>
              <a:t>...).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 </a:t>
            </a:r>
            <a:r>
              <a:rPr lang="es-ES" dirty="0"/>
              <a:t>O proletariado que </a:t>
            </a:r>
            <a:r>
              <a:rPr lang="es-ES" dirty="0" err="1"/>
              <a:t>posúe</a:t>
            </a:r>
            <a:r>
              <a:rPr lang="es-ES" dirty="0"/>
              <a:t> </a:t>
            </a:r>
            <a:r>
              <a:rPr lang="es-ES" dirty="0" err="1"/>
              <a:t>unicamente</a:t>
            </a:r>
            <a:r>
              <a:rPr lang="es-ES" dirty="0"/>
              <a:t> a </a:t>
            </a:r>
            <a:r>
              <a:rPr lang="es-ES" dirty="0" err="1"/>
              <a:t>súa</a:t>
            </a:r>
            <a:r>
              <a:rPr lang="es-ES" dirty="0"/>
              <a:t> </a:t>
            </a:r>
            <a:r>
              <a:rPr lang="es-ES" dirty="0" err="1"/>
              <a:t>forza</a:t>
            </a:r>
            <a:r>
              <a:rPr lang="es-ES" dirty="0"/>
              <a:t> de </a:t>
            </a:r>
            <a:r>
              <a:rPr lang="es-ES" dirty="0" err="1"/>
              <a:t>traballo</a:t>
            </a:r>
            <a:r>
              <a:rPr lang="es-ES" dirty="0"/>
              <a:t>, é sometido a </a:t>
            </a:r>
            <a:r>
              <a:rPr lang="es-ES" dirty="0" err="1"/>
              <a:t>unhas</a:t>
            </a:r>
            <a:r>
              <a:rPr lang="es-ES" dirty="0"/>
              <a:t> </a:t>
            </a:r>
            <a:r>
              <a:rPr lang="es-ES" dirty="0" err="1"/>
              <a:t>condicións</a:t>
            </a:r>
            <a:r>
              <a:rPr lang="es-ES" dirty="0"/>
              <a:t> de vida e </a:t>
            </a:r>
            <a:r>
              <a:rPr lang="es-ES" dirty="0" err="1"/>
              <a:t>laborais</a:t>
            </a:r>
            <a:r>
              <a:rPr lang="es-ES" dirty="0"/>
              <a:t> </a:t>
            </a:r>
            <a:r>
              <a:rPr lang="es-ES" dirty="0" err="1"/>
              <a:t>moi</a:t>
            </a:r>
            <a:r>
              <a:rPr lang="es-ES" dirty="0"/>
              <a:t> duras (intensos horarios de </a:t>
            </a:r>
            <a:r>
              <a:rPr lang="es-ES" dirty="0" err="1"/>
              <a:t>traballo</a:t>
            </a:r>
            <a:r>
              <a:rPr lang="es-ES" dirty="0"/>
              <a:t>, ritmo imposto </a:t>
            </a:r>
            <a:r>
              <a:rPr lang="es-ES" dirty="0" err="1"/>
              <a:t>polas</a:t>
            </a:r>
            <a:r>
              <a:rPr lang="es-ES" dirty="0"/>
              <a:t> máquinas, salarios </a:t>
            </a:r>
            <a:r>
              <a:rPr lang="es-ES" dirty="0" err="1"/>
              <a:t>baixos</a:t>
            </a:r>
            <a:r>
              <a:rPr lang="es-ES" dirty="0" smtClean="0"/>
              <a:t>...)</a:t>
            </a:r>
          </a:p>
          <a:p>
            <a:pPr algn="just"/>
            <a:endParaRPr lang="es-ES" dirty="0"/>
          </a:p>
          <a:p>
            <a:pPr algn="just"/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/>
              <a:t>defensa dos </a:t>
            </a:r>
            <a:r>
              <a:rPr lang="es-ES" dirty="0" err="1"/>
              <a:t>seus</a:t>
            </a:r>
            <a:r>
              <a:rPr lang="es-ES" dirty="0"/>
              <a:t> intereses </a:t>
            </a:r>
            <a:r>
              <a:rPr lang="es-ES" dirty="0" err="1"/>
              <a:t>fronte</a:t>
            </a:r>
            <a:r>
              <a:rPr lang="es-ES" dirty="0"/>
              <a:t> </a:t>
            </a:r>
            <a:r>
              <a:rPr lang="es-ES" dirty="0" err="1"/>
              <a:t>ós</a:t>
            </a:r>
            <a:r>
              <a:rPr lang="es-ES" dirty="0"/>
              <a:t> </a:t>
            </a:r>
            <a:r>
              <a:rPr lang="es-ES" dirty="0" err="1"/>
              <a:t>patróns</a:t>
            </a:r>
            <a:r>
              <a:rPr lang="es-ES" dirty="0"/>
              <a:t>, </a:t>
            </a:r>
            <a:r>
              <a:rPr lang="es-ES" dirty="0" err="1"/>
              <a:t>membros</a:t>
            </a:r>
            <a:r>
              <a:rPr lang="es-ES" dirty="0"/>
              <a:t> da burguesía, e </a:t>
            </a:r>
            <a:r>
              <a:rPr lang="es-ES" dirty="0" err="1"/>
              <a:t>ó</a:t>
            </a:r>
            <a:r>
              <a:rPr lang="es-ES" dirty="0"/>
              <a:t> Estado, van desenvolver </a:t>
            </a:r>
            <a:r>
              <a:rPr lang="es-ES" dirty="0" err="1"/>
              <a:t>unhas</a:t>
            </a:r>
            <a:r>
              <a:rPr lang="es-ES" dirty="0"/>
              <a:t> formas de asociación, organización e </a:t>
            </a:r>
            <a:r>
              <a:rPr lang="es-ES" dirty="0" err="1"/>
              <a:t>mobilización</a:t>
            </a:r>
            <a:r>
              <a:rPr lang="es-ES" dirty="0"/>
              <a:t> propias que </a:t>
            </a:r>
            <a:r>
              <a:rPr lang="es-ES" dirty="0" err="1"/>
              <a:t>coñecemos</a:t>
            </a:r>
            <a:r>
              <a:rPr lang="es-ES" dirty="0"/>
              <a:t> como </a:t>
            </a:r>
            <a:r>
              <a:rPr lang="es-ES" b="1" dirty="0" err="1"/>
              <a:t>movemento</a:t>
            </a:r>
            <a:r>
              <a:rPr lang="es-ES" b="1" dirty="0"/>
              <a:t> </a:t>
            </a:r>
            <a:r>
              <a:rPr lang="es-ES" b="1" dirty="0" err="1"/>
              <a:t>obreiro</a:t>
            </a:r>
            <a:r>
              <a:rPr lang="es-ES" b="1" dirty="0"/>
              <a:t>.</a:t>
            </a:r>
            <a:r>
              <a:rPr lang="es-ES" dirty="0"/>
              <a:t>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España, a </a:t>
            </a:r>
            <a:r>
              <a:rPr lang="es-ES" dirty="0"/>
              <a:t>escasa industrialización e a </a:t>
            </a:r>
            <a:r>
              <a:rPr lang="es-ES" dirty="0" err="1"/>
              <a:t>súa</a:t>
            </a:r>
            <a:r>
              <a:rPr lang="es-ES" dirty="0"/>
              <a:t> localización periférica aportan un mapa do </a:t>
            </a:r>
            <a:r>
              <a:rPr lang="es-ES" dirty="0" err="1"/>
              <a:t>movemento</a:t>
            </a:r>
            <a:r>
              <a:rPr lang="es-ES" dirty="0"/>
              <a:t> </a:t>
            </a:r>
            <a:r>
              <a:rPr lang="es-ES" dirty="0" err="1"/>
              <a:t>obreiro</a:t>
            </a:r>
            <a:r>
              <a:rPr lang="es-ES" dirty="0"/>
              <a:t> español centrado fundamentalmente en Cataluña, acompañado con </a:t>
            </a:r>
            <a:r>
              <a:rPr lang="es-ES" dirty="0" err="1"/>
              <a:t>algúns</a:t>
            </a:r>
            <a:r>
              <a:rPr lang="es-ES" dirty="0"/>
              <a:t> focos dispersos en Madrid, País Vasco, Asturias e Levante. A este proletariado industrial </a:t>
            </a:r>
            <a:r>
              <a:rPr lang="es-ES" dirty="0" err="1"/>
              <a:t>hai</a:t>
            </a:r>
            <a:r>
              <a:rPr lang="es-ES" dirty="0"/>
              <a:t> que </a:t>
            </a:r>
            <a:r>
              <a:rPr lang="es-ES" dirty="0" err="1"/>
              <a:t>engadir</a:t>
            </a:r>
            <a:r>
              <a:rPr lang="es-ES" dirty="0"/>
              <a:t> un importante </a:t>
            </a:r>
            <a:r>
              <a:rPr lang="es-ES" dirty="0" err="1"/>
              <a:t>continxente</a:t>
            </a:r>
            <a:r>
              <a:rPr lang="es-ES" dirty="0"/>
              <a:t> de proletariado agrario (</a:t>
            </a:r>
            <a:r>
              <a:rPr lang="es-ES" dirty="0" err="1"/>
              <a:t>xornaleiros</a:t>
            </a:r>
            <a:r>
              <a:rPr lang="es-ES" dirty="0"/>
              <a:t>) no Sur da Península, en Andalucía e </a:t>
            </a:r>
            <a:r>
              <a:rPr lang="es-ES" dirty="0" err="1"/>
              <a:t>Estremadura</a:t>
            </a:r>
            <a:r>
              <a:rPr lang="es-ES" dirty="0"/>
              <a:t>.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</p:txBody>
      </p:sp>
      <p:pic>
        <p:nvPicPr>
          <p:cNvPr id="9218" name="Picture 2" descr="Resultado de imagen de Proletariado en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9" y="844063"/>
            <a:ext cx="4619316" cy="29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de Proletariado en Esp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18" y="3798278"/>
            <a:ext cx="4623581" cy="3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2</a:t>
            </a:r>
            <a:r>
              <a:rPr lang="gl-ES" sz="2400" b="1" u="sng" dirty="0" smtClean="0"/>
              <a:t>- O MOVEMENTO OBREIRO. 1868-1874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Prohibición da AIT. Medo ó espallamento da Internacional trala experiencia da Comuna de París</a:t>
            </a:r>
            <a:endParaRPr lang="gl-ES" b="1" dirty="0"/>
          </a:p>
        </p:txBody>
      </p:sp>
      <p:pic>
        <p:nvPicPr>
          <p:cNvPr id="2050" name="Picture 2" descr="Resultado de imagen de comuna de parí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74" y="1364570"/>
            <a:ext cx="4778326" cy="29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comuna de parí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08" y="4334917"/>
            <a:ext cx="3407010" cy="23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1336433"/>
            <a:ext cx="7413674" cy="552156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dirty="0"/>
              <a:t>O </a:t>
            </a:r>
            <a:r>
              <a:rPr lang="es-ES" sz="2400" dirty="0" err="1"/>
              <a:t>espallamento</a:t>
            </a:r>
            <a:r>
              <a:rPr lang="es-ES" sz="2400" dirty="0"/>
              <a:t> da Internacional en Europa </a:t>
            </a:r>
            <a:r>
              <a:rPr lang="es-ES" sz="2400" dirty="0" err="1"/>
              <a:t>xunto</a:t>
            </a:r>
            <a:r>
              <a:rPr lang="es-ES" sz="2400" dirty="0"/>
              <a:t> </a:t>
            </a:r>
            <a:r>
              <a:rPr lang="es-ES" sz="2400" dirty="0" err="1"/>
              <a:t>co</a:t>
            </a:r>
            <a:r>
              <a:rPr lang="es-ES" sz="2400" dirty="0"/>
              <a:t> temor das clases altas e da burguesía a que se </a:t>
            </a:r>
            <a:r>
              <a:rPr lang="es-ES" sz="2400" dirty="0" err="1"/>
              <a:t>reproduzan</a:t>
            </a:r>
            <a:r>
              <a:rPr lang="es-ES" sz="2400" dirty="0"/>
              <a:t> nos </a:t>
            </a:r>
            <a:r>
              <a:rPr lang="es-ES" sz="2400" dirty="0" err="1"/>
              <a:t>outros</a:t>
            </a:r>
            <a:r>
              <a:rPr lang="es-ES" sz="2400" dirty="0"/>
              <a:t> estados europeos a experiencia de A Comuna, </a:t>
            </a:r>
            <a:r>
              <a:rPr lang="es-ES" sz="2400" dirty="0" err="1"/>
              <a:t>provocou</a:t>
            </a:r>
            <a:r>
              <a:rPr lang="es-ES" sz="2400" dirty="0"/>
              <a:t> a reacción represiva de todos os </a:t>
            </a:r>
            <a:r>
              <a:rPr lang="es-ES" sz="2400" dirty="0" err="1"/>
              <a:t>gobernos</a:t>
            </a:r>
            <a:r>
              <a:rPr lang="es-ES" sz="2400" dirty="0"/>
              <a:t> </a:t>
            </a:r>
            <a:r>
              <a:rPr lang="es-ES" sz="2400" dirty="0" err="1"/>
              <a:t>fronte</a:t>
            </a:r>
            <a:r>
              <a:rPr lang="es-ES" sz="2400" dirty="0"/>
              <a:t> as </a:t>
            </a:r>
            <a:r>
              <a:rPr lang="es-ES" sz="2400" dirty="0" err="1"/>
              <a:t>organizacións</a:t>
            </a:r>
            <a:r>
              <a:rPr lang="es-ES" sz="2400" dirty="0"/>
              <a:t> </a:t>
            </a:r>
            <a:r>
              <a:rPr lang="es-ES" sz="2400" dirty="0" err="1"/>
              <a:t>obreiras</a:t>
            </a:r>
            <a:r>
              <a:rPr lang="es-ES" sz="2400" dirty="0"/>
              <a:t> da AIT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/>
              <a:t>En 1873 a Internacional contaba con </a:t>
            </a:r>
            <a:r>
              <a:rPr lang="es-ES" sz="2400" dirty="0" err="1"/>
              <a:t>ampla</a:t>
            </a:r>
            <a:r>
              <a:rPr lang="es-ES" sz="2400" dirty="0"/>
              <a:t> </a:t>
            </a:r>
            <a:r>
              <a:rPr lang="es-ES" sz="2400" dirty="0" err="1"/>
              <a:t>presenza</a:t>
            </a:r>
            <a:r>
              <a:rPr lang="es-ES" sz="2400" dirty="0"/>
              <a:t> en Cataluña, </a:t>
            </a:r>
            <a:r>
              <a:rPr lang="es-ES" sz="2400" dirty="0" err="1"/>
              <a:t>na</a:t>
            </a:r>
            <a:r>
              <a:rPr lang="es-ES" sz="2400" dirty="0"/>
              <a:t> industria </a:t>
            </a:r>
            <a:r>
              <a:rPr lang="es-ES" sz="2400" dirty="0" err="1"/>
              <a:t>téxtil</a:t>
            </a:r>
            <a:r>
              <a:rPr lang="es-ES" sz="2400" dirty="0"/>
              <a:t>, e entre o </a:t>
            </a:r>
            <a:r>
              <a:rPr lang="es-ES" sz="2400" dirty="0" err="1"/>
              <a:t>campesiñado</a:t>
            </a:r>
            <a:r>
              <a:rPr lang="es-ES" sz="2400" dirty="0"/>
              <a:t> </a:t>
            </a:r>
            <a:r>
              <a:rPr lang="es-ES" sz="2400" dirty="0" smtClean="0"/>
              <a:t>andaluz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O </a:t>
            </a:r>
            <a:r>
              <a:rPr lang="es-ES" sz="2400" dirty="0" err="1" smtClean="0"/>
              <a:t>levantamento</a:t>
            </a:r>
            <a:r>
              <a:rPr lang="es-ES" sz="2400" dirty="0" smtClean="0"/>
              <a:t> de </a:t>
            </a:r>
            <a:r>
              <a:rPr lang="es-ES" sz="2400" dirty="0" err="1" smtClean="0"/>
              <a:t>Alcoi</a:t>
            </a:r>
            <a:r>
              <a:rPr lang="es-ES" sz="2400" dirty="0" smtClean="0"/>
              <a:t> en 1873, servirá de pretexto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goberno</a:t>
            </a:r>
            <a:r>
              <a:rPr lang="es-ES" sz="2400" dirty="0" smtClean="0"/>
              <a:t> de Serrano en 1874 para disolver </a:t>
            </a:r>
            <a:r>
              <a:rPr lang="es-ES" sz="2400" dirty="0"/>
              <a:t>a Internacional, </a:t>
            </a:r>
            <a:r>
              <a:rPr lang="es-ES" sz="2400" dirty="0" smtClean="0"/>
              <a:t>iniciar </a:t>
            </a:r>
            <a:r>
              <a:rPr lang="es-ES" sz="2400" dirty="0"/>
              <a:t>a persecución e represión policial con </a:t>
            </a:r>
            <a:r>
              <a:rPr lang="es-ES" sz="2400" dirty="0" smtClean="0"/>
              <a:t>numerosas </a:t>
            </a:r>
            <a:r>
              <a:rPr lang="es-ES" sz="2400" dirty="0" err="1"/>
              <a:t>detencións</a:t>
            </a:r>
            <a:r>
              <a:rPr lang="es-ES" sz="2400" dirty="0"/>
              <a:t> e </a:t>
            </a:r>
            <a:r>
              <a:rPr lang="es-ES" sz="2400" dirty="0" err="1" smtClean="0"/>
              <a:t>obrigar</a:t>
            </a:r>
            <a:r>
              <a:rPr lang="es-ES" sz="2400" dirty="0" smtClean="0"/>
              <a:t> </a:t>
            </a:r>
            <a:r>
              <a:rPr lang="es-ES" sz="2400" dirty="0" err="1"/>
              <a:t>ós</a:t>
            </a:r>
            <a:r>
              <a:rPr lang="es-ES" sz="2400" dirty="0"/>
              <a:t> </a:t>
            </a:r>
            <a:r>
              <a:rPr lang="es-ES" sz="2400" dirty="0" err="1"/>
              <a:t>membros</a:t>
            </a:r>
            <a:r>
              <a:rPr lang="es-ES" sz="2400" dirty="0"/>
              <a:t> da FRE a pasar á  </a:t>
            </a:r>
            <a:r>
              <a:rPr lang="es-ES" sz="2400" dirty="0" err="1"/>
              <a:t>clandestinidade</a:t>
            </a:r>
            <a:r>
              <a:rPr lang="es-ES" sz="2400" dirty="0"/>
              <a:t> ata a </a:t>
            </a:r>
            <a:r>
              <a:rPr lang="es-ES" sz="2400" dirty="0" err="1"/>
              <a:t>súa</a:t>
            </a:r>
            <a:r>
              <a:rPr lang="es-ES" sz="2400" dirty="0"/>
              <a:t> disolución en 1881.</a:t>
            </a:r>
          </a:p>
          <a:p>
            <a:pPr algn="just"/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4361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3</a:t>
            </a:r>
            <a:r>
              <a:rPr lang="gl-ES" sz="2400" b="1" u="sng" dirty="0" smtClean="0"/>
              <a:t>- O MOVEMENTO OBREIRO. DESDE A RESTAURACIÓN ATA FINAIS DO S.XIX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-10260" y="739644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BAIXA CONFLITIVIDADE NAS ÚLTIMAS DÉCADAS DO S. XIX</a:t>
            </a:r>
            <a:endParaRPr lang="gl-ES" b="1" dirty="0"/>
          </a:p>
        </p:txBody>
      </p:sp>
      <p:sp>
        <p:nvSpPr>
          <p:cNvPr id="4" name="Rectángulo 3"/>
          <p:cNvSpPr/>
          <p:nvPr/>
        </p:nvSpPr>
        <p:spPr>
          <a:xfrm>
            <a:off x="0" y="1232015"/>
            <a:ext cx="8215532" cy="5625986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RESTAURACIÓN: BAIXA COTA DE CONFLITIVIDADE SOCIAL (</a:t>
            </a:r>
            <a:r>
              <a:rPr lang="es-ES" dirty="0"/>
              <a:t>agás os episodios da </a:t>
            </a:r>
            <a:r>
              <a:rPr lang="es-ES" b="1" u="sng" dirty="0" err="1"/>
              <a:t>Man</a:t>
            </a:r>
            <a:r>
              <a:rPr lang="es-ES" b="1" u="sng" dirty="0"/>
              <a:t> Negra</a:t>
            </a:r>
            <a:r>
              <a:rPr lang="es-ES" dirty="0"/>
              <a:t> e </a:t>
            </a:r>
            <a:r>
              <a:rPr lang="es-ES" dirty="0" err="1"/>
              <a:t>na</a:t>
            </a:r>
            <a:r>
              <a:rPr lang="es-ES" dirty="0"/>
              <a:t> década dos 90 os </a:t>
            </a:r>
            <a:r>
              <a:rPr lang="es-ES" b="1" u="sng" dirty="0"/>
              <a:t>atentados anarquistas en Barcelona</a:t>
            </a:r>
            <a:r>
              <a:rPr lang="es-ES" dirty="0"/>
              <a:t>)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A CAUSA DE: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EFECTOS CACIQUISMO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REPRESIÓN(POLÍTICA, XURÍDICA E MILITAR) DO RÉXIME </a:t>
            </a:r>
            <a:r>
              <a:rPr lang="es-ES" dirty="0" err="1" smtClean="0"/>
              <a:t>Ó</a:t>
            </a:r>
            <a:r>
              <a:rPr lang="es-ES" dirty="0" smtClean="0"/>
              <a:t> PROLETARIADO:</a:t>
            </a:r>
          </a:p>
          <a:p>
            <a:pPr algn="just"/>
            <a:r>
              <a:rPr lang="es-ES" dirty="0" smtClean="0"/>
              <a:t>A </a:t>
            </a:r>
            <a:r>
              <a:rPr lang="es-ES" dirty="0" err="1" smtClean="0"/>
              <a:t>meirande</a:t>
            </a:r>
            <a:r>
              <a:rPr lang="es-ES" dirty="0" smtClean="0"/>
              <a:t> parte do tempo as organización </a:t>
            </a:r>
            <a:r>
              <a:rPr lang="es-ES" dirty="0" err="1" smtClean="0"/>
              <a:t>obreiras</a:t>
            </a:r>
            <a:r>
              <a:rPr lang="es-ES" dirty="0" smtClean="0"/>
              <a:t>, FRE, FTRE, PSOE, UXT serán declaradas </a:t>
            </a:r>
            <a:r>
              <a:rPr lang="es-ES" dirty="0" err="1" smtClean="0"/>
              <a:t>ilegais</a:t>
            </a:r>
            <a:r>
              <a:rPr lang="es-ES" dirty="0" smtClean="0"/>
              <a:t> e </a:t>
            </a:r>
            <a:r>
              <a:rPr lang="es-ES" dirty="0" err="1" smtClean="0"/>
              <a:t>marxinadas</a:t>
            </a:r>
            <a:r>
              <a:rPr lang="es-ES" dirty="0" smtClean="0"/>
              <a:t> á </a:t>
            </a:r>
            <a:r>
              <a:rPr lang="es-ES" dirty="0" err="1" smtClean="0"/>
              <a:t>clandestinidade</a:t>
            </a:r>
            <a:r>
              <a:rPr lang="es-ES" dirty="0" smtClean="0"/>
              <a:t>)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POUCO DESENVOLVEMENTO DOS MOVEMENTOS SOCIAIS EN ESPAÑA (as organización </a:t>
            </a:r>
            <a:r>
              <a:rPr lang="es-ES" dirty="0" err="1" smtClean="0"/>
              <a:t>obreiras</a:t>
            </a:r>
            <a:r>
              <a:rPr lang="es-ES" dirty="0" smtClean="0"/>
              <a:t> so </a:t>
            </a:r>
            <a:r>
              <a:rPr lang="es-ES" dirty="0" err="1" smtClean="0"/>
              <a:t>conseguen</a:t>
            </a:r>
            <a:r>
              <a:rPr lang="es-ES" dirty="0" smtClean="0"/>
              <a:t> incorporar </a:t>
            </a:r>
            <a:r>
              <a:rPr lang="es-ES" dirty="0" err="1" smtClean="0"/>
              <a:t>ó</a:t>
            </a:r>
            <a:r>
              <a:rPr lang="es-ES" dirty="0" smtClean="0"/>
              <a:t> 5% dos </a:t>
            </a:r>
            <a:r>
              <a:rPr lang="es-ES" dirty="0" err="1" smtClean="0"/>
              <a:t>traballadores</a:t>
            </a:r>
            <a:r>
              <a:rPr lang="es-ES" dirty="0" smtClean="0"/>
              <a:t>)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O </a:t>
            </a:r>
            <a:r>
              <a:rPr lang="es-ES" b="1" dirty="0" err="1"/>
              <a:t>goberno</a:t>
            </a:r>
            <a:r>
              <a:rPr lang="es-ES" b="1" dirty="0"/>
              <a:t> conservador de Cánovas </a:t>
            </a:r>
            <a:r>
              <a:rPr lang="es-ES" b="1" dirty="0" err="1"/>
              <a:t>caracterizouse</a:t>
            </a:r>
            <a:r>
              <a:rPr lang="es-ES" b="1" dirty="0"/>
              <a:t> </a:t>
            </a:r>
            <a:r>
              <a:rPr lang="es-ES" b="1" dirty="0" err="1"/>
              <a:t>pola</a:t>
            </a:r>
            <a:r>
              <a:rPr lang="es-ES" b="1" dirty="0"/>
              <a:t> prohibición e </a:t>
            </a:r>
            <a:r>
              <a:rPr lang="es-ES" b="1" dirty="0" err="1"/>
              <a:t>pola</a:t>
            </a:r>
            <a:r>
              <a:rPr lang="es-ES" b="1" dirty="0"/>
              <a:t> represión</a:t>
            </a:r>
            <a:r>
              <a:rPr lang="es-ES" dirty="0"/>
              <a:t>. O propio Cánovas consideraba á Internacional como “ o </a:t>
            </a:r>
            <a:r>
              <a:rPr lang="es-ES" dirty="0" err="1"/>
              <a:t>maior</a:t>
            </a:r>
            <a:r>
              <a:rPr lang="es-ES" dirty="0"/>
              <a:t> </a:t>
            </a:r>
            <a:r>
              <a:rPr lang="es-ES" dirty="0" err="1"/>
              <a:t>perigo</a:t>
            </a:r>
            <a:r>
              <a:rPr lang="es-ES" dirty="0"/>
              <a:t> que </a:t>
            </a:r>
            <a:r>
              <a:rPr lang="es-ES" dirty="0" err="1"/>
              <a:t>endexamais</a:t>
            </a:r>
            <a:r>
              <a:rPr lang="es-ES" dirty="0"/>
              <a:t> </a:t>
            </a:r>
            <a:r>
              <a:rPr lang="es-ES" dirty="0" err="1"/>
              <a:t>correron</a:t>
            </a:r>
            <a:r>
              <a:rPr lang="es-ES" dirty="0"/>
              <a:t> as sociedades humanas propagando </a:t>
            </a:r>
            <a:r>
              <a:rPr lang="es-ES" dirty="0" err="1"/>
              <a:t>doutrinas</a:t>
            </a:r>
            <a:r>
              <a:rPr lang="es-ES" dirty="0"/>
              <a:t> contra o orden e a </a:t>
            </a:r>
            <a:r>
              <a:rPr lang="es-ES" dirty="0" err="1"/>
              <a:t>relixión</a:t>
            </a:r>
            <a:r>
              <a:rPr lang="es-ES" dirty="0"/>
              <a:t>”.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err="1" smtClean="0"/>
              <a:t>Ademais</a:t>
            </a:r>
            <a:r>
              <a:rPr lang="es-ES" dirty="0" smtClean="0"/>
              <a:t> da represión, as políticas da Restauración </a:t>
            </a:r>
            <a:r>
              <a:rPr lang="es-ES" dirty="0" err="1" smtClean="0"/>
              <a:t>basearanse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prevención da </a:t>
            </a:r>
            <a:r>
              <a:rPr lang="es-ES" dirty="0" err="1" smtClean="0"/>
              <a:t>ameaza</a:t>
            </a:r>
            <a:r>
              <a:rPr lang="es-ES" dirty="0" smtClean="0"/>
              <a:t> do </a:t>
            </a:r>
            <a:r>
              <a:rPr lang="es-ES" dirty="0" err="1" smtClean="0"/>
              <a:t>movemento</a:t>
            </a:r>
            <a:r>
              <a:rPr lang="es-ES" dirty="0" smtClean="0"/>
              <a:t>  </a:t>
            </a:r>
            <a:r>
              <a:rPr lang="es-ES" dirty="0" err="1" smtClean="0"/>
              <a:t>obreiro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Medidas de beneficencia. Comisión de Reformas </a:t>
            </a:r>
            <a:r>
              <a:rPr lang="es-ES" dirty="0" err="1" smtClean="0"/>
              <a:t>Sociais</a:t>
            </a:r>
            <a:r>
              <a:rPr lang="es-ES" dirty="0" smtClean="0"/>
              <a:t> (1883)</a:t>
            </a:r>
          </a:p>
          <a:p>
            <a:pPr algn="just"/>
            <a:r>
              <a:rPr lang="es-ES" dirty="0"/>
              <a:t>1</a:t>
            </a:r>
            <a:r>
              <a:rPr lang="es-ES" dirty="0" smtClean="0"/>
              <a:t>887: LEI DE ASOCIACIÓNS. FAVORECERÁ A APARICIÓN DE SINDICATOS.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3074" name="Picture 2" descr="Resultado de imagen de Cánovas del Castillo y el proletari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32" y="1336432"/>
            <a:ext cx="3966208" cy="48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342142" y="6316394"/>
            <a:ext cx="243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CÁNOVAS DEL CASTILLO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2692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3</a:t>
            </a:r>
            <a:r>
              <a:rPr lang="gl-ES" sz="2400" b="1" u="sng" dirty="0" smtClean="0"/>
              <a:t>- O MOVEMENTO OBREIRO. DESDE A RESTAURACIÓN ATA FINAIS S. XIX.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689319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EVOLUCIÓN DO ANARQUISMO</a:t>
            </a:r>
            <a:endParaRPr lang="gl-ES" b="1" dirty="0"/>
          </a:p>
        </p:txBody>
      </p:sp>
      <p:sp>
        <p:nvSpPr>
          <p:cNvPr id="6" name="Rectángulo 5"/>
          <p:cNvSpPr/>
          <p:nvPr/>
        </p:nvSpPr>
        <p:spPr>
          <a:xfrm>
            <a:off x="0" y="1181689"/>
            <a:ext cx="12192000" cy="567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gl-ES" b="1" u="sng" dirty="0" smtClean="0"/>
              <a:t>EVOLUCIÓN DESDE 1874 ATA FINAIS DO S. XIX.</a:t>
            </a:r>
          </a:p>
          <a:p>
            <a:pPr algn="just"/>
            <a:r>
              <a:rPr lang="gl-ES" b="1" u="sng" dirty="0" smtClean="0"/>
              <a:t>1874-1881: </a:t>
            </a:r>
            <a:r>
              <a:rPr lang="gl-ES" dirty="0" smtClean="0"/>
              <a:t>En 1874, a AIT é ilegalizada en España. A </a:t>
            </a:r>
            <a:r>
              <a:rPr lang="gl-ES" b="1" u="sng" dirty="0" smtClean="0"/>
              <a:t>FRE</a:t>
            </a:r>
            <a:r>
              <a:rPr lang="gl-ES" dirty="0" smtClean="0"/>
              <a:t> ten que pasar á clandestinidade. Esta etapa caracterízase pola radicalización e violencia dentro do anarquismo.</a:t>
            </a:r>
          </a:p>
          <a:p>
            <a:pPr algn="just"/>
            <a:r>
              <a:rPr lang="gl-ES" b="1" u="sng" dirty="0" smtClean="0"/>
              <a:t>1881-1884</a:t>
            </a:r>
            <a:r>
              <a:rPr lang="gl-ES" dirty="0" smtClean="0"/>
              <a:t>. En 1881 permítese saír da clandestinidade ás asociacións obreiras. A partir desta data afiánzase a tendencia de espallar a actividade sindical. En 1881 fúndase a </a:t>
            </a:r>
            <a:r>
              <a:rPr lang="gl-ES" b="1" u="sng" dirty="0" smtClean="0"/>
              <a:t>FTRE </a:t>
            </a:r>
            <a:r>
              <a:rPr lang="gl-ES" dirty="0" smtClean="0"/>
              <a:t>(Federación de Traballadores da Rexión Española), </a:t>
            </a:r>
            <a:r>
              <a:rPr lang="gl-ES" dirty="0" err="1" smtClean="0"/>
              <a:t>anarcocolectivista</a:t>
            </a:r>
            <a:r>
              <a:rPr lang="gl-ES" dirty="0" smtClean="0"/>
              <a:t> que destacará pola loita pola igualdade da muller e a xornada laboral de 8 horas.</a:t>
            </a:r>
          </a:p>
          <a:p>
            <a:pPr algn="just"/>
            <a:r>
              <a:rPr lang="gl-ES" b="1" u="sng" dirty="0" smtClean="0"/>
              <a:t>1884: </a:t>
            </a:r>
            <a:r>
              <a:rPr lang="gl-ES" dirty="0" smtClean="0"/>
              <a:t>represión do anarquismo tralos sucesos da Man Negra en Andalucía. Persecución da FTRE. Estancamento e disensións internas. O movemento anarquista desarticúlase e radicalízase. O anarquismo divídese en 3 tendencias</a:t>
            </a:r>
          </a:p>
          <a:p>
            <a:pPr algn="just"/>
            <a:endParaRPr lang="gl-ES" dirty="0"/>
          </a:p>
          <a:p>
            <a:pPr algn="just"/>
            <a:endParaRPr lang="gl-ES" dirty="0" smtClean="0"/>
          </a:p>
          <a:p>
            <a:pPr algn="just"/>
            <a:endParaRPr lang="gl-ES" dirty="0"/>
          </a:p>
          <a:p>
            <a:pPr algn="just"/>
            <a:endParaRPr lang="gl-ES" dirty="0" smtClean="0"/>
          </a:p>
          <a:p>
            <a:pPr algn="just"/>
            <a:endParaRPr lang="gl-ES" dirty="0"/>
          </a:p>
          <a:p>
            <a:pPr algn="just"/>
            <a:endParaRPr lang="gl-ES" dirty="0" smtClean="0"/>
          </a:p>
          <a:p>
            <a:pPr algn="just"/>
            <a:endParaRPr lang="gl-ES" dirty="0"/>
          </a:p>
          <a:p>
            <a:pPr algn="just"/>
            <a:endParaRPr lang="gl-ES" dirty="0" smtClean="0"/>
          </a:p>
          <a:p>
            <a:pPr algn="just"/>
            <a:endParaRPr lang="gl-ES" dirty="0"/>
          </a:p>
          <a:p>
            <a:pPr algn="just"/>
            <a:r>
              <a:rPr lang="gl-ES" dirty="0" smtClean="0"/>
              <a:t>Desde 1888 e ata finais do s. XIX fracasará todo intento de organización anarquista (A FTRE desaparece en 1888) e agudizarase a represión do anarquismo. O anarquismo colectivista asentarase en Cataluña, mentres que en Andalucía espallarase o </a:t>
            </a:r>
            <a:r>
              <a:rPr lang="gl-ES" dirty="0" err="1" smtClean="0"/>
              <a:t>anarcocomunismo</a:t>
            </a:r>
            <a:r>
              <a:rPr lang="gl-ES" dirty="0" smtClean="0"/>
              <a:t>. Haberá que esperar a principios do s. XX, 1910, no que se estableza o grande sindicato anarquista, a CNT.</a:t>
            </a:r>
          </a:p>
          <a:p>
            <a:pPr algn="just"/>
            <a:endParaRPr lang="gl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40418"/>
              </p:ext>
            </p:extLst>
          </p:nvPr>
        </p:nvGraphicFramePr>
        <p:xfrm>
          <a:off x="0" y="3530600"/>
          <a:ext cx="12192000" cy="2129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92006">
                <a:tc>
                  <a:txBody>
                    <a:bodyPr/>
                    <a:lstStyle/>
                    <a:p>
                      <a:r>
                        <a:rPr lang="gl-ES" dirty="0" smtClean="0"/>
                        <a:t>ANARCOCOLECTIVISMO.</a:t>
                      </a:r>
                      <a:r>
                        <a:rPr lang="gl-ES" baseline="0" dirty="0" smtClean="0"/>
                        <a:t> BAKUNIN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ANARCOCOMUNISMO. KROPOTKIN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PROPAGANDA POLOS FEITOS</a:t>
                      </a:r>
                      <a:endParaRPr lang="gl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 smtClean="0"/>
                        <a:t>Organización por riba dos grupos anarquistas(FTRE. Logo CNT)</a:t>
                      </a:r>
                    </a:p>
                    <a:p>
                      <a:r>
                        <a:rPr lang="gl-ES" dirty="0" smtClean="0"/>
                        <a:t>Revolución:</a:t>
                      </a:r>
                      <a:r>
                        <a:rPr lang="gl-ES" baseline="0" dirty="0" smtClean="0"/>
                        <a:t> Colectivización de medios de produción.</a:t>
                      </a:r>
                    </a:p>
                    <a:p>
                      <a:r>
                        <a:rPr lang="gl-ES" baseline="0" dirty="0" smtClean="0"/>
                        <a:t>“ Cada un segundo o seu traballo”</a:t>
                      </a:r>
                      <a:endParaRPr lang="gl-ES" dirty="0" smtClean="0"/>
                    </a:p>
                    <a:p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Non admiten ningunha</a:t>
                      </a:r>
                      <a:r>
                        <a:rPr lang="gl-ES" baseline="0" dirty="0" smtClean="0"/>
                        <a:t> organización por riba dos grupos anarquistas </a:t>
                      </a:r>
                    </a:p>
                    <a:p>
                      <a:r>
                        <a:rPr lang="gl-ES" baseline="0" dirty="0" smtClean="0"/>
                        <a:t>Opóñense ó sindicalismo de masas</a:t>
                      </a:r>
                    </a:p>
                    <a:p>
                      <a:r>
                        <a:rPr lang="gl-ES" baseline="0" dirty="0" smtClean="0"/>
                        <a:t>Revolución: Colectivización medios de produción e bens producidos.</a:t>
                      </a:r>
                    </a:p>
                    <a:p>
                      <a:r>
                        <a:rPr lang="gl-ES" baseline="0" dirty="0" smtClean="0"/>
                        <a:t>“ Cada un segundo as súas necesidades”</a:t>
                      </a:r>
                      <a:endParaRPr lang="gl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dirty="0" smtClean="0"/>
                        <a:t>O</a:t>
                      </a:r>
                      <a:r>
                        <a:rPr lang="gl-ES" baseline="0" dirty="0" smtClean="0"/>
                        <a:t> único medio para conseguir a revolución é mediante a insurrección e o terrorismo</a:t>
                      </a:r>
                      <a:endParaRPr lang="gl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6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3</a:t>
            </a:r>
            <a:r>
              <a:rPr lang="gl-ES" sz="2400" b="1" u="sng" dirty="0" smtClean="0"/>
              <a:t>- O MOVEMENTO OBREIRO. DESDE A RESTAURACIÓN ATA FINAIS S. XIX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689319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EVOLUCIÓN DO ANARQUISMO</a:t>
            </a:r>
            <a:endParaRPr lang="gl-ES" b="1" dirty="0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71" y="1181689"/>
            <a:ext cx="3955029" cy="48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243668" y="6006905"/>
            <a:ext cx="3948332" cy="851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ATENTADO LICEO 1893</a:t>
            </a:r>
            <a:endParaRPr lang="gl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37317"/>
              </p:ext>
            </p:extLst>
          </p:nvPr>
        </p:nvGraphicFramePr>
        <p:xfrm>
          <a:off x="-1" y="1181689"/>
          <a:ext cx="8236972" cy="579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486"/>
                <a:gridCol w="4118486"/>
              </a:tblGrid>
              <a:tr h="427116">
                <a:tc gridSpan="2">
                  <a:txBody>
                    <a:bodyPr/>
                    <a:lstStyle/>
                    <a:p>
                      <a:pPr algn="ctr"/>
                      <a:r>
                        <a:rPr lang="gl-ES" dirty="0" smtClean="0"/>
                        <a:t>ANARQUISMO</a:t>
                      </a:r>
                      <a:endParaRPr lang="gl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gl-ES" b="1" u="sng" dirty="0" smtClean="0"/>
                        <a:t>VÍA SINDICAL</a:t>
                      </a:r>
                      <a:endParaRPr lang="gl-E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b="1" u="sng" dirty="0" smtClean="0"/>
                        <a:t>PROPAGANDA POLOS FEITOS</a:t>
                      </a:r>
                      <a:endParaRPr lang="gl-E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gl-ES" sz="800" dirty="0" smtClean="0"/>
                    </a:p>
                    <a:p>
                      <a:r>
                        <a:rPr lang="gl-ES" dirty="0" smtClean="0"/>
                        <a:t>- INCAPACIDADE DE ARTELLAR UNHA ORGANIZACIÓN CAPAZ</a:t>
                      </a:r>
                      <a:r>
                        <a:rPr lang="gl-ES" baseline="0" dirty="0" smtClean="0"/>
                        <a:t> DE UNIFICAR A FEDERACIÓNS LOCAIS.</a:t>
                      </a:r>
                    </a:p>
                    <a:p>
                      <a:endParaRPr lang="gl-ES" sz="800" b="1" u="sng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b="1" u="sng" baseline="0" dirty="0" smtClean="0"/>
                        <a:t>ATOMIZACIÓN: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gl-ES" b="1" baseline="0" dirty="0" smtClean="0"/>
                        <a:t>FRACASOS FTRE E SOLIDARIEDADE OBREIRA. 1907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gl-ES" sz="8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gl-ES" baseline="0" dirty="0" smtClean="0"/>
                        <a:t>EN 191O: APARECE A </a:t>
                      </a:r>
                      <a:r>
                        <a:rPr lang="gl-ES" b="1" u="sng" baseline="0" dirty="0" smtClean="0"/>
                        <a:t>CNT,</a:t>
                      </a:r>
                      <a:r>
                        <a:rPr lang="gl-ES" baseline="0" dirty="0" smtClean="0"/>
                        <a:t> SINDICATO QUE FOI CAPAZ DE AGLUTINAR Ó ANARQUISMO ESPAÑOL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.A CNT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defende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lga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xeral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revolucionaria como medio para a emancipación dos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traballadores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exeita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calquera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participación política, centrándose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acción sindical.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 sindicato ata a Guerra Civil. Ángel </a:t>
                      </a:r>
                      <a:r>
                        <a:rPr lang="gl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Pestaña</a:t>
                      </a:r>
                      <a:r>
                        <a:rPr lang="gl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Salvador </a:t>
                      </a:r>
                      <a:r>
                        <a:rPr lang="gl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Següí</a:t>
                      </a:r>
                      <a:r>
                        <a:rPr lang="gl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líderes.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Defensores de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accións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violentas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queima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colleitas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queima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fábricas, creación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organizacións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clandestinas e secretas... </a:t>
                      </a:r>
                    </a:p>
                    <a:p>
                      <a:endParaRPr lang="es-E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Negra</a:t>
                      </a:r>
                      <a:r>
                        <a:rPr lang="es-E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s-E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espallouse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entre os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xornaleiros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Andalucía (Jerez, Arcos, Cádiz.1874-1883). 1882, ano de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crispación social,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culminou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asaltos, incendios 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roubos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que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acompañada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dunha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represión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autoridades.</a:t>
                      </a:r>
                    </a:p>
                    <a:p>
                      <a:endParaRPr lang="es-E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Atentados terroristas en Barcelona</a:t>
                      </a:r>
                    </a:p>
                    <a:p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1893: </a:t>
                      </a:r>
                      <a:r>
                        <a:rPr lang="es-ES" sz="18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Atentado</a:t>
                      </a:r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xeneral</a:t>
                      </a:r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Martínez Campos</a:t>
                      </a:r>
                    </a:p>
                    <a:p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Atentado Liceo (20 </a:t>
                      </a:r>
                      <a:r>
                        <a:rPr lang="es-ES" sz="1800" b="1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mortos</a:t>
                      </a:r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896: Atentado Corpus:</a:t>
                      </a:r>
                    </a:p>
                    <a:p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Represión anarquismo: Proceso de </a:t>
                      </a:r>
                      <a:r>
                        <a:rPr lang="es-ES" sz="1800" b="1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Montjuic</a:t>
                      </a:r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(tortura anarquistas). </a:t>
                      </a:r>
                      <a:r>
                        <a:rPr lang="es-ES" sz="1800" b="1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Resposta</a:t>
                      </a:r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1897: </a:t>
                      </a:r>
                      <a:r>
                        <a:rPr lang="es-ES" sz="1800" b="1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Asasinato</a:t>
                      </a:r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Cánovas del Castillo</a:t>
                      </a:r>
                      <a:endParaRPr lang="gl-ES" b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9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45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3</a:t>
            </a:r>
            <a:r>
              <a:rPr lang="gl-ES" sz="2400" b="1" u="sng" dirty="0" smtClean="0"/>
              <a:t>- O MOVEMENTO OBREIRO. RESTAURACIÓN ATA FINAIS S. XIX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351693"/>
            <a:ext cx="12192000" cy="6189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EVOLUCIÓN DO SOCIALISMO</a:t>
            </a:r>
            <a:endParaRPr lang="gl-ES" b="1" dirty="0"/>
          </a:p>
        </p:txBody>
      </p:sp>
      <p:pic>
        <p:nvPicPr>
          <p:cNvPr id="6146" name="Picture 2" descr="Resultado de imagen de PABLO IGLESIAS U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45" y="801858"/>
            <a:ext cx="3807655" cy="60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85190"/>
              </p:ext>
            </p:extLst>
          </p:nvPr>
        </p:nvGraphicFramePr>
        <p:xfrm>
          <a:off x="0" y="872195"/>
          <a:ext cx="8384344" cy="595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172"/>
                <a:gridCol w="4192172"/>
              </a:tblGrid>
              <a:tr h="225082">
                <a:tc gridSpan="2">
                  <a:txBody>
                    <a:bodyPr/>
                    <a:lstStyle/>
                    <a:p>
                      <a:pPr algn="ctr"/>
                      <a:r>
                        <a:rPr lang="gl-ES" dirty="0" smtClean="0"/>
                        <a:t>SOCIALISMO</a:t>
                      </a:r>
                      <a:endParaRPr lang="gl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gl-ES" b="1" u="sng" dirty="0" smtClean="0"/>
                        <a:t>FUNDACIÓN DO PSOE.1879</a:t>
                      </a:r>
                      <a:endParaRPr lang="gl-ES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Fundación clandestina do PSOE en 1879. 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figura fundamental é 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Pablo Iglesias.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1º deputado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obreiro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elixido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Congreso. 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1886 fúndase o 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periódico El Socialista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PSOE non debe colaborar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partidos burgueses republicanos por desviar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traballadores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seus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intereses de clase.</a:t>
                      </a:r>
                      <a:endParaRPr lang="gl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</a:t>
                      </a:r>
                      <a:r>
                        <a:rPr lang="gl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1889. </a:t>
                      </a:r>
                      <a:r>
                        <a:rPr lang="gl-E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adscrito á 2ª Internacional.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1890: Siderurxia País vasco e Asturias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l-E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elección concellos. Bilbao</a:t>
                      </a:r>
                      <a:endParaRPr lang="es-E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gl-ES" b="1" u="sng" dirty="0" smtClean="0"/>
                        <a:t>Programa 1888: 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Abolición de clases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sociais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Abolición da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propiedade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privada</a:t>
                      </a:r>
                    </a:p>
                    <a:p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Acadar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político polo proletariado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Dereito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folga, 8 horas de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traballo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Eliminación do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traballo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infantil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Ensino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gratuíto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Servizo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militar universal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Nacionalización de medios de transporte</a:t>
                      </a:r>
                      <a:r>
                        <a:rPr lang="es-E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das minas</a:t>
                      </a:r>
                      <a:endParaRPr lang="gl-ES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gl-ES" b="1" u="sng" dirty="0" smtClean="0"/>
                        <a:t>FUNDACIÓN DA UXT. 1888</a:t>
                      </a:r>
                      <a:endParaRPr lang="gl-ES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gl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gl-ES" dirty="0" smtClean="0"/>
                        <a:t>Fundada</a:t>
                      </a:r>
                      <a:r>
                        <a:rPr lang="gl-ES" baseline="0" dirty="0" smtClean="0"/>
                        <a:t> por </a:t>
                      </a:r>
                      <a:r>
                        <a:rPr lang="gl-ES" baseline="0" dirty="0" err="1" smtClean="0"/>
                        <a:t>Pablo</a:t>
                      </a:r>
                      <a:r>
                        <a:rPr lang="gl-ES" baseline="0" dirty="0" smtClean="0"/>
                        <a:t> </a:t>
                      </a:r>
                      <a:r>
                        <a:rPr lang="gl-ES" baseline="0" dirty="0" err="1" smtClean="0"/>
                        <a:t>Iglesias</a:t>
                      </a:r>
                      <a:r>
                        <a:rPr lang="gl-ES" baseline="0" dirty="0" smtClean="0"/>
                        <a:t>.</a:t>
                      </a:r>
                    </a:p>
                    <a:p>
                      <a:r>
                        <a:rPr lang="gl-ES" baseline="0" dirty="0" smtClean="0"/>
                        <a:t>Total </a:t>
                      </a:r>
                      <a:r>
                        <a:rPr lang="gl-ES" baseline="0" dirty="0" err="1" smtClean="0"/>
                        <a:t>Interdepedencia</a:t>
                      </a:r>
                      <a:r>
                        <a:rPr lang="gl-ES" baseline="0" dirty="0" smtClean="0"/>
                        <a:t> de PSOE e UXT</a:t>
                      </a:r>
                    </a:p>
                    <a:p>
                      <a:r>
                        <a:rPr lang="gl-ES" baseline="0" dirty="0" smtClean="0"/>
                        <a:t>Dobre militancia afiliados e Executiva.</a:t>
                      </a:r>
                    </a:p>
                    <a:p>
                      <a:r>
                        <a:rPr lang="gl-ES" b="1" u="sng" baseline="0" dirty="0" smtClean="0"/>
                        <a:t>Casas do Pobo:</a:t>
                      </a:r>
                      <a:r>
                        <a:rPr lang="es-ES" sz="1800" b="1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spazo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relación entre os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traballadores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coas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súas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bibliotecas,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espazos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 lectura, teatro,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festas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Semanario: Unión Obrera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Acción</a:t>
                      </a:r>
                      <a:r>
                        <a:rPr lang="es-ES" sz="1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sindical:</a:t>
                      </a:r>
                      <a:r>
                        <a:rPr lang="es-ES" sz="18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Reclamacións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aumentos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salariais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Redución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xornada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traballo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Mellora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condicións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laborais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Partidaria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sempre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negociación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nunha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liña</a:t>
                      </a: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moderada.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1890:</a:t>
                      </a:r>
                      <a:r>
                        <a:rPr lang="es-E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1º de </a:t>
                      </a:r>
                      <a:r>
                        <a:rPr lang="es-E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maio</a:t>
                      </a:r>
                      <a:r>
                        <a:rPr lang="es-E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Xornada</a:t>
                      </a:r>
                      <a:r>
                        <a:rPr lang="es-E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 horas</a:t>
                      </a:r>
                      <a:endParaRPr lang="gl-ES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450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3</a:t>
            </a:r>
            <a:r>
              <a:rPr lang="gl-ES" sz="2400" b="1" u="sng" dirty="0" smtClean="0"/>
              <a:t>- O MOVEMENTO OBREIRO. RESTAURACIÓN ATA FINAIS DO S. XIX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351693"/>
            <a:ext cx="12192000" cy="6189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EVOLUCIÓN DO SOCIALISMO</a:t>
            </a:r>
            <a:endParaRPr lang="gl-ES" b="1" dirty="0"/>
          </a:p>
        </p:txBody>
      </p:sp>
      <p:sp>
        <p:nvSpPr>
          <p:cNvPr id="5" name="Rectángulo 4"/>
          <p:cNvSpPr/>
          <p:nvPr/>
        </p:nvSpPr>
        <p:spPr>
          <a:xfrm>
            <a:off x="0" y="970671"/>
            <a:ext cx="12192000" cy="5887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gl-ES" dirty="0" smtClean="0"/>
              <a:t>EVOLUCIÓN DO SOCIALISMO DESDE 1879 ATA FINAIS DO S. XIX.</a:t>
            </a:r>
          </a:p>
          <a:p>
            <a:pPr algn="just"/>
            <a:r>
              <a:rPr lang="gl-ES" b="1" u="sng" dirty="0" smtClean="0"/>
              <a:t>1879 E 1890: ORGANIZACIÓN E IMPLANTACIÓN:</a:t>
            </a:r>
          </a:p>
          <a:p>
            <a:pPr algn="just"/>
            <a:r>
              <a:rPr lang="gl-ES" dirty="0" smtClean="0"/>
              <a:t>EN 1879 fúndase en Madrid o PSOE. Hai que resaltar a importancia dentro do socialismo da figura de </a:t>
            </a:r>
            <a:r>
              <a:rPr lang="gl-ES" b="1" dirty="0" err="1" smtClean="0"/>
              <a:t>Pablo</a:t>
            </a:r>
            <a:r>
              <a:rPr lang="gl-ES" b="1" dirty="0" smtClean="0"/>
              <a:t> </a:t>
            </a:r>
            <a:r>
              <a:rPr lang="gl-ES" b="1" dirty="0" err="1" smtClean="0"/>
              <a:t>Iglesias</a:t>
            </a:r>
            <a:r>
              <a:rPr lang="gl-ES" dirty="0" smtClean="0"/>
              <a:t>, quen liderará durante toda a súa vida o movemento en España. Figura de grande prestixio, ó redor del produciranse certos fenómenos de mitificación e de culto á personalidade. O PSOE permanecerá na clandestinidade, como todas as organizacións obreiras, ata 1881. </a:t>
            </a:r>
          </a:p>
          <a:p>
            <a:pPr algn="just"/>
            <a:r>
              <a:rPr lang="gl-ES" dirty="0" smtClean="0"/>
              <a:t>O PSOE definirase ideoloxicamente no seu </a:t>
            </a:r>
            <a:r>
              <a:rPr lang="gl-ES" b="1" u="sng" dirty="0" smtClean="0"/>
              <a:t>programa de 1888</a:t>
            </a:r>
            <a:r>
              <a:rPr lang="gl-ES" dirty="0" smtClean="0"/>
              <a:t>. Seguindo a </a:t>
            </a:r>
            <a:r>
              <a:rPr lang="gl-ES" dirty="0" err="1" smtClean="0"/>
              <a:t>Marx</a:t>
            </a:r>
            <a:r>
              <a:rPr lang="gl-ES" dirty="0" smtClean="0"/>
              <a:t> centrarase en 3 metas concretas:</a:t>
            </a:r>
          </a:p>
          <a:p>
            <a:pPr marL="285750" indent="-285750" algn="just">
              <a:buFontTx/>
              <a:buChar char="-"/>
            </a:pPr>
            <a:r>
              <a:rPr lang="gl-ES" dirty="0" smtClean="0"/>
              <a:t>A abolición das clases sociais e a emancipación dos traballadores</a:t>
            </a:r>
          </a:p>
          <a:p>
            <a:pPr marL="285750" indent="-285750" algn="just">
              <a:buFontTx/>
              <a:buChar char="-"/>
            </a:pPr>
            <a:r>
              <a:rPr lang="gl-ES" dirty="0" smtClean="0"/>
              <a:t>A transformación da propiedade privada en propiedade social</a:t>
            </a:r>
          </a:p>
          <a:p>
            <a:pPr marL="285750" indent="-285750" algn="just">
              <a:buFontTx/>
              <a:buChar char="-"/>
            </a:pPr>
            <a:r>
              <a:rPr lang="gl-ES" dirty="0" smtClean="0"/>
              <a:t>Toma do poder político polos traballadores</a:t>
            </a:r>
          </a:p>
          <a:p>
            <a:pPr algn="just"/>
            <a:r>
              <a:rPr lang="gl-ES" dirty="0" smtClean="0"/>
              <a:t>En 1888, fundarase a UXT e 1 ano despois, en 1889, o PSOE entrará a formar parte da II Internacional.</a:t>
            </a:r>
          </a:p>
          <a:p>
            <a:pPr algn="just"/>
            <a:endParaRPr lang="gl-ES" b="1" u="sng" dirty="0" smtClean="0"/>
          </a:p>
          <a:p>
            <a:pPr algn="just"/>
            <a:r>
              <a:rPr lang="gl-ES" b="1" u="sng" dirty="0" smtClean="0"/>
              <a:t>1890-1900: CONSOLIDACIÓN SINDICAL E PARTICIPACIÓN POLÍTICA:</a:t>
            </a:r>
          </a:p>
          <a:p>
            <a:pPr algn="just"/>
            <a:r>
              <a:rPr lang="gl-ES" dirty="0" smtClean="0"/>
              <a:t>En 1890 celébrase por primeira vez o 1º de maio, coa reivindicación da xornada de 8 horas. O número de afiliados vaise duplicando nesta década e o PSOE preséntase ás eleccións municipais (conseguirá algúns concelleiros como é o caso de Bilbao, 4 en 1891).</a:t>
            </a:r>
          </a:p>
          <a:p>
            <a:pPr algn="just"/>
            <a:endParaRPr lang="gl-ES" dirty="0"/>
          </a:p>
          <a:p>
            <a:pPr algn="just"/>
            <a:r>
              <a:rPr lang="gl-ES" dirty="0" err="1" smtClean="0"/>
              <a:t>Desfe</a:t>
            </a:r>
            <a:r>
              <a:rPr lang="gl-ES" dirty="0" smtClean="0"/>
              <a:t> finais do s. XIX o Socialismo experimentará un forte impulso debido ó deterioro do nivel de vida dos traballadores e o prestixio organizativo do PSOE e da UXT. Ata 1909 o PSOE reafirmará a súa política de non colaborar cos partidos burgueses. Como consecuencia da Semana Tráxica, o PSOE aceptará formar parte dunha coalición republicano-socialista que en 1910 propiciará a presencia, por primeira vez en España, dun deputado obreiro no Parlamento, </a:t>
            </a:r>
            <a:r>
              <a:rPr lang="gl-ES" dirty="0" err="1" smtClean="0"/>
              <a:t>Pablo</a:t>
            </a:r>
            <a:r>
              <a:rPr lang="gl-ES" dirty="0" smtClean="0"/>
              <a:t> </a:t>
            </a:r>
            <a:r>
              <a:rPr lang="gl-ES" dirty="0" err="1" smtClean="0"/>
              <a:t>Iglesias</a:t>
            </a:r>
            <a:r>
              <a:rPr lang="gl-ES" dirty="0" smtClean="0"/>
              <a:t>.</a:t>
            </a:r>
          </a:p>
          <a:p>
            <a:pPr algn="just"/>
            <a:endParaRPr lang="gl-ES" b="1" dirty="0"/>
          </a:p>
        </p:txBody>
      </p:sp>
    </p:spTree>
    <p:extLst>
      <p:ext uri="{BB962C8B-B14F-4D97-AF65-F5344CB8AC3E}">
        <p14:creationId xmlns:p14="http://schemas.microsoft.com/office/powerpoint/2010/main" val="4164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03838"/>
              </p:ext>
            </p:extLst>
          </p:nvPr>
        </p:nvGraphicFramePr>
        <p:xfrm>
          <a:off x="0" y="539497"/>
          <a:ext cx="12192000" cy="7501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7449"/>
                <a:gridCol w="495455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ANARQUISMO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SOCIALISMO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 Tendencias desde prohibición: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1- VÍA SINDICAL: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Atomismo. Non se articula </a:t>
                      </a:r>
                      <a:r>
                        <a:rPr lang="es-ES" sz="2000" dirty="0" err="1">
                          <a:effectLst/>
                        </a:rPr>
                        <a:t>unha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estrutura</a:t>
                      </a:r>
                      <a:r>
                        <a:rPr lang="es-ES" sz="2000" dirty="0">
                          <a:effectLst/>
                        </a:rPr>
                        <a:t> unitaria. FRE desaparece en 1881 e fúndase a FTRE.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2- PROPAGANDA POLOS FEITOS: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Creación de </a:t>
                      </a:r>
                      <a:r>
                        <a:rPr lang="es-ES" sz="2000" dirty="0" err="1">
                          <a:effectLst/>
                        </a:rPr>
                        <a:t>organizacións</a:t>
                      </a:r>
                      <a:r>
                        <a:rPr lang="es-ES" sz="2000" dirty="0">
                          <a:effectLst/>
                        </a:rPr>
                        <a:t> clandestinas e atentados (</a:t>
                      </a:r>
                      <a:r>
                        <a:rPr lang="es-ES" sz="2000" dirty="0" err="1">
                          <a:effectLst/>
                        </a:rPr>
                        <a:t>queima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colleitas</a:t>
                      </a:r>
                      <a:r>
                        <a:rPr lang="es-ES" sz="2000" dirty="0">
                          <a:effectLst/>
                        </a:rPr>
                        <a:t>, fábricas).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 </a:t>
                      </a:r>
                      <a:r>
                        <a:rPr lang="es-ES" sz="2000" dirty="0" err="1">
                          <a:effectLst/>
                        </a:rPr>
                        <a:t>Man</a:t>
                      </a:r>
                      <a:r>
                        <a:rPr lang="es-ES" sz="2000" dirty="0">
                          <a:effectLst/>
                        </a:rPr>
                        <a:t> Negra (1883</a:t>
                      </a:r>
                      <a:r>
                        <a:rPr lang="es-ES" sz="20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División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entre </a:t>
                      </a:r>
                      <a:r>
                        <a:rPr lang="es-E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anarcocolectivistas</a:t>
                      </a:r>
                      <a:r>
                        <a:rPr lang="es-E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 </a:t>
                      </a:r>
                      <a:r>
                        <a:rPr lang="es-E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anarcocomunistas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Fundación do PSOE en 1879.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Pablo Iglesias.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LEI DE ASOCIACIÓNS 1887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  <a:tr h="3050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Propaganda polos </a:t>
                      </a:r>
                      <a:r>
                        <a:rPr lang="es-ES" sz="2000" dirty="0" err="1" smtClean="0">
                          <a:effectLst/>
                        </a:rPr>
                        <a:t>feitos</a:t>
                      </a:r>
                      <a:r>
                        <a:rPr lang="es-ES" sz="2000" dirty="0" smtClean="0">
                          <a:effectLst/>
                        </a:rPr>
                        <a:t> </a:t>
                      </a:r>
                      <a:r>
                        <a:rPr lang="es-ES" sz="2000" dirty="0" err="1" smtClean="0">
                          <a:effectLst/>
                        </a:rPr>
                        <a:t>na</a:t>
                      </a:r>
                      <a:r>
                        <a:rPr lang="es-ES" sz="2000" dirty="0" smtClean="0">
                          <a:effectLst/>
                        </a:rPr>
                        <a:t> década dos 90.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Atentados Barcelona (M. Campos, </a:t>
                      </a:r>
                      <a:r>
                        <a:rPr lang="es-ES" sz="2000" dirty="0" err="1" smtClean="0">
                          <a:effectLst/>
                        </a:rPr>
                        <a:t>Liceu</a:t>
                      </a:r>
                      <a:r>
                        <a:rPr lang="es-ES" sz="2000" dirty="0" smtClean="0">
                          <a:effectLst/>
                        </a:rPr>
                        <a:t>, Corpus).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Represión: Proceso de </a:t>
                      </a:r>
                      <a:r>
                        <a:rPr lang="es-ES" sz="2000" dirty="0" err="1" smtClean="0">
                          <a:effectLst/>
                        </a:rPr>
                        <a:t>Montjuic</a:t>
                      </a:r>
                      <a:r>
                        <a:rPr lang="es-ES" sz="2000" dirty="0" smtClean="0">
                          <a:effectLst/>
                        </a:rPr>
                        <a:t>. 1896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err="1" smtClean="0">
                          <a:effectLst/>
                        </a:rPr>
                        <a:t>Asasinato</a:t>
                      </a:r>
                      <a:r>
                        <a:rPr lang="es-ES" sz="2000" dirty="0" smtClean="0">
                          <a:effectLst/>
                        </a:rPr>
                        <a:t> Cánovas del Castillo. 1897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- Vía Sindical: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Continúa o atomismo. Fracaso do intento de </a:t>
                      </a:r>
                      <a:r>
                        <a:rPr lang="es-ES" sz="2000" dirty="0" err="1" smtClean="0">
                          <a:effectLst/>
                        </a:rPr>
                        <a:t>Solidariedade</a:t>
                      </a:r>
                      <a:r>
                        <a:rPr lang="es-ES" sz="2000" dirty="0" smtClean="0">
                          <a:effectLst/>
                        </a:rPr>
                        <a:t> </a:t>
                      </a:r>
                      <a:r>
                        <a:rPr lang="es-ES" sz="2000" dirty="0" err="1" smtClean="0">
                          <a:effectLst/>
                        </a:rPr>
                        <a:t>Obreira</a:t>
                      </a:r>
                      <a:r>
                        <a:rPr lang="es-ES" sz="2000" dirty="0" smtClean="0">
                          <a:effectLst/>
                        </a:rPr>
                        <a:t> en 1907.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SEMANA TRAXICA. 1909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Fundación da CNT en 1910.</a:t>
                      </a:r>
                      <a:endParaRPr lang="es-E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-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Fundación UXT 1888.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SEMANA TRÁXICA. 1909.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Alianza Republicano Socialista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FOLGA XERAL REVOLUCIONARIA 1911 (UXT E CNT)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(Contra a Guerra de Marrocos. Consecuencias: CNT </a:t>
                      </a:r>
                      <a:r>
                        <a:rPr lang="es-ES" sz="2000" dirty="0" err="1">
                          <a:effectLst/>
                        </a:rPr>
                        <a:t>na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clandestinidade</a:t>
                      </a:r>
                      <a:r>
                        <a:rPr lang="es-ES" sz="2000" dirty="0">
                          <a:effectLst/>
                        </a:rPr>
                        <a:t>. Comité de Folga </a:t>
                      </a:r>
                      <a:r>
                        <a:rPr lang="es-ES" sz="2000" dirty="0" err="1">
                          <a:effectLst/>
                        </a:rPr>
                        <a:t>ó</a:t>
                      </a:r>
                      <a:r>
                        <a:rPr lang="es-ES" sz="2000" dirty="0">
                          <a:effectLst/>
                        </a:rPr>
                        <a:t> </a:t>
                      </a:r>
                      <a:r>
                        <a:rPr lang="es-ES" sz="2000" dirty="0" err="1">
                          <a:effectLst/>
                        </a:rPr>
                        <a:t>cárcere</a:t>
                      </a:r>
                      <a:r>
                        <a:rPr lang="es-ES" sz="2000" dirty="0">
                          <a:effectLst/>
                        </a:rPr>
                        <a:t>. 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9504" y="0"/>
            <a:ext cx="108016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EVOLUCIÓN DO SOCIALISMO E DO ANARQUISMO ATA</a:t>
            </a:r>
            <a:r>
              <a:rPr kumimoji="0" lang="gl-ES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FINAIS DO S.XIX</a:t>
            </a:r>
            <a:endParaRPr kumimoji="0" lang="gl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de movimiento obrero españ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259"/>
            <a:ext cx="12192000" cy="69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4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7995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/>
              <a:t>EXPLOTACIÓN DOS TRABALLADORES</a:t>
            </a:r>
            <a:endParaRPr lang="gl-ES" sz="2400" dirty="0"/>
          </a:p>
        </p:txBody>
      </p:sp>
      <p:sp>
        <p:nvSpPr>
          <p:cNvPr id="3" name="Elipse 2"/>
          <p:cNvSpPr/>
          <p:nvPr/>
        </p:nvSpPr>
        <p:spPr>
          <a:xfrm>
            <a:off x="2106631" y="865161"/>
            <a:ext cx="1596684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SALARIOS INSUFICIENTES</a:t>
            </a:r>
            <a:endParaRPr lang="gl-ES" sz="1600" dirty="0"/>
          </a:p>
        </p:txBody>
      </p:sp>
      <p:sp>
        <p:nvSpPr>
          <p:cNvPr id="4" name="Elipse 3"/>
          <p:cNvSpPr/>
          <p:nvPr/>
        </p:nvSpPr>
        <p:spPr>
          <a:xfrm>
            <a:off x="36916" y="846405"/>
            <a:ext cx="1920241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LONGAS XORNADAS DE TRABALLO</a:t>
            </a:r>
          </a:p>
          <a:p>
            <a:pPr algn="ctr"/>
            <a:r>
              <a:rPr lang="gl-ES" sz="1600" dirty="0" smtClean="0"/>
              <a:t>(14-16 H)</a:t>
            </a:r>
            <a:endParaRPr lang="gl-ES" sz="1600" dirty="0"/>
          </a:p>
        </p:txBody>
      </p:sp>
      <p:sp>
        <p:nvSpPr>
          <p:cNvPr id="5" name="Elipse 4"/>
          <p:cNvSpPr/>
          <p:nvPr/>
        </p:nvSpPr>
        <p:spPr>
          <a:xfrm>
            <a:off x="3889717" y="865161"/>
            <a:ext cx="1737361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TRABALLO INFANTIL. DISCRIMINACIÓN MULLER</a:t>
            </a:r>
            <a:endParaRPr lang="gl-ES" sz="1600" dirty="0"/>
          </a:p>
        </p:txBody>
      </p:sp>
      <p:sp>
        <p:nvSpPr>
          <p:cNvPr id="6" name="Elipse 5"/>
          <p:cNvSpPr/>
          <p:nvPr/>
        </p:nvSpPr>
        <p:spPr>
          <a:xfrm>
            <a:off x="5774788" y="835855"/>
            <a:ext cx="2096086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CONDICIÓNS INSALUBRES NO TRABALLO E VIVENDA</a:t>
            </a:r>
            <a:endParaRPr lang="gl-ES" sz="1600" dirty="0"/>
          </a:p>
        </p:txBody>
      </p:sp>
      <p:sp>
        <p:nvSpPr>
          <p:cNvPr id="7" name="Elipse 6"/>
          <p:cNvSpPr/>
          <p:nvPr/>
        </p:nvSpPr>
        <p:spPr>
          <a:xfrm>
            <a:off x="8029142" y="865161"/>
            <a:ext cx="1913205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DESPROTEECCIÓN NO CASO DE ACCIDENTES, FOLGA...</a:t>
            </a:r>
            <a:endParaRPr lang="gl-ES" sz="1600" dirty="0"/>
          </a:p>
        </p:txBody>
      </p:sp>
      <p:sp>
        <p:nvSpPr>
          <p:cNvPr id="8" name="Elipse 7"/>
          <p:cNvSpPr/>
          <p:nvPr/>
        </p:nvSpPr>
        <p:spPr>
          <a:xfrm>
            <a:off x="31649" y="3308252"/>
            <a:ext cx="1983545" cy="15755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REDUCIÓN XORNADA</a:t>
            </a:r>
            <a:endParaRPr lang="gl-ES" sz="1600" dirty="0"/>
          </a:p>
        </p:txBody>
      </p:sp>
      <p:sp>
        <p:nvSpPr>
          <p:cNvPr id="9" name="Elipse 8"/>
          <p:cNvSpPr/>
          <p:nvPr/>
        </p:nvSpPr>
        <p:spPr>
          <a:xfrm>
            <a:off x="2131254" y="3361006"/>
            <a:ext cx="1645919" cy="15755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MELLORAS SALARIOS</a:t>
            </a:r>
            <a:endParaRPr lang="gl-ES" sz="1600" dirty="0"/>
          </a:p>
        </p:txBody>
      </p:sp>
      <p:sp>
        <p:nvSpPr>
          <p:cNvPr id="10" name="Elipse 9"/>
          <p:cNvSpPr/>
          <p:nvPr/>
        </p:nvSpPr>
        <p:spPr>
          <a:xfrm>
            <a:off x="3872133" y="3368040"/>
            <a:ext cx="1681090" cy="15755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LIMITACIÓN TRABALLO INFANTIL</a:t>
            </a:r>
            <a:endParaRPr lang="gl-ES" sz="1600" dirty="0"/>
          </a:p>
        </p:txBody>
      </p:sp>
      <p:sp>
        <p:nvSpPr>
          <p:cNvPr id="11" name="Elipse 10"/>
          <p:cNvSpPr/>
          <p:nvPr/>
        </p:nvSpPr>
        <p:spPr>
          <a:xfrm>
            <a:off x="5751928" y="3350456"/>
            <a:ext cx="2096086" cy="15755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MELLORAR CONDICIÓNS TRABALLO</a:t>
            </a:r>
            <a:endParaRPr lang="gl-ES" sz="1600" dirty="0"/>
          </a:p>
        </p:txBody>
      </p:sp>
      <p:sp>
        <p:nvSpPr>
          <p:cNvPr id="12" name="Elipse 11"/>
          <p:cNvSpPr/>
          <p:nvPr/>
        </p:nvSpPr>
        <p:spPr>
          <a:xfrm>
            <a:off x="8004515" y="3368040"/>
            <a:ext cx="1913205" cy="15755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REGULAMENTACIÓN DO TRABALLO</a:t>
            </a:r>
            <a:endParaRPr lang="gl-ES" sz="1600" dirty="0"/>
          </a:p>
        </p:txBody>
      </p:sp>
      <p:sp>
        <p:nvSpPr>
          <p:cNvPr id="13" name="Rectángulo 12"/>
          <p:cNvSpPr/>
          <p:nvPr/>
        </p:nvSpPr>
        <p:spPr>
          <a:xfrm>
            <a:off x="-35752" y="2464191"/>
            <a:ext cx="12192000" cy="844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dirty="0" smtClean="0"/>
              <a:t>REIVINDICACIÓNS</a:t>
            </a:r>
            <a:endParaRPr lang="gl-ES" sz="2400" dirty="0"/>
          </a:p>
        </p:txBody>
      </p:sp>
      <p:sp>
        <p:nvSpPr>
          <p:cNvPr id="14" name="Elipse 13"/>
          <p:cNvSpPr/>
          <p:nvPr/>
        </p:nvSpPr>
        <p:spPr>
          <a:xfrm>
            <a:off x="10083608" y="835855"/>
            <a:ext cx="2096086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PROHIBICIÓN</a:t>
            </a:r>
          </a:p>
          <a:p>
            <a:pPr algn="ctr"/>
            <a:r>
              <a:rPr lang="gl-ES" sz="1600" dirty="0" smtClean="0"/>
              <a:t>ASOCIACIÓNS</a:t>
            </a:r>
          </a:p>
          <a:p>
            <a:pPr algn="ctr"/>
            <a:r>
              <a:rPr lang="gl-ES" sz="1600" dirty="0" smtClean="0"/>
              <a:t>OBREIRAS</a:t>
            </a:r>
            <a:endParaRPr lang="gl-ES" sz="1600" dirty="0"/>
          </a:p>
        </p:txBody>
      </p:sp>
      <p:sp>
        <p:nvSpPr>
          <p:cNvPr id="15" name="Elipse 14"/>
          <p:cNvSpPr/>
          <p:nvPr/>
        </p:nvSpPr>
        <p:spPr>
          <a:xfrm>
            <a:off x="10064852" y="3319977"/>
            <a:ext cx="2091396" cy="15755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DEREITO DE ASOCIACIÓN</a:t>
            </a:r>
          </a:p>
          <a:p>
            <a:pPr algn="ctr"/>
            <a:r>
              <a:rPr lang="gl-ES" sz="1600" dirty="0" smtClean="0"/>
              <a:t>(1854)</a:t>
            </a:r>
            <a:endParaRPr lang="gl-ES" sz="1600" dirty="0"/>
          </a:p>
        </p:txBody>
      </p:sp>
      <p:sp>
        <p:nvSpPr>
          <p:cNvPr id="16" name="Rectángulo 15"/>
          <p:cNvSpPr/>
          <p:nvPr/>
        </p:nvSpPr>
        <p:spPr>
          <a:xfrm>
            <a:off x="172325" y="4903765"/>
            <a:ext cx="1702191" cy="14513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XORNADA 8 HORAS </a:t>
            </a:r>
          </a:p>
          <a:p>
            <a:pPr algn="ctr"/>
            <a:r>
              <a:rPr lang="gl-ES" sz="1600" dirty="0" smtClean="0"/>
              <a:t>(PETICIÓN DESDE 1890)</a:t>
            </a:r>
            <a:endParaRPr lang="gl-ES" sz="1600" dirty="0"/>
          </a:p>
        </p:txBody>
      </p:sp>
      <p:sp>
        <p:nvSpPr>
          <p:cNvPr id="17" name="Rectángulo 16"/>
          <p:cNvSpPr/>
          <p:nvPr/>
        </p:nvSpPr>
        <p:spPr>
          <a:xfrm>
            <a:off x="6016283" y="4989342"/>
            <a:ext cx="1613095" cy="14794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DESCANSO 36 HORAS SEMANAIS</a:t>
            </a:r>
            <a:endParaRPr lang="gl-ES" sz="1600" dirty="0"/>
          </a:p>
        </p:txBody>
      </p:sp>
      <p:sp>
        <p:nvSpPr>
          <p:cNvPr id="18" name="Rectángulo 17"/>
          <p:cNvSpPr/>
          <p:nvPr/>
        </p:nvSpPr>
        <p:spPr>
          <a:xfrm>
            <a:off x="2236760" y="4989342"/>
            <a:ext cx="1434905" cy="14513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SUSPENSIÓN TRABALLO Ó AXUSTE.</a:t>
            </a:r>
          </a:p>
          <a:p>
            <a:pPr algn="ctr"/>
            <a:r>
              <a:rPr lang="gl-ES" sz="1600" dirty="0" smtClean="0"/>
              <a:t>ELIMINAR PAGOS ESPECIE</a:t>
            </a:r>
            <a:endParaRPr lang="gl-ES" sz="1600" dirty="0"/>
          </a:p>
        </p:txBody>
      </p:sp>
      <p:sp>
        <p:nvSpPr>
          <p:cNvPr id="19" name="Rectángulo 18"/>
          <p:cNvSpPr/>
          <p:nvPr/>
        </p:nvSpPr>
        <p:spPr>
          <a:xfrm>
            <a:off x="3984674" y="5003410"/>
            <a:ext cx="1547445" cy="14513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PROHIBICIÓN ENTRDA TALLERES A MENORES DE 9 ANOS</a:t>
            </a:r>
            <a:endParaRPr lang="gl-ES" sz="1600" dirty="0"/>
          </a:p>
        </p:txBody>
      </p:sp>
      <p:sp>
        <p:nvSpPr>
          <p:cNvPr id="20" name="Rectángulo 19"/>
          <p:cNvSpPr/>
          <p:nvPr/>
        </p:nvSpPr>
        <p:spPr>
          <a:xfrm>
            <a:off x="8131123" y="4979962"/>
            <a:ext cx="1659987" cy="14982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/>
              <a:t>CREACIÓN XURADOS MIXTOS OBREIROS E PATRÓNS</a:t>
            </a:r>
            <a:endParaRPr lang="gl-ES" sz="1600" dirty="0"/>
          </a:p>
        </p:txBody>
      </p:sp>
      <p:sp>
        <p:nvSpPr>
          <p:cNvPr id="21" name="Rectángulo 20"/>
          <p:cNvSpPr/>
          <p:nvPr/>
        </p:nvSpPr>
        <p:spPr>
          <a:xfrm>
            <a:off x="10083608" y="4989342"/>
            <a:ext cx="2072640" cy="1868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1600" dirty="0" smtClean="0">
                <a:solidFill>
                  <a:schemeClr val="tx1"/>
                </a:solidFill>
              </a:rPr>
              <a:t>REIVINDICACIÓNS</a:t>
            </a:r>
          </a:p>
          <a:p>
            <a:pPr algn="ctr"/>
            <a:r>
              <a:rPr lang="gl-ES" sz="1600" dirty="0" smtClean="0">
                <a:solidFill>
                  <a:schemeClr val="tx1"/>
                </a:solidFill>
              </a:rPr>
              <a:t>POLÍTICAS1º DE MAIO:</a:t>
            </a:r>
          </a:p>
          <a:p>
            <a:pPr algn="just"/>
            <a:r>
              <a:rPr lang="gl-ES" sz="1600" dirty="0" smtClean="0">
                <a:solidFill>
                  <a:schemeClr val="tx1"/>
                </a:solidFill>
              </a:rPr>
              <a:t>-OPOSICIÓN GUERRAS CUBA E MARROCOS</a:t>
            </a:r>
          </a:p>
          <a:p>
            <a:pPr algn="just"/>
            <a:r>
              <a:rPr lang="gl-ES" sz="1600" dirty="0" smtClean="0">
                <a:solidFill>
                  <a:schemeClr val="tx1"/>
                </a:solidFill>
              </a:rPr>
              <a:t>-ABOLICIÓN REDENCIÓN QUINTAS</a:t>
            </a:r>
          </a:p>
          <a:p>
            <a:pPr algn="just"/>
            <a:r>
              <a:rPr lang="gl-ES" sz="1600" dirty="0" smtClean="0">
                <a:solidFill>
                  <a:schemeClr val="tx1"/>
                </a:solidFill>
              </a:rPr>
              <a:t>- CONTRA CARESTÍA</a:t>
            </a:r>
            <a:endParaRPr lang="gl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 smtClean="0"/>
              <a:t>1- O MOVEMENTO OBREIRO ANTES DE 1868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FORMAS DE ORGANIZACIÓN: </a:t>
            </a:r>
            <a:r>
              <a:rPr lang="gl-ES" b="1" u="sng" dirty="0" smtClean="0"/>
              <a:t> SOCIEDADES DE AXUDA MUTUA</a:t>
            </a:r>
            <a:endParaRPr lang="gl-ES" b="1" u="sng" dirty="0"/>
          </a:p>
        </p:txBody>
      </p:sp>
      <p:sp>
        <p:nvSpPr>
          <p:cNvPr id="4" name="Rectángulo 3"/>
          <p:cNvSpPr/>
          <p:nvPr/>
        </p:nvSpPr>
        <p:spPr>
          <a:xfrm>
            <a:off x="0" y="1336433"/>
            <a:ext cx="7837100" cy="5521567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err="1" smtClean="0"/>
              <a:t>Lei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smtClean="0"/>
              <a:t>1839:</a:t>
            </a:r>
            <a:r>
              <a:rPr lang="es-ES" sz="2400" dirty="0" smtClean="0"/>
              <a:t> </a:t>
            </a:r>
            <a:r>
              <a:rPr lang="es-ES" sz="2400" dirty="0"/>
              <a:t>A</a:t>
            </a:r>
            <a:r>
              <a:rPr lang="es-ES" sz="2400" dirty="0" smtClean="0"/>
              <a:t>utorizaba </a:t>
            </a:r>
            <a:r>
              <a:rPr lang="es-ES" sz="2400" dirty="0"/>
              <a:t>a fundación de </a:t>
            </a:r>
            <a:r>
              <a:rPr lang="es-ES" sz="2400" b="1" u="sng" dirty="0"/>
              <a:t>sociedades de socorros mutuos </a:t>
            </a:r>
            <a:r>
              <a:rPr lang="es-ES" sz="2400" dirty="0"/>
              <a:t>que van servir como montepíos, sociedades de </a:t>
            </a:r>
            <a:r>
              <a:rPr lang="es-ES" sz="2400" dirty="0" err="1"/>
              <a:t>axuda</a:t>
            </a:r>
            <a:r>
              <a:rPr lang="es-ES" sz="2400" dirty="0"/>
              <a:t> para que os </a:t>
            </a:r>
            <a:r>
              <a:rPr lang="es-ES" sz="2400" dirty="0" err="1"/>
              <a:t>obreiros</a:t>
            </a:r>
            <a:r>
              <a:rPr lang="es-ES" sz="2400" dirty="0"/>
              <a:t> e as </a:t>
            </a:r>
            <a:r>
              <a:rPr lang="es-ES" sz="2400" dirty="0" err="1"/>
              <a:t>súas</a:t>
            </a:r>
            <a:r>
              <a:rPr lang="es-ES" sz="2400" dirty="0"/>
              <a:t> familias </a:t>
            </a:r>
            <a:r>
              <a:rPr lang="es-ES" sz="2400" dirty="0" err="1"/>
              <a:t>poidan</a:t>
            </a:r>
            <a:r>
              <a:rPr lang="es-ES" sz="2400" dirty="0"/>
              <a:t> </a:t>
            </a:r>
            <a:r>
              <a:rPr lang="es-ES" sz="2400" dirty="0" err="1"/>
              <a:t>facer</a:t>
            </a:r>
            <a:r>
              <a:rPr lang="es-ES" sz="2400" dirty="0"/>
              <a:t> </a:t>
            </a:r>
            <a:r>
              <a:rPr lang="es-ES" sz="2400" dirty="0" err="1"/>
              <a:t>fronte</a:t>
            </a:r>
            <a:r>
              <a:rPr lang="es-ES" sz="2400" dirty="0"/>
              <a:t> a </a:t>
            </a:r>
            <a:r>
              <a:rPr lang="es-ES" sz="2400" dirty="0" err="1"/>
              <a:t>situacións</a:t>
            </a:r>
            <a:r>
              <a:rPr lang="es-ES" sz="2400" dirty="0"/>
              <a:t> de </a:t>
            </a:r>
            <a:r>
              <a:rPr lang="es-ES" sz="2400" dirty="0" err="1"/>
              <a:t>enfermidade</a:t>
            </a:r>
            <a:r>
              <a:rPr lang="es-ES" sz="2400" dirty="0"/>
              <a:t>, </a:t>
            </a:r>
            <a:r>
              <a:rPr lang="es-ES" sz="2400" dirty="0" err="1"/>
              <a:t>despedimento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morte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b="1" dirty="0" smtClean="0"/>
              <a:t>1ª </a:t>
            </a:r>
            <a:r>
              <a:rPr lang="es-ES" sz="2400" b="1" dirty="0" err="1" smtClean="0"/>
              <a:t>Sociedade</a:t>
            </a:r>
            <a:r>
              <a:rPr lang="es-ES" sz="2400" b="1" dirty="0" smtClean="0"/>
              <a:t> en 1840: </a:t>
            </a:r>
            <a:r>
              <a:rPr lang="es-ES" sz="2400" b="1" u="sng" dirty="0" err="1"/>
              <a:t>Sociedade</a:t>
            </a:r>
            <a:r>
              <a:rPr lang="es-ES" sz="2400" b="1" u="sng" dirty="0"/>
              <a:t> de Protección Mutua de </a:t>
            </a:r>
            <a:r>
              <a:rPr lang="es-ES" sz="2400" b="1" u="sng" dirty="0" err="1"/>
              <a:t>tecedores</a:t>
            </a:r>
            <a:r>
              <a:rPr lang="es-ES" sz="2400" b="1" u="sng" dirty="0"/>
              <a:t> de algodón de ambos </a:t>
            </a:r>
            <a:r>
              <a:rPr lang="es-ES" sz="2400" b="1" u="sng" dirty="0" smtClean="0"/>
              <a:t>sexos </a:t>
            </a:r>
            <a:r>
              <a:rPr lang="es-ES" sz="2400" dirty="0" smtClean="0"/>
              <a:t>(Barcelona)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As </a:t>
            </a:r>
            <a:r>
              <a:rPr lang="es-ES" sz="2400" dirty="0" err="1"/>
              <a:t>asociacións</a:t>
            </a:r>
            <a:r>
              <a:rPr lang="es-ES" sz="2400" dirty="0"/>
              <a:t> proliferarán por todo o país e </a:t>
            </a:r>
            <a:r>
              <a:rPr lang="es-ES" sz="2400" dirty="0" err="1"/>
              <a:t>espallarán</a:t>
            </a:r>
            <a:r>
              <a:rPr lang="es-ES" sz="2400" dirty="0"/>
              <a:t> a experiencia da </a:t>
            </a:r>
            <a:r>
              <a:rPr lang="es-ES" sz="2400" dirty="0" err="1"/>
              <a:t>solidariedade</a:t>
            </a:r>
            <a:r>
              <a:rPr lang="es-ES" sz="2400" dirty="0"/>
              <a:t> para conseguir </a:t>
            </a:r>
            <a:r>
              <a:rPr lang="es-ES" sz="2400" dirty="0" err="1"/>
              <a:t>melloras</a:t>
            </a:r>
            <a:r>
              <a:rPr lang="es-ES" sz="2400" dirty="0"/>
              <a:t> </a:t>
            </a:r>
            <a:r>
              <a:rPr lang="es-ES" sz="2400" dirty="0" err="1"/>
              <a:t>laborais</a:t>
            </a:r>
            <a:r>
              <a:rPr lang="es-ES" sz="2400" dirty="0"/>
              <a:t> e organizarán as </a:t>
            </a:r>
            <a:r>
              <a:rPr lang="es-ES" sz="2400" dirty="0" err="1"/>
              <a:t>primeiras</a:t>
            </a:r>
            <a:r>
              <a:rPr lang="es-ES" sz="2400" dirty="0"/>
              <a:t> folgas</a:t>
            </a:r>
            <a:endParaRPr lang="es-ES" sz="2400" dirty="0" smtClean="0"/>
          </a:p>
          <a:p>
            <a:pPr algn="just"/>
            <a:endParaRPr lang="es-ES" sz="2000" dirty="0"/>
          </a:p>
          <a:p>
            <a:pPr algn="just"/>
            <a:endParaRPr lang="gl-ES" sz="2000" dirty="0"/>
          </a:p>
        </p:txBody>
      </p:sp>
      <p:pic>
        <p:nvPicPr>
          <p:cNvPr id="1030" name="Picture 6" descr="Resultado de imagen de SociSociedad de Protección Mutua de tejedores de algodón de ambos sex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00" y="1688125"/>
            <a:ext cx="4354900" cy="41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 smtClean="0"/>
              <a:t>1- O MOVEMENTO OBREIRO ANTES DE 1868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FORMAS DE MOBILIZACIÓN: O MOVEMENTO LUDISTA</a:t>
            </a:r>
            <a:endParaRPr lang="gl-ES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33" y="1688125"/>
            <a:ext cx="4695971" cy="47830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1336433"/>
            <a:ext cx="7272997" cy="552156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/>
              <a:t>É un </a:t>
            </a:r>
            <a:r>
              <a:rPr lang="es-ES" sz="2000" dirty="0" err="1"/>
              <a:t>movemento</a:t>
            </a:r>
            <a:r>
              <a:rPr lang="es-ES" sz="2000" dirty="0"/>
              <a:t> esporádico, de escasa planificación que consiste </a:t>
            </a:r>
            <a:r>
              <a:rPr lang="es-ES" sz="2000" dirty="0" err="1"/>
              <a:t>na</a:t>
            </a:r>
            <a:r>
              <a:rPr lang="es-ES" sz="2000" dirty="0"/>
              <a:t> </a:t>
            </a:r>
            <a:r>
              <a:rPr lang="es-ES" sz="2000" dirty="0" err="1"/>
              <a:t>destrución</a:t>
            </a:r>
            <a:r>
              <a:rPr lang="es-ES" sz="2000" dirty="0"/>
              <a:t> de máquinas e fábricas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 </a:t>
            </a:r>
            <a:r>
              <a:rPr lang="es-ES" sz="2000" dirty="0"/>
              <a:t>Os </a:t>
            </a:r>
            <a:r>
              <a:rPr lang="es-ES" sz="2000" dirty="0" err="1"/>
              <a:t>primeiros</a:t>
            </a:r>
            <a:r>
              <a:rPr lang="es-ES" sz="2000" dirty="0"/>
              <a:t> </a:t>
            </a:r>
            <a:r>
              <a:rPr lang="es-ES" sz="2000" dirty="0" err="1"/>
              <a:t>movementos</a:t>
            </a:r>
            <a:r>
              <a:rPr lang="es-ES" sz="2000" dirty="0"/>
              <a:t> </a:t>
            </a:r>
            <a:r>
              <a:rPr lang="es-ES" sz="2000" dirty="0" err="1" smtClean="0"/>
              <a:t>luditas</a:t>
            </a:r>
            <a:r>
              <a:rPr lang="es-ES" sz="2000" dirty="0" smtClean="0"/>
              <a:t> </a:t>
            </a:r>
            <a:r>
              <a:rPr lang="es-ES" sz="2000" dirty="0" err="1"/>
              <a:t>déronse</a:t>
            </a:r>
            <a:r>
              <a:rPr lang="es-ES" sz="2000" dirty="0"/>
              <a:t> en Levante (</a:t>
            </a:r>
            <a:r>
              <a:rPr lang="es-ES" sz="2000" dirty="0" err="1"/>
              <a:t>Alcoi</a:t>
            </a:r>
            <a:r>
              <a:rPr lang="es-ES" sz="2000" dirty="0"/>
              <a:t> 1821) e Cataluña (1835, El Vapor, de </a:t>
            </a:r>
            <a:r>
              <a:rPr lang="es-ES" sz="2000" dirty="0" err="1"/>
              <a:t>Bonaplata</a:t>
            </a:r>
            <a:r>
              <a:rPr lang="es-ES" sz="2000" dirty="0"/>
              <a:t>). </a:t>
            </a:r>
          </a:p>
          <a:p>
            <a:endParaRPr lang="es-ES" sz="2000" dirty="0" smtClean="0"/>
          </a:p>
          <a:p>
            <a:r>
              <a:rPr lang="es-ES" sz="2000" dirty="0" smtClean="0"/>
              <a:t>1854 </a:t>
            </a:r>
            <a:r>
              <a:rPr lang="es-ES" sz="2000" dirty="0"/>
              <a:t>en Barcelona </a:t>
            </a:r>
            <a:r>
              <a:rPr lang="es-ES" sz="2000" dirty="0" err="1"/>
              <a:t>xeneralizáronse</a:t>
            </a:r>
            <a:r>
              <a:rPr lang="es-ES" sz="2000" dirty="0"/>
              <a:t> as protestas contra a </a:t>
            </a:r>
            <a:r>
              <a:rPr lang="es-ES" sz="2000" dirty="0" err="1"/>
              <a:t>xeneralización</a:t>
            </a:r>
            <a:r>
              <a:rPr lang="es-ES" sz="2000" dirty="0"/>
              <a:t> das fiadoras e </a:t>
            </a:r>
            <a:r>
              <a:rPr lang="es-ES" sz="2000" dirty="0" err="1"/>
              <a:t>tecedeiras</a:t>
            </a:r>
            <a:r>
              <a:rPr lang="es-ES" sz="2000" dirty="0"/>
              <a:t> mecánicas (</a:t>
            </a:r>
            <a:r>
              <a:rPr lang="es-ES" sz="2000" dirty="0" err="1"/>
              <a:t>selfactinas</a:t>
            </a:r>
            <a:r>
              <a:rPr lang="es-ES" sz="2000" dirty="0" smtClean="0"/>
              <a:t>).</a:t>
            </a:r>
          </a:p>
          <a:p>
            <a:endParaRPr lang="es-ES" sz="2000" dirty="0"/>
          </a:p>
          <a:p>
            <a:r>
              <a:rPr lang="es-ES" sz="2000" dirty="0" smtClean="0"/>
              <a:t>1857: Fábrica Tabacos A Coruña( </a:t>
            </a:r>
            <a:r>
              <a:rPr lang="es-ES" sz="2000" dirty="0" err="1"/>
              <a:t>maior</a:t>
            </a:r>
            <a:r>
              <a:rPr lang="es-ES" sz="2000" dirty="0"/>
              <a:t> concentración </a:t>
            </a:r>
            <a:r>
              <a:rPr lang="es-ES" sz="2000" dirty="0" err="1"/>
              <a:t>obreira</a:t>
            </a:r>
            <a:r>
              <a:rPr lang="es-ES" sz="2000" dirty="0"/>
              <a:t> de </a:t>
            </a:r>
            <a:r>
              <a:rPr lang="es-ES" sz="2000" dirty="0" err="1"/>
              <a:t>Galiza</a:t>
            </a:r>
            <a:r>
              <a:rPr lang="es-ES" sz="2000" dirty="0"/>
              <a:t> </a:t>
            </a:r>
            <a:r>
              <a:rPr lang="es-ES" sz="2000" dirty="0" err="1"/>
              <a:t>naquela</a:t>
            </a:r>
            <a:r>
              <a:rPr lang="es-ES" sz="2000" dirty="0"/>
              <a:t> época, </a:t>
            </a:r>
            <a:r>
              <a:rPr lang="es-ES" sz="2000" dirty="0" smtClean="0"/>
              <a:t> </a:t>
            </a:r>
            <a:r>
              <a:rPr lang="es-ES" sz="2000" dirty="0" err="1"/>
              <a:t>preto</a:t>
            </a:r>
            <a:r>
              <a:rPr lang="es-ES" sz="2000" dirty="0"/>
              <a:t> de 4.000 </a:t>
            </a:r>
            <a:r>
              <a:rPr lang="es-ES" sz="2000" dirty="0" smtClean="0"/>
              <a:t>mulleres) A incorporación </a:t>
            </a:r>
            <a:r>
              <a:rPr lang="es-ES" sz="2000" dirty="0" err="1" smtClean="0"/>
              <a:t>dunha</a:t>
            </a:r>
            <a:r>
              <a:rPr lang="es-ES" sz="2000" dirty="0" smtClean="0"/>
              <a:t> máquina de picar e </a:t>
            </a:r>
            <a:r>
              <a:rPr lang="es-ES" sz="2000" dirty="0" err="1" smtClean="0"/>
              <a:t>outra</a:t>
            </a:r>
            <a:r>
              <a:rPr lang="es-ES" sz="2000" dirty="0" smtClean="0"/>
              <a:t> de liar  e engomar, retrasaba </a:t>
            </a:r>
            <a:r>
              <a:rPr lang="es-ES" sz="2000" dirty="0"/>
              <a:t>o </a:t>
            </a:r>
            <a:r>
              <a:rPr lang="es-ES" sz="2000" dirty="0" err="1"/>
              <a:t>seu</a:t>
            </a:r>
            <a:r>
              <a:rPr lang="es-ES" sz="2000" dirty="0"/>
              <a:t> labor, </a:t>
            </a:r>
            <a:r>
              <a:rPr lang="es-ES" sz="2000" dirty="0" err="1"/>
              <a:t>co</a:t>
            </a:r>
            <a:r>
              <a:rPr lang="es-ES" sz="2000" dirty="0"/>
              <a:t> que perdían case </a:t>
            </a:r>
            <a:r>
              <a:rPr lang="es-ES" sz="2000" dirty="0" err="1"/>
              <a:t>dous</a:t>
            </a:r>
            <a:r>
              <a:rPr lang="es-ES" sz="2000" dirty="0"/>
              <a:t> </a:t>
            </a:r>
            <a:r>
              <a:rPr lang="es-ES" sz="2000" dirty="0" err="1"/>
              <a:t>terzos</a:t>
            </a:r>
            <a:r>
              <a:rPr lang="es-ES" sz="2000" dirty="0"/>
              <a:t> do </a:t>
            </a:r>
            <a:r>
              <a:rPr lang="es-ES" sz="2000" dirty="0" err="1"/>
              <a:t>seu</a:t>
            </a:r>
            <a:r>
              <a:rPr lang="es-ES" sz="2000" dirty="0"/>
              <a:t> salario, polo que, como é propio do </a:t>
            </a:r>
            <a:r>
              <a:rPr lang="es-ES" sz="2000" dirty="0" err="1"/>
              <a:t>movemento</a:t>
            </a:r>
            <a:r>
              <a:rPr lang="es-ES" sz="2000" dirty="0"/>
              <a:t> </a:t>
            </a:r>
            <a:r>
              <a:rPr lang="es-ES" sz="2000" dirty="0" err="1"/>
              <a:t>ludista</a:t>
            </a:r>
            <a:r>
              <a:rPr lang="es-ES" sz="2000" dirty="0"/>
              <a:t>, </a:t>
            </a:r>
            <a:r>
              <a:rPr lang="es-ES" sz="2000" dirty="0" err="1"/>
              <a:t>nun</a:t>
            </a:r>
            <a:r>
              <a:rPr lang="es-ES" sz="2000" dirty="0"/>
              <a:t> </a:t>
            </a:r>
            <a:r>
              <a:rPr lang="es-ES" sz="2000" dirty="0" err="1"/>
              <a:t>estoupido</a:t>
            </a:r>
            <a:r>
              <a:rPr lang="es-ES" sz="2000" dirty="0"/>
              <a:t> de violencia, as </a:t>
            </a:r>
            <a:r>
              <a:rPr lang="es-ES" sz="2000" dirty="0" err="1"/>
              <a:t>obreiras</a:t>
            </a:r>
            <a:r>
              <a:rPr lang="es-ES" sz="2000" dirty="0"/>
              <a:t> </a:t>
            </a:r>
            <a:r>
              <a:rPr lang="es-ES" sz="2000" dirty="0" err="1"/>
              <a:t>destruíron</a:t>
            </a:r>
            <a:r>
              <a:rPr lang="es-ES" sz="2000" dirty="0"/>
              <a:t> todo o que </a:t>
            </a:r>
            <a:r>
              <a:rPr lang="es-ES" sz="2000" dirty="0" err="1"/>
              <a:t>atoparon</a:t>
            </a:r>
            <a:r>
              <a:rPr lang="es-ES" sz="2000" dirty="0"/>
              <a:t> o </a:t>
            </a:r>
            <a:r>
              <a:rPr lang="es-ES" sz="2000" dirty="0" err="1"/>
              <a:t>seu</a:t>
            </a:r>
            <a:r>
              <a:rPr lang="es-ES" sz="2000" dirty="0"/>
              <a:t> alcance, tabaco picado, cigarros, máquinas novas... </a:t>
            </a:r>
          </a:p>
        </p:txBody>
      </p:sp>
    </p:spTree>
    <p:extLst>
      <p:ext uri="{BB962C8B-B14F-4D97-AF65-F5344CB8AC3E}">
        <p14:creationId xmlns:p14="http://schemas.microsoft.com/office/powerpoint/2010/main" val="42466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 smtClean="0"/>
              <a:t>1- O MOVEMENTO OBREIRO ANTES DE 1868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FORMAS DE MOBILIZACIÓN: </a:t>
            </a:r>
            <a:r>
              <a:rPr lang="gl-ES" b="1" u="sng" dirty="0" smtClean="0"/>
              <a:t>A FOLGA</a:t>
            </a:r>
            <a:endParaRPr lang="gl-ES" b="1" u="sng" dirty="0"/>
          </a:p>
        </p:txBody>
      </p:sp>
      <p:sp>
        <p:nvSpPr>
          <p:cNvPr id="4" name="Rectángulo 3"/>
          <p:cNvSpPr/>
          <p:nvPr/>
        </p:nvSpPr>
        <p:spPr>
          <a:xfrm>
            <a:off x="0" y="1336433"/>
            <a:ext cx="8398412" cy="552156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/>
              <a:t>A folga é a forma de </a:t>
            </a:r>
            <a:r>
              <a:rPr lang="es-ES" sz="2400" dirty="0" err="1"/>
              <a:t>loita</a:t>
            </a:r>
            <a:r>
              <a:rPr lang="es-ES" sz="2400" dirty="0"/>
              <a:t> adoptada polos </a:t>
            </a:r>
            <a:r>
              <a:rPr lang="es-ES" sz="2400" dirty="0" err="1"/>
              <a:t>traballadores</a:t>
            </a:r>
            <a:r>
              <a:rPr lang="es-ES" sz="2400" dirty="0"/>
              <a:t> para </a:t>
            </a:r>
            <a:r>
              <a:rPr lang="es-ES" sz="2400" dirty="0" err="1"/>
              <a:t>acadar</a:t>
            </a:r>
            <a:r>
              <a:rPr lang="es-ES" sz="2400" dirty="0"/>
              <a:t> </a:t>
            </a:r>
            <a:r>
              <a:rPr lang="es-ES" sz="2400" dirty="0" err="1"/>
              <a:t>melloras</a:t>
            </a:r>
            <a:r>
              <a:rPr lang="es-ES" sz="2400" dirty="0"/>
              <a:t> </a:t>
            </a:r>
            <a:r>
              <a:rPr lang="es-ES" sz="2400" dirty="0" err="1"/>
              <a:t>laborais</a:t>
            </a:r>
            <a:r>
              <a:rPr lang="es-ES" sz="2400" dirty="0"/>
              <a:t>. O abandono do </a:t>
            </a:r>
            <a:r>
              <a:rPr lang="es-ES" sz="2400" dirty="0" err="1"/>
              <a:t>traballo</a:t>
            </a:r>
            <a:r>
              <a:rPr lang="es-ES" sz="2400" dirty="0"/>
              <a:t> é utilizado para conseguir dos </a:t>
            </a:r>
            <a:r>
              <a:rPr lang="es-ES" sz="2400" dirty="0" err="1"/>
              <a:t>patróns</a:t>
            </a:r>
            <a:r>
              <a:rPr lang="es-ES" sz="2400" dirty="0"/>
              <a:t> suba de salarios, </a:t>
            </a:r>
            <a:r>
              <a:rPr lang="es-ES" sz="2400" dirty="0" err="1"/>
              <a:t>mellores</a:t>
            </a:r>
            <a:r>
              <a:rPr lang="es-ES" sz="2400" dirty="0"/>
              <a:t> </a:t>
            </a:r>
            <a:r>
              <a:rPr lang="es-ES" sz="2400" dirty="0" err="1"/>
              <a:t>condicións</a:t>
            </a:r>
            <a:r>
              <a:rPr lang="es-ES" sz="2400" dirty="0"/>
              <a:t> </a:t>
            </a:r>
            <a:r>
              <a:rPr lang="es-ES" sz="2400" dirty="0" err="1"/>
              <a:t>laborais</a:t>
            </a:r>
            <a:r>
              <a:rPr lang="es-ES" sz="2400" dirty="0"/>
              <a:t>... </a:t>
            </a:r>
            <a:endParaRPr lang="es-ES" sz="2400" dirty="0" smtClean="0"/>
          </a:p>
          <a:p>
            <a:endParaRPr lang="es-ES" sz="2400" dirty="0"/>
          </a:p>
          <a:p>
            <a:r>
              <a:rPr lang="es-ES" sz="2400" dirty="0" smtClean="0"/>
              <a:t>Pódense </a:t>
            </a:r>
            <a:r>
              <a:rPr lang="es-ES" sz="2400" dirty="0"/>
              <a:t>distinguir 3 tipos de </a:t>
            </a:r>
            <a:r>
              <a:rPr lang="es-ES" sz="2400" dirty="0" smtClean="0"/>
              <a:t>folga: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as </a:t>
            </a:r>
            <a:r>
              <a:rPr lang="es-ES" sz="2400" b="1" u="sng" dirty="0" err="1"/>
              <a:t>parciais</a:t>
            </a:r>
            <a:r>
              <a:rPr lang="es-ES" sz="2400" dirty="0"/>
              <a:t>, que afectan a un sector </a:t>
            </a:r>
            <a:r>
              <a:rPr lang="es-ES" sz="2400" dirty="0" smtClean="0"/>
              <a:t>laboral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as </a:t>
            </a:r>
            <a:r>
              <a:rPr lang="es-ES" sz="2400" b="1" u="sng" dirty="0" err="1"/>
              <a:t>xerai</a:t>
            </a:r>
            <a:r>
              <a:rPr lang="es-ES" sz="2400" dirty="0" err="1"/>
              <a:t>s</a:t>
            </a:r>
            <a:r>
              <a:rPr lang="es-ES" sz="2400" dirty="0"/>
              <a:t>, que afectan a todos os sectores </a:t>
            </a:r>
            <a:r>
              <a:rPr lang="es-ES" sz="2400" dirty="0" err="1"/>
              <a:t>dunha</a:t>
            </a:r>
            <a:r>
              <a:rPr lang="es-ES" sz="2400" dirty="0"/>
              <a:t> </a:t>
            </a:r>
            <a:r>
              <a:rPr lang="es-ES" sz="2400" dirty="0" err="1"/>
              <a:t>cidade</a:t>
            </a:r>
            <a:r>
              <a:rPr lang="es-ES" sz="2400" dirty="0"/>
              <a:t>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smtClean="0"/>
              <a:t>país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e </a:t>
            </a:r>
            <a:r>
              <a:rPr lang="es-ES" sz="2400" dirty="0"/>
              <a:t>as </a:t>
            </a:r>
            <a:r>
              <a:rPr lang="es-ES" sz="2400" b="1" u="sng" dirty="0" err="1"/>
              <a:t>xerais</a:t>
            </a:r>
            <a:r>
              <a:rPr lang="es-ES" sz="2400" b="1" u="sng" dirty="0"/>
              <a:t> revolucionarias</a:t>
            </a:r>
            <a:r>
              <a:rPr lang="es-ES" sz="2400" dirty="0"/>
              <a:t>, que, </a:t>
            </a:r>
            <a:r>
              <a:rPr lang="es-ES" sz="2400" dirty="0" err="1"/>
              <a:t>ás</a:t>
            </a:r>
            <a:r>
              <a:rPr lang="es-ES" sz="2400" dirty="0"/>
              <a:t> </a:t>
            </a:r>
            <a:r>
              <a:rPr lang="es-ES" sz="2400" dirty="0" err="1"/>
              <a:t>condicións</a:t>
            </a:r>
            <a:r>
              <a:rPr lang="es-ES" sz="2400" dirty="0"/>
              <a:t> </a:t>
            </a:r>
            <a:r>
              <a:rPr lang="es-ES" sz="2400" dirty="0" err="1"/>
              <a:t>laborais</a:t>
            </a:r>
            <a:r>
              <a:rPr lang="es-ES" sz="2400" dirty="0"/>
              <a:t>, suman a petición de cambios políticos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r>
              <a:rPr lang="es-ES" sz="2400" dirty="0"/>
              <a:t>A </a:t>
            </a:r>
            <a:r>
              <a:rPr lang="es-ES" sz="2400" dirty="0" err="1"/>
              <a:t>primeira</a:t>
            </a:r>
            <a:r>
              <a:rPr lang="es-ES" sz="2400" dirty="0"/>
              <a:t> folga </a:t>
            </a:r>
            <a:r>
              <a:rPr lang="es-ES" sz="2400" dirty="0" err="1"/>
              <a:t>xeral</a:t>
            </a:r>
            <a:r>
              <a:rPr lang="es-ES" sz="2400" dirty="0"/>
              <a:t> </a:t>
            </a:r>
            <a:r>
              <a:rPr lang="es-ES" sz="2400" dirty="0" err="1"/>
              <a:t>estalou</a:t>
            </a:r>
            <a:r>
              <a:rPr lang="es-ES" sz="2400" dirty="0"/>
              <a:t> en Barcelona en </a:t>
            </a:r>
            <a:r>
              <a:rPr lang="es-ES" sz="2400" dirty="0" err="1"/>
              <a:t>xullo</a:t>
            </a:r>
            <a:r>
              <a:rPr lang="es-ES" sz="2400" dirty="0"/>
              <a:t> de 1855, dentro do </a:t>
            </a:r>
            <a:r>
              <a:rPr lang="es-ES" sz="2400" dirty="0" err="1"/>
              <a:t>goberno</a:t>
            </a:r>
            <a:r>
              <a:rPr lang="es-ES" sz="2400" dirty="0"/>
              <a:t> progresista do Bienio, en defensa do </a:t>
            </a:r>
            <a:r>
              <a:rPr lang="es-ES" sz="2400" dirty="0" err="1"/>
              <a:t>dereito</a:t>
            </a:r>
            <a:r>
              <a:rPr lang="es-ES" sz="2400" dirty="0"/>
              <a:t> de asociación. </a:t>
            </a:r>
          </a:p>
          <a:p>
            <a:endParaRPr lang="es-ES" dirty="0"/>
          </a:p>
        </p:txBody>
      </p:sp>
      <p:pic>
        <p:nvPicPr>
          <p:cNvPr id="2050" name="Picture 2" descr="Resultado de imagen de Huelga generals.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54" y="920492"/>
            <a:ext cx="3456510" cy="28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Huelga generals. X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600" y="3741006"/>
            <a:ext cx="2465419" cy="31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 smtClean="0"/>
              <a:t>1- O MOVEMENTO OBREIRO ANTES DE 1868</a:t>
            </a:r>
            <a:endParaRPr lang="gl-ES" sz="2400" b="1" u="sng" dirty="0"/>
          </a:p>
        </p:txBody>
      </p:sp>
      <p:sp>
        <p:nvSpPr>
          <p:cNvPr id="3" name="Rectángulo 2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/>
              <a:t>FORMAS DE MOBILIZACIÓN:</a:t>
            </a:r>
            <a:r>
              <a:rPr lang="gl-ES" b="1" u="sng" dirty="0" smtClean="0"/>
              <a:t> A PETICIÓN DO DEREITO DE ASOCIACIÓN. 1855</a:t>
            </a:r>
            <a:endParaRPr lang="gl-ES" b="1" u="sng" dirty="0"/>
          </a:p>
        </p:txBody>
      </p:sp>
      <p:pic>
        <p:nvPicPr>
          <p:cNvPr id="3074" name="Picture 2" descr="http://1.bp.blogspot.com/-tL-chWlCcs4/UzNvTcPay2I/AAAAAAAAAAM/tWv2LdZ3D-w/s1600/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23" y="2416127"/>
            <a:ext cx="4161107" cy="33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1336433"/>
            <a:ext cx="8146023" cy="552156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. Limitada a </a:t>
            </a:r>
            <a:r>
              <a:rPr lang="es-ES" dirty="0" err="1" smtClean="0"/>
              <a:t>súa</a:t>
            </a:r>
            <a:r>
              <a:rPr lang="es-ES" dirty="0" smtClean="0"/>
              <a:t> organización </a:t>
            </a:r>
            <a:r>
              <a:rPr lang="es-ES" dirty="0" err="1" smtClean="0"/>
              <a:t>ó</a:t>
            </a:r>
            <a:r>
              <a:rPr lang="es-ES" dirty="0" smtClean="0"/>
              <a:t> carácter asistencial das Sociedades de Socorro mutuo, os </a:t>
            </a:r>
            <a:r>
              <a:rPr lang="es-ES" dirty="0" err="1" smtClean="0"/>
              <a:t>traballadores</a:t>
            </a:r>
            <a:r>
              <a:rPr lang="es-ES" dirty="0" smtClean="0"/>
              <a:t> aspiraban a </a:t>
            </a:r>
            <a:r>
              <a:rPr lang="es-ES" dirty="0" err="1" smtClean="0"/>
              <a:t>asociacións</a:t>
            </a:r>
            <a:r>
              <a:rPr lang="es-ES" dirty="0" smtClean="0"/>
              <a:t> que </a:t>
            </a:r>
            <a:r>
              <a:rPr lang="es-ES" dirty="0" err="1" smtClean="0"/>
              <a:t>puideran</a:t>
            </a:r>
            <a:r>
              <a:rPr lang="es-ES" dirty="0" smtClean="0"/>
              <a:t> defender os </a:t>
            </a:r>
            <a:r>
              <a:rPr lang="es-ES" dirty="0" err="1" smtClean="0"/>
              <a:t>seus</a:t>
            </a:r>
            <a:r>
              <a:rPr lang="es-ES" dirty="0" smtClean="0"/>
              <a:t> intereses no </a:t>
            </a:r>
            <a:r>
              <a:rPr lang="es-ES" dirty="0" err="1" smtClean="0"/>
              <a:t>obxecto</a:t>
            </a:r>
            <a:r>
              <a:rPr lang="es-ES" dirty="0" smtClean="0"/>
              <a:t> de </a:t>
            </a:r>
            <a:r>
              <a:rPr lang="es-ES" dirty="0" err="1" smtClean="0"/>
              <a:t>mellorar</a:t>
            </a:r>
            <a:r>
              <a:rPr lang="es-ES" dirty="0" smtClean="0"/>
              <a:t> as </a:t>
            </a:r>
            <a:r>
              <a:rPr lang="es-ES" dirty="0" err="1" smtClean="0"/>
              <a:t>súas</a:t>
            </a:r>
            <a:r>
              <a:rPr lang="es-ES" dirty="0" smtClean="0"/>
              <a:t> </a:t>
            </a:r>
            <a:r>
              <a:rPr lang="es-ES" dirty="0" err="1" smtClean="0"/>
              <a:t>condicións</a:t>
            </a:r>
            <a:r>
              <a:rPr lang="es-ES" dirty="0" smtClean="0"/>
              <a:t> </a:t>
            </a:r>
            <a:r>
              <a:rPr lang="es-ES" dirty="0" err="1" smtClean="0"/>
              <a:t>laborais</a:t>
            </a:r>
            <a:r>
              <a:rPr lang="es-ES" dirty="0" smtClean="0"/>
              <a:t>, </a:t>
            </a:r>
            <a:r>
              <a:rPr lang="es-ES" dirty="0" err="1" smtClean="0"/>
              <a:t>salariais</a:t>
            </a:r>
            <a:r>
              <a:rPr lang="es-ES" dirty="0" smtClean="0"/>
              <a:t>, a </a:t>
            </a:r>
            <a:r>
              <a:rPr lang="es-ES" dirty="0" err="1" smtClean="0"/>
              <a:t>regulamentación</a:t>
            </a:r>
            <a:r>
              <a:rPr lang="es-ES" dirty="0" smtClean="0"/>
              <a:t> do </a:t>
            </a:r>
            <a:r>
              <a:rPr lang="es-ES" dirty="0" err="1" smtClean="0"/>
              <a:t>traballo</a:t>
            </a:r>
            <a:r>
              <a:rPr lang="es-ES" dirty="0" smtClean="0"/>
              <a:t>, a limitación do </a:t>
            </a:r>
            <a:r>
              <a:rPr lang="es-ES" dirty="0" err="1" smtClean="0"/>
              <a:t>traballo</a:t>
            </a:r>
            <a:r>
              <a:rPr lang="es-ES" dirty="0" smtClean="0"/>
              <a:t> infantil...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/>
              <a:t>. En 1854 (coa implantación do bienio progresista) reaparecen as </a:t>
            </a:r>
            <a:r>
              <a:rPr lang="es-ES" dirty="0" err="1"/>
              <a:t>asociacións</a:t>
            </a:r>
            <a:r>
              <a:rPr lang="es-ES" dirty="0"/>
              <a:t> </a:t>
            </a:r>
            <a:r>
              <a:rPr lang="es-ES" dirty="0" err="1"/>
              <a:t>obreiras</a:t>
            </a:r>
            <a:r>
              <a:rPr lang="es-ES" dirty="0"/>
              <a:t> que participaran activamente no </a:t>
            </a:r>
            <a:r>
              <a:rPr lang="es-ES" dirty="0" err="1"/>
              <a:t>levantamento</a:t>
            </a:r>
            <a:r>
              <a:rPr lang="es-ES" dirty="0"/>
              <a:t> de Barcelona. A </a:t>
            </a:r>
            <a:r>
              <a:rPr lang="es-ES" b="1" dirty="0"/>
              <a:t>Unión de Clases</a:t>
            </a:r>
            <a:r>
              <a:rPr lang="es-ES" dirty="0"/>
              <a:t> que agrupaba a todo tipo de </a:t>
            </a:r>
            <a:r>
              <a:rPr lang="es-ES" dirty="0" err="1"/>
              <a:t>obreiros</a:t>
            </a:r>
            <a:r>
              <a:rPr lang="es-ES" dirty="0"/>
              <a:t> </a:t>
            </a:r>
            <a:r>
              <a:rPr lang="es-ES" dirty="0" err="1"/>
              <a:t>téxtiles</a:t>
            </a:r>
            <a:r>
              <a:rPr lang="es-ES" dirty="0"/>
              <a:t> </a:t>
            </a:r>
            <a:r>
              <a:rPr lang="es-ES" dirty="0" err="1"/>
              <a:t>reclamou</a:t>
            </a:r>
            <a:r>
              <a:rPr lang="es-ES" dirty="0"/>
              <a:t> o </a:t>
            </a:r>
            <a:r>
              <a:rPr lang="es-ES" dirty="0" err="1"/>
              <a:t>establecemento</a:t>
            </a:r>
            <a:r>
              <a:rPr lang="es-ES" dirty="0"/>
              <a:t> de contratos colectivos (en lugar do contrato individual </a:t>
            </a:r>
            <a:r>
              <a:rPr lang="es-ES" dirty="0" err="1"/>
              <a:t>vixente</a:t>
            </a:r>
            <a:r>
              <a:rPr lang="es-ES" dirty="0"/>
              <a:t>) e o </a:t>
            </a:r>
            <a:r>
              <a:rPr lang="es-ES" dirty="0" err="1"/>
              <a:t>recoñecemento</a:t>
            </a:r>
            <a:r>
              <a:rPr lang="es-ES" dirty="0"/>
              <a:t> legal do </a:t>
            </a:r>
            <a:r>
              <a:rPr lang="es-ES" dirty="0" err="1"/>
              <a:t>dereito</a:t>
            </a:r>
            <a:r>
              <a:rPr lang="es-ES" dirty="0"/>
              <a:t> de asociación. 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En 1855, </a:t>
            </a:r>
            <a:r>
              <a:rPr lang="es-ES" dirty="0" err="1"/>
              <a:t>t</a:t>
            </a:r>
            <a:r>
              <a:rPr lang="es-ES" dirty="0" err="1" smtClean="0"/>
              <a:t>rala</a:t>
            </a:r>
            <a:r>
              <a:rPr lang="es-ES" dirty="0" smtClean="0"/>
              <a:t> </a:t>
            </a:r>
            <a:r>
              <a:rPr lang="es-ES" dirty="0"/>
              <a:t>declaración de folga </a:t>
            </a:r>
            <a:r>
              <a:rPr lang="es-ES" dirty="0" err="1"/>
              <a:t>xeral</a:t>
            </a:r>
            <a:r>
              <a:rPr lang="es-ES" dirty="0"/>
              <a:t>, </a:t>
            </a:r>
            <a:r>
              <a:rPr lang="es-ES" dirty="0" err="1"/>
              <a:t>unha</a:t>
            </a:r>
            <a:r>
              <a:rPr lang="es-ES" dirty="0"/>
              <a:t> comisión de </a:t>
            </a:r>
            <a:r>
              <a:rPr lang="es-ES" dirty="0" err="1"/>
              <a:t>obreiros</a:t>
            </a:r>
            <a:r>
              <a:rPr lang="es-ES" dirty="0"/>
              <a:t> </a:t>
            </a:r>
            <a:r>
              <a:rPr lang="es-ES" dirty="0" err="1"/>
              <a:t>foi</a:t>
            </a:r>
            <a:r>
              <a:rPr lang="es-ES" dirty="0"/>
              <a:t> enviada a Madrid para </a:t>
            </a:r>
            <a:r>
              <a:rPr lang="es-ES" dirty="0" err="1"/>
              <a:t>expoñer</a:t>
            </a:r>
            <a:r>
              <a:rPr lang="es-ES" dirty="0"/>
              <a:t> as </a:t>
            </a:r>
            <a:r>
              <a:rPr lang="es-ES" dirty="0" err="1"/>
              <a:t>queixas</a:t>
            </a:r>
            <a:r>
              <a:rPr lang="es-ES" dirty="0"/>
              <a:t> </a:t>
            </a:r>
            <a:r>
              <a:rPr lang="es-ES" dirty="0" err="1"/>
              <a:t>ós</a:t>
            </a:r>
            <a:r>
              <a:rPr lang="es-ES" dirty="0"/>
              <a:t> deputados, </a:t>
            </a:r>
            <a:r>
              <a:rPr lang="es-ES" dirty="0" err="1"/>
              <a:t>cun</a:t>
            </a:r>
            <a:r>
              <a:rPr lang="es-ES" dirty="0"/>
              <a:t> escrito </a:t>
            </a:r>
            <a:r>
              <a:rPr lang="es-ES" dirty="0" err="1"/>
              <a:t>apoiado</a:t>
            </a:r>
            <a:r>
              <a:rPr lang="es-ES" dirty="0"/>
              <a:t> por 33.000 </a:t>
            </a:r>
            <a:r>
              <a:rPr lang="es-ES" dirty="0" err="1"/>
              <a:t>sinaturas</a:t>
            </a:r>
            <a:r>
              <a:rPr lang="es-ES" dirty="0"/>
              <a:t> procedentes de todo o país no que se reclamaba o </a:t>
            </a:r>
            <a:r>
              <a:rPr lang="es-ES" dirty="0" err="1"/>
              <a:t>recoñecemento</a:t>
            </a:r>
            <a:r>
              <a:rPr lang="es-ES" dirty="0"/>
              <a:t> do </a:t>
            </a:r>
            <a:r>
              <a:rPr lang="es-ES" dirty="0" err="1"/>
              <a:t>dereito</a:t>
            </a:r>
            <a:r>
              <a:rPr lang="es-ES" dirty="0"/>
              <a:t> de Asociación. O presidente do </a:t>
            </a:r>
            <a:r>
              <a:rPr lang="es-ES" dirty="0" err="1"/>
              <a:t>goberno</a:t>
            </a:r>
            <a:r>
              <a:rPr lang="es-ES" dirty="0"/>
              <a:t>, Espartero, non </a:t>
            </a:r>
            <a:r>
              <a:rPr lang="es-ES" dirty="0" err="1"/>
              <a:t>quixo</a:t>
            </a:r>
            <a:r>
              <a:rPr lang="es-ES" dirty="0"/>
              <a:t> </a:t>
            </a:r>
            <a:r>
              <a:rPr lang="es-ES" dirty="0" err="1"/>
              <a:t>recibilos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25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u="sng" dirty="0"/>
              <a:t>2</a:t>
            </a:r>
            <a:r>
              <a:rPr lang="gl-ES" sz="2400" b="1" u="sng" dirty="0" smtClean="0"/>
              <a:t>- O MOVEMENTO OBREIRO. 1868-1874</a:t>
            </a:r>
            <a:endParaRPr lang="gl-ES" sz="2400" b="1" u="sng" dirty="0"/>
          </a:p>
        </p:txBody>
      </p:sp>
      <p:pic>
        <p:nvPicPr>
          <p:cNvPr id="4098" name="Picture 2" descr="Resultado de imagen de 1ª internacio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94" y="5069296"/>
            <a:ext cx="1765169" cy="17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1ª interna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97" y="1336433"/>
            <a:ext cx="3619401" cy="37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0" y="844063"/>
            <a:ext cx="12192000" cy="4923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b="1" dirty="0" smtClean="0"/>
              <a:t>ESPALLAMENTO DO ANARQUISMO E DO SOCIALISMO ENTRE O PROLETARIADO ESPAÑOL</a:t>
            </a:r>
            <a:endParaRPr lang="gl-ES" b="1" dirty="0"/>
          </a:p>
        </p:txBody>
      </p:sp>
      <p:sp>
        <p:nvSpPr>
          <p:cNvPr id="3" name="Rectángulo 2"/>
          <p:cNvSpPr/>
          <p:nvPr/>
        </p:nvSpPr>
        <p:spPr>
          <a:xfrm>
            <a:off x="0" y="1336433"/>
            <a:ext cx="8572597" cy="552156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/>
              <a:t>A partir de 1868, </a:t>
            </a:r>
            <a:r>
              <a:rPr lang="es-ES" sz="2400" dirty="0" err="1" smtClean="0"/>
              <a:t>co</a:t>
            </a:r>
            <a:r>
              <a:rPr lang="es-ES" sz="2400" dirty="0" smtClean="0"/>
              <a:t> triunfo da Gloriosa, </a:t>
            </a:r>
            <a:r>
              <a:rPr lang="es-ES" sz="2400" dirty="0" err="1" smtClean="0"/>
              <a:t>espallaranse</a:t>
            </a:r>
            <a:r>
              <a:rPr lang="es-ES" sz="2400" dirty="0" smtClean="0"/>
              <a:t> e </a:t>
            </a:r>
            <a:r>
              <a:rPr lang="es-ES" sz="2400" dirty="0" err="1" smtClean="0"/>
              <a:t>asimilaranse</a:t>
            </a:r>
            <a:r>
              <a:rPr lang="es-ES" sz="2400" dirty="0" smtClean="0"/>
              <a:t> entre os </a:t>
            </a:r>
            <a:r>
              <a:rPr lang="es-ES" sz="2400" dirty="0" err="1" smtClean="0"/>
              <a:t>traballadores</a:t>
            </a:r>
            <a:endParaRPr lang="es-ES" sz="2400" dirty="0" smtClean="0"/>
          </a:p>
          <a:p>
            <a:r>
              <a:rPr lang="es-ES" sz="2400" i="1" dirty="0" smtClean="0"/>
              <a:t>as 2 </a:t>
            </a:r>
            <a:r>
              <a:rPr lang="es-ES" sz="2400" i="1" dirty="0" err="1" smtClean="0"/>
              <a:t>correntes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ideolóxicas</a:t>
            </a:r>
            <a:r>
              <a:rPr lang="es-ES" sz="2400" i="1" dirty="0" smtClean="0"/>
              <a:t> do </a:t>
            </a:r>
            <a:r>
              <a:rPr lang="es-ES" sz="2400" i="1" dirty="0" err="1" smtClean="0"/>
              <a:t>movemento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obreiro</a:t>
            </a:r>
            <a:r>
              <a:rPr lang="es-ES" sz="2400" dirty="0" smtClean="0"/>
              <a:t> </a:t>
            </a:r>
            <a:r>
              <a:rPr lang="es-ES" sz="2400" i="1" dirty="0" smtClean="0"/>
              <a:t>europeo que se </a:t>
            </a:r>
            <a:r>
              <a:rPr lang="es-ES" sz="2400" i="1" dirty="0" err="1" smtClean="0"/>
              <a:t>desenvolven</a:t>
            </a:r>
            <a:r>
              <a:rPr lang="es-ES" sz="2400" i="1" dirty="0" smtClean="0"/>
              <a:t> a partir da I Internacional- Londres, 1864-:</a:t>
            </a:r>
          </a:p>
          <a:p>
            <a:r>
              <a:rPr lang="es-ES" sz="2400" i="1" dirty="0" smtClean="0"/>
              <a:t>                        O Socialismo, defendido por Karl Marx</a:t>
            </a:r>
          </a:p>
          <a:p>
            <a:r>
              <a:rPr lang="es-ES" sz="2400" i="1" dirty="0" smtClean="0"/>
              <a:t>                        O anarquismo, defendido por </a:t>
            </a:r>
            <a:r>
              <a:rPr lang="es-ES" sz="2400" i="1" dirty="0" err="1" smtClean="0"/>
              <a:t>Bakunin</a:t>
            </a:r>
            <a:endParaRPr lang="es-ES" sz="2400" i="1" dirty="0"/>
          </a:p>
          <a:p>
            <a:endParaRPr lang="es-ES" sz="2400" dirty="0" smtClean="0"/>
          </a:p>
          <a:p>
            <a:r>
              <a:rPr lang="es-ES" sz="2400" dirty="0"/>
              <a:t>En 1868, </a:t>
            </a:r>
            <a:r>
              <a:rPr lang="es-ES" sz="2400" dirty="0" err="1"/>
              <a:t>Giusseppe</a:t>
            </a:r>
            <a:r>
              <a:rPr lang="es-ES" sz="2400" dirty="0"/>
              <a:t> </a:t>
            </a:r>
            <a:r>
              <a:rPr lang="es-ES" sz="2400" dirty="0" err="1"/>
              <a:t>Fanelli</a:t>
            </a:r>
            <a:r>
              <a:rPr lang="es-ES" sz="2400" dirty="0"/>
              <a:t> será enviado por </a:t>
            </a:r>
            <a:r>
              <a:rPr lang="es-ES" sz="2400" dirty="0" err="1"/>
              <a:t>Bakunin</a:t>
            </a:r>
            <a:r>
              <a:rPr lang="es-ES" sz="2400" dirty="0"/>
              <a:t> para formar a Sección española da Internacional, e divulgará o </a:t>
            </a:r>
            <a:r>
              <a:rPr lang="es-ES" sz="2400" b="1" dirty="0" err="1"/>
              <a:t>pensamento</a:t>
            </a:r>
            <a:r>
              <a:rPr lang="es-ES" sz="2400" b="1" dirty="0"/>
              <a:t> anarquista</a:t>
            </a:r>
            <a:r>
              <a:rPr lang="es-ES" sz="2400" dirty="0"/>
              <a:t> entre o proletariado español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r>
              <a:rPr lang="es-ES" sz="2400" dirty="0" smtClean="0"/>
              <a:t>En </a:t>
            </a:r>
            <a:r>
              <a:rPr lang="es-ES" sz="2400" dirty="0"/>
              <a:t>1871, Paul  </a:t>
            </a:r>
            <a:r>
              <a:rPr lang="es-ES" sz="2400" dirty="0" err="1"/>
              <a:t>Lafargue</a:t>
            </a:r>
            <a:r>
              <a:rPr lang="es-ES" sz="2400" dirty="0"/>
              <a:t>, </a:t>
            </a:r>
            <a:r>
              <a:rPr lang="es-ES" sz="2400" dirty="0" err="1"/>
              <a:t>xenro</a:t>
            </a:r>
            <a:r>
              <a:rPr lang="es-ES" sz="2400" dirty="0"/>
              <a:t> de Karl Marx, tras vivir a frustrada experiencia da Comuna de París, </a:t>
            </a:r>
            <a:r>
              <a:rPr lang="es-ES" sz="2400" dirty="0" err="1"/>
              <a:t>virá</a:t>
            </a:r>
            <a:r>
              <a:rPr lang="es-ES" sz="2400" dirty="0"/>
              <a:t> a España a divulgar o </a:t>
            </a:r>
            <a:r>
              <a:rPr lang="es-ES" sz="2400" b="1" dirty="0" err="1"/>
              <a:t>pensamento</a:t>
            </a:r>
            <a:r>
              <a:rPr lang="es-ES" sz="2400" b="1" dirty="0"/>
              <a:t> socialista</a:t>
            </a:r>
            <a:r>
              <a:rPr lang="es-ES" sz="2400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93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774825" y="127000"/>
            <a:ext cx="8642350" cy="214153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gl-ES" sz="2400" b="1" u="sng">
                <a:latin typeface="Times New Roman" panose="02020603050405020304" pitchFamily="18" charset="0"/>
              </a:rPr>
              <a:t>2.6. DIFERENZAS ENTRE SOCIALISMO E ANARQUISMO</a:t>
            </a:r>
            <a:endParaRPr lang="gl-E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gl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Aínda que coinciden na: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gl-E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gl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Necesidade de destrución da sociedade capitalista de clases enfrontadas.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gl-ES" sz="12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gl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Negación da relixión e de Deus   (que alienan e oprimen á humanidade).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gl-ES" sz="12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gl-E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Necesidade de construír unha sociedade nova, sen clases, nin explotación.</a:t>
            </a:r>
          </a:p>
        </p:txBody>
      </p:sp>
      <p:graphicFrame>
        <p:nvGraphicFramePr>
          <p:cNvPr id="43068" name="Group 60"/>
          <p:cNvGraphicFramePr>
            <a:graphicFrameLocks noGrp="1"/>
          </p:cNvGraphicFramePr>
          <p:nvPr/>
        </p:nvGraphicFramePr>
        <p:xfrm>
          <a:off x="2424114" y="2420938"/>
          <a:ext cx="7704137" cy="4297656"/>
        </p:xfrm>
        <a:graphic>
          <a:graphicData uri="http://schemas.openxmlformats.org/drawingml/2006/table">
            <a:tbl>
              <a:tblPr/>
              <a:tblGrid>
                <a:gridCol w="3654425"/>
                <a:gridCol w="4049712"/>
              </a:tblGrid>
              <a:tr h="3657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Socialismo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Anarquismo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316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proletariado é a clase revolucionaria.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Propoñen a 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liberación do proletariado.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 favor da loita política e da organización en partidos políticos do proletariado.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Partido político da clase obreira é o motor das transformacións sociais.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-Dictadura do Proletariado: Necesidade da toma do Estado como paso previo ó Comunismo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Liberación da humanidade.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Cren no valor revolucionario de pequenos propietarios, xornaleiros, Lumpenproletariado.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Negan toda organización e loita política.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que destruír o poder político a través da folga revolucionaria.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C1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-Abolición de todo tipo de Estado.</a:t>
                      </a: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C1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1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3415</Words>
  <Application>Microsoft Office PowerPoint</Application>
  <PresentationFormat>Panorámica</PresentationFormat>
  <Paragraphs>471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84</cp:revision>
  <dcterms:created xsi:type="dcterms:W3CDTF">2018-01-17T16:23:48Z</dcterms:created>
  <dcterms:modified xsi:type="dcterms:W3CDTF">2021-01-31T12:40:28Z</dcterms:modified>
</cp:coreProperties>
</file>