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4.jpeg" ContentType="image/jpeg"/>
  <Override PartName="/ppt/media/image2.jpeg" ContentType="image/jpeg"/>
  <Override PartName="/ppt/media/image38.png" ContentType="image/png"/>
  <Override PartName="/ppt/media/image55.jpeg" ContentType="image/jpeg"/>
  <Override PartName="/ppt/media/image3.jpeg" ContentType="image/jpeg"/>
  <Override PartName="/ppt/media/image5.png" ContentType="image/png"/>
  <Override PartName="/ppt/media/image4.jpeg" ContentType="image/jpeg"/>
  <Override PartName="/ppt/media/image56.jpeg" ContentType="image/jpeg"/>
  <Override PartName="/ppt/media/image8.jpeg" ContentType="image/jpeg"/>
  <Override PartName="/ppt/media/image6.png" ContentType="image/png"/>
  <Override PartName="/ppt/media/image73.png" ContentType="image/png"/>
  <Override PartName="/ppt/media/image7.png" ContentType="image/png"/>
  <Override PartName="/ppt/media/image62.jpeg" ContentType="image/jpeg"/>
  <Override PartName="/ppt/media/image9.jpeg" ContentType="image/jpeg"/>
  <Override PartName="/ppt/media/image10.jpeg" ContentType="image/jpeg"/>
  <Override PartName="/ppt/media/image11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jpeg" ContentType="image/jpeg"/>
  <Override PartName="/ppt/media/image15.png" ContentType="image/png"/>
  <Override PartName="/ppt/media/image16.png" ContentType="image/png"/>
  <Override PartName="/ppt/media/image63.jpeg" ContentType="image/jpeg"/>
  <Override PartName="/ppt/media/image17.png" ContentType="image/png"/>
  <Override PartName="/ppt/media/image18.png" ContentType="image/png"/>
  <Override PartName="/ppt/media/image52.jpeg" ContentType="image/jpeg"/>
  <Override PartName="/ppt/media/image20.png" ContentType="image/png"/>
  <Override PartName="/ppt/media/image4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64.jpeg" ContentType="image/jpeg"/>
  <Override PartName="/ppt/media/image27.png" ContentType="image/png"/>
  <Override PartName="/ppt/media/image28.png" ContentType="image/png"/>
  <Override PartName="/ppt/media/image53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png" ContentType="image/png"/>
  <Override PartName="/ppt/media/image48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9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png" ContentType="image/png"/>
  <Override PartName="/ppt/media/image45.jpeg" ContentType="image/jpeg"/>
  <Override PartName="/ppt/media/image46.jpeg" ContentType="image/jpeg"/>
  <Override PartName="/ppt/media/image47.png" ContentType="image/png"/>
  <Override PartName="/ppt/media/image49.jpeg" ContentType="image/jpeg"/>
  <Override PartName="/ppt/media/image50.jpeg" ContentType="image/jpeg"/>
  <Override PartName="/ppt/media/image51.jpeg" ContentType="image/jpeg"/>
  <Override PartName="/ppt/media/image58.jpeg" ContentType="image/jpeg"/>
  <Override PartName="/ppt/media/image59.jpeg" ContentType="image/jpeg"/>
  <Override PartName="/ppt/media/image60.png" ContentType="image/png"/>
  <Override PartName="/ppt/media/image61.png" ContentType="image/pn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72" r:id="rId11"/>
    <p:sldMasterId id="2147483674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767D050-EA42-4649-9CDD-E236D10727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574E8E8-74FD-4D47-868A-43AFB40EB26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9C255EA-2A0D-4ACB-B3B9-D7863228A84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051B4FB-F88F-4D2E-8B02-A8D229BD961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9F89A68-5CF4-4507-8CB0-F757CFE8D4B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5B64680-9C11-4113-8F66-367A7C01F4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0CF5527-80B8-4F01-8BDA-9777D16060D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F43DA6E4-58A8-4FDC-9568-9D2DE40DC6D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96283248-82CE-4623-9A2D-151E0E8C854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9469F8B-02E3-4AA8-9EEB-92B6DCB0232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09125D7-D557-4234-BC7E-431086D49E6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FDB99B7-1E89-4F38-A1F4-4491404521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7C5BDF9-FD1D-40B1-81D9-E10DB20088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FB35717-8FFD-479B-ACEA-BEFC42F0B3F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3AB01EE-EB16-4C4A-8FF5-6D9739C5DE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AF6B256-EC0F-4D06-A401-BFA9212AA66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A102BE5-3621-45EE-BFB5-211E9D0352D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6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s-ES" sz="60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&lt;fecha/hora&gt;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&lt;pie de página&gt;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FFABA8-33C4-4AA3-8888-6D5103771E7D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&lt;número&gt;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6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FA8FC47-8444-4061-864F-1E6133A6D80E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Pulse para editar el formato de texto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Segundo nivel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Tercer nivel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Cuarto nivel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Quinto nivel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Sexto nivel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trike="noStrike" u="none">
                <a:solidFill>
                  <a:schemeClr val="dk1"/>
                </a:solidFill>
                <a:uFillTx/>
                <a:latin typeface="Calibri"/>
              </a:rPr>
              <a:t>Séptimo nivel del esquema</a:t>
            </a:r>
            <a:endParaRPr b="0" lang="es-E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6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356BE7-8238-4442-9A62-3F1F8ED71D6D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897D19-DE64-4E93-9655-AAE631F95279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D43DF56-8065-422D-82D1-1DA3BDFBCDAC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9C56399-6C7E-424D-B85A-470B7818C235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60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4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C5A3E57-6BCF-43AD-B46F-BA794024B67C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E2FE5E2-0EBF-432F-B4B2-87DC3EA13BA8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24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24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Haga clic para modificar el estilo de texto del patrón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Segundo nivel</a:t>
            </a:r>
            <a:endParaRPr b="0" lang="es-E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Tercer nivel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Quinto nivel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9A344E5-3D93-4D27-A6FE-FB2AECDABBCE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trike="noStrike" u="none">
                <a:solidFill>
                  <a:schemeClr val="dk1"/>
                </a:solidFill>
                <a:uFillTx/>
                <a:latin typeface="Calibri Light"/>
              </a:rPr>
              <a:t>Haga clic para modificar el estilo de título del patrón</a:t>
            </a:r>
            <a:endParaRPr b="0" lang="es-E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B158D6-76CA-4062-A0D6-AFC5B0CA7BFC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s-E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3CDF690-E11C-41D6-BD0C-8D31F5534164}" type="slidenum">
              <a:rPr b="0" lang="gl-E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s-E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Pulse para editar el formato del texto de título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trike="noStrike" u="none">
                <a:solidFill>
                  <a:schemeClr val="dk1"/>
                </a:solidFill>
                <a:uFillTx/>
                <a:latin typeface="Calibri"/>
              </a:rPr>
              <a:t>Pulse para editar el formato de texto del esquema</a:t>
            </a:r>
            <a:endParaRPr b="0" lang="es-E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Segundo nivel del esquema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Tercer nivel del esquema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Cuarto nivel del esquema</a:t>
            </a:r>
            <a:endParaRPr b="0" lang="es-E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Quinto nivel del esquema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Sexto nivel del esquema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Calibri"/>
              </a:rPr>
              <a:t>Séptimo nivel del esquema</a:t>
            </a:r>
            <a:endParaRPr b="0" lang="es-ES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9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9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9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9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" name="Text Box 4"/>
          <p:cNvSpPr/>
          <p:nvPr/>
        </p:nvSpPr>
        <p:spPr>
          <a:xfrm>
            <a:off x="1935000" y="5877000"/>
            <a:ext cx="8732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gl-ES" sz="3200" strike="noStrike" u="sng">
                <a:solidFill>
                  <a:schemeClr val="dk1"/>
                </a:solidFill>
                <a:uFillTx/>
                <a:latin typeface="Garamond"/>
              </a:rPr>
              <a:t>A </a:t>
            </a:r>
            <a:r>
              <a:rPr b="0" lang="gl-ES" sz="3200" strike="noStrike" u="sng">
                <a:solidFill>
                  <a:schemeClr val="lt1"/>
                </a:solidFill>
                <a:uFillTx/>
                <a:latin typeface="Garamond"/>
              </a:rPr>
              <a:t>GUERRA CIVIL. 1936-1939</a:t>
            </a:r>
            <a:r>
              <a:rPr b="0" lang="gl-ES" sz="3200" strike="noStrike" u="sng">
                <a:solidFill>
                  <a:schemeClr val="dk1"/>
                </a:solidFill>
                <a:uFillTx/>
                <a:latin typeface="Garamond"/>
              </a:rPr>
              <a:t>.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Box 4"/>
          <p:cNvSpPr/>
          <p:nvPr/>
        </p:nvSpPr>
        <p:spPr>
          <a:xfrm>
            <a:off x="1682640" y="103320"/>
            <a:ext cx="4844520" cy="66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A CONSPIRACIÓN MILITAR: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- Os proxectos golpistas de carácter militar estimuláronse por: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          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. A </a:t>
            </a: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derrota das dereitas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en febreiro de 1936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          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. O </a:t>
            </a: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medo á revolución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social.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- Xustificaron a intervención do exército para evitar unha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          </a:t>
            </a:r>
            <a:r>
              <a:rPr b="0" i="1" lang="gl-ES" sz="2800" strike="noStrike" u="sng">
                <a:solidFill>
                  <a:schemeClr val="dk1"/>
                </a:solidFill>
                <a:uFillTx/>
                <a:latin typeface="Garamond"/>
              </a:rPr>
              <a:t>“</a:t>
            </a:r>
            <a:r>
              <a:rPr b="0" i="1" lang="gl-ES" sz="2800" strike="noStrike" u="sng">
                <a:solidFill>
                  <a:schemeClr val="dk1"/>
                </a:solidFill>
                <a:uFillTx/>
                <a:latin typeface="Garamond"/>
              </a:rPr>
              <a:t>ameaza do comunismo”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- Participación de boa parte do exército ( moitos oficiais da UME).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8" name="Picture 5" descr=""/>
          <p:cNvPicPr/>
          <p:nvPr/>
        </p:nvPicPr>
        <p:blipFill>
          <a:blip r:embed="rId1"/>
          <a:stretch/>
        </p:blipFill>
        <p:spPr>
          <a:xfrm>
            <a:off x="6527880" y="1557360"/>
            <a:ext cx="3816000" cy="3816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4"/>
          <p:cNvSpPr/>
          <p:nvPr/>
        </p:nvSpPr>
        <p:spPr>
          <a:xfrm>
            <a:off x="1682640" y="149400"/>
            <a:ext cx="18396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gl-ES" sz="1800" strike="noStrike" u="none">
              <a:solidFill>
                <a:schemeClr val="dk1"/>
              </a:solidFill>
              <a:uFillTx/>
              <a:latin typeface="Garamond"/>
            </a:endParaRPr>
          </a:p>
        </p:txBody>
      </p:sp>
      <p:sp>
        <p:nvSpPr>
          <p:cNvPr id="100" name="Text Box 5"/>
          <p:cNvSpPr/>
          <p:nvPr/>
        </p:nvSpPr>
        <p:spPr>
          <a:xfrm>
            <a:off x="1682640" y="31680"/>
            <a:ext cx="4773240" cy="64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PLANO XERAL DO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GOLPE MILITAR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A dirección da sublevación recaeu no Xeneral Mola.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sng">
                <a:solidFill>
                  <a:schemeClr val="dk1"/>
                </a:solidFill>
                <a:uFillTx/>
                <a:latin typeface="Garamond"/>
              </a:rPr>
              <a:t>O exército de África sublevaríase primeiro,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Nas 24-36 horas seguintes seguirían levantamentos graduais na Península: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gl-ES" sz="2800" strike="noStrike" u="none">
                <a:solidFill>
                  <a:schemeClr val="dk1"/>
                </a:solidFill>
                <a:uFillTx/>
                <a:latin typeface="Garamond"/>
              </a:rPr>
              <a:t>Mola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..............................Navarra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gl-ES" sz="2800" strike="noStrike" u="none">
                <a:solidFill>
                  <a:schemeClr val="dk1"/>
                </a:solidFill>
                <a:uFillTx/>
                <a:latin typeface="Garamond"/>
              </a:rPr>
              <a:t>Queipo de LLano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........Sevilla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Fanjul............................Madrid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gl-ES" sz="2800" strike="noStrike" u="none">
                <a:solidFill>
                  <a:schemeClr val="dk1"/>
                </a:solidFill>
                <a:uFillTx/>
                <a:latin typeface="Garamond"/>
              </a:rPr>
              <a:t>Cabanellas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.................Zaragoza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Goded.... Baleares e Barcelona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gl-ES" sz="2800" strike="noStrike" u="none">
                <a:solidFill>
                  <a:schemeClr val="dk1"/>
                </a:solidFill>
                <a:uFillTx/>
                <a:latin typeface="Garamond"/>
              </a:rPr>
              <a:t>Franco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.....Canarias e Marrocos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1" name="Picture 6" descr=""/>
          <p:cNvPicPr/>
          <p:nvPr/>
        </p:nvPicPr>
        <p:blipFill>
          <a:blip r:embed="rId1"/>
          <a:stretch/>
        </p:blipFill>
        <p:spPr>
          <a:xfrm>
            <a:off x="6477120" y="0"/>
            <a:ext cx="4190760" cy="645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Text Box 7"/>
          <p:cNvSpPr/>
          <p:nvPr/>
        </p:nvSpPr>
        <p:spPr>
          <a:xfrm>
            <a:off x="6537960" y="6491160"/>
            <a:ext cx="4020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Garamond"/>
              </a:rPr>
              <a:t>O Xeneral Mola. Director da sublevación.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adroTexto 1"/>
          <p:cNvSpPr/>
          <p:nvPr/>
        </p:nvSpPr>
        <p:spPr>
          <a:xfrm>
            <a:off x="217800" y="565920"/>
            <a:ext cx="6844680" cy="52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Xa na instrución nº 1 do Xeneral Mola se deixa clara a forma de actuar no momento do levantamento militar. “ a acción ha de ser en extremo violenta para reducir o antes posible o inimigo”. “serán encarcerados todos os directivos dos partidos políticos, sociedades e sindicatos non afectos “ “ aplicándolle castigos exemplares a ditos individuos”. O seu obxectivo xa estaba claro “ estrangular os movementos de rebeldía ou folgas”, é dicir, evitar calquera tipo de resposta en contra da sublevación, liberándose dos inimigos máis destacados e impoñendo o medo coa utilización de calquera medio violento (incluído o asasinato, como foi patente durante a sublevación). 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4" name="Picture 5" descr=""/>
          <p:cNvPicPr/>
          <p:nvPr/>
        </p:nvPicPr>
        <p:blipFill>
          <a:blip r:embed="rId1"/>
          <a:stretch/>
        </p:blipFill>
        <p:spPr>
          <a:xfrm>
            <a:off x="7188120" y="666720"/>
            <a:ext cx="4476240" cy="298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Picture 7" descr=""/>
          <p:cNvPicPr/>
          <p:nvPr/>
        </p:nvPicPr>
        <p:blipFill>
          <a:blip r:embed="rId2"/>
          <a:stretch/>
        </p:blipFill>
        <p:spPr>
          <a:xfrm>
            <a:off x="7652880" y="3727440"/>
            <a:ext cx="2879280" cy="2866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Box 4"/>
          <p:cNvSpPr/>
          <p:nvPr/>
        </p:nvSpPr>
        <p:spPr>
          <a:xfrm>
            <a:off x="724680" y="-30960"/>
            <a:ext cx="4557240" cy="734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Trala detención das autoridades militares e civís fieis ó Goberno e ós dirixentes locais de sindicatos e partidos obreiros,  proclamarían o Estado de Guerra.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O exército de África, asegurado o dominio de Marrocos, sería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trasladado á Península pola Mariña e converxería rapidamente sobre Madrid, onde se establecería un Directorio Militar encabezado por Sanjurjo.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7" name="Picture 5" descr=""/>
          <p:cNvPicPr/>
          <p:nvPr/>
        </p:nvPicPr>
        <p:blipFill>
          <a:blip r:embed="rId1"/>
          <a:stretch/>
        </p:blipFill>
        <p:spPr>
          <a:xfrm>
            <a:off x="6248520" y="3462480"/>
            <a:ext cx="4419360" cy="339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Picture 7" descr=""/>
          <p:cNvPicPr/>
          <p:nvPr/>
        </p:nvPicPr>
        <p:blipFill>
          <a:blip r:embed="rId2"/>
          <a:stretch/>
        </p:blipFill>
        <p:spPr>
          <a:xfrm>
            <a:off x="6086520" y="0"/>
            <a:ext cx="4581000" cy="318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Text Box 8"/>
          <p:cNvSpPr/>
          <p:nvPr/>
        </p:nvSpPr>
        <p:spPr>
          <a:xfrm>
            <a:off x="6334560" y="3141720"/>
            <a:ext cx="4191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Garamond"/>
              </a:rPr>
              <a:t>O xeneral Sanjurjo antes do accidente aéreo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"/>
          <p:cNvPicPr/>
          <p:nvPr/>
        </p:nvPicPr>
        <p:blipFill>
          <a:blip r:embed="rId1"/>
          <a:stretch/>
        </p:blipFill>
        <p:spPr>
          <a:xfrm>
            <a:off x="1738440" y="0"/>
            <a:ext cx="8500680" cy="282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Picture 3" descr=""/>
          <p:cNvPicPr/>
          <p:nvPr/>
        </p:nvPicPr>
        <p:blipFill>
          <a:blip r:embed="rId2"/>
          <a:stretch/>
        </p:blipFill>
        <p:spPr>
          <a:xfrm>
            <a:off x="1881360" y="2857680"/>
            <a:ext cx="8335440" cy="387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"/>
          <p:cNvPicPr/>
          <p:nvPr/>
        </p:nvPicPr>
        <p:blipFill>
          <a:blip r:embed="rId1"/>
          <a:stretch/>
        </p:blipFill>
        <p:spPr>
          <a:xfrm>
            <a:off x="1778040" y="0"/>
            <a:ext cx="8675280" cy="6889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 Box 4"/>
          <p:cNvSpPr/>
          <p:nvPr/>
        </p:nvSpPr>
        <p:spPr>
          <a:xfrm>
            <a:off x="712800" y="0"/>
            <a:ext cx="4824000" cy="642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A SUBLEVACIÓN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s-ES_tradnl" sz="2400" strike="noStrike" u="sng">
                <a:solidFill>
                  <a:schemeClr val="dk1"/>
                </a:solidFill>
                <a:uFillTx/>
                <a:latin typeface="Garamond"/>
              </a:rPr>
              <a:t>17 de xullo: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_tradnl" sz="2400" strike="noStrike" u="none">
                <a:solidFill>
                  <a:schemeClr val="dk1"/>
                </a:solidFill>
                <a:uFillTx/>
                <a:latin typeface="Garamond"/>
              </a:rPr>
              <a:t>As tropas españolas de Marrocos subleváronse e o 18 fixérono na Península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18 de xullo: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Madrugada: Franco felicita ás tropas de Marrocos, noméase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Xefe do exército de África, decreta o estado de guerra en Canarias e Marrocos e xustifica o alzamento.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Trasládase a Tetuán no Dragón Rapide, avión pagado por Juan March, para poñerse ó mando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das tropas de África.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4" name="Picture 5" descr=""/>
          <p:cNvPicPr/>
          <p:nvPr/>
        </p:nvPicPr>
        <p:blipFill>
          <a:blip r:embed="rId1"/>
          <a:stretch/>
        </p:blipFill>
        <p:spPr>
          <a:xfrm>
            <a:off x="6348240" y="0"/>
            <a:ext cx="5370840" cy="685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Box 4"/>
          <p:cNvSpPr/>
          <p:nvPr/>
        </p:nvSpPr>
        <p:spPr>
          <a:xfrm>
            <a:off x="1523880" y="0"/>
            <a:ext cx="9467640" cy="68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18 e 19 de xullo os militares subleváronse en toda a Península.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Triunfaron nalgunhas cidades: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Pamplona, Sevilla, Valladolid, Burgos, Zaragoza, Mallorca...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En Oviedo e Toledo os sublevados quedaron asediados.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Nas grandes cidades as forzas republicanas dominaron aos rebeldes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Barcelona, Madrid, Valencia...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6" name="Picture 4" descr="http://1.bp.blogspot.com/-Z9PE5HWxu7Y/TiRVPX0dLbI/AAAAAAAAA-k/Af5SJ1lQJYE/s320/19julio1936carabinerosymilicianosenbarcelona.jpg"/>
          <p:cNvPicPr/>
          <p:nvPr/>
        </p:nvPicPr>
        <p:blipFill>
          <a:blip r:embed="rId1"/>
          <a:stretch/>
        </p:blipFill>
        <p:spPr>
          <a:xfrm>
            <a:off x="5685480" y="1560960"/>
            <a:ext cx="4752000" cy="348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Picture 6" descr="https://1.bp.blogspot.com/-Q8ueqIoVdTI/WTV_2e4NISI/AAAAAAAABU4/jw15SeOmdf49DqY53e6lApRKKU9Zw52sQCLcB/s320/18%2BDE%2BJULIO%2BEN%2BTOLEDO.%2BLECTURA%2BDEL%2BBANDO%2BQUE%2BDECLARA%2BEL%2BESTADO%2BDE%2BGUERRA.jpg"/>
          <p:cNvPicPr/>
          <p:nvPr/>
        </p:nvPicPr>
        <p:blipFill>
          <a:blip r:embed="rId2"/>
          <a:stretch/>
        </p:blipFill>
        <p:spPr>
          <a:xfrm>
            <a:off x="643320" y="1560960"/>
            <a:ext cx="4791600" cy="3428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Box 4"/>
          <p:cNvSpPr/>
          <p:nvPr/>
        </p:nvSpPr>
        <p:spPr>
          <a:xfrm>
            <a:off x="1682640" y="150840"/>
            <a:ext cx="77976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En Galicia a sublevación militar iniciouse o día 20. Tras breves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enfrontamentos (os que máis se prolongaron no tempo déronse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en Vigo e Tui) os sublevados controlaron todo o territorio.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9" name="Picture 5" descr=""/>
          <p:cNvPicPr/>
          <p:nvPr/>
        </p:nvPicPr>
        <p:blipFill>
          <a:blip r:embed="rId1"/>
          <a:stretch/>
        </p:blipFill>
        <p:spPr>
          <a:xfrm>
            <a:off x="1523880" y="1341360"/>
            <a:ext cx="9143640" cy="5516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adroTexto 1"/>
          <p:cNvSpPr/>
          <p:nvPr/>
        </p:nvSpPr>
        <p:spPr>
          <a:xfrm>
            <a:off x="522360" y="835920"/>
            <a:ext cx="5729760" cy="530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Pódese dicir que a sublevación triunfou nas zonas máis conservadoras de España, onde menos implantación tiña a Fronte Popular e fracasou nas zonas onde o movemento obreiro e o apoio á Fronte Popular era máis considerable, agás nas cidades de Zaragoza e Sevilla, onde triunfou a sublevación.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Os sublevados controlarán o Norte de África, Canarias e Baleares (agás Menorca) e as zonas máis conservadoras da Península, Galicia, Castela e León, Navarra e Álava, así como  a zona occidental de Aragón e Andalucía.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1800" strike="noStrike" u="none">
                <a:solidFill>
                  <a:schemeClr val="dk1"/>
                </a:solidFill>
                <a:uFillTx/>
                <a:latin typeface="Calibri"/>
              </a:rPr>
              <a:t>O resto, as principais cidades e áreas industriais, Cataluña, País Vasco, Asturias, a capital, a maior parte de Andalucía e todo o Levante de España permaneceron ó carón da República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1" name="Picture 5" descr=""/>
          <p:cNvPicPr/>
          <p:nvPr/>
        </p:nvPicPr>
        <p:blipFill>
          <a:blip r:embed="rId1"/>
          <a:stretch/>
        </p:blipFill>
        <p:spPr>
          <a:xfrm>
            <a:off x="6440040" y="1188360"/>
            <a:ext cx="5363640" cy="433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adroTexto 1"/>
          <p:cNvSpPr/>
          <p:nvPr/>
        </p:nvSpPr>
        <p:spPr>
          <a:xfrm>
            <a:off x="721080" y="154440"/>
            <a:ext cx="5073840" cy="618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es-ES" sz="2000" strike="noStrike" u="sng">
                <a:solidFill>
                  <a:schemeClr val="dk1"/>
                </a:solidFill>
                <a:uFillTx/>
                <a:latin typeface="Times New Roman"/>
              </a:rPr>
              <a:t>CAUSAS OU FACTORES QUE EXPLICAN A SUBLEVACIÓN MILITAR E TRALO SEU FRACASO, A GUERRA CIVIL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-  Os efectos da </a:t>
            </a: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crise do 29 e a expansión do fascismo e do nazismo en Europa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.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es-ES" sz="2000" strike="noStrike" u="sng">
                <a:solidFill>
                  <a:schemeClr val="dk1"/>
                </a:solidFill>
                <a:uFillTx/>
                <a:latin typeface="Times New Roman"/>
              </a:rPr>
              <a:t>Radicalización das dereitas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. Non aceptan a vitoria da Fronte Popular en febreiro de 1936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. Partidarios xa dunha intervención militar e que suporá :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              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- Incremento das filas de Renovación Española e Falanxe.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              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- Inicio estratexia de “puños e pistolas”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que alteren o orde público e que xustifiquen a reclamación dunha medida de forza contra a República liderada polo exército.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8" name="Picture 2" descr="Comparación Falange Española y Vox"/>
          <p:cNvPicPr/>
          <p:nvPr/>
        </p:nvPicPr>
        <p:blipFill>
          <a:blip r:embed="rId1"/>
          <a:stretch/>
        </p:blipFill>
        <p:spPr>
          <a:xfrm>
            <a:off x="5952600" y="1353600"/>
            <a:ext cx="6239160" cy="4462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 Box 4"/>
          <p:cNvSpPr/>
          <p:nvPr/>
        </p:nvSpPr>
        <p:spPr>
          <a:xfrm>
            <a:off x="1523880" y="0"/>
            <a:ext cx="5852880" cy="557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gl-ES" sz="2400" strike="noStrike" u="sng">
                <a:solidFill>
                  <a:srgbClr val="ffff00"/>
                </a:solidFill>
                <a:uFillTx/>
                <a:latin typeface="Garamond"/>
              </a:rPr>
              <a:t>A REACCIÓN DO GOBERNO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Presidente do goberno, Casares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Quiroga tivo máis medo dunha posible revolución das esquerdas que do golpe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militar en si e decretou 2 medidas que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chegaban a destempo: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Emitiu unha mensaxe tranquilizadora á poboación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Decretou o cesamento dos militares sublevados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3" name="Picture 6" descr=""/>
          <p:cNvPicPr/>
          <p:nvPr/>
        </p:nvPicPr>
        <p:blipFill>
          <a:blip r:embed="rId1"/>
          <a:stretch/>
        </p:blipFill>
        <p:spPr>
          <a:xfrm>
            <a:off x="6600960" y="574560"/>
            <a:ext cx="3381120" cy="549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Text Box 7"/>
          <p:cNvSpPr/>
          <p:nvPr/>
        </p:nvSpPr>
        <p:spPr>
          <a:xfrm>
            <a:off x="6937560" y="6108840"/>
            <a:ext cx="2377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Garamond"/>
              </a:rPr>
              <a:t>CASARES QUIROGA.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adroTexto 1"/>
          <p:cNvSpPr/>
          <p:nvPr/>
        </p:nvSpPr>
        <p:spPr>
          <a:xfrm>
            <a:off x="1774800" y="0"/>
            <a:ext cx="8892720" cy="289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Tamén decretou 2 medidas que puxeron en vantaxe ós militares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sublevados: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Disolveu os corpos militares que apoiasen ou estivesen baixo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mando dos sublevados (afectou tamén ós cuarteis onde os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mandos estaban indecisos  e axudou a desmantelar moitas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unidades do exército coas que a República non puido contar).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-    Negouse a entregar armas ó pobo.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6" name="Imagen 2" descr=""/>
          <p:cNvPicPr/>
          <p:nvPr/>
        </p:nvPicPr>
        <p:blipFill>
          <a:blip r:embed="rId1"/>
          <a:stretch/>
        </p:blipFill>
        <p:spPr>
          <a:xfrm>
            <a:off x="3036960" y="2895480"/>
            <a:ext cx="6370200" cy="3933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Box 4"/>
          <p:cNvSpPr/>
          <p:nvPr/>
        </p:nvSpPr>
        <p:spPr>
          <a:xfrm>
            <a:off x="1523880" y="0"/>
            <a:ext cx="5148000" cy="691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INTENTO DE PAZ MTNEZ BARRIO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Casares Quiroga dimitiu ó non ser capaz de controlar a situación.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presidente da República, na madrugada do día 19 de xullo, tentou parar o golpe de Estado e evitar a contenda </a:t>
            </a:r>
            <a:r>
              <a:rPr b="1" lang="gl-ES" sz="2400" strike="noStrike" u="none">
                <a:solidFill>
                  <a:schemeClr val="dk1"/>
                </a:solidFill>
                <a:uFillTx/>
                <a:latin typeface="Garamond"/>
              </a:rPr>
              <a:t>propoñendo un goberno de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gl-ES" sz="2400" strike="noStrike" u="none">
                <a:solidFill>
                  <a:schemeClr val="dk1"/>
                </a:solidFill>
                <a:uFillTx/>
                <a:latin typeface="Garamond"/>
              </a:rPr>
              <a:t>“ </a:t>
            </a:r>
            <a:r>
              <a:rPr b="1" lang="gl-ES" sz="2400" strike="noStrike" u="none">
                <a:solidFill>
                  <a:schemeClr val="dk1"/>
                </a:solidFill>
                <a:uFillTx/>
                <a:latin typeface="Garamond"/>
              </a:rPr>
              <a:t>conciliación” de republicanos de Centro,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presidido por Martínez Barrio, que tentou inutilmente negociar cos militares rebeldes. Mola negouse a un acordo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“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nin pactos de Zanjón, nin abrazos de Vergara”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Tras fracasar nas negociacións,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Martínez Barrio dimitiu.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mesmo día 19 Azaña nomeou a Xosé Giral presidente do goberno.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8" name="Picture 5" descr=""/>
          <p:cNvPicPr/>
          <p:nvPr/>
        </p:nvPicPr>
        <p:blipFill>
          <a:blip r:embed="rId1"/>
          <a:stretch/>
        </p:blipFill>
        <p:spPr>
          <a:xfrm>
            <a:off x="6585120" y="476280"/>
            <a:ext cx="4082760" cy="6192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4"/>
          <p:cNvSpPr/>
          <p:nvPr/>
        </p:nvSpPr>
        <p:spPr>
          <a:xfrm>
            <a:off x="1682640" y="150840"/>
            <a:ext cx="4557240" cy="59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rgbClr val="ffff00"/>
                </a:solidFill>
                <a:uFillTx/>
                <a:latin typeface="Garamond"/>
              </a:rPr>
              <a:t> </a:t>
            </a:r>
            <a:r>
              <a:rPr b="1" lang="gl-ES" sz="2400" strike="noStrike" u="sng">
                <a:solidFill>
                  <a:schemeClr val="dk1"/>
                </a:solidFill>
                <a:uFillTx/>
                <a:latin typeface="Garamond"/>
              </a:rPr>
              <a:t>GOBERNO DE GIRAL.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gl-ES" sz="2400" strike="noStrike" u="none">
                <a:solidFill>
                  <a:schemeClr val="dk1"/>
                </a:solidFill>
                <a:uFillTx/>
                <a:latin typeface="Garamond"/>
              </a:rPr>
              <a:t>(xullo - setembro 1936)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Como presidente do goberno, Giral decidiu, co apoio de todas as forzas da Fronte Popular, dar armas ás organizacións obreiras, maila posibilidade de que estas levasen adiante a revolución social.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Giral presidiu o goberno ata o mes de setembro.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 perda de autoridadee os reveses militares forzaron a súa substitución por Largo Caballero.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0" name="Picture 5" descr=""/>
          <p:cNvPicPr/>
          <p:nvPr/>
        </p:nvPicPr>
        <p:blipFill>
          <a:blip r:embed="rId1"/>
          <a:stretch/>
        </p:blipFill>
        <p:spPr>
          <a:xfrm>
            <a:off x="6240600" y="1197000"/>
            <a:ext cx="4003200" cy="5111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adroTexto 1"/>
          <p:cNvSpPr/>
          <p:nvPr/>
        </p:nvSpPr>
        <p:spPr>
          <a:xfrm>
            <a:off x="330840" y="383040"/>
            <a:ext cx="4745880" cy="630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Durante os primeiros meses da Guerra prodúcese o desmantelamento das institucións políticas republicanas.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A causa do triunfo da sublevación na Submeseta norte, o consecuente illamento de Asturias, País Vasco e Cantabria propiciará a formación dos gobernos de Asturias e País Vasco, que actuaron en ocasións á marxe do goberno central.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Doutra banda en Cataluña, Andalucía e Aragón asistirase a realización de experiencias revolucionarias, coa creación de comunas libertarias e experiencias socializantes no campo e nas industrias.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2" name="Picture 2" descr="Sellos: Asturias ASTURIAS Y LEÓN, FESOFI Nº 6 * *, Guerra Civil, dentado desplazado - Foto 1"/>
          <p:cNvPicPr/>
          <p:nvPr/>
        </p:nvPicPr>
        <p:blipFill>
          <a:blip r:embed="rId1"/>
          <a:stretch/>
        </p:blipFill>
        <p:spPr>
          <a:xfrm>
            <a:off x="5077080" y="1197720"/>
            <a:ext cx="3572640" cy="423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Picture 4" descr="https://tse3.mm.bing.net/th?id=OIP.gek0H51ofnHx10DlL8A67AAAAA&amp;pid=Api&amp;P=0&amp;h=180"/>
          <p:cNvPicPr/>
          <p:nvPr/>
        </p:nvPicPr>
        <p:blipFill>
          <a:blip r:embed="rId2"/>
          <a:stretch/>
        </p:blipFill>
        <p:spPr>
          <a:xfrm>
            <a:off x="8882280" y="1197720"/>
            <a:ext cx="2565000" cy="4236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adroTexto 1"/>
          <p:cNvSpPr/>
          <p:nvPr/>
        </p:nvSpPr>
        <p:spPr>
          <a:xfrm>
            <a:off x="174240" y="130680"/>
            <a:ext cx="5128920" cy="74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Pola contra, no bando sublevado o exército exercerá en exclusiva o poder militar e político.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Trala morte do xeneral Sanjurjo, nun accidente de aviación cando se trasladaba a España para encabezar a sublevación, crean a Xunta de Defensa Nacional, presidida polo xeneral Cabanellas.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O 1 de outubro os xenerais deciden unificar o mando e elixen a Franco como xeneralísimo do exército e xefe do goberno do Estado. Franco exercerá o mando do exército e acabará exercendo a xefatura do Movemento Nacional, partido que unificará ás distintas forzas políticas que se levantaron contra a República, Falanxistas, carlistas, monárquicos…</a:t>
            </a:r>
            <a:br>
              <a:rPr sz="2400"/>
            </a:b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5" name="Picture 2" descr="https://tse2.mm.bing.net/th?id=OIP.9UFEjLraD4LIxYi43asz1QHaFj&amp;pid=Api&amp;P=0&amp;h=180"/>
          <p:cNvPicPr/>
          <p:nvPr/>
        </p:nvPicPr>
        <p:blipFill>
          <a:blip r:embed="rId1"/>
          <a:stretch/>
        </p:blipFill>
        <p:spPr>
          <a:xfrm>
            <a:off x="5859720" y="334080"/>
            <a:ext cx="4468320" cy="335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Picture 4" descr="https://tse3.mm.bing.net/th?id=OIP.djRE1aN_SBYNLLRted3wmwHaFj&amp;pid=Api&amp;P=0&amp;h=180"/>
          <p:cNvPicPr/>
          <p:nvPr/>
        </p:nvPicPr>
        <p:blipFill>
          <a:blip r:embed="rId2"/>
          <a:stretch/>
        </p:blipFill>
        <p:spPr>
          <a:xfrm>
            <a:off x="5990400" y="3685320"/>
            <a:ext cx="4250520" cy="3187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 Box 4"/>
          <p:cNvSpPr/>
          <p:nvPr/>
        </p:nvSpPr>
        <p:spPr>
          <a:xfrm>
            <a:off x="1326600" y="193680"/>
            <a:ext cx="9693360" cy="66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</a:t>
            </a: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A CONFIGURACIÓN DOS DOUS BANDOS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</a:t>
            </a: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OS SUBLEVADOS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- Xustifican a sublevación como un Alzamento Nacional de apoio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espontáneo, popular, cívico militar en defensa da relixión, da unidade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da patria e da propiedade privada. Cualificaron de España Nacional ó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seu territorio.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Grupos que os apoian: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OFICIAIS INTERMEDIOS DO EXÉRCITO DE TERRA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GARDA CIVIL (AGÁS BARCELONA)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PEQUENOS E MEDIANOS PROPIETARIOS AGRÍCOLAS: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No norte: Galicia, Castela- León, Navarra, zona occidental de Aragón.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CATÓLICOS E CONSERVADORES: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CEDA,                                          Monárquicos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Carlistas                                         Falanxistas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IGREXA: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cualificou a sublevación de cruzada contra o comunismo, en defensa da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orde social, da fe católica... A igrexa non fixo ningunha crítica ós sublevados,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Heroes cristiáns fronte aos bárbaros republicanos.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Box 4"/>
          <p:cNvSpPr/>
          <p:nvPr/>
        </p:nvSpPr>
        <p:spPr>
          <a:xfrm>
            <a:off x="1571040" y="7920"/>
            <a:ext cx="9220320" cy="66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</a:t>
            </a: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AS FORZAS REPUBLICANAS: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goberno da República apoiado polas forzas da Fronte Popular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consideraban que os militares rebeláranse contra a orde legalmente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establecida e contra as reformas do bienio e da Fronte Popular.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Apoiadas por: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MAIORÍA DOS XENERAIS DO EXÉRCITO DA TERRA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A MARIÑEIRÍA (amotinouse contra os xefes e fíxose co control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da maioría dos navíos.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A AVIACIÓN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A GARDA DE ASALTO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AS MASAS OBREIRAS URBANAS DAS CIDADES INDUSTRIAIS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XORNALEIROS DO SUR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PEQUENA BURGUESÍA URBANA.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Box 4"/>
          <p:cNvSpPr/>
          <p:nvPr/>
        </p:nvSpPr>
        <p:spPr>
          <a:xfrm>
            <a:off x="1337040" y="79200"/>
            <a:ext cx="936936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folHlink"/>
                </a:solidFill>
                <a:uFillTx/>
                <a:latin typeface="Garamond"/>
              </a:rPr>
              <a:t>TRAZOS XERAIS DA GUERRA CIVIL: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Considérase un claro antecedente da 2ª Guerra Mundial polas súas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implicacións políticas e os seus trazos: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                       </a:t>
            </a: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É UNHA GUERRA IDEOLÓXICA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FASCISMO ........................................................................ DEMOCRACIA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CRISTIANISMO .............................................................. COMUNISMO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0" name="Picture 5" descr=""/>
          <p:cNvPicPr/>
          <p:nvPr/>
        </p:nvPicPr>
        <p:blipFill>
          <a:blip r:embed="rId1"/>
          <a:stretch/>
        </p:blipFill>
        <p:spPr>
          <a:xfrm>
            <a:off x="4008600" y="3429000"/>
            <a:ext cx="2239560" cy="302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" name="Picture 6" descr=""/>
          <p:cNvPicPr/>
          <p:nvPr/>
        </p:nvPicPr>
        <p:blipFill>
          <a:blip r:embed="rId2"/>
          <a:stretch/>
        </p:blipFill>
        <p:spPr>
          <a:xfrm>
            <a:off x="1703520" y="3429000"/>
            <a:ext cx="2268000" cy="309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Picture 7" descr=""/>
          <p:cNvPicPr/>
          <p:nvPr/>
        </p:nvPicPr>
        <p:blipFill>
          <a:blip r:embed="rId3"/>
          <a:stretch/>
        </p:blipFill>
        <p:spPr>
          <a:xfrm>
            <a:off x="6311880" y="3429000"/>
            <a:ext cx="2109600" cy="302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Picture 8" descr=""/>
          <p:cNvPicPr/>
          <p:nvPr/>
        </p:nvPicPr>
        <p:blipFill>
          <a:blip r:embed="rId4"/>
          <a:stretch/>
        </p:blipFill>
        <p:spPr>
          <a:xfrm>
            <a:off x="8475840" y="3357720"/>
            <a:ext cx="2192040" cy="3177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Box 4"/>
          <p:cNvSpPr/>
          <p:nvPr/>
        </p:nvSpPr>
        <p:spPr>
          <a:xfrm>
            <a:off x="1732680" y="150840"/>
            <a:ext cx="899172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MOBILIZOU A TODA A POBOACIÓN: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SUBLEVADOS:                                             REPUBLICANOS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Exército mobilizou a                                      Fragmentación do poder do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Poboación                                                       Estado, foron os sindicatos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 canle de mobilización.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5" name="Picture 5" descr=""/>
          <p:cNvPicPr/>
          <p:nvPr/>
        </p:nvPicPr>
        <p:blipFill>
          <a:blip r:embed="rId1"/>
          <a:stretch/>
        </p:blipFill>
        <p:spPr>
          <a:xfrm>
            <a:off x="1992240" y="2743200"/>
            <a:ext cx="2879280" cy="411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Picture 6" descr=""/>
          <p:cNvPicPr/>
          <p:nvPr/>
        </p:nvPicPr>
        <p:blipFill>
          <a:blip r:embed="rId2"/>
          <a:stretch/>
        </p:blipFill>
        <p:spPr>
          <a:xfrm>
            <a:off x="5232240" y="3048120"/>
            <a:ext cx="2752200" cy="380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Picture 7" descr=""/>
          <p:cNvPicPr/>
          <p:nvPr/>
        </p:nvPicPr>
        <p:blipFill>
          <a:blip r:embed="rId3"/>
          <a:stretch/>
        </p:blipFill>
        <p:spPr>
          <a:xfrm>
            <a:off x="8139240" y="3112920"/>
            <a:ext cx="2528640" cy="3744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adroTexto 1"/>
          <p:cNvSpPr/>
          <p:nvPr/>
        </p:nvSpPr>
        <p:spPr>
          <a:xfrm>
            <a:off x="502200" y="489240"/>
            <a:ext cx="5511960" cy="55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es-ES" sz="2000" strike="noStrike" u="sng">
                <a:solidFill>
                  <a:schemeClr val="dk1"/>
                </a:solidFill>
                <a:uFillTx/>
                <a:latin typeface="Times New Roman"/>
              </a:rPr>
              <a:t>Radicalización das esquerdas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A causa de: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. </a:t>
            </a: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Medidas contrarreformistas do Bienio Negro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2 anos de represión por parte de grandes propietarios e patróns (despidos laborais e non contratación de xornaleiros sindicalizados...).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. </a:t>
            </a: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O perigo do fascismo.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Radicalización: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Negativa do PSOE, 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Largo Caballero, </a:t>
            </a: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a colaborar co goberno republicano de Azaña 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(disposto a reiniciar e reactivar as reformas iniciadas no primeiro Bienio) e </a:t>
            </a: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radicalización no discurso revolucionario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.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Intensificación de </a:t>
            </a: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ocupación de terras </a:t>
            </a: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para forzar e espallar a Reforma Agraria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Conflitos laborais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0" name="Picture 2" descr="25 de marzo de 1936: Ocho puntos para comprender las ocupaciones ..."/>
          <p:cNvPicPr/>
          <p:nvPr/>
        </p:nvPicPr>
        <p:blipFill>
          <a:blip r:embed="rId1"/>
          <a:stretch/>
        </p:blipFill>
        <p:spPr>
          <a:xfrm>
            <a:off x="6067440" y="1312560"/>
            <a:ext cx="6124320" cy="4190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4"/>
          <p:cNvSpPr/>
          <p:nvPr/>
        </p:nvSpPr>
        <p:spPr>
          <a:xfrm>
            <a:off x="2012400" y="150840"/>
            <a:ext cx="871704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É UN COMBATE SOCIAL. UNHA LOITA DE CLASES: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OBREIROS                                                      PATRÓNS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XORNALEIROS                                    GRANDES PROPIETARIOS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9" name="Picture 5" descr=""/>
          <p:cNvPicPr/>
          <p:nvPr/>
        </p:nvPicPr>
        <p:blipFill>
          <a:blip r:embed="rId1"/>
          <a:stretch/>
        </p:blipFill>
        <p:spPr>
          <a:xfrm>
            <a:off x="4367160" y="3860640"/>
            <a:ext cx="2592000" cy="299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Picture 6" descr=""/>
          <p:cNvPicPr/>
          <p:nvPr/>
        </p:nvPicPr>
        <p:blipFill>
          <a:blip r:embed="rId2"/>
          <a:stretch/>
        </p:blipFill>
        <p:spPr>
          <a:xfrm>
            <a:off x="4295880" y="620640"/>
            <a:ext cx="2592000" cy="323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 Box 4"/>
          <p:cNvSpPr/>
          <p:nvPr/>
        </p:nvSpPr>
        <p:spPr>
          <a:xfrm>
            <a:off x="1662120" y="150840"/>
            <a:ext cx="858492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MESTURA FORMAS DE COMBATE ARCAICAS E NOVAS: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ARCAICAS                                                                 NOVAS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Combate corpo a corpo                                   Combate tanques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Ocupación terreo palmo a palmo                    Bombardeos poboación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Escaso equipamento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 soldados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Trincheiras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2" name="Picture 2" descr="http://www.picadillocircus.com/news/wp-content/uploads/guerracivil.jpg"/>
          <p:cNvPicPr/>
          <p:nvPr/>
        </p:nvPicPr>
        <p:blipFill>
          <a:blip r:embed="rId1"/>
          <a:stretch/>
        </p:blipFill>
        <p:spPr>
          <a:xfrm>
            <a:off x="1523880" y="4164120"/>
            <a:ext cx="4103280" cy="2693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Picture 6" descr=""/>
          <p:cNvPicPr/>
          <p:nvPr/>
        </p:nvPicPr>
        <p:blipFill>
          <a:blip r:embed="rId2"/>
          <a:stretch/>
        </p:blipFill>
        <p:spPr>
          <a:xfrm>
            <a:off x="7859880" y="4086360"/>
            <a:ext cx="2808000" cy="277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Picture 7" descr=""/>
          <p:cNvPicPr/>
          <p:nvPr/>
        </p:nvPicPr>
        <p:blipFill>
          <a:blip r:embed="rId3"/>
          <a:stretch/>
        </p:blipFill>
        <p:spPr>
          <a:xfrm>
            <a:off x="4583160" y="2349360"/>
            <a:ext cx="3790440" cy="264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Box 4"/>
          <p:cNvSpPr/>
          <p:nvPr/>
        </p:nvSpPr>
        <p:spPr>
          <a:xfrm>
            <a:off x="1947600" y="223920"/>
            <a:ext cx="905256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AS MILICIAS POPULARES: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 descomposición do exército e do goberno no bando republicano,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posibilitou que o pobo se armase e que as organizacións obreiras creasen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as súas propias milicias armadas, que ó mesmo tempo que se opoñían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ós sublevados van liderar intentos revolucionarios de crear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unha nova sociedade, (revolución ó mesmo tempo que a guerra),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como foi máis evidente nas zonas controladas polos anarquistas.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6" name="Picture 2" descr="http://historiasconhistoria.es/imagenes/tiznaos/anarqui01.jpg"/>
          <p:cNvPicPr/>
          <p:nvPr/>
        </p:nvPicPr>
        <p:blipFill>
          <a:blip r:embed="rId1"/>
          <a:stretch/>
        </p:blipFill>
        <p:spPr>
          <a:xfrm>
            <a:off x="3287880" y="2924280"/>
            <a:ext cx="5560560" cy="3690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roup 59"/>
          <p:cNvGraphicFramePr/>
          <p:nvPr/>
        </p:nvGraphicFramePr>
        <p:xfrm>
          <a:off x="1703520" y="0"/>
          <a:ext cx="8964360" cy="6857640"/>
        </p:xfrm>
        <a:graphic>
          <a:graphicData uri="http://schemas.openxmlformats.org/drawingml/2006/table">
            <a:tbl>
              <a:tblPr/>
              <a:tblGrid>
                <a:gridCol w="3455640"/>
                <a:gridCol w="2808000"/>
                <a:gridCol w="2700000"/>
              </a:tblGrid>
              <a:tr h="588960">
                <a:tc gridSpan="3"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                               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AXUDAS AO BANDO SUBLEVADO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s-ES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s-ES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5904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ALEMA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Ñ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ITALIA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PORTUGAL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6782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Fundamental nos primeiros</a:t>
                      </a:r>
                      <a:r>
                        <a:rPr b="0" lang="es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d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as para transportar ex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é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rcito de 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frica 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Pen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nsula.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Lexi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C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ndor: Avi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ns e tanques. Inaugura bombardeos poboaci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civil en Europa: Madrid, Guernica, Barcelona...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Alema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ñ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 consegue a concesi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de explotaci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de minerais e materias primas.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Fundamental nos inicios, paso do Estreito.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Unidades militares tam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é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compostas de voluntarios, os camisas negras (retirados en 1938)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Busca controlar estratexicamente o Mediterr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neo.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Axuda menos significativa.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Facilitou paso de armas e v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veres.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10.000 voluntarios, os viriatos.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 Box 4"/>
          <p:cNvSpPr/>
          <p:nvPr/>
        </p:nvSpPr>
        <p:spPr>
          <a:xfrm>
            <a:off x="1774800" y="0"/>
            <a:ext cx="4105080" cy="64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Times New Roman"/>
              </a:rPr>
              <a:t>A República non acadou a axuda das democracias europeas, pois estas van apoiar a Non Intervención.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Times New Roman"/>
              </a:rPr>
              <a:t>Só acadará a axuda da URSS e en menor medida de México, sendo a máis significativa a axuda das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Times New Roman"/>
              </a:rPr>
              <a:t>        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Times New Roman"/>
              </a:rPr>
              <a:t>Brigadas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Times New Roman"/>
              </a:rPr>
              <a:t>        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Times New Roman"/>
              </a:rPr>
              <a:t>Internacionais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Picture 2" descr="http://www.glogster.com/media/5/22/14/59/22145959.jpg"/>
          <p:cNvPicPr/>
          <p:nvPr/>
        </p:nvPicPr>
        <p:blipFill>
          <a:blip r:embed="rId1"/>
          <a:stretch/>
        </p:blipFill>
        <p:spPr>
          <a:xfrm>
            <a:off x="6037200" y="620640"/>
            <a:ext cx="4630320" cy="522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Group 67"/>
          <p:cNvGraphicFramePr/>
          <p:nvPr/>
        </p:nvGraphicFramePr>
        <p:xfrm>
          <a:off x="1523880" y="44280"/>
          <a:ext cx="9143640" cy="6813360"/>
        </p:xfrm>
        <a:graphic>
          <a:graphicData uri="http://schemas.openxmlformats.org/drawingml/2006/table">
            <a:tbl>
              <a:tblPr/>
              <a:tblGrid>
                <a:gridCol w="3348000"/>
                <a:gridCol w="2376360"/>
                <a:gridCol w="3419280"/>
              </a:tblGrid>
              <a:tr h="625320">
                <a:tc gridSpan="3"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AXUDAS 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REP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Ú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BLICA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s-ES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s-ES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633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URSS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M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É</a:t>
                      </a: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XICO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BRIGADAS INTERN</a:t>
                      </a:r>
                      <a:endParaRPr b="0" lang="es-ES" sz="2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72436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gl-ES" sz="2000" strike="noStrike" u="sng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En principio, </a:t>
                      </a:r>
                      <a:r>
                        <a:rPr b="0" lang="gl-ES" sz="2000" strike="noStrike" u="sng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000" strike="noStrike" u="sng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marxe: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Ante a ameaza nazi, pretende achegarse 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s democracias occidentais, por iso acepta a Non Intervenci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INTERVENCI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N: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Presi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dos trostkistas e do pobo sovi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é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tico.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Constataci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axuda italiana e alem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s sublevados: 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Axudar 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Rep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ú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blica: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   </a:t>
                      </a:r>
                      <a:r>
                        <a:rPr b="0" lang="gl-ES" sz="2000" strike="noStrike" u="sng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Venda de armas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gl-ES" sz="1800" strike="noStrike" u="none">
                          <a:solidFill>
                            <a:schemeClr val="dk1"/>
                          </a:solidFill>
                          <a:uFillTx/>
                          <a:latin typeface="Garamond"/>
                        </a:rPr>
                        <a:t>(Tanques, avións....)</a:t>
                      </a:r>
                      <a:endParaRPr b="0" lang="es-ES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(ouro do Banco de Espa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ñ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a)      e </a:t>
                      </a:r>
                      <a:r>
                        <a:rPr b="0" lang="gl-ES" sz="2000" strike="noStrike" u="sng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especialistas 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Acollida nenos espa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ñ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ois.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Apoio do seu presidente C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rdenas, 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Env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o de armas (simb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ó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lico)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Pa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s de acollida para exiliados republicanos.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Voluntarios antifascistas de todo o mundo. 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Obreiros e intelectuais como Orwell, Hemingway, Malraux...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Axudados pola Internacional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Comunista (Komintern), pasaban polos seus propios medios 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á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Pen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nsula.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40.000 a 60.000. axudaron na defensa de Madrid e, sobre todo, axuda moral.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Abandonan Espa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ñ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a en outubro 1938 a instancias do goberno Negr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í</a:t>
                      </a:r>
                      <a:r>
                        <a:rPr b="0" lang="gl-ES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n e a SDN</a:t>
                      </a:r>
                      <a:endParaRPr b="0" lang="es-ES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 Box 4"/>
          <p:cNvSpPr/>
          <p:nvPr/>
        </p:nvSpPr>
        <p:spPr>
          <a:xfrm>
            <a:off x="1523520" y="-95400"/>
            <a:ext cx="8664840" cy="691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folHlink"/>
                </a:solidFill>
                <a:uFillTx/>
                <a:latin typeface="Garamond"/>
              </a:rPr>
              <a:t>A INTERVENCIÓN ESTRANXEIRA: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2 Ideoloxías opostas e </a:t>
            </a: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2 políticas a nivel internacional</a:t>
            </a: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: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1- </a:t>
            </a:r>
            <a:r>
              <a:rPr b="0" lang="gl-ES" sz="3200" strike="noStrike" u="sng">
                <a:solidFill>
                  <a:schemeClr val="dk1"/>
                </a:solidFill>
                <a:uFillTx/>
                <a:latin typeface="Garamond"/>
              </a:rPr>
              <a:t>DEMOCRACIAS (G. Bretaña, Francia):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  </a:t>
            </a: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NON INTERVENCIÓN.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Evitar o conflito con Italia e Alemaña.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EE.UU tampouco intervén aínda que compañías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privadas norteamericanas subministrarán petróleo a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Franco e algúns norteamericanos virán como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Garamond"/>
              </a:rPr>
              <a:t>voluntarios ás Brigadas Internacionais.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2" name="Picture 5" descr=""/>
          <p:cNvPicPr/>
          <p:nvPr/>
        </p:nvPicPr>
        <p:blipFill>
          <a:blip r:embed="rId1"/>
          <a:stretch/>
        </p:blipFill>
        <p:spPr>
          <a:xfrm>
            <a:off x="3575160" y="981000"/>
            <a:ext cx="3168360" cy="2458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 Box 4"/>
          <p:cNvSpPr/>
          <p:nvPr/>
        </p:nvSpPr>
        <p:spPr>
          <a:xfrm>
            <a:off x="399240" y="77760"/>
            <a:ext cx="11152800" cy="656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Times New Roman"/>
              </a:rPr>
              <a:t>2- Fascismos (Italia e Alemaña):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Times New Roman"/>
              </a:rPr>
              <a:t>  </a:t>
            </a:r>
            <a:r>
              <a:rPr b="0" lang="gl-ES" sz="3200" strike="noStrike" u="none">
                <a:solidFill>
                  <a:schemeClr val="dk1"/>
                </a:solidFill>
                <a:uFillTx/>
                <a:latin typeface="Times New Roman"/>
              </a:rPr>
              <a:t>Expansionismo. 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Times New Roman"/>
              </a:rPr>
              <a:t>Italia: Trata de reforzar a súa posición no Mediterráneo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Times New Roman"/>
              </a:rPr>
              <a:t>Alemaña: Debilitar a posición de Francia. Probar o seu exército.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chemeClr val="dk1"/>
                </a:solidFill>
                <a:uFillTx/>
                <a:latin typeface="Times New Roman"/>
              </a:rPr>
              <a:t>Os sublevados solicitaron axuda das potencias fascistas (Alemaña e Italia) que a aportaron enseguida (sobre todo o apoio aéreo que necesitaba Franco para trasladar o exército de África á Península).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4" name="Picture 6" descr=""/>
          <p:cNvPicPr/>
          <p:nvPr/>
        </p:nvPicPr>
        <p:blipFill>
          <a:blip r:embed="rId1"/>
          <a:stretch/>
        </p:blipFill>
        <p:spPr>
          <a:xfrm>
            <a:off x="5679720" y="2210040"/>
            <a:ext cx="3580920" cy="268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Picture 7" descr=""/>
          <p:cNvPicPr/>
          <p:nvPr/>
        </p:nvPicPr>
        <p:blipFill>
          <a:blip r:embed="rId2"/>
          <a:stretch/>
        </p:blipFill>
        <p:spPr>
          <a:xfrm>
            <a:off x="1206360" y="2256120"/>
            <a:ext cx="3962160" cy="2639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 Box 2"/>
          <p:cNvSpPr/>
          <p:nvPr/>
        </p:nvSpPr>
        <p:spPr>
          <a:xfrm>
            <a:off x="120240" y="163800"/>
            <a:ext cx="6782400" cy="777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gl-ES" sz="2400" strike="noStrike" u="none">
                <a:solidFill>
                  <a:schemeClr val="dk1"/>
                </a:solidFill>
                <a:uFillTx/>
                <a:latin typeface="Garamond"/>
              </a:rPr>
              <a:t>A NON INTERVENCIÓN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No inicio do conflito, ambos bandos pediron axuda.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Os sublevados a Alemaña e a Italia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 República a Francia.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Gran Bretaña e Francia propuxeron a creación dun Comité de Non Intervención para evitar que se convertese nun conflito internacional.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Obxectivo: Prohibición de enviar homes ou armas a calquera dos bandos.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Todas as grandes potencias firmaron o acordo.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sng">
                <a:solidFill>
                  <a:schemeClr val="dk1"/>
                </a:solidFill>
                <a:uFillTx/>
                <a:latin typeface="Garamond"/>
              </a:rPr>
              <a:t>O CUMPRIMENTO DA NON INTERVENCIÓN: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Alemaña e Italia non cumpriron e enviaron axuda ós sublevados, a través de empresas privadas.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 Comité de Non Intervención declarouse incompetente para obrigar ó cumprimento do pactado.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7" name="Picture 3" descr=""/>
          <p:cNvPicPr/>
          <p:nvPr/>
        </p:nvPicPr>
        <p:blipFill>
          <a:blip r:embed="rId1"/>
          <a:stretch/>
        </p:blipFill>
        <p:spPr>
          <a:xfrm>
            <a:off x="6993360" y="547560"/>
            <a:ext cx="3695760" cy="5817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 Box 4"/>
          <p:cNvSpPr/>
          <p:nvPr/>
        </p:nvSpPr>
        <p:spPr>
          <a:xfrm>
            <a:off x="3805560" y="0"/>
            <a:ext cx="5406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INTERVENCIÓN DAS DEMOCRACIAS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Text Box 5"/>
          <p:cNvSpPr/>
          <p:nvPr/>
        </p:nvSpPr>
        <p:spPr>
          <a:xfrm>
            <a:off x="1774800" y="476280"/>
            <a:ext cx="10416960" cy="647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gl-ES" sz="2400" strike="noStrike" u="sng">
                <a:solidFill>
                  <a:schemeClr val="dk1"/>
                </a:solidFill>
                <a:uFillTx/>
                <a:latin typeface="Garamond"/>
              </a:rPr>
              <a:t>ESTADOS UNIDOS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OFICIALMENTE:                               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Garamond"/>
              </a:rPr>
              <a:t>INTERESES PRIVADOS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Non Intervención.                        Permitiu a venda de petróleo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 armas de empresas privadas ós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sublevados.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Non impediu a chegada de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voluntarios das Brigadas Internacionais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gl-ES" sz="2400" strike="noStrike" u="sng">
                <a:solidFill>
                  <a:schemeClr val="dk1"/>
                </a:solidFill>
                <a:uFillTx/>
                <a:latin typeface="Garamond"/>
              </a:rPr>
              <a:t>GRAN BRETAÑA                                           FRANCIA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Medo a espallamento do conflito.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Medo a radicalización social que poña en perigo        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os seus intereses económicos.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NON INTERVENCIÓN                                NON INTERVENCIÓN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Ó principio axuda á República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Pecha a fronteira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Paso voluntarios e contrabando armas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adroTexto 1"/>
          <p:cNvSpPr/>
          <p:nvPr/>
        </p:nvSpPr>
        <p:spPr>
          <a:xfrm>
            <a:off x="347760" y="0"/>
            <a:ext cx="11642040" cy="67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s-ES" sz="2000" strike="noStrike" u="sng">
                <a:solidFill>
                  <a:schemeClr val="dk1"/>
                </a:solidFill>
                <a:uFillTx/>
                <a:latin typeface="Times New Roman"/>
              </a:rPr>
              <a:t>- A ameaza das reformas ás oligarquías tradicionais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(grandes propietarios, burguesía industrial e financeira, Igrexa) potenciarán a súa demanda e colaboración nunha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sublevación militar que apoiará unha parte do exército.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- </a:t>
            </a:r>
            <a:r>
              <a:rPr b="1" lang="es-ES" sz="2000" strike="noStrike" u="sng">
                <a:solidFill>
                  <a:schemeClr val="dk1"/>
                </a:solidFill>
                <a:uFillTx/>
                <a:latin typeface="Times New Roman"/>
              </a:rPr>
              <a:t>Parte do exército partidario dun golpe militar contra a República de esquerdas.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" sz="2000" strike="noStrike" u="none">
                <a:solidFill>
                  <a:schemeClr val="dk1"/>
                </a:solidFill>
                <a:uFillTx/>
                <a:latin typeface="Times New Roman"/>
              </a:rPr>
              <a:t>Destacan os membros da UME e grande parte dos militares africanistas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2" name="Picture 2" descr="Tres días decisivos en la vida del General Franco - Página YaakovBcn"/>
          <p:cNvPicPr/>
          <p:nvPr/>
        </p:nvPicPr>
        <p:blipFill>
          <a:blip r:embed="rId1"/>
          <a:stretch/>
        </p:blipFill>
        <p:spPr>
          <a:xfrm>
            <a:off x="2422080" y="1043280"/>
            <a:ext cx="6798600" cy="4776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adroTexto 1"/>
          <p:cNvSpPr/>
          <p:nvPr/>
        </p:nvSpPr>
        <p:spPr>
          <a:xfrm>
            <a:off x="215280" y="268920"/>
            <a:ext cx="5001840" cy="52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s-ES" sz="2400" strike="noStrike" u="none">
                <a:solidFill>
                  <a:schemeClr val="dk1"/>
                </a:solidFill>
                <a:uFillTx/>
                <a:latin typeface="Garamond"/>
              </a:rPr>
              <a:t>Brigadas Internacionais.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Formadas por voluntarios antifascistas de todo o mundo, entre os seus compoñentes destacan os obreiros de distinto signo ideolóxico (comunistas, socialistas, trotskistas, demócratas, todos eles antifascistas). 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Tamén chegarán en apoio da República intelectuais, entre os que acabarán sobresaíndo os nomes de Orwell, Hemingway, Malraux...</a:t>
            </a:r>
            <a:r>
              <a:rPr b="0" lang="es-ES" sz="24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1" name="Picture 2" descr="Albacete rindió homenaje a las Brigadas Internacionales - El Digital de  Albacete"/>
          <p:cNvPicPr/>
          <p:nvPr/>
        </p:nvPicPr>
        <p:blipFill>
          <a:blip r:embed="rId1"/>
          <a:stretch/>
        </p:blipFill>
        <p:spPr>
          <a:xfrm>
            <a:off x="6274080" y="268920"/>
            <a:ext cx="4949640" cy="263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Picture 4" descr="La Guerra Civil de tinta | EL MUNDO"/>
          <p:cNvPicPr/>
          <p:nvPr/>
        </p:nvPicPr>
        <p:blipFill>
          <a:blip r:embed="rId2"/>
          <a:stretch/>
        </p:blipFill>
        <p:spPr>
          <a:xfrm>
            <a:off x="6231240" y="2900520"/>
            <a:ext cx="5143320" cy="3876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adroTexto 1"/>
          <p:cNvSpPr/>
          <p:nvPr/>
        </p:nvSpPr>
        <p:spPr>
          <a:xfrm>
            <a:off x="241920" y="268920"/>
            <a:ext cx="5001840" cy="557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A maioría dos brigadistas, axudados pola Internacional Comunista (Komintern) con sede en París, pasaban polos seus propios medios á Península, onde eran dirixidos cara a Albacete para o seu adestramento.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Foi importante a súa axuda na defensa de Madrid, aínda que fora fundamentalmente moral, e participaron nas principais batallas da Guerra, Jarama, Teruel, Ebro...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En total puideron chegar a ser entre 40.000 e 60.000 brigadistas.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4" name="Picture 2" descr="Las Brigadas Internacionales en Albacete"/>
          <p:cNvPicPr/>
          <p:nvPr/>
        </p:nvPicPr>
        <p:blipFill>
          <a:blip r:embed="rId1"/>
          <a:stretch/>
        </p:blipFill>
        <p:spPr>
          <a:xfrm>
            <a:off x="5701680" y="268920"/>
            <a:ext cx="5956560" cy="399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5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gl-E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76" name="Picture 8" descr="Comprar Bandera Brigadas Internacionales - Comprarbanderas.es"/>
          <p:cNvPicPr/>
          <p:nvPr/>
        </p:nvPicPr>
        <p:blipFill>
          <a:blip r:embed="rId2"/>
          <a:stretch/>
        </p:blipFill>
        <p:spPr>
          <a:xfrm>
            <a:off x="6516000" y="4266720"/>
            <a:ext cx="3924000" cy="261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adroTexto 1"/>
          <p:cNvSpPr/>
          <p:nvPr/>
        </p:nvSpPr>
        <p:spPr>
          <a:xfrm>
            <a:off x="322560" y="322560"/>
            <a:ext cx="5069160" cy="630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O 21 de setembro de 1938 Negrín comprometeuse de forma unilateral a retirar todos os voluntarios estranxeiros que combatían pola República.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Con esta acción pretendía que se considerase a condición de belixerante e poder mercar as armas que a República necesitaba para a súa defensa (unha vez creado o exército da República, máis que homes, necesitaba armas).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s-ES" sz="2400" strike="noStrike" u="none">
                <a:solidFill>
                  <a:schemeClr val="dk1"/>
                </a:solidFill>
                <a:uFillTx/>
                <a:latin typeface="Garamond"/>
              </a:rPr>
              <a:t>Despois de ser concentrados en Barcelona, onde recibiron unha cálida homenaxe, empezan a abandonar España a partir do mes de novembro.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8" name="Picture 4" descr="elmundolibro.com | especiales"/>
          <p:cNvPicPr/>
          <p:nvPr/>
        </p:nvPicPr>
        <p:blipFill>
          <a:blip r:embed="rId1"/>
          <a:stretch/>
        </p:blipFill>
        <p:spPr>
          <a:xfrm>
            <a:off x="6045480" y="134640"/>
            <a:ext cx="4725360" cy="337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Picture 6" descr="Barcelona, 25 Octubre 1938. Ceremonia de despedida a los voluntarios de las Brigadas  Internacionales. By Robert Capa"/>
          <p:cNvPicPr/>
          <p:nvPr/>
        </p:nvPicPr>
        <p:blipFill>
          <a:blip r:embed="rId2"/>
          <a:stretch/>
        </p:blipFill>
        <p:spPr>
          <a:xfrm>
            <a:off x="6450840" y="3510000"/>
            <a:ext cx="4320000" cy="3267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1523880" y="3284640"/>
            <a:ext cx="9143640" cy="3573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Picture 3" descr=""/>
          <p:cNvPicPr/>
          <p:nvPr/>
        </p:nvPicPr>
        <p:blipFill>
          <a:blip r:embed="rId2"/>
          <a:stretch/>
        </p:blipFill>
        <p:spPr>
          <a:xfrm>
            <a:off x="2023920" y="0"/>
            <a:ext cx="7857720" cy="360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"/>
          <p:cNvPicPr/>
          <p:nvPr/>
        </p:nvPicPr>
        <p:blipFill>
          <a:blip r:embed="rId1"/>
          <a:stretch/>
        </p:blipFill>
        <p:spPr>
          <a:xfrm>
            <a:off x="1523880" y="0"/>
            <a:ext cx="898956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 Box 4"/>
          <p:cNvSpPr/>
          <p:nvPr/>
        </p:nvSpPr>
        <p:spPr>
          <a:xfrm>
            <a:off x="1682640" y="149400"/>
            <a:ext cx="18396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gl-ES" sz="1800" strike="noStrike" u="none">
              <a:solidFill>
                <a:schemeClr val="dk1"/>
              </a:solidFill>
              <a:uFillTx/>
              <a:latin typeface="Garamond"/>
            </a:endParaRPr>
          </a:p>
        </p:txBody>
      </p:sp>
      <p:sp>
        <p:nvSpPr>
          <p:cNvPr id="185" name="Text Box 5"/>
          <p:cNvSpPr/>
          <p:nvPr/>
        </p:nvSpPr>
        <p:spPr>
          <a:xfrm>
            <a:off x="1650240" y="55440"/>
            <a:ext cx="8816400" cy="66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3200" strike="noStrike" u="none">
                <a:solidFill>
                  <a:srgbClr val="ffff00"/>
                </a:solidFill>
                <a:uFillTx/>
                <a:latin typeface="Garamond"/>
              </a:rPr>
              <a:t>A REPRESIÓN:</a:t>
            </a:r>
            <a:endParaRPr b="0" lang="es-E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Nos 2 bandos vanse dar, especialmente nos primeiros meses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da guerra, actos de violencia, represión e terror.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A principal diferenza vai radicar na política das autoridades,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mentres na zona republicana, haberá intentos de rematar coa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violencia indiscriminada e espontánea, nos sublevados non 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chemeClr val="dk1"/>
                </a:solidFill>
                <a:uFillTx/>
                <a:latin typeface="Garamond"/>
              </a:rPr>
              <a:t>haberá  esta preocupación.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6" name="Picture 6" descr=""/>
          <p:cNvPicPr/>
          <p:nvPr/>
        </p:nvPicPr>
        <p:blipFill>
          <a:blip r:embed="rId1"/>
          <a:stretch/>
        </p:blipFill>
        <p:spPr>
          <a:xfrm>
            <a:off x="5232240" y="2060640"/>
            <a:ext cx="3958920" cy="290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7" name="Picture 7" descr=""/>
          <p:cNvPicPr/>
          <p:nvPr/>
        </p:nvPicPr>
        <p:blipFill>
          <a:blip r:embed="rId2"/>
          <a:stretch/>
        </p:blipFill>
        <p:spPr>
          <a:xfrm>
            <a:off x="1992240" y="2133720"/>
            <a:ext cx="2879280" cy="2866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 Box 4"/>
          <p:cNvSpPr/>
          <p:nvPr/>
        </p:nvSpPr>
        <p:spPr>
          <a:xfrm>
            <a:off x="1537200" y="176040"/>
            <a:ext cx="8466480" cy="67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rgbClr val="ffff00"/>
                </a:solidFill>
                <a:uFillTx/>
                <a:latin typeface="Garamond"/>
              </a:rPr>
              <a:t>ZONA REPUBLICANA: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Vítimas da represión:       Militares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Eclesiásticos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Empresarios e Terratenentes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Políticos e intelectuais de dereitas.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rgbClr val="ffff00"/>
                </a:solidFill>
                <a:uFillTx/>
                <a:latin typeface="Garamond"/>
              </a:rPr>
              <a:t>A desintegración das institucións do Estado, provocaron actuacións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rgbClr val="ffff00"/>
                </a:solidFill>
                <a:uFillTx/>
                <a:latin typeface="Garamond"/>
              </a:rPr>
              <a:t>incontroladas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. Para evitar abusos creáronse os Tribunais Populares.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Despois dos meses iniciais da Guerra, continuaron, pero con moita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menos intensidade.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9" name="Picture 5" descr=""/>
          <p:cNvPicPr/>
          <p:nvPr/>
        </p:nvPicPr>
        <p:blipFill>
          <a:blip r:embed="rId1"/>
          <a:stretch/>
        </p:blipFill>
        <p:spPr>
          <a:xfrm>
            <a:off x="1847880" y="2492280"/>
            <a:ext cx="4176360" cy="278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0" name="Picture 6" descr=""/>
          <p:cNvPicPr/>
          <p:nvPr/>
        </p:nvPicPr>
        <p:blipFill>
          <a:blip r:embed="rId2"/>
          <a:stretch/>
        </p:blipFill>
        <p:spPr>
          <a:xfrm>
            <a:off x="6240600" y="2492280"/>
            <a:ext cx="3816000" cy="2760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 Box 4"/>
          <p:cNvSpPr/>
          <p:nvPr/>
        </p:nvSpPr>
        <p:spPr>
          <a:xfrm>
            <a:off x="1559880" y="79200"/>
            <a:ext cx="66823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Modos de represión.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- Paseos.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Checas: cárcere de distintas organizacións políticas.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Execucións con ou sen xuízo previo.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2" name="Picture 7" descr=""/>
          <p:cNvPicPr/>
          <p:nvPr/>
        </p:nvPicPr>
        <p:blipFill>
          <a:blip r:embed="rId1"/>
          <a:stretch/>
        </p:blipFill>
        <p:spPr>
          <a:xfrm>
            <a:off x="1992240" y="1746360"/>
            <a:ext cx="3414240" cy="511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Picture 8" descr=""/>
          <p:cNvPicPr/>
          <p:nvPr/>
        </p:nvPicPr>
        <p:blipFill>
          <a:blip r:embed="rId2"/>
          <a:stretch/>
        </p:blipFill>
        <p:spPr>
          <a:xfrm>
            <a:off x="5880240" y="1773360"/>
            <a:ext cx="3887280" cy="5084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 Box 4"/>
          <p:cNvSpPr/>
          <p:nvPr/>
        </p:nvSpPr>
        <p:spPr>
          <a:xfrm>
            <a:off x="1599480" y="150840"/>
            <a:ext cx="77641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rgbClr val="ffff00"/>
                </a:solidFill>
                <a:uFillTx/>
                <a:latin typeface="Garamond"/>
              </a:rPr>
              <a:t>Episodios máis sanguentos: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Matanzas de clérigos: 12 bispos, 6.500 clérigos, 300 monxas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Fusilamentos Cárcere Modelo.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Paracuellos do Xarama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5" name="Picture 5" descr=""/>
          <p:cNvPicPr/>
          <p:nvPr/>
        </p:nvPicPr>
        <p:blipFill>
          <a:blip r:embed="rId1"/>
          <a:stretch/>
        </p:blipFill>
        <p:spPr>
          <a:xfrm>
            <a:off x="1992240" y="2133720"/>
            <a:ext cx="7632360" cy="4047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 CuadroTexto"/>
          <p:cNvSpPr/>
          <p:nvPr/>
        </p:nvSpPr>
        <p:spPr>
          <a:xfrm>
            <a:off x="699840" y="29160"/>
            <a:ext cx="104014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ANTECEDENTES: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A victoria da Fronte Popular senta moi mal á dereita española. Gil Robles e Franco, Xefe do Estado Maior do Exército, nomeado polo ministro da guerra Gil Robles, intentan convencer a Portela Valladares de que se manteña no poder e declare o estado de guerra. Ante a negativa do Presidente de Goberno e ante a imposibilidade de protagonizar un golpe de forza, Azaña acabará formando goberno o 19 de febreiro de 1936.</a:t>
            </a:r>
            <a:r>
              <a:rPr b="0" lang="es-ES_tradnl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4" name="Picture 4" descr=""/>
          <p:cNvPicPr/>
          <p:nvPr/>
        </p:nvPicPr>
        <p:blipFill>
          <a:blip r:embed="rId1"/>
          <a:stretch/>
        </p:blipFill>
        <p:spPr>
          <a:xfrm>
            <a:off x="2440800" y="1783440"/>
            <a:ext cx="6986160" cy="5076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 Box 4"/>
          <p:cNvSpPr/>
          <p:nvPr/>
        </p:nvSpPr>
        <p:spPr>
          <a:xfrm>
            <a:off x="1755720" y="31680"/>
            <a:ext cx="9811800" cy="710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800" strike="noStrike" u="none">
                <a:solidFill>
                  <a:srgbClr val="ffff00"/>
                </a:solidFill>
                <a:uFillTx/>
                <a:latin typeface="Garamond"/>
              </a:rPr>
              <a:t>ZONA SUBLEVADA: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Vítimas:     Autoridades civís e militares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Sindicalistas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Políticos republicanos e de partidos obreiros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Mestres, intelectuais.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Masóns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Nacionalistas (vascos, cataláns,  galegos).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 represión foi sistemática, motivada e amparada polos militares, co fin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 crear un clima de terror que rematara con calquera futura oposición.                 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7" name="Picture 5" descr=""/>
          <p:cNvPicPr/>
          <p:nvPr/>
        </p:nvPicPr>
        <p:blipFill>
          <a:blip r:embed="rId1"/>
          <a:stretch/>
        </p:blipFill>
        <p:spPr>
          <a:xfrm>
            <a:off x="1919160" y="2852640"/>
            <a:ext cx="4476240" cy="298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Picture 7" descr=""/>
          <p:cNvPicPr/>
          <p:nvPr/>
        </p:nvPicPr>
        <p:blipFill>
          <a:blip r:embed="rId2"/>
          <a:stretch/>
        </p:blipFill>
        <p:spPr>
          <a:xfrm>
            <a:off x="7267680" y="2852640"/>
            <a:ext cx="2260080" cy="302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 Box 4"/>
          <p:cNvSpPr/>
          <p:nvPr/>
        </p:nvSpPr>
        <p:spPr>
          <a:xfrm>
            <a:off x="1827360" y="295200"/>
            <a:ext cx="1839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gl-ES" sz="2400" strike="noStrike" u="none">
              <a:solidFill>
                <a:schemeClr val="dk1"/>
              </a:solidFill>
              <a:uFillTx/>
              <a:latin typeface="Garamond"/>
            </a:endParaRPr>
          </a:p>
        </p:txBody>
      </p:sp>
      <p:sp>
        <p:nvSpPr>
          <p:cNvPr id="200" name="Text Box 5"/>
          <p:cNvSpPr/>
          <p:nvPr/>
        </p:nvSpPr>
        <p:spPr>
          <a:xfrm>
            <a:off x="1569960" y="150840"/>
            <a:ext cx="9372240" cy="66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rgbClr val="ffff00"/>
                </a:solidFill>
                <a:uFillTx/>
                <a:latin typeface="Garamond"/>
              </a:rPr>
              <a:t>Modos de represión: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Paseos e fusilamentos nocturnos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Aplicación de lei de fugas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Xuízos sumarísimos (rebelión militar a oficiais que se mantiveron fieis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á República)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Despois de ocupación de territorio, execución por parte de falanxistas.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Finalizada a guerra, continuaron os fusilamentos. Moitos sufriron condenas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 traballos forzados (construción obras públicas, Val dos Caídos)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1" name="Picture 6" descr=""/>
          <p:cNvPicPr/>
          <p:nvPr/>
        </p:nvPicPr>
        <p:blipFill>
          <a:blip r:embed="rId1"/>
          <a:stretch/>
        </p:blipFill>
        <p:spPr>
          <a:xfrm>
            <a:off x="3503520" y="1916280"/>
            <a:ext cx="5040000" cy="377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 Box 4"/>
          <p:cNvSpPr/>
          <p:nvPr/>
        </p:nvSpPr>
        <p:spPr>
          <a:xfrm>
            <a:off x="1682640" y="220680"/>
            <a:ext cx="18396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gl-ES" sz="1800" strike="noStrike" u="none">
              <a:solidFill>
                <a:schemeClr val="dk1"/>
              </a:solidFill>
              <a:uFillTx/>
              <a:latin typeface="Garamond"/>
            </a:endParaRPr>
          </a:p>
        </p:txBody>
      </p:sp>
      <p:sp>
        <p:nvSpPr>
          <p:cNvPr id="203" name="Text Box 5"/>
          <p:cNvSpPr/>
          <p:nvPr/>
        </p:nvSpPr>
        <p:spPr>
          <a:xfrm>
            <a:off x="1526760" y="150840"/>
            <a:ext cx="84733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rgbClr val="ffff00"/>
                </a:solidFill>
                <a:uFillTx/>
                <a:latin typeface="Garamond"/>
              </a:rPr>
              <a:t>Episodios máis sanguentos</a:t>
            </a:r>
            <a:r>
              <a:rPr b="0" lang="gl-ES" sz="1800" strike="noStrike" u="none">
                <a:solidFill>
                  <a:srgbClr val="ffff00"/>
                </a:solidFill>
                <a:uFillTx/>
                <a:latin typeface="Garamond"/>
              </a:rPr>
              <a:t>: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 Columna da morte: Represión de Badaxoz. Represión de Toledo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Fusilamento de mestres/as.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4" name="Picture 6" descr=""/>
          <p:cNvPicPr/>
          <p:nvPr/>
        </p:nvPicPr>
        <p:blipFill>
          <a:blip r:embed="rId1"/>
          <a:stretch/>
        </p:blipFill>
        <p:spPr>
          <a:xfrm>
            <a:off x="1523880" y="1785960"/>
            <a:ext cx="5802120" cy="435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5" name="Picture 6" descr=""/>
          <p:cNvPicPr/>
          <p:nvPr/>
        </p:nvPicPr>
        <p:blipFill>
          <a:blip r:embed="rId2"/>
          <a:stretch/>
        </p:blipFill>
        <p:spPr>
          <a:xfrm>
            <a:off x="7443720" y="1571760"/>
            <a:ext cx="3223800" cy="5285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 Box 4"/>
          <p:cNvSpPr/>
          <p:nvPr/>
        </p:nvSpPr>
        <p:spPr>
          <a:xfrm>
            <a:off x="1529640" y="223920"/>
            <a:ext cx="9066600" cy="59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Pódese sinalar tamén a violencia exercida polas tropas á poboación civil: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Bombardeo carretera Málaga-Almería: “A Desbandá”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Bombardeo de cidades: Madrid, Barcelona, Guernica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Anselmo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Vilar.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                                       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Farero                        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Picture 6" descr=""/>
          <p:cNvPicPr/>
          <p:nvPr/>
        </p:nvPicPr>
        <p:blipFill>
          <a:blip r:embed="rId1"/>
          <a:stretch/>
        </p:blipFill>
        <p:spPr>
          <a:xfrm>
            <a:off x="6300000" y="1620000"/>
            <a:ext cx="5580000" cy="4753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8" name="Picture 2" descr="undefined"/>
          <p:cNvPicPr/>
          <p:nvPr/>
        </p:nvPicPr>
        <p:blipFill>
          <a:blip r:embed="rId2"/>
          <a:stretch/>
        </p:blipFill>
        <p:spPr>
          <a:xfrm>
            <a:off x="769320" y="1620000"/>
            <a:ext cx="4450680" cy="2820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9" name="" descr=""/>
          <p:cNvPicPr/>
          <p:nvPr/>
        </p:nvPicPr>
        <p:blipFill>
          <a:blip r:embed="rId3"/>
          <a:stretch/>
        </p:blipFill>
        <p:spPr>
          <a:xfrm>
            <a:off x="742680" y="4520160"/>
            <a:ext cx="3937320" cy="2204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1 CuadroTexto"/>
          <p:cNvSpPr/>
          <p:nvPr/>
        </p:nvSpPr>
        <p:spPr>
          <a:xfrm>
            <a:off x="1523880" y="0"/>
            <a:ext cx="9143640" cy="68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A dereita négase a aceptar a lexitimidade da súa derrota 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Membros da CEDA forman as súas propias milicias ou engrosan as filas de Falanxe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Renovación española disolverase e os seus membros apoian un golpe militar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s-ES_tradnl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Falanxe española, totalmente belixerante contra a esquerda (asasinatos, tiroteos, chamadas ó exército) ve incrementado o número dos seus seguidores e o apoio económico que lle dá a oligarquía.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6" name="Picture 4" descr=""/>
          <p:cNvPicPr/>
          <p:nvPr/>
        </p:nvPicPr>
        <p:blipFill>
          <a:blip r:embed="rId1"/>
          <a:stretch/>
        </p:blipFill>
        <p:spPr>
          <a:xfrm>
            <a:off x="2927520" y="1484280"/>
            <a:ext cx="6121080" cy="440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1 CuadroTexto"/>
          <p:cNvSpPr/>
          <p:nvPr/>
        </p:nvSpPr>
        <p:spPr>
          <a:xfrm>
            <a:off x="1523880" y="0"/>
            <a:ext cx="914364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Os carlistas incrementan a súa actividade militar en espera dun golpe e demandan axuda a Italia de Mussolini.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Familias adiñeiradas abandonan o país.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No exército, desde o mes de marzo, xenerais como Franco, Fanjul, Mola, acordan a organización dunha insurreción baixo o bando nominal do Xeneral Sanjurjo (exiliado en Portugal).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8" name="Picture 4" descr=""/>
          <p:cNvPicPr/>
          <p:nvPr/>
        </p:nvPicPr>
        <p:blipFill>
          <a:blip r:embed="rId1"/>
          <a:stretch/>
        </p:blipFill>
        <p:spPr>
          <a:xfrm>
            <a:off x="2782800" y="2370240"/>
            <a:ext cx="7057800" cy="4487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1 CuadroTexto"/>
          <p:cNvSpPr/>
          <p:nvPr/>
        </p:nvSpPr>
        <p:spPr>
          <a:xfrm>
            <a:off x="126360" y="0"/>
            <a:ext cx="11824920" cy="350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Nos 5 meses do goberno da Fronte Popular ata o estoupido da Guerra Civil, os problemas cos que se enfrontará serán moitos: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Enorme cifra de desempregados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Extensión de desordes públicos (folgas, queima de igrexas…)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 </a:t>
            </a: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Dialéctica dos puños e pistolas levado adiante por Falanxe que remata con José Antonio  no cárcere.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- Compromiso dos grupos sociais máis poderosos e de gran parte do exército de 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1800" strike="noStrike" u="none">
                <a:solidFill>
                  <a:schemeClr val="dk1"/>
                </a:solidFill>
                <a:uFillTx/>
                <a:latin typeface="Tahoma"/>
              </a:rPr>
              <a:t>asestar un golpe de forza que rematara coa República e coas súas reformas.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_tradnl" sz="2000" strike="noStrike" u="none">
                <a:solidFill>
                  <a:schemeClr val="dk1"/>
                </a:solidFill>
                <a:uFillTx/>
                <a:latin typeface="Times New Roman"/>
              </a:rPr>
              <a:t>O 12 de xullo foi asasinado por un comando de extrema dereita o tenente Castillo da garda de asalto, militante socialista. O 13 de xullo un grupo de gardas de asalto asasinou ó líder de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s-ES_tradnl" sz="2000" strike="noStrike" u="none">
                <a:solidFill>
                  <a:schemeClr val="dk1"/>
                </a:solidFill>
                <a:uFillTx/>
                <a:latin typeface="Times New Roman"/>
              </a:rPr>
              <a:t>Renovación Española, Calvo Sotelo. </a:t>
            </a:r>
            <a:endParaRPr b="0" lang="es-E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0" name="Picture 4" descr="República 8"/>
          <p:cNvPicPr/>
          <p:nvPr/>
        </p:nvPicPr>
        <p:blipFill>
          <a:blip r:embed="rId1"/>
          <a:stretch/>
        </p:blipFill>
        <p:spPr>
          <a:xfrm>
            <a:off x="4554000" y="2918520"/>
            <a:ext cx="5616360" cy="375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Picture 4" descr="República 7"/>
          <p:cNvPicPr/>
          <p:nvPr/>
        </p:nvPicPr>
        <p:blipFill>
          <a:blip r:embed="rId2"/>
          <a:stretch/>
        </p:blipFill>
        <p:spPr>
          <a:xfrm>
            <a:off x="441360" y="3418560"/>
            <a:ext cx="2304720" cy="325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4 CuadroTexto"/>
          <p:cNvSpPr/>
          <p:nvPr/>
        </p:nvSpPr>
        <p:spPr>
          <a:xfrm>
            <a:off x="2626920" y="5830200"/>
            <a:ext cx="1772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s-ES_tradnl" sz="1800" strike="noStrike" u="none">
                <a:solidFill>
                  <a:schemeClr val="dk1"/>
                </a:solidFill>
                <a:uFillTx/>
                <a:latin typeface="Tahoma"/>
              </a:rPr>
              <a:t>Tenente Castillo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5 CuadroTexto"/>
          <p:cNvSpPr/>
          <p:nvPr/>
        </p:nvSpPr>
        <p:spPr>
          <a:xfrm>
            <a:off x="4844520" y="6506280"/>
            <a:ext cx="4658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s-ES_tradnl" sz="1800" strike="noStrike" u="none">
                <a:solidFill>
                  <a:schemeClr val="dk1"/>
                </a:solidFill>
                <a:uFillTx/>
                <a:latin typeface="Tahoma"/>
              </a:rPr>
              <a:t>Cadáver de Calvo Sotelo tralo seu asasinato.</a:t>
            </a:r>
            <a:endParaRPr b="0" lang="es-E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República 5"/>
          <p:cNvPicPr/>
          <p:nvPr/>
        </p:nvPicPr>
        <p:blipFill>
          <a:blip r:embed="rId1"/>
          <a:stretch/>
        </p:blipFill>
        <p:spPr>
          <a:xfrm>
            <a:off x="3575160" y="1989000"/>
            <a:ext cx="6911640" cy="4812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Text Box 5"/>
          <p:cNvSpPr/>
          <p:nvPr/>
        </p:nvSpPr>
        <p:spPr>
          <a:xfrm>
            <a:off x="1611360" y="5950080"/>
            <a:ext cx="90561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s-ES_tradnl" sz="2800" strike="noStrike" u="none">
                <a:solidFill>
                  <a:schemeClr val="dk1"/>
                </a:solidFill>
                <a:uFillTx/>
                <a:latin typeface="Garamond"/>
              </a:rPr>
              <a:t>.</a:t>
            </a: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s-E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Text Box 6"/>
          <p:cNvSpPr/>
          <p:nvPr/>
        </p:nvSpPr>
        <p:spPr>
          <a:xfrm>
            <a:off x="1420920" y="0"/>
            <a:ext cx="936324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Goicoechea, militante de Renovación Española, no enterro de Calvo Sotelo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ante unha multitude co brazo en alto declarou, case como unha declaración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de guerra: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“ </a:t>
            </a: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Ante Deus que nos oe e nos ve, empeñamos solemne xuramento de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consagrar a nosa vida a...: imitar o teu exemplo, vingar a túa morte,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gl-ES" sz="2400" strike="noStrike" u="none">
                <a:solidFill>
                  <a:schemeClr val="dk1"/>
                </a:solidFill>
                <a:uFillTx/>
                <a:latin typeface="Garamond"/>
              </a:rPr>
              <a:t>salvar a España” </a:t>
            </a:r>
            <a:endParaRPr b="0" lang="es-E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Application>LibreOffice/24.8.4.2$Windows_X86_64 LibreOffice_project/bb3cfa12c7b1bf994ecc5649a80400d06cd71002</Application>
  <AppVersion>15.0000</AppVersion>
  <Words>3351</Words>
  <Paragraphs>523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2020-06-15T11:49:48Z</dcterms:created>
  <dc:creator>José Mario Domínguez Cabaleiro</dc:creator>
  <dc:description/>
  <dc:language>es-ES</dc:language>
  <cp:lastModifiedBy/>
  <dcterms:modified xsi:type="dcterms:W3CDTF">2025-04-07T12:39:07Z</dcterms:modified>
  <cp:revision>29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53</vt:i4>
  </property>
</Properties>
</file>