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0" d="100"/>
          <a:sy n="80" d="100"/>
        </p:scale>
        <p:origin x="106" y="2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531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gl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gl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FDA2E-07A6-4B23-9F0C-5074D10790C0}" type="datetimeFigureOut">
              <a:rPr lang="gl-ES" smtClean="0"/>
              <a:t>05/11/2023</a:t>
            </a:fld>
            <a:endParaRPr lang="gl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44BF1-3B95-424C-A9C0-1A6498930DF2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26463705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gl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gl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FDA2E-07A6-4B23-9F0C-5074D10790C0}" type="datetimeFigureOut">
              <a:rPr lang="gl-ES" smtClean="0"/>
              <a:t>05/11/2023</a:t>
            </a:fld>
            <a:endParaRPr lang="gl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44BF1-3B95-424C-A9C0-1A6498930DF2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21246025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gl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gl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FDA2E-07A6-4B23-9F0C-5074D10790C0}" type="datetimeFigureOut">
              <a:rPr lang="gl-ES" smtClean="0"/>
              <a:t>05/11/2023</a:t>
            </a:fld>
            <a:endParaRPr lang="gl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44BF1-3B95-424C-A9C0-1A6498930DF2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42596635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gl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gl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FDA2E-07A6-4B23-9F0C-5074D10790C0}" type="datetimeFigureOut">
              <a:rPr lang="gl-ES" smtClean="0"/>
              <a:t>05/11/2023</a:t>
            </a:fld>
            <a:endParaRPr lang="gl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44BF1-3B95-424C-A9C0-1A6498930DF2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11667778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gl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FDA2E-07A6-4B23-9F0C-5074D10790C0}" type="datetimeFigureOut">
              <a:rPr lang="gl-ES" smtClean="0"/>
              <a:t>05/11/2023</a:t>
            </a:fld>
            <a:endParaRPr lang="gl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44BF1-3B95-424C-A9C0-1A6498930DF2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28053335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gl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gl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gl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FDA2E-07A6-4B23-9F0C-5074D10790C0}" type="datetimeFigureOut">
              <a:rPr lang="gl-ES" smtClean="0"/>
              <a:t>05/11/2023</a:t>
            </a:fld>
            <a:endParaRPr lang="gl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44BF1-3B95-424C-A9C0-1A6498930DF2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1931404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gl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gl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gl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FDA2E-07A6-4B23-9F0C-5074D10790C0}" type="datetimeFigureOut">
              <a:rPr lang="gl-ES" smtClean="0"/>
              <a:t>05/11/2023</a:t>
            </a:fld>
            <a:endParaRPr lang="gl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44BF1-3B95-424C-A9C0-1A6498930DF2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37145998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gl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FDA2E-07A6-4B23-9F0C-5074D10790C0}" type="datetimeFigureOut">
              <a:rPr lang="gl-ES" smtClean="0"/>
              <a:t>05/11/2023</a:t>
            </a:fld>
            <a:endParaRPr lang="gl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44BF1-3B95-424C-A9C0-1A6498930DF2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1016874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FDA2E-07A6-4B23-9F0C-5074D10790C0}" type="datetimeFigureOut">
              <a:rPr lang="gl-ES" smtClean="0"/>
              <a:t>05/11/2023</a:t>
            </a:fld>
            <a:endParaRPr lang="gl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44BF1-3B95-424C-A9C0-1A6498930DF2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19999406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gl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gl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FDA2E-07A6-4B23-9F0C-5074D10790C0}" type="datetimeFigureOut">
              <a:rPr lang="gl-ES" smtClean="0"/>
              <a:t>05/11/2023</a:t>
            </a:fld>
            <a:endParaRPr lang="gl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44BF1-3B95-424C-A9C0-1A6498930DF2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31307418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gl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gl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FDA2E-07A6-4B23-9F0C-5074D10790C0}" type="datetimeFigureOut">
              <a:rPr lang="gl-ES" smtClean="0"/>
              <a:t>05/11/2023</a:t>
            </a:fld>
            <a:endParaRPr lang="gl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44BF1-3B95-424C-A9C0-1A6498930DF2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35636182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gl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gl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2FDA2E-07A6-4B23-9F0C-5074D10790C0}" type="datetimeFigureOut">
              <a:rPr lang="gl-ES" smtClean="0"/>
              <a:t>05/11/2023</a:t>
            </a:fld>
            <a:endParaRPr lang="gl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gl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D44BF1-3B95-424C-A9C0-1A6498930DF2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980375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896392" y="0"/>
            <a:ext cx="949234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400" b="1" u="heavy" dirty="0"/>
              <a:t>O IMPERIO NAPOLEÓNICO (1799-1815)</a:t>
            </a:r>
            <a:endParaRPr lang="es-ES" sz="4400" dirty="0"/>
          </a:p>
        </p:txBody>
      </p:sp>
      <p:pic>
        <p:nvPicPr>
          <p:cNvPr id="1026" name="Picture 2" descr="https://image.slidesharecdn.com/imperio-napoleonico-1224886368161656-9/95/imperio-napoleonico-1-728.jpg?cb=13185016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1272" y="691063"/>
            <a:ext cx="8222581" cy="6166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76221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52400" y="179249"/>
            <a:ext cx="5353050" cy="6678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3200" b="1" u="heavy" dirty="0"/>
              <a:t>IMPERIO NAPOLEÓNICO (1804-1815)</a:t>
            </a:r>
            <a:endParaRPr lang="es-ES" sz="3200" dirty="0"/>
          </a:p>
          <a:p>
            <a:pPr algn="just"/>
            <a:endParaRPr lang="es-ES" sz="2800" dirty="0" smtClean="0"/>
          </a:p>
          <a:p>
            <a:pPr algn="just"/>
            <a:r>
              <a:rPr lang="es-ES" sz="2800" dirty="0" smtClean="0"/>
              <a:t>En </a:t>
            </a:r>
            <a:r>
              <a:rPr lang="es-ES" sz="2800" dirty="0"/>
              <a:t>1804 Napoleón </a:t>
            </a:r>
            <a:r>
              <a:rPr lang="es-ES" sz="2800" dirty="0" err="1"/>
              <a:t>coróase</a:t>
            </a:r>
            <a:r>
              <a:rPr lang="es-ES" sz="2800" dirty="0"/>
              <a:t> como emperador, </a:t>
            </a:r>
            <a:r>
              <a:rPr lang="es-ES" sz="2800" dirty="0" err="1"/>
              <a:t>establecendo</a:t>
            </a:r>
            <a:r>
              <a:rPr lang="es-ES" sz="2800" dirty="0"/>
              <a:t> un poder </a:t>
            </a:r>
            <a:r>
              <a:rPr lang="es-ES" sz="2800" dirty="0" err="1"/>
              <a:t>persoal</a:t>
            </a:r>
            <a:r>
              <a:rPr lang="es-ES" sz="2800" dirty="0"/>
              <a:t>, </a:t>
            </a:r>
            <a:r>
              <a:rPr lang="es-ES" sz="2800" dirty="0" smtClean="0"/>
              <a:t>avalado polo </a:t>
            </a:r>
            <a:r>
              <a:rPr lang="es-ES" sz="2800" dirty="0"/>
              <a:t>progreso económico e as vitorias militares da </a:t>
            </a:r>
            <a:r>
              <a:rPr lang="es-ES" sz="2800" dirty="0" err="1"/>
              <a:t>súa</a:t>
            </a:r>
            <a:r>
              <a:rPr lang="es-ES" sz="2800" dirty="0"/>
              <a:t> época, </a:t>
            </a:r>
            <a:r>
              <a:rPr lang="es-ES" sz="2800" dirty="0" err="1"/>
              <a:t>aínda</a:t>
            </a:r>
            <a:r>
              <a:rPr lang="es-ES" sz="2800" dirty="0"/>
              <a:t> que a costa de suprimir </a:t>
            </a:r>
            <a:r>
              <a:rPr lang="es-ES" sz="2800" dirty="0" err="1"/>
              <a:t>algunhas</a:t>
            </a:r>
            <a:r>
              <a:rPr lang="es-ES" sz="2800" dirty="0"/>
              <a:t> </a:t>
            </a:r>
            <a:r>
              <a:rPr lang="es-ES" sz="2800" dirty="0" err="1"/>
              <a:t>liberdades</a:t>
            </a:r>
            <a:r>
              <a:rPr lang="es-ES" sz="2800" dirty="0" smtClean="0"/>
              <a:t>.</a:t>
            </a:r>
          </a:p>
          <a:p>
            <a:pPr algn="just"/>
            <a:endParaRPr lang="es-ES" sz="2800" dirty="0"/>
          </a:p>
          <a:p>
            <a:pPr algn="just"/>
            <a:r>
              <a:rPr lang="es-ES" sz="2800" dirty="0" err="1" smtClean="0"/>
              <a:t>Na</a:t>
            </a:r>
            <a:r>
              <a:rPr lang="es-ES" sz="2800" dirty="0" smtClean="0"/>
              <a:t> </a:t>
            </a:r>
            <a:r>
              <a:rPr lang="es-ES" sz="2800" dirty="0" err="1" smtClean="0"/>
              <a:t>súa</a:t>
            </a:r>
            <a:r>
              <a:rPr lang="es-ES" sz="2800" dirty="0" smtClean="0"/>
              <a:t> política de expansión creará reinos satélites de Francia que recaerán en </a:t>
            </a:r>
            <a:r>
              <a:rPr lang="es-ES" sz="2800" dirty="0" err="1" smtClean="0"/>
              <a:t>membros</a:t>
            </a:r>
            <a:r>
              <a:rPr lang="es-ES" sz="2800" dirty="0" smtClean="0"/>
              <a:t> da </a:t>
            </a:r>
            <a:r>
              <a:rPr lang="es-ES" sz="2800" dirty="0" err="1" smtClean="0"/>
              <a:t>súa</a:t>
            </a:r>
            <a:r>
              <a:rPr lang="es-ES" sz="2800" dirty="0" smtClean="0"/>
              <a:t> familia (</a:t>
            </a:r>
            <a:r>
              <a:rPr lang="es-ES" sz="2800" dirty="0" err="1" smtClean="0"/>
              <a:t>Xosé</a:t>
            </a:r>
            <a:r>
              <a:rPr lang="es-ES" sz="2800" dirty="0" smtClean="0"/>
              <a:t>, </a:t>
            </a:r>
            <a:r>
              <a:rPr lang="es-ES" sz="2800" dirty="0" err="1" smtClean="0"/>
              <a:t>Xerome</a:t>
            </a:r>
            <a:r>
              <a:rPr lang="es-ES" sz="2800" dirty="0" smtClean="0"/>
              <a:t>) e en </a:t>
            </a:r>
            <a:r>
              <a:rPr lang="es-ES" sz="2800" dirty="0" err="1" smtClean="0"/>
              <a:t>mariscais</a:t>
            </a:r>
            <a:r>
              <a:rPr lang="es-ES" sz="2800" dirty="0" smtClean="0"/>
              <a:t> </a:t>
            </a:r>
            <a:r>
              <a:rPr lang="es-ES" sz="2800" dirty="0" err="1" smtClean="0"/>
              <a:t>achegados</a:t>
            </a:r>
            <a:r>
              <a:rPr lang="es-ES" sz="2800" dirty="0" smtClean="0"/>
              <a:t> á </a:t>
            </a:r>
            <a:r>
              <a:rPr lang="es-ES" sz="2800" dirty="0" err="1" smtClean="0"/>
              <a:t>súa</a:t>
            </a:r>
            <a:r>
              <a:rPr lang="es-ES" sz="2800" dirty="0" smtClean="0"/>
              <a:t> </a:t>
            </a:r>
            <a:r>
              <a:rPr lang="es-ES" sz="2800" dirty="0" err="1" smtClean="0"/>
              <a:t>persoa</a:t>
            </a:r>
            <a:r>
              <a:rPr lang="es-ES" sz="2800" dirty="0" smtClean="0"/>
              <a:t>.</a:t>
            </a:r>
            <a:endParaRPr lang="es-ES" sz="2800" dirty="0"/>
          </a:p>
        </p:txBody>
      </p:sp>
      <p:pic>
        <p:nvPicPr>
          <p:cNvPr id="10242" name="Picture 2" descr="https://www.biografiasyvidas.com/monografia/napoleon/fotos/napoleon_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600" y="768350"/>
            <a:ext cx="6441420" cy="551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87900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66675" y="0"/>
            <a:ext cx="7562850" cy="6986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800" b="1" dirty="0"/>
              <a:t>Expansión exterior:</a:t>
            </a:r>
            <a:endParaRPr lang="es-ES" sz="2800" dirty="0"/>
          </a:p>
          <a:p>
            <a:pPr algn="just"/>
            <a:r>
              <a:rPr lang="es-ES" sz="2800" dirty="0" smtClean="0"/>
              <a:t>Factor importante </a:t>
            </a:r>
            <a:r>
              <a:rPr lang="es-ES" sz="2800" dirty="0"/>
              <a:t>para as </a:t>
            </a:r>
            <a:r>
              <a:rPr lang="es-ES" sz="2800" dirty="0" err="1"/>
              <a:t>súas</a:t>
            </a:r>
            <a:r>
              <a:rPr lang="es-ES" sz="2800" dirty="0"/>
              <a:t> </a:t>
            </a:r>
            <a:r>
              <a:rPr lang="es-ES" sz="2800" dirty="0" smtClean="0"/>
              <a:t> vitorias </a:t>
            </a:r>
            <a:r>
              <a:rPr lang="es-ES" sz="2800" dirty="0" err="1" smtClean="0"/>
              <a:t>foi</a:t>
            </a:r>
            <a:r>
              <a:rPr lang="es-ES" sz="2800" dirty="0" smtClean="0"/>
              <a:t> </a:t>
            </a:r>
            <a:r>
              <a:rPr lang="es-ES" sz="2800" dirty="0"/>
              <a:t>a organización do </a:t>
            </a:r>
            <a:r>
              <a:rPr lang="es-ES" sz="2800" dirty="0" err="1" smtClean="0"/>
              <a:t>exército</a:t>
            </a:r>
            <a:r>
              <a:rPr lang="es-ES" sz="2800" dirty="0" smtClean="0"/>
              <a:t> </a:t>
            </a:r>
            <a:r>
              <a:rPr lang="es-ES" sz="2800" dirty="0"/>
              <a:t>(</a:t>
            </a:r>
            <a:r>
              <a:rPr lang="es-ES" sz="2800" dirty="0" err="1"/>
              <a:t>unidade</a:t>
            </a:r>
            <a:r>
              <a:rPr lang="es-ES" sz="2800" dirty="0"/>
              <a:t> básica, Batallón, de 500 a 1000 </a:t>
            </a:r>
            <a:r>
              <a:rPr lang="es-ES" sz="2800" dirty="0" err="1"/>
              <a:t>homes</a:t>
            </a:r>
            <a:r>
              <a:rPr lang="es-ES" sz="2800" dirty="0"/>
              <a:t>, 3 </a:t>
            </a:r>
            <a:r>
              <a:rPr lang="es-ES" sz="2800" dirty="0" err="1"/>
              <a:t>ou</a:t>
            </a:r>
            <a:r>
              <a:rPr lang="es-ES" sz="2800" dirty="0"/>
              <a:t> + </a:t>
            </a:r>
            <a:r>
              <a:rPr lang="es-ES" sz="2800" dirty="0" err="1" smtClean="0"/>
              <a:t>batallóns</a:t>
            </a:r>
            <a:r>
              <a:rPr lang="es-ES" sz="2800" dirty="0" smtClean="0"/>
              <a:t>, 1 </a:t>
            </a:r>
            <a:r>
              <a:rPr lang="es-ES" sz="2800" dirty="0" err="1"/>
              <a:t>Rexemento</a:t>
            </a:r>
            <a:r>
              <a:rPr lang="es-ES" sz="2800" dirty="0"/>
              <a:t>- 2 na </a:t>
            </a:r>
            <a:r>
              <a:rPr lang="es-ES" sz="2800" dirty="0" err="1"/>
              <a:t>fronte</a:t>
            </a:r>
            <a:r>
              <a:rPr lang="es-ES" sz="2800" dirty="0"/>
              <a:t> e 1</a:t>
            </a:r>
            <a:r>
              <a:rPr lang="es-ES" sz="2800" dirty="0" smtClean="0"/>
              <a:t> </a:t>
            </a:r>
            <a:r>
              <a:rPr lang="es-ES" sz="2800" dirty="0"/>
              <a:t>en Francia para cubrir as </a:t>
            </a:r>
            <a:r>
              <a:rPr lang="es-ES" sz="2800" dirty="0" err="1"/>
              <a:t>baixas</a:t>
            </a:r>
            <a:r>
              <a:rPr lang="es-ES" sz="2800" dirty="0"/>
              <a:t>- 2 </a:t>
            </a:r>
            <a:r>
              <a:rPr lang="es-ES" sz="2800" dirty="0" err="1" smtClean="0"/>
              <a:t>Rexementos,unha</a:t>
            </a:r>
            <a:r>
              <a:rPr lang="es-ES" sz="2800" dirty="0" smtClean="0"/>
              <a:t> </a:t>
            </a:r>
            <a:r>
              <a:rPr lang="es-ES" sz="2800" dirty="0"/>
              <a:t>Brigada, 2 </a:t>
            </a:r>
            <a:r>
              <a:rPr lang="es-ES" sz="2800" dirty="0" err="1"/>
              <a:t>ou</a:t>
            </a:r>
            <a:r>
              <a:rPr lang="es-ES" sz="2800" dirty="0"/>
              <a:t> 3 Brigadas, 1</a:t>
            </a:r>
            <a:r>
              <a:rPr lang="es-ES" sz="2800" dirty="0" smtClean="0"/>
              <a:t> </a:t>
            </a:r>
            <a:r>
              <a:rPr lang="es-ES" sz="2800" dirty="0"/>
              <a:t>División, 2 </a:t>
            </a:r>
            <a:r>
              <a:rPr lang="es-ES" sz="2800" dirty="0" err="1"/>
              <a:t>ou</a:t>
            </a:r>
            <a:r>
              <a:rPr lang="es-ES" sz="2800" dirty="0"/>
              <a:t> </a:t>
            </a:r>
            <a:r>
              <a:rPr lang="es-ES" sz="2800" dirty="0" err="1"/>
              <a:t>máis</a:t>
            </a:r>
            <a:r>
              <a:rPr lang="es-ES" sz="2800" dirty="0"/>
              <a:t> </a:t>
            </a:r>
            <a:r>
              <a:rPr lang="es-ES" sz="2800" dirty="0" err="1"/>
              <a:t>Divisións</a:t>
            </a:r>
            <a:r>
              <a:rPr lang="es-ES" sz="2800" dirty="0"/>
              <a:t>, 1</a:t>
            </a:r>
            <a:r>
              <a:rPr lang="es-ES" sz="2800" dirty="0" smtClean="0"/>
              <a:t> </a:t>
            </a:r>
            <a:r>
              <a:rPr lang="es-ES" sz="2800" dirty="0" err="1"/>
              <a:t>Corpo</a:t>
            </a:r>
            <a:r>
              <a:rPr lang="es-ES" sz="2800" dirty="0"/>
              <a:t> de </a:t>
            </a:r>
            <a:r>
              <a:rPr lang="es-ES" sz="2800" dirty="0" err="1"/>
              <a:t>Exército</a:t>
            </a:r>
            <a:r>
              <a:rPr lang="es-ES" sz="2800" dirty="0" smtClean="0"/>
              <a:t>) e </a:t>
            </a:r>
            <a:r>
              <a:rPr lang="es-ES" sz="2800" dirty="0"/>
              <a:t>as </a:t>
            </a:r>
            <a:r>
              <a:rPr lang="es-ES" sz="2800" dirty="0" err="1"/>
              <a:t>súas</a:t>
            </a:r>
            <a:r>
              <a:rPr lang="es-ES" sz="2800" dirty="0"/>
              <a:t> tácticas (combinación de </a:t>
            </a:r>
            <a:r>
              <a:rPr lang="es-ES" sz="2800" dirty="0" err="1"/>
              <a:t>cabaleiría</a:t>
            </a:r>
            <a:r>
              <a:rPr lang="es-ES" sz="2800" dirty="0"/>
              <a:t>, artillería, infantería; ataque en columna coa </a:t>
            </a:r>
            <a:r>
              <a:rPr lang="es-ES" sz="2800" dirty="0" err="1"/>
              <a:t>baioneta</a:t>
            </a:r>
            <a:r>
              <a:rPr lang="es-ES" sz="2800" dirty="0"/>
              <a:t> calada, </a:t>
            </a:r>
            <a:r>
              <a:rPr lang="es-ES" sz="2800" dirty="0" err="1"/>
              <a:t>fogo</a:t>
            </a:r>
            <a:r>
              <a:rPr lang="es-ES" sz="2800" dirty="0"/>
              <a:t> de tiradores contra </a:t>
            </a:r>
            <a:r>
              <a:rPr lang="es-ES" sz="2800" dirty="0" smtClean="0"/>
              <a:t>as </a:t>
            </a:r>
            <a:r>
              <a:rPr lang="es-ES" sz="2800" dirty="0" err="1" smtClean="0"/>
              <a:t>formacións</a:t>
            </a:r>
            <a:r>
              <a:rPr lang="es-ES" sz="2800" dirty="0" smtClean="0"/>
              <a:t> </a:t>
            </a:r>
            <a:r>
              <a:rPr lang="es-ES" sz="2800" dirty="0" err="1"/>
              <a:t>inimigas</a:t>
            </a:r>
            <a:r>
              <a:rPr lang="es-ES" sz="2800" dirty="0" smtClean="0"/>
              <a:t>...).</a:t>
            </a:r>
          </a:p>
          <a:p>
            <a:pPr algn="just"/>
            <a:r>
              <a:rPr lang="es-ES" sz="2800" dirty="0" smtClean="0"/>
              <a:t>Os </a:t>
            </a:r>
            <a:r>
              <a:rPr lang="es-ES" sz="2800" dirty="0"/>
              <a:t>punto débiles eran que os </a:t>
            </a:r>
            <a:r>
              <a:rPr lang="es-ES" sz="2800" dirty="0" err="1"/>
              <a:t>exércitos</a:t>
            </a:r>
            <a:r>
              <a:rPr lang="es-ES" sz="2800" dirty="0"/>
              <a:t> vivían sobre o terreo mediante </a:t>
            </a:r>
            <a:r>
              <a:rPr lang="es-ES" sz="2800" dirty="0" smtClean="0"/>
              <a:t>requisas (grandes </a:t>
            </a:r>
            <a:r>
              <a:rPr lang="es-ES" sz="2800" dirty="0"/>
              <a:t>problemas en España e </a:t>
            </a:r>
            <a:r>
              <a:rPr lang="es-ES" sz="2800" dirty="0" smtClean="0"/>
              <a:t>Rusia), </a:t>
            </a:r>
            <a:r>
              <a:rPr lang="es-ES" sz="2800" dirty="0"/>
              <a:t>e </a:t>
            </a:r>
            <a:r>
              <a:rPr lang="es-ES" sz="2800" dirty="0" err="1" smtClean="0"/>
              <a:t>pouco</a:t>
            </a:r>
            <a:r>
              <a:rPr lang="es-ES" sz="2800" dirty="0" smtClean="0"/>
              <a:t> </a:t>
            </a:r>
            <a:r>
              <a:rPr lang="es-ES" sz="2800" dirty="0"/>
              <a:t>interese na </a:t>
            </a:r>
            <a:r>
              <a:rPr lang="es-ES" sz="2800" dirty="0" err="1"/>
              <a:t>sanidade</a:t>
            </a:r>
            <a:r>
              <a:rPr lang="es-ES" sz="2800" dirty="0"/>
              <a:t> e </a:t>
            </a:r>
            <a:r>
              <a:rPr lang="es-ES" sz="2800" dirty="0" err="1"/>
              <a:t>hixiene</a:t>
            </a:r>
            <a:r>
              <a:rPr lang="es-ES" sz="2800" dirty="0"/>
              <a:t>, </a:t>
            </a:r>
            <a:r>
              <a:rPr lang="es-ES" sz="2800" dirty="0" smtClean="0"/>
              <a:t>polo </a:t>
            </a:r>
            <a:r>
              <a:rPr lang="es-ES" sz="2800" dirty="0"/>
              <a:t>que </a:t>
            </a:r>
            <a:r>
              <a:rPr lang="es-ES" sz="2800" dirty="0" err="1"/>
              <a:t>morreron</a:t>
            </a:r>
            <a:r>
              <a:rPr lang="es-ES" sz="2800" dirty="0"/>
              <a:t> </a:t>
            </a:r>
            <a:r>
              <a:rPr lang="es-ES" sz="2800" dirty="0" err="1"/>
              <a:t>máis</a:t>
            </a:r>
            <a:r>
              <a:rPr lang="es-ES" sz="2800" dirty="0"/>
              <a:t> soldados de </a:t>
            </a:r>
            <a:r>
              <a:rPr lang="es-ES" sz="2800" dirty="0" err="1"/>
              <a:t>fame</a:t>
            </a:r>
            <a:r>
              <a:rPr lang="es-ES" sz="2800" dirty="0"/>
              <a:t> </a:t>
            </a:r>
            <a:r>
              <a:rPr lang="es-ES" sz="2800" dirty="0" err="1"/>
              <a:t>ou</a:t>
            </a:r>
            <a:r>
              <a:rPr lang="es-ES" sz="2800" dirty="0"/>
              <a:t> </a:t>
            </a:r>
            <a:r>
              <a:rPr lang="es-ES" sz="2800" dirty="0" err="1"/>
              <a:t>enfermidade</a:t>
            </a:r>
            <a:r>
              <a:rPr lang="es-ES" sz="2800" dirty="0"/>
              <a:t> que </a:t>
            </a:r>
            <a:r>
              <a:rPr lang="es-ES" sz="2800" dirty="0" err="1"/>
              <a:t>pola</a:t>
            </a:r>
            <a:r>
              <a:rPr lang="es-ES" sz="2800" dirty="0"/>
              <a:t> acción do </a:t>
            </a:r>
            <a:r>
              <a:rPr lang="es-ES" sz="2800" dirty="0" err="1"/>
              <a:t>inimigo</a:t>
            </a:r>
            <a:r>
              <a:rPr lang="es-ES" sz="2800" dirty="0"/>
              <a:t>.</a:t>
            </a:r>
          </a:p>
        </p:txBody>
      </p:sp>
      <p:pic>
        <p:nvPicPr>
          <p:cNvPr id="11266" name="Picture 2" descr="https://2.bp.blogspot.com/_EjfgAqFOhH4/TIz2A2eITwI/AAAAAAAADJ4/ZWcim_znK-Y/s1600/MampatoEjercitoNapoleonBlo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6050" y="552449"/>
            <a:ext cx="4414052" cy="6067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65431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7439026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/>
              <a:t>Ata 1811: Dominio Napoleónico do Continente -</a:t>
            </a:r>
            <a:r>
              <a:rPr lang="es-ES" sz="2800" b="1" dirty="0" err="1"/>
              <a:t>Superioridade</a:t>
            </a:r>
            <a:r>
              <a:rPr lang="es-ES" sz="2800" b="1" dirty="0"/>
              <a:t> naval de </a:t>
            </a:r>
            <a:r>
              <a:rPr lang="es-ES" sz="2800" b="1" dirty="0" smtClean="0"/>
              <a:t>Inglaterra</a:t>
            </a:r>
            <a:r>
              <a:rPr lang="es-ES" sz="2800" b="1" dirty="0"/>
              <a:t>:</a:t>
            </a:r>
            <a:endParaRPr lang="es-ES" sz="2800" dirty="0"/>
          </a:p>
          <a:p>
            <a:pPr algn="just"/>
            <a:r>
              <a:rPr lang="es-ES" sz="2800" dirty="0"/>
              <a:t>Inglaterra </a:t>
            </a:r>
            <a:r>
              <a:rPr lang="es-ES" sz="2800" dirty="0" err="1"/>
              <a:t>posúe</a:t>
            </a:r>
            <a:r>
              <a:rPr lang="es-ES" sz="2800" dirty="0"/>
              <a:t> o control dos mares desde a batalla naval de </a:t>
            </a:r>
            <a:r>
              <a:rPr lang="es-ES" sz="2800" u="sng" dirty="0"/>
              <a:t>Trafalgar </a:t>
            </a:r>
            <a:r>
              <a:rPr lang="es-ES" sz="2800" dirty="0"/>
              <a:t> (1805) na que o Almirante Nelson </a:t>
            </a:r>
            <a:r>
              <a:rPr lang="es-ES" sz="2800" dirty="0" err="1"/>
              <a:t>derrotou</a:t>
            </a:r>
            <a:r>
              <a:rPr lang="es-ES" sz="2800" dirty="0"/>
              <a:t> a escuadra combinada de Francia e España. Napoleón verá frustrada  así  a  </a:t>
            </a:r>
            <a:r>
              <a:rPr lang="es-ES" sz="2800" dirty="0" err="1"/>
              <a:t>súa</a:t>
            </a:r>
            <a:r>
              <a:rPr lang="es-ES" sz="2800" dirty="0"/>
              <a:t>  pretensión  da  invasión  de  Inglaterra,  e  non  </a:t>
            </a:r>
            <a:r>
              <a:rPr lang="es-ES" sz="2800" dirty="0" err="1"/>
              <a:t>lle</a:t>
            </a:r>
            <a:r>
              <a:rPr lang="es-ES" sz="2800" dirty="0"/>
              <a:t>  quedará  </a:t>
            </a:r>
            <a:r>
              <a:rPr lang="es-ES" sz="2800" dirty="0" err="1"/>
              <a:t>outra</a:t>
            </a:r>
            <a:r>
              <a:rPr lang="es-ES" sz="2800" dirty="0"/>
              <a:t> alternativa que o </a:t>
            </a:r>
            <a:r>
              <a:rPr lang="es-ES" sz="2800" b="1" dirty="0"/>
              <a:t> </a:t>
            </a:r>
            <a:r>
              <a:rPr lang="es-ES" sz="2800" b="1" u="heavy" dirty="0"/>
              <a:t>bloqueo continental de Inglaterra</a:t>
            </a:r>
            <a:r>
              <a:rPr lang="es-ES" sz="2800" dirty="0"/>
              <a:t>, coa prohibición de comerciar con esta illa a toda nación europea (Este bloqueo </a:t>
            </a:r>
            <a:r>
              <a:rPr lang="es-ES" sz="2800" dirty="0" err="1"/>
              <a:t>tamén</a:t>
            </a:r>
            <a:r>
              <a:rPr lang="es-ES" sz="2800" dirty="0"/>
              <a:t> </a:t>
            </a:r>
            <a:r>
              <a:rPr lang="es-ES" sz="2800" dirty="0" err="1"/>
              <a:t>fracasou</a:t>
            </a:r>
            <a:r>
              <a:rPr lang="es-ES" sz="2800" dirty="0"/>
              <a:t>, </a:t>
            </a:r>
            <a:r>
              <a:rPr lang="es-ES" sz="2800" dirty="0" err="1"/>
              <a:t>pola</a:t>
            </a:r>
            <a:r>
              <a:rPr lang="es-ES" sz="2800" dirty="0"/>
              <a:t> negativa </a:t>
            </a:r>
            <a:r>
              <a:rPr lang="es-ES" sz="2800" dirty="0" err="1"/>
              <a:t>dalgúns</a:t>
            </a:r>
            <a:r>
              <a:rPr lang="es-ES" sz="2800" dirty="0"/>
              <a:t> países como Portugal, e </a:t>
            </a:r>
            <a:r>
              <a:rPr lang="es-ES" sz="2800" dirty="0" err="1"/>
              <a:t>pola</a:t>
            </a:r>
            <a:r>
              <a:rPr lang="es-ES" sz="2800" dirty="0"/>
              <a:t> práctica comercial dos propios europeos que </a:t>
            </a:r>
            <a:r>
              <a:rPr lang="es-ES" sz="2800" dirty="0" err="1"/>
              <a:t>vían</a:t>
            </a:r>
            <a:r>
              <a:rPr lang="es-ES" sz="2800" dirty="0"/>
              <a:t> nos </a:t>
            </a:r>
            <a:r>
              <a:rPr lang="es-ES" sz="2800" dirty="0" err="1"/>
              <a:t>produtos</a:t>
            </a:r>
            <a:r>
              <a:rPr lang="es-ES" sz="2800" dirty="0"/>
              <a:t> ingleses os únicos </a:t>
            </a:r>
            <a:r>
              <a:rPr lang="es-ES" sz="2800" dirty="0" err="1"/>
              <a:t>produtos</a:t>
            </a:r>
            <a:r>
              <a:rPr lang="es-ES" sz="2800" dirty="0"/>
              <a:t> </a:t>
            </a:r>
            <a:r>
              <a:rPr lang="es-ES" sz="2800" dirty="0" smtClean="0"/>
              <a:t>baratos por mor da Revolución Industrial inglesa).</a:t>
            </a:r>
            <a:endParaRPr lang="es-ES" sz="2800" dirty="0"/>
          </a:p>
        </p:txBody>
      </p:sp>
      <p:pic>
        <p:nvPicPr>
          <p:cNvPr id="12290" name="Picture 2" descr="https://4.bp.blogspot.com/-YT-My3ZCzbY/URIv_k3PDyI/AAAAAAAAA0Y/WQN581WDFNw/s640/TRAFALGA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5225" y="3142773"/>
            <a:ext cx="4419600" cy="3715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https://i.ytimg.com/vi/JJby_LTVr_o/maxresdefaul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5225" y="428625"/>
            <a:ext cx="4428067" cy="2490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http://2.bp.blogspot.com/-HEu217Pi2hU/UDQ_cx8eZXI/AAAAAAAAAsE/ScTWAzXmhKc/s1600/Mapa+Era+Napoleonic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5225" y="3142773"/>
            <a:ext cx="4640598" cy="3715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0282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85725"/>
            <a:ext cx="6896100" cy="6986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800" b="1" dirty="0"/>
              <a:t>Dominio de Napoleón no Continente europeo</a:t>
            </a:r>
            <a:endParaRPr lang="es-ES" sz="2800" dirty="0"/>
          </a:p>
          <a:p>
            <a:pPr algn="just"/>
            <a:r>
              <a:rPr lang="es-ES" sz="2800" dirty="0"/>
              <a:t>No Continente a </a:t>
            </a:r>
            <a:r>
              <a:rPr lang="es-ES" sz="2800" dirty="0" err="1"/>
              <a:t>superioridade</a:t>
            </a:r>
            <a:r>
              <a:rPr lang="es-ES" sz="2800" dirty="0"/>
              <a:t> francesa ata 1812 era evidente. </a:t>
            </a:r>
          </a:p>
          <a:p>
            <a:pPr algn="just"/>
            <a:r>
              <a:rPr lang="es-ES" sz="2800" dirty="0"/>
              <a:t>En 1800, Napoleón derrota en </a:t>
            </a:r>
            <a:r>
              <a:rPr lang="es-ES" sz="2800" b="1" dirty="0"/>
              <a:t>Marengo</a:t>
            </a:r>
            <a:r>
              <a:rPr lang="es-ES" sz="2800" dirty="0"/>
              <a:t>, tras atravesar por sorpresa os Alpes, </a:t>
            </a:r>
            <a:r>
              <a:rPr lang="es-ES" sz="2800" dirty="0" err="1"/>
              <a:t>ó</a:t>
            </a:r>
            <a:r>
              <a:rPr lang="es-ES" sz="2800" dirty="0"/>
              <a:t> </a:t>
            </a:r>
            <a:r>
              <a:rPr lang="es-ES" sz="2800" dirty="0" err="1"/>
              <a:t>exército</a:t>
            </a:r>
            <a:r>
              <a:rPr lang="es-ES" sz="2800" dirty="0"/>
              <a:t> austríaco que recuperara boa parte do Norte de Italia cando Napoleón </a:t>
            </a:r>
            <a:r>
              <a:rPr lang="es-ES" sz="2800" dirty="0" err="1"/>
              <a:t>estivera</a:t>
            </a:r>
            <a:r>
              <a:rPr lang="es-ES" sz="2800" dirty="0"/>
              <a:t> ausente en </a:t>
            </a:r>
            <a:r>
              <a:rPr lang="es-ES" sz="2800" dirty="0" err="1"/>
              <a:t>Exipto</a:t>
            </a:r>
            <a:r>
              <a:rPr lang="es-ES" sz="2800" dirty="0"/>
              <a:t>. </a:t>
            </a:r>
            <a:r>
              <a:rPr lang="es-ES" sz="2800" dirty="0" err="1"/>
              <a:t>Trala</a:t>
            </a:r>
            <a:r>
              <a:rPr lang="es-ES" sz="2800" dirty="0"/>
              <a:t> vitoria de </a:t>
            </a:r>
            <a:r>
              <a:rPr lang="es-ES" sz="2800" dirty="0" err="1"/>
              <a:t>Hohenlinden</a:t>
            </a:r>
            <a:r>
              <a:rPr lang="es-ES" sz="2800" dirty="0"/>
              <a:t> a </a:t>
            </a:r>
            <a:r>
              <a:rPr lang="es-ES" sz="2800" dirty="0" err="1"/>
              <a:t>finais</a:t>
            </a:r>
            <a:r>
              <a:rPr lang="es-ES" sz="2800" dirty="0"/>
              <a:t> </a:t>
            </a:r>
            <a:r>
              <a:rPr lang="es-ES" sz="2800" dirty="0" err="1"/>
              <a:t>deste</a:t>
            </a:r>
            <a:r>
              <a:rPr lang="es-ES" sz="2800" dirty="0"/>
              <a:t> ano, </a:t>
            </a:r>
            <a:r>
              <a:rPr lang="es-ES" sz="2800" dirty="0" err="1"/>
              <a:t>consegue</a:t>
            </a:r>
            <a:r>
              <a:rPr lang="es-ES" sz="2800" dirty="0"/>
              <a:t> que Austria </a:t>
            </a:r>
            <a:r>
              <a:rPr lang="es-ES" sz="2800" dirty="0" err="1"/>
              <a:t>asine</a:t>
            </a:r>
            <a:r>
              <a:rPr lang="es-ES" sz="2800" dirty="0"/>
              <a:t> a </a:t>
            </a:r>
            <a:r>
              <a:rPr lang="es-ES" sz="2800" b="1" dirty="0"/>
              <a:t>Paz de </a:t>
            </a:r>
            <a:r>
              <a:rPr lang="es-ES" sz="2800" b="1" dirty="0" err="1"/>
              <a:t>Luneville</a:t>
            </a:r>
            <a:r>
              <a:rPr lang="es-ES" sz="2800" dirty="0"/>
              <a:t> en 1801 </a:t>
            </a:r>
            <a:r>
              <a:rPr lang="es-ES" sz="2800" dirty="0" err="1"/>
              <a:t>pola</a:t>
            </a:r>
            <a:r>
              <a:rPr lang="es-ES" sz="2800" dirty="0"/>
              <a:t> que Austria </a:t>
            </a:r>
            <a:r>
              <a:rPr lang="es-ES" sz="2800" dirty="0" err="1"/>
              <a:t>recoñece</a:t>
            </a:r>
            <a:r>
              <a:rPr lang="es-ES" sz="2800" dirty="0"/>
              <a:t> as </a:t>
            </a:r>
            <a:r>
              <a:rPr lang="es-ES" sz="2800" dirty="0" err="1"/>
              <a:t>adquisicións</a:t>
            </a:r>
            <a:r>
              <a:rPr lang="es-ES" sz="2800" dirty="0"/>
              <a:t> francesas no Rin, a creación das novas repúblicas italianas (Cisalpina, Liguria), o </a:t>
            </a:r>
            <a:r>
              <a:rPr lang="es-ES" sz="2800" dirty="0" err="1"/>
              <a:t>novo</a:t>
            </a:r>
            <a:r>
              <a:rPr lang="es-ES" sz="2800" dirty="0"/>
              <a:t> reino de Etruria, a incorporación a Francia de Cerdeña e a illa de Elba. </a:t>
            </a:r>
            <a:endParaRPr lang="gl-ES" sz="2800" dirty="0"/>
          </a:p>
        </p:txBody>
      </p:sp>
      <p:pic>
        <p:nvPicPr>
          <p:cNvPr id="13314" name="Picture 2" descr="https://wp1on.matiasgq.com/wp-content/uploads/2020/04/Batalla-de-Mareng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8718" y="227267"/>
            <a:ext cx="5213282" cy="2646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3491" y="3028950"/>
            <a:ext cx="5348509" cy="3595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9757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200025" y="123825"/>
            <a:ext cx="5248275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800" dirty="0"/>
              <a:t>Inglaterra, ante o abandono da coalición </a:t>
            </a:r>
            <a:r>
              <a:rPr lang="es-ES" sz="2800" dirty="0" err="1"/>
              <a:t>antifrancesa</a:t>
            </a:r>
            <a:r>
              <a:rPr lang="es-ES" sz="2800" dirty="0"/>
              <a:t> de Rusia, Prusia, Suecia e Dinamarca e ante a grave </a:t>
            </a:r>
            <a:r>
              <a:rPr lang="es-ES" sz="2800" dirty="0" err="1"/>
              <a:t>crise</a:t>
            </a:r>
            <a:r>
              <a:rPr lang="es-ES" sz="2800" dirty="0"/>
              <a:t> política e económica que sufre, asina con Napoleón a </a:t>
            </a:r>
            <a:r>
              <a:rPr lang="es-ES" sz="2800" b="1" dirty="0"/>
              <a:t>Paz de Amiens </a:t>
            </a:r>
            <a:r>
              <a:rPr lang="es-ES" sz="2800" dirty="0"/>
              <a:t>en 1802. </a:t>
            </a:r>
            <a:endParaRPr lang="es-ES" sz="2800" dirty="0" smtClean="0"/>
          </a:p>
          <a:p>
            <a:pPr algn="just"/>
            <a:endParaRPr lang="es-ES" sz="800" dirty="0"/>
          </a:p>
          <a:p>
            <a:pPr algn="just"/>
            <a:r>
              <a:rPr lang="es-ES" sz="2800" dirty="0" smtClean="0"/>
              <a:t>Estas </a:t>
            </a:r>
            <a:r>
              <a:rPr lang="es-ES" sz="2800" dirty="0"/>
              <a:t>paces </a:t>
            </a:r>
            <a:r>
              <a:rPr lang="es-ES" sz="2800" dirty="0" err="1"/>
              <a:t>supuxeron</a:t>
            </a:r>
            <a:r>
              <a:rPr lang="es-ES" sz="2800" dirty="0"/>
              <a:t> a Napoleón </a:t>
            </a:r>
            <a:r>
              <a:rPr lang="es-ES" sz="2800" dirty="0" smtClean="0"/>
              <a:t>o </a:t>
            </a:r>
            <a:r>
              <a:rPr lang="es-ES" sz="2800" dirty="0" err="1" smtClean="0"/>
              <a:t>recoñecemento</a:t>
            </a:r>
            <a:r>
              <a:rPr lang="es-ES" sz="2800" dirty="0" smtClean="0"/>
              <a:t> </a:t>
            </a:r>
            <a:r>
              <a:rPr lang="es-ES" sz="2800" dirty="0"/>
              <a:t>como </a:t>
            </a:r>
            <a:r>
              <a:rPr lang="es-ES" sz="2800" b="1" dirty="0" err="1"/>
              <a:t>Consul</a:t>
            </a:r>
            <a:r>
              <a:rPr lang="es-ES" sz="2800" b="1" dirty="0"/>
              <a:t> vitalicio</a:t>
            </a:r>
            <a:r>
              <a:rPr lang="es-ES" sz="2800" b="1" dirty="0" smtClean="0"/>
              <a:t>.</a:t>
            </a:r>
          </a:p>
          <a:p>
            <a:pPr algn="just"/>
            <a:endParaRPr lang="es-ES" sz="800" b="1" dirty="0"/>
          </a:p>
          <a:p>
            <a:pPr algn="just"/>
            <a:r>
              <a:rPr lang="es-ES" sz="2800" dirty="0"/>
              <a:t>A paz </a:t>
            </a:r>
            <a:r>
              <a:rPr lang="es-ES" sz="2800" dirty="0" err="1"/>
              <a:t>durou</a:t>
            </a:r>
            <a:r>
              <a:rPr lang="es-ES" sz="2800" dirty="0"/>
              <a:t> </a:t>
            </a:r>
            <a:r>
              <a:rPr lang="es-ES" sz="2800" dirty="0" err="1"/>
              <a:t>pouco</a:t>
            </a:r>
            <a:r>
              <a:rPr lang="es-ES" sz="2800" dirty="0"/>
              <a:t> debido á invasión de Hannover por Napoleón e a imposición de </a:t>
            </a:r>
            <a:r>
              <a:rPr lang="es-ES" sz="2800" dirty="0" err="1"/>
              <a:t>fortes</a:t>
            </a:r>
            <a:r>
              <a:rPr lang="es-ES" sz="2800" dirty="0"/>
              <a:t> </a:t>
            </a:r>
            <a:r>
              <a:rPr lang="es-ES" sz="2800" dirty="0" err="1"/>
              <a:t>aranceis</a:t>
            </a:r>
            <a:r>
              <a:rPr lang="es-ES" sz="2800" dirty="0"/>
              <a:t> á venda dos </a:t>
            </a:r>
            <a:r>
              <a:rPr lang="es-ES" sz="2800" dirty="0" err="1"/>
              <a:t>produtos</a:t>
            </a:r>
            <a:r>
              <a:rPr lang="es-ES" sz="2800" dirty="0"/>
              <a:t> </a:t>
            </a:r>
            <a:r>
              <a:rPr lang="es-ES" sz="2800" dirty="0" smtClean="0"/>
              <a:t>británicos nos territorios franceses</a:t>
            </a:r>
            <a:endParaRPr lang="gl-ES" sz="2800" dirty="0"/>
          </a:p>
        </p:txBody>
      </p:sp>
      <p:pic>
        <p:nvPicPr>
          <p:cNvPr id="14338" name="Picture 2" descr="https://3.bp.blogspot.com/-ZLbBqlvBz1I/W1K6eoacThI/AAAAAAAAJo0/wGUnDEhgl1Yj7tYZwhSODr2wQSnVcDASQCLcBGAs/s1600/Gillray_-_The_First_Kiss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8349" y="123825"/>
            <a:ext cx="4813299" cy="6708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1648" y="6136629"/>
            <a:ext cx="1506957" cy="358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1444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33350" y="76200"/>
            <a:ext cx="6296025" cy="6986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800" dirty="0"/>
              <a:t>A Guerra </a:t>
            </a:r>
            <a:r>
              <a:rPr lang="es-ES" sz="2800" dirty="0" err="1"/>
              <a:t>iníciase</a:t>
            </a:r>
            <a:r>
              <a:rPr lang="es-ES" sz="2800" dirty="0"/>
              <a:t> en 1803. Napoleón </a:t>
            </a:r>
            <a:r>
              <a:rPr lang="es-ES" sz="2800" dirty="0" err="1"/>
              <a:t>empeza</a:t>
            </a:r>
            <a:r>
              <a:rPr lang="es-ES" sz="2800" dirty="0"/>
              <a:t> a desenvolver o </a:t>
            </a:r>
            <a:r>
              <a:rPr lang="es-ES" sz="2800" dirty="0" err="1"/>
              <a:t>seu</a:t>
            </a:r>
            <a:r>
              <a:rPr lang="es-ES" sz="2800" dirty="0"/>
              <a:t> plan de conquistar Inglaterra, </a:t>
            </a:r>
            <a:r>
              <a:rPr lang="es-ES" sz="2800" dirty="0" err="1"/>
              <a:t>obxectivo</a:t>
            </a:r>
            <a:r>
              <a:rPr lang="es-ES" sz="2800" dirty="0"/>
              <a:t> que so </a:t>
            </a:r>
            <a:r>
              <a:rPr lang="es-ES" sz="2800" dirty="0" err="1"/>
              <a:t>podería</a:t>
            </a:r>
            <a:r>
              <a:rPr lang="es-ES" sz="2800" dirty="0"/>
              <a:t> </a:t>
            </a:r>
            <a:r>
              <a:rPr lang="es-ES" sz="2800" dirty="0" err="1"/>
              <a:t>acadarse</a:t>
            </a:r>
            <a:r>
              <a:rPr lang="es-ES" sz="2800" dirty="0"/>
              <a:t> coa </a:t>
            </a:r>
            <a:r>
              <a:rPr lang="es-ES" sz="2800" dirty="0" err="1"/>
              <a:t>axuda</a:t>
            </a:r>
            <a:r>
              <a:rPr lang="es-ES" sz="2800" dirty="0"/>
              <a:t> da flota española. </a:t>
            </a:r>
            <a:endParaRPr lang="es-ES" sz="2800" dirty="0" smtClean="0"/>
          </a:p>
          <a:p>
            <a:pPr algn="just"/>
            <a:r>
              <a:rPr lang="es-ES" sz="2800" dirty="0" smtClean="0"/>
              <a:t>En </a:t>
            </a:r>
            <a:r>
              <a:rPr lang="es-ES" sz="2800" dirty="0"/>
              <a:t>contra </a:t>
            </a:r>
            <a:r>
              <a:rPr lang="es-ES" sz="2800" dirty="0" err="1"/>
              <a:t>vaise</a:t>
            </a:r>
            <a:r>
              <a:rPr lang="es-ES" sz="2800" dirty="0"/>
              <a:t> formar </a:t>
            </a:r>
            <a:r>
              <a:rPr lang="es-ES" sz="2800" dirty="0" err="1"/>
              <a:t>unha</a:t>
            </a:r>
            <a:r>
              <a:rPr lang="es-ES" sz="2800" dirty="0"/>
              <a:t> </a:t>
            </a:r>
            <a:r>
              <a:rPr lang="es-ES" sz="2800" b="1" dirty="0" err="1"/>
              <a:t>Terceira</a:t>
            </a:r>
            <a:r>
              <a:rPr lang="es-ES" sz="2800" b="1" dirty="0"/>
              <a:t> Coalición formada por Inglaterra, Rusia, Imperio Austríaco</a:t>
            </a:r>
            <a:r>
              <a:rPr lang="es-ES" sz="2800" dirty="0"/>
              <a:t>...que se </a:t>
            </a:r>
            <a:r>
              <a:rPr lang="es-ES" sz="2800" dirty="0" err="1"/>
              <a:t>opoñían</a:t>
            </a:r>
            <a:r>
              <a:rPr lang="es-ES" sz="2800" dirty="0"/>
              <a:t> </a:t>
            </a:r>
            <a:r>
              <a:rPr lang="es-ES" sz="2800" dirty="0" err="1"/>
              <a:t>ó</a:t>
            </a:r>
            <a:r>
              <a:rPr lang="es-ES" sz="2800" dirty="0"/>
              <a:t> expansionismo de Napoleón. </a:t>
            </a:r>
            <a:r>
              <a:rPr lang="es-ES" sz="2800" dirty="0" err="1"/>
              <a:t>Aínda</a:t>
            </a:r>
            <a:r>
              <a:rPr lang="es-ES" sz="2800" dirty="0"/>
              <a:t> que fracasa o </a:t>
            </a:r>
            <a:r>
              <a:rPr lang="es-ES" sz="2800" dirty="0" err="1"/>
              <a:t>seu</a:t>
            </a:r>
            <a:r>
              <a:rPr lang="es-ES" sz="2800" dirty="0"/>
              <a:t> plan de invadir Inglaterra ante a derrota de </a:t>
            </a:r>
            <a:r>
              <a:rPr lang="es-ES" sz="2800" b="1" dirty="0"/>
              <a:t>Trafalgar en 1805, </a:t>
            </a:r>
            <a:r>
              <a:rPr lang="es-ES" sz="2800" dirty="0" err="1"/>
              <a:t>nese</a:t>
            </a:r>
            <a:r>
              <a:rPr lang="es-ES" sz="2800" dirty="0"/>
              <a:t> </a:t>
            </a:r>
            <a:r>
              <a:rPr lang="es-ES" sz="2800" dirty="0" err="1"/>
              <a:t>mesmo</a:t>
            </a:r>
            <a:r>
              <a:rPr lang="es-ES" sz="2800" dirty="0"/>
              <a:t> ano Napoleón vence en </a:t>
            </a:r>
            <a:r>
              <a:rPr lang="es-ES" sz="2800" b="1" dirty="0"/>
              <a:t>Ulm e </a:t>
            </a:r>
            <a:r>
              <a:rPr lang="es-ES" sz="2800" b="1" dirty="0" err="1"/>
              <a:t>Austerlitz</a:t>
            </a:r>
            <a:r>
              <a:rPr lang="es-ES" sz="2800" dirty="0"/>
              <a:t> a Austria e Rusia. Como consecuencia: control de Napoleón sobre Italia (O </a:t>
            </a:r>
            <a:r>
              <a:rPr lang="es-ES" sz="2800" dirty="0" err="1"/>
              <a:t>seu</a:t>
            </a:r>
            <a:r>
              <a:rPr lang="es-ES" sz="2800" dirty="0"/>
              <a:t> </a:t>
            </a:r>
            <a:r>
              <a:rPr lang="es-ES" sz="2800" b="1" dirty="0" err="1"/>
              <a:t>irmán</a:t>
            </a:r>
            <a:r>
              <a:rPr lang="es-ES" sz="2800" b="1" dirty="0"/>
              <a:t> </a:t>
            </a:r>
            <a:r>
              <a:rPr lang="es-ES" sz="2800" b="1" dirty="0" err="1"/>
              <a:t>Xosé</a:t>
            </a:r>
            <a:r>
              <a:rPr lang="es-ES" sz="2800" b="1" dirty="0"/>
              <a:t> </a:t>
            </a:r>
            <a:r>
              <a:rPr lang="es-ES" sz="2800" b="1" dirty="0" err="1"/>
              <a:t>Rei</a:t>
            </a:r>
            <a:r>
              <a:rPr lang="es-ES" sz="2800" b="1" dirty="0"/>
              <a:t> de Nápoles</a:t>
            </a:r>
            <a:r>
              <a:rPr lang="es-ES" sz="2800" dirty="0"/>
              <a:t>) e creación da </a:t>
            </a:r>
            <a:r>
              <a:rPr lang="es-ES" sz="2800" b="1" dirty="0"/>
              <a:t>Confederación do Rin</a:t>
            </a:r>
            <a:endParaRPr lang="es-ES" sz="2800" dirty="0"/>
          </a:p>
        </p:txBody>
      </p:sp>
      <p:pic>
        <p:nvPicPr>
          <p:cNvPr id="15364" name="Picture 4" descr="https://imgv2-2-f.scribdassets.com/img/document/209122344/original/735c7d3f72/1587657450?v=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8475" y="-29633"/>
            <a:ext cx="5165724" cy="6887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77070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42875" y="304800"/>
            <a:ext cx="6486525" cy="6832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800" dirty="0"/>
              <a:t>En 1806, créase a </a:t>
            </a:r>
            <a:r>
              <a:rPr lang="es-ES" sz="2800" b="1" dirty="0"/>
              <a:t>Cuarta Coalición entre Prusia, Rusia e </a:t>
            </a:r>
            <a:r>
              <a:rPr lang="es-ES" sz="2800" b="1" dirty="0" err="1"/>
              <a:t>Saxonia</a:t>
            </a:r>
            <a:r>
              <a:rPr lang="es-ES" sz="2800" dirty="0"/>
              <a:t>. Napoleón  vence </a:t>
            </a:r>
            <a:r>
              <a:rPr lang="es-ES" sz="2800" dirty="0" err="1"/>
              <a:t>ós</a:t>
            </a:r>
            <a:r>
              <a:rPr lang="es-ES" sz="2800" dirty="0"/>
              <a:t> prusianos (</a:t>
            </a:r>
            <a:r>
              <a:rPr lang="es-ES" sz="2800" b="1" dirty="0"/>
              <a:t>Jena .</a:t>
            </a:r>
            <a:r>
              <a:rPr lang="es-ES" sz="2800" b="1" dirty="0" err="1"/>
              <a:t>Eylau</a:t>
            </a:r>
            <a:r>
              <a:rPr lang="es-ES" sz="2800" dirty="0"/>
              <a:t>). Prusia </a:t>
            </a:r>
            <a:r>
              <a:rPr lang="es-ES" sz="2800" dirty="0" err="1"/>
              <a:t>perde</a:t>
            </a:r>
            <a:r>
              <a:rPr lang="es-ES" sz="2800" dirty="0"/>
              <a:t> a </a:t>
            </a:r>
            <a:r>
              <a:rPr lang="es-ES" sz="2800" dirty="0" err="1"/>
              <a:t>metade</a:t>
            </a:r>
            <a:r>
              <a:rPr lang="es-ES" sz="2800" dirty="0"/>
              <a:t> dos </a:t>
            </a:r>
            <a:r>
              <a:rPr lang="es-ES" sz="2800" dirty="0" err="1"/>
              <a:t>seus</a:t>
            </a:r>
            <a:r>
              <a:rPr lang="es-ES" sz="2800" dirty="0"/>
              <a:t> territorios:</a:t>
            </a:r>
          </a:p>
          <a:p>
            <a:pPr algn="just"/>
            <a:r>
              <a:rPr lang="es-ES" sz="2800" dirty="0"/>
              <a:t>                           Napoleón crea o </a:t>
            </a:r>
            <a:r>
              <a:rPr lang="es-ES" sz="2800" b="1" i="1" dirty="0"/>
              <a:t>reino de Westfalia</a:t>
            </a:r>
            <a:r>
              <a:rPr lang="es-ES" sz="2800" dirty="0"/>
              <a:t> para o </a:t>
            </a:r>
            <a:r>
              <a:rPr lang="es-ES" sz="2800" dirty="0" err="1"/>
              <a:t>seu</a:t>
            </a:r>
            <a:r>
              <a:rPr lang="es-ES" sz="2800" dirty="0"/>
              <a:t> </a:t>
            </a:r>
            <a:r>
              <a:rPr lang="es-ES" sz="2800" dirty="0" err="1"/>
              <a:t>irmán</a:t>
            </a:r>
            <a:r>
              <a:rPr lang="es-ES" sz="2800" dirty="0"/>
              <a:t> </a:t>
            </a:r>
            <a:r>
              <a:rPr lang="es-ES" sz="2800" dirty="0" err="1"/>
              <a:t>Xerome</a:t>
            </a:r>
            <a:r>
              <a:rPr lang="es-ES" sz="2800" dirty="0"/>
              <a:t> </a:t>
            </a:r>
          </a:p>
          <a:p>
            <a:pPr algn="just"/>
            <a:r>
              <a:rPr lang="es-ES" sz="2800" dirty="0"/>
              <a:t>                     Incorpora o </a:t>
            </a:r>
            <a:r>
              <a:rPr lang="es-ES" sz="2800" b="1" i="1" dirty="0"/>
              <a:t>Ducado de Varsovia á Confederación do Rin</a:t>
            </a:r>
            <a:r>
              <a:rPr lang="es-ES" sz="2800" dirty="0" smtClean="0"/>
              <a:t>.</a:t>
            </a:r>
          </a:p>
          <a:p>
            <a:pPr algn="just"/>
            <a:r>
              <a:rPr lang="es-ES" sz="2800" dirty="0"/>
              <a:t>Rusia </a:t>
            </a:r>
            <a:r>
              <a:rPr lang="es-ES" sz="2800" dirty="0" err="1"/>
              <a:t>vese</a:t>
            </a:r>
            <a:r>
              <a:rPr lang="es-ES" sz="2800" dirty="0"/>
              <a:t> </a:t>
            </a:r>
            <a:r>
              <a:rPr lang="es-ES" sz="2800" dirty="0" err="1"/>
              <a:t>obrigada</a:t>
            </a:r>
            <a:r>
              <a:rPr lang="es-ES" sz="2800" dirty="0"/>
              <a:t> a </a:t>
            </a:r>
            <a:r>
              <a:rPr lang="es-ES" sz="2800" dirty="0" err="1"/>
              <a:t>asinar</a:t>
            </a:r>
            <a:r>
              <a:rPr lang="es-ES" sz="2800" dirty="0"/>
              <a:t> a </a:t>
            </a:r>
            <a:r>
              <a:rPr lang="es-ES" sz="2800" b="1" u="sng" dirty="0"/>
              <a:t>Paz de </a:t>
            </a:r>
            <a:r>
              <a:rPr lang="es-ES" sz="2800" b="1" u="sng" dirty="0" err="1"/>
              <a:t>Tilsit</a:t>
            </a:r>
            <a:r>
              <a:rPr lang="es-ES" sz="2800" b="1" u="sng" dirty="0"/>
              <a:t> </a:t>
            </a:r>
            <a:r>
              <a:rPr lang="es-ES" sz="2800" dirty="0"/>
              <a:t>en 1807, </a:t>
            </a:r>
            <a:r>
              <a:rPr lang="es-ES" sz="2800" dirty="0" err="1"/>
              <a:t>trala</a:t>
            </a:r>
            <a:r>
              <a:rPr lang="es-ES" sz="2800" dirty="0"/>
              <a:t> derrota en </a:t>
            </a:r>
            <a:r>
              <a:rPr lang="es-ES" sz="2800" dirty="0" err="1"/>
              <a:t>Friedland</a:t>
            </a:r>
            <a:r>
              <a:rPr lang="es-ES" sz="2800" dirty="0"/>
              <a:t>. No Tratado os 2 imperios </a:t>
            </a:r>
            <a:r>
              <a:rPr lang="es-ES" sz="2800" dirty="0" err="1"/>
              <a:t>repartíanse</a:t>
            </a:r>
            <a:r>
              <a:rPr lang="es-ES" sz="2800" dirty="0"/>
              <a:t> as áreas de influencia (Rusia estaba interesada en </a:t>
            </a:r>
            <a:r>
              <a:rPr lang="es-ES" sz="2800" dirty="0" err="1"/>
              <a:t>espallarse</a:t>
            </a:r>
            <a:r>
              <a:rPr lang="es-ES" sz="2800" dirty="0"/>
              <a:t> cara a Finlandia </a:t>
            </a:r>
            <a:r>
              <a:rPr lang="es-ES" sz="2800" dirty="0" smtClean="0"/>
              <a:t>e </a:t>
            </a:r>
            <a:r>
              <a:rPr lang="es-ES" sz="2800" dirty="0" err="1" smtClean="0"/>
              <a:t>Romanía</a:t>
            </a:r>
            <a:r>
              <a:rPr lang="es-ES" sz="2800" dirty="0" smtClean="0"/>
              <a:t>) </a:t>
            </a:r>
            <a:r>
              <a:rPr lang="es-ES" sz="2800" dirty="0"/>
              <a:t>e Rusia aceptaba o Bloqueo continental contra Inglaterra.</a:t>
            </a:r>
          </a:p>
          <a:p>
            <a:endParaRPr lang="es-ES" dirty="0"/>
          </a:p>
        </p:txBody>
      </p:sp>
      <p:pic>
        <p:nvPicPr>
          <p:cNvPr id="16386" name="Picture 2" descr="https://www.napoleon.org/wp-content/thumbnails/uploads/2008/08/tilsit-tt-width-637-height-463-crop-1-bgcolor-ffffff-lazyload-0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7525" y="3098704"/>
            <a:ext cx="5172075" cy="3759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https://i.pinimg.com/originals/5e/08/79/5e087931eeefb1c09c5393e28809314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1474" y="209550"/>
            <a:ext cx="2336799" cy="3003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52508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76200" y="161925"/>
            <a:ext cx="4724400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800" dirty="0"/>
              <a:t>En </a:t>
            </a:r>
            <a:r>
              <a:rPr lang="es-ES" sz="2800" b="1" dirty="0"/>
              <a:t>1808</a:t>
            </a:r>
            <a:r>
              <a:rPr lang="es-ES" sz="2800" dirty="0"/>
              <a:t> Guerra da Independencia en España. </a:t>
            </a:r>
            <a:r>
              <a:rPr lang="es-ES" sz="2800" dirty="0" err="1"/>
              <a:t>Primeiros</a:t>
            </a:r>
            <a:r>
              <a:rPr lang="es-ES" sz="2800" dirty="0"/>
              <a:t> reveses franceses que animan a Austriacos  e  Prusianos  a  </a:t>
            </a:r>
            <a:r>
              <a:rPr lang="es-ES" sz="2800" dirty="0" err="1"/>
              <a:t>erguerse</a:t>
            </a:r>
            <a:r>
              <a:rPr lang="es-ES" sz="2800" dirty="0"/>
              <a:t>  contra  Napoleón.  Pero  </a:t>
            </a:r>
            <a:r>
              <a:rPr lang="es-ES" sz="2800" dirty="0" err="1"/>
              <a:t>unha</a:t>
            </a:r>
            <a:r>
              <a:rPr lang="es-ES" sz="2800" dirty="0"/>
              <a:t>  vez  reconquistada Madrid por Napoleón (</a:t>
            </a:r>
            <a:r>
              <a:rPr lang="es-ES" sz="2800" dirty="0" err="1"/>
              <a:t>Decembro</a:t>
            </a:r>
            <a:r>
              <a:rPr lang="es-ES" sz="2800" dirty="0"/>
              <a:t> 1808 )vitoria de </a:t>
            </a:r>
            <a:r>
              <a:rPr lang="es-ES" sz="2800" dirty="0" err="1"/>
              <a:t>Wagran</a:t>
            </a:r>
            <a:r>
              <a:rPr lang="es-ES" sz="2800" dirty="0"/>
              <a:t> sobre os austríacos (Francia recibe as </a:t>
            </a:r>
            <a:r>
              <a:rPr lang="es-ES" sz="2800" b="1" i="1" dirty="0"/>
              <a:t>provincias Ilirias; Trieste, Croacia...) </a:t>
            </a:r>
            <a:r>
              <a:rPr lang="es-ES" sz="2800" dirty="0"/>
              <a:t>privando </a:t>
            </a:r>
            <a:r>
              <a:rPr lang="es-ES" sz="2800" dirty="0" err="1"/>
              <a:t>ó</a:t>
            </a:r>
            <a:r>
              <a:rPr lang="es-ES" sz="2800" dirty="0"/>
              <a:t> Imperio Austríaco da </a:t>
            </a:r>
            <a:r>
              <a:rPr lang="es-ES" sz="2800" dirty="0" err="1"/>
              <a:t>súa</a:t>
            </a:r>
            <a:r>
              <a:rPr lang="es-ES" sz="2800" dirty="0"/>
              <a:t> </a:t>
            </a:r>
            <a:r>
              <a:rPr lang="es-ES" sz="2800" dirty="0" err="1"/>
              <a:t>saída</a:t>
            </a:r>
            <a:r>
              <a:rPr lang="es-ES" sz="2800" dirty="0"/>
              <a:t> </a:t>
            </a:r>
            <a:r>
              <a:rPr lang="es-ES" sz="2800" dirty="0" err="1"/>
              <a:t>ó</a:t>
            </a:r>
            <a:r>
              <a:rPr lang="es-ES" sz="2800" dirty="0"/>
              <a:t> mar.</a:t>
            </a:r>
          </a:p>
          <a:p>
            <a:pPr algn="just"/>
            <a:r>
              <a:rPr lang="es-ES" sz="2800" b="1" dirty="0"/>
              <a:t>En 1811 o Imperio alcanza a </a:t>
            </a:r>
            <a:r>
              <a:rPr lang="es-ES" sz="2800" b="1" dirty="0" err="1"/>
              <a:t>súa</a:t>
            </a:r>
            <a:r>
              <a:rPr lang="es-ES" sz="2800" b="1" dirty="0"/>
              <a:t> máxima expansión. </a:t>
            </a:r>
            <a:endParaRPr lang="gl-ES" sz="2800" b="1" dirty="0"/>
          </a:p>
        </p:txBody>
      </p:sp>
      <p:pic>
        <p:nvPicPr>
          <p:cNvPr id="3" name="Imagen 2" descr="Resultado de imagen de mapa de imperio napoleonico en 181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87337"/>
            <a:ext cx="7219950" cy="643022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806388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276225" y="266700"/>
            <a:ext cx="5876925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800" dirty="0" err="1"/>
              <a:t>Sen</a:t>
            </a:r>
            <a:r>
              <a:rPr lang="es-ES" sz="2800" dirty="0"/>
              <a:t>  embargo  o  imperio  era  </a:t>
            </a:r>
            <a:r>
              <a:rPr lang="es-ES" sz="2800" dirty="0" err="1"/>
              <a:t>moi</a:t>
            </a:r>
            <a:r>
              <a:rPr lang="es-ES" sz="2800" dirty="0"/>
              <a:t>  feble.  Gobernado  por  familiares  </a:t>
            </a:r>
            <a:r>
              <a:rPr lang="es-ES" sz="2800" dirty="0" err="1"/>
              <a:t>ou</a:t>
            </a:r>
            <a:r>
              <a:rPr lang="es-ES" sz="2800" dirty="0"/>
              <a:t>  </a:t>
            </a:r>
            <a:r>
              <a:rPr lang="es-ES" sz="2800" dirty="0" err="1"/>
              <a:t>xenerais</a:t>
            </a:r>
            <a:r>
              <a:rPr lang="es-ES" sz="2800" dirty="0"/>
              <a:t>  de Napoleón (Holanda: Luis Bonaparte; España: </a:t>
            </a:r>
            <a:r>
              <a:rPr lang="es-ES" sz="2800" dirty="0" err="1"/>
              <a:t>Xosé</a:t>
            </a:r>
            <a:r>
              <a:rPr lang="es-ES" sz="2800" dirty="0"/>
              <a:t>) e </a:t>
            </a:r>
            <a:r>
              <a:rPr lang="es-ES" sz="2800" dirty="0" err="1"/>
              <a:t>constituído</a:t>
            </a:r>
            <a:r>
              <a:rPr lang="es-ES" sz="2800" dirty="0"/>
              <a:t> por unidades </a:t>
            </a:r>
            <a:r>
              <a:rPr lang="es-ES" sz="2800" dirty="0" err="1"/>
              <a:t>feitas</a:t>
            </a:r>
            <a:r>
              <a:rPr lang="es-ES" sz="2800" dirty="0"/>
              <a:t> á medida napoleónica(Confederación do Rin, Provincias Ilirias...), era evidente que coa caída de Napoleón se </a:t>
            </a:r>
            <a:r>
              <a:rPr lang="es-ES" sz="2800" dirty="0" err="1"/>
              <a:t>derrubaría</a:t>
            </a:r>
            <a:r>
              <a:rPr lang="es-ES" sz="2800" dirty="0"/>
              <a:t>.</a:t>
            </a:r>
          </a:p>
          <a:p>
            <a:pPr algn="just"/>
            <a:endParaRPr lang="es-ES" sz="2800" dirty="0" smtClean="0"/>
          </a:p>
          <a:p>
            <a:pPr algn="just"/>
            <a:r>
              <a:rPr lang="es-ES" sz="2800" dirty="0" smtClean="0"/>
              <a:t>Napoleón </a:t>
            </a:r>
            <a:r>
              <a:rPr lang="es-ES" sz="2800" dirty="0" err="1" smtClean="0"/>
              <a:t>foi</a:t>
            </a:r>
            <a:r>
              <a:rPr lang="es-ES" sz="2800" dirty="0" smtClean="0"/>
              <a:t> incapaz de </a:t>
            </a:r>
            <a:r>
              <a:rPr lang="es-ES" sz="2800" dirty="0" err="1" smtClean="0"/>
              <a:t>acadar</a:t>
            </a:r>
            <a:r>
              <a:rPr lang="es-ES" sz="2800" dirty="0" smtClean="0"/>
              <a:t> a vitoria en España, o que </a:t>
            </a:r>
            <a:r>
              <a:rPr lang="es-ES" sz="2800" dirty="0" err="1" smtClean="0"/>
              <a:t>lle</a:t>
            </a:r>
            <a:r>
              <a:rPr lang="es-ES" sz="2800" dirty="0" smtClean="0"/>
              <a:t> </a:t>
            </a:r>
            <a:r>
              <a:rPr lang="es-ES" sz="2800" dirty="0" err="1" smtClean="0"/>
              <a:t>restou</a:t>
            </a:r>
            <a:r>
              <a:rPr lang="es-ES" sz="2800" dirty="0" smtClean="0"/>
              <a:t> bastantes </a:t>
            </a:r>
            <a:r>
              <a:rPr lang="es-ES" sz="2800" dirty="0" err="1" smtClean="0"/>
              <a:t>forzas</a:t>
            </a:r>
            <a:r>
              <a:rPr lang="es-ES" sz="2800" dirty="0" smtClean="0"/>
              <a:t> para a invasión de Rusia. O ocaso de Napoleón </a:t>
            </a:r>
            <a:r>
              <a:rPr lang="es-ES" sz="2800" dirty="0" err="1" smtClean="0"/>
              <a:t>prodúcese</a:t>
            </a:r>
            <a:r>
              <a:rPr lang="es-ES" sz="2800" dirty="0" smtClean="0"/>
              <a:t> </a:t>
            </a:r>
            <a:r>
              <a:rPr lang="es-ES" sz="2800" dirty="0" err="1"/>
              <a:t>despois</a:t>
            </a:r>
            <a:r>
              <a:rPr lang="es-ES" sz="2800" dirty="0"/>
              <a:t> </a:t>
            </a:r>
            <a:r>
              <a:rPr lang="es-ES" sz="2800" dirty="0" smtClean="0"/>
              <a:t>do fracaso da conquista de </a:t>
            </a:r>
            <a:r>
              <a:rPr lang="es-ES" sz="2800" dirty="0"/>
              <a:t>Rusia </a:t>
            </a:r>
            <a:r>
              <a:rPr lang="es-ES" sz="2800" dirty="0" smtClean="0"/>
              <a:t>en 1812.</a:t>
            </a:r>
            <a:endParaRPr lang="es-ES" sz="2800" dirty="0"/>
          </a:p>
        </p:txBody>
      </p:sp>
      <p:pic>
        <p:nvPicPr>
          <p:cNvPr id="17410" name="Picture 2" descr="https://www.nationalgeographic.com.es/medio/2012/09/10/napoleon_rusia_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7800" y="3298090"/>
            <a:ext cx="4953000" cy="3524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https://tse2.explicit.bing.net/th?id=OIP.SU2jw1DxNOfMS7TQeVxiBQHaEs&amp;pid=Api&amp;P=0&amp;h=18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7800" y="266700"/>
            <a:ext cx="4416425" cy="2799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79284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5467350" cy="6986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800" dirty="0"/>
              <a:t>A </a:t>
            </a:r>
            <a:r>
              <a:rPr lang="es-ES" sz="2800" dirty="0" err="1"/>
              <a:t>tráxica</a:t>
            </a:r>
            <a:r>
              <a:rPr lang="es-ES" sz="2800" dirty="0"/>
              <a:t> retirada da Grand </a:t>
            </a:r>
            <a:r>
              <a:rPr lang="es-ES" sz="2800" dirty="0" err="1"/>
              <a:t>Armée</a:t>
            </a:r>
            <a:r>
              <a:rPr lang="es-ES" sz="2800" dirty="0"/>
              <a:t> de Rusia, </a:t>
            </a:r>
            <a:r>
              <a:rPr lang="es-ES" sz="2800" dirty="0" err="1"/>
              <a:t>xunto</a:t>
            </a:r>
            <a:r>
              <a:rPr lang="es-ES" sz="2800" dirty="0"/>
              <a:t> coa vitoria en Leipzig lograda por </a:t>
            </a:r>
            <a:r>
              <a:rPr lang="es-ES" sz="2800" dirty="0" err="1"/>
              <a:t>unha</a:t>
            </a:r>
            <a:r>
              <a:rPr lang="es-ES" sz="2800" dirty="0"/>
              <a:t> coalición formada por Inglaterra, Austria, Prusia, Rusia, Suecia en 1814, </a:t>
            </a:r>
            <a:r>
              <a:rPr lang="es-ES" sz="2800" dirty="0" err="1"/>
              <a:t>obrigan</a:t>
            </a:r>
            <a:r>
              <a:rPr lang="es-ES" sz="2800" dirty="0"/>
              <a:t> a Napoleón a abdicar e exiliarse na Illa de Elba. </a:t>
            </a:r>
            <a:endParaRPr lang="es-ES" sz="2800" dirty="0" smtClean="0"/>
          </a:p>
          <a:p>
            <a:pPr algn="just"/>
            <a:r>
              <a:rPr lang="es-ES" sz="2800" dirty="0" err="1" smtClean="0"/>
              <a:t>Ó</a:t>
            </a:r>
            <a:r>
              <a:rPr lang="es-ES" sz="2800" dirty="0" smtClean="0"/>
              <a:t> </a:t>
            </a:r>
            <a:r>
              <a:rPr lang="es-ES" sz="2800" dirty="0"/>
              <a:t>ano </a:t>
            </a:r>
            <a:r>
              <a:rPr lang="es-ES" sz="2800" dirty="0" err="1"/>
              <a:t>seguinte</a:t>
            </a:r>
            <a:r>
              <a:rPr lang="es-ES" sz="2800" dirty="0"/>
              <a:t> </a:t>
            </a:r>
            <a:r>
              <a:rPr lang="es-ES" sz="2800" dirty="0" err="1"/>
              <a:t>volveu</a:t>
            </a:r>
            <a:r>
              <a:rPr lang="es-ES" sz="2800" dirty="0"/>
              <a:t> a Francia, o </a:t>
            </a:r>
            <a:r>
              <a:rPr lang="es-ES" sz="2800" dirty="0" err="1"/>
              <a:t>rei</a:t>
            </a:r>
            <a:r>
              <a:rPr lang="es-ES" sz="2800" dirty="0"/>
              <a:t> Luís XVIII </a:t>
            </a:r>
            <a:r>
              <a:rPr lang="es-ES" sz="2800" dirty="0" err="1"/>
              <a:t>tivo</a:t>
            </a:r>
            <a:r>
              <a:rPr lang="es-ES" sz="2800" dirty="0"/>
              <a:t> que </a:t>
            </a:r>
            <a:r>
              <a:rPr lang="es-ES" sz="2800" dirty="0" err="1"/>
              <a:t>fuxir</a:t>
            </a:r>
            <a:r>
              <a:rPr lang="es-ES" sz="2800" dirty="0"/>
              <a:t>, Napoleón </a:t>
            </a:r>
            <a:r>
              <a:rPr lang="es-ES" sz="2800" dirty="0" err="1"/>
              <a:t>consegue</a:t>
            </a:r>
            <a:r>
              <a:rPr lang="es-ES" sz="2800" dirty="0"/>
              <a:t> formar un </a:t>
            </a:r>
            <a:r>
              <a:rPr lang="es-ES" sz="2800" dirty="0" err="1"/>
              <a:t>exército</a:t>
            </a:r>
            <a:r>
              <a:rPr lang="es-ES" sz="2800" dirty="0"/>
              <a:t>, pero é derrotado por Wellington na batalla </a:t>
            </a:r>
            <a:r>
              <a:rPr lang="es-ES" sz="2800" dirty="0" smtClean="0"/>
              <a:t>de </a:t>
            </a:r>
            <a:r>
              <a:rPr lang="es-ES" sz="2800" b="1" dirty="0" smtClean="0"/>
              <a:t>Waterloo</a:t>
            </a:r>
            <a:r>
              <a:rPr lang="es-ES" sz="2800" b="1" dirty="0"/>
              <a:t>,</a:t>
            </a:r>
            <a:r>
              <a:rPr lang="es-ES" sz="2800" dirty="0"/>
              <a:t> en </a:t>
            </a:r>
            <a:r>
              <a:rPr lang="es-ES" sz="2800" dirty="0" err="1"/>
              <a:t>xuño</a:t>
            </a:r>
            <a:r>
              <a:rPr lang="es-ES" sz="2800" dirty="0"/>
              <a:t> de </a:t>
            </a:r>
            <a:r>
              <a:rPr lang="es-ES" sz="2800" dirty="0" smtClean="0"/>
              <a:t>1815, rematando </a:t>
            </a:r>
            <a:r>
              <a:rPr lang="es-ES" sz="2800" dirty="0" err="1" smtClean="0"/>
              <a:t>co</a:t>
            </a:r>
            <a:r>
              <a:rPr lang="es-ES" sz="2800" dirty="0" smtClean="0"/>
              <a:t> Imperio dos 100 días</a:t>
            </a:r>
            <a:r>
              <a:rPr lang="es-ES" sz="2800" smtClean="0"/>
              <a:t>. </a:t>
            </a:r>
          </a:p>
          <a:p>
            <a:pPr algn="just"/>
            <a:r>
              <a:rPr lang="es-ES" sz="2800" smtClean="0"/>
              <a:t>Morreu</a:t>
            </a:r>
            <a:r>
              <a:rPr lang="es-ES" sz="2800" dirty="0" smtClean="0"/>
              <a:t> </a:t>
            </a:r>
            <a:r>
              <a:rPr lang="es-ES" sz="2800" dirty="0"/>
              <a:t>en 1821 no </a:t>
            </a:r>
            <a:r>
              <a:rPr lang="es-ES" sz="2800" dirty="0" err="1"/>
              <a:t>desterro</a:t>
            </a:r>
            <a:r>
              <a:rPr lang="es-ES" sz="2800" dirty="0"/>
              <a:t>, na illa de Santa Helena.</a:t>
            </a:r>
          </a:p>
        </p:txBody>
      </p:sp>
      <p:pic>
        <p:nvPicPr>
          <p:cNvPr id="18434" name="Picture 2" descr="https://s3.amazonaws.com/s3.timetoast.com/public/uploads/photos/10930548/Batalla-de-Waterloo.jpg?150956972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2925" y="211137"/>
            <a:ext cx="6096000" cy="3838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https://cloud10.todocoleccion.online/postales-arte/tc/2014/12/24/12/46916483_12095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5350" y="4067175"/>
            <a:ext cx="5391150" cy="279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39593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296092" y="287383"/>
            <a:ext cx="4789714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gl-ES" sz="2800" dirty="0" smtClean="0"/>
              <a:t>Napoleón </a:t>
            </a:r>
            <a:r>
              <a:rPr lang="gl-ES" sz="2800" dirty="0" err="1" smtClean="0"/>
              <a:t>Buonaparte</a:t>
            </a:r>
            <a:r>
              <a:rPr lang="gl-ES" sz="2800" dirty="0" smtClean="0"/>
              <a:t>, militar de artillería de orixe corso, vai converterse na figura que representa o cumio da Revolución francesa. </a:t>
            </a:r>
          </a:p>
          <a:p>
            <a:pPr algn="just"/>
            <a:r>
              <a:rPr lang="gl-ES" sz="2800" dirty="0" smtClean="0"/>
              <a:t>Empezará abrazando os ideais republicanos, espallará os principios da revolución por toda Europa, pero ó mesmo tempo que se desenvolve o seu xenio militar engrandecerá a súa figura e poder  persoal ata ser proclamado emperador dos franceses. </a:t>
            </a:r>
            <a:endParaRPr lang="gl-ES" sz="2800" dirty="0"/>
          </a:p>
        </p:txBody>
      </p:sp>
      <p:pic>
        <p:nvPicPr>
          <p:cNvPr id="2050" name="Picture 2" descr="https://www.paxala.com/media/historia/imperio-napoleonico-historia-napoleon-re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1380" y="0"/>
            <a:ext cx="5548540" cy="6867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7794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365760" y="209006"/>
            <a:ext cx="5042263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800" dirty="0"/>
              <a:t>A </a:t>
            </a:r>
            <a:r>
              <a:rPr lang="es-ES" sz="2800" dirty="0" err="1"/>
              <a:t>súa</a:t>
            </a:r>
            <a:r>
              <a:rPr lang="es-ES" sz="2800" dirty="0"/>
              <a:t> </a:t>
            </a:r>
            <a:r>
              <a:rPr lang="es-ES" sz="2800" dirty="0" err="1"/>
              <a:t>carreira</a:t>
            </a:r>
            <a:r>
              <a:rPr lang="es-ES" sz="2800" dirty="0"/>
              <a:t> militar empezara a despuntar </a:t>
            </a:r>
            <a:r>
              <a:rPr lang="es-ES" sz="2800" dirty="0" err="1"/>
              <a:t>xa</a:t>
            </a:r>
            <a:r>
              <a:rPr lang="es-ES" sz="2800" dirty="0"/>
              <a:t> durante a Convención </a:t>
            </a:r>
            <a:r>
              <a:rPr lang="es-ES" sz="2800" dirty="0" err="1"/>
              <a:t>Xacobina</a:t>
            </a:r>
            <a:r>
              <a:rPr lang="es-ES" sz="2800" dirty="0"/>
              <a:t> coa </a:t>
            </a:r>
            <a:r>
              <a:rPr lang="es-ES" sz="2800" dirty="0" err="1"/>
              <a:t>súa</a:t>
            </a:r>
            <a:r>
              <a:rPr lang="es-ES" sz="2800" dirty="0"/>
              <a:t> participación na expulsión dos ingleses do porto de </a:t>
            </a:r>
            <a:r>
              <a:rPr lang="es-ES" sz="2800" dirty="0" err="1"/>
              <a:t>Tolón</a:t>
            </a:r>
            <a:r>
              <a:rPr lang="es-ES" sz="2800" dirty="0"/>
              <a:t>  en 1793, cando </a:t>
            </a:r>
            <a:r>
              <a:rPr lang="es-ES" sz="2800" dirty="0" err="1"/>
              <a:t>foi</a:t>
            </a:r>
            <a:r>
              <a:rPr lang="es-ES" sz="2800" dirty="0"/>
              <a:t> ascendido a </a:t>
            </a:r>
            <a:r>
              <a:rPr lang="es-ES" sz="2800" dirty="0" err="1"/>
              <a:t>xeneral</a:t>
            </a:r>
            <a:r>
              <a:rPr lang="es-ES" sz="2800" dirty="0"/>
              <a:t> de brigada. </a:t>
            </a:r>
            <a:endParaRPr lang="es-ES" sz="2800" dirty="0" smtClean="0"/>
          </a:p>
          <a:p>
            <a:pPr algn="just"/>
            <a:endParaRPr lang="es-ES" sz="2800" dirty="0"/>
          </a:p>
          <a:p>
            <a:pPr algn="just"/>
            <a:endParaRPr lang="es-ES" sz="2800" dirty="0" smtClean="0"/>
          </a:p>
          <a:p>
            <a:pPr algn="just"/>
            <a:endParaRPr lang="es-ES" sz="2800" dirty="0"/>
          </a:p>
          <a:p>
            <a:pPr algn="just"/>
            <a:r>
              <a:rPr lang="es-ES" sz="2800" dirty="0" smtClean="0"/>
              <a:t>Durante </a:t>
            </a:r>
            <a:r>
              <a:rPr lang="es-ES" sz="2800" dirty="0"/>
              <a:t>o Directorio </a:t>
            </a:r>
            <a:r>
              <a:rPr lang="es-ES" sz="2800" dirty="0" err="1"/>
              <a:t>contribuíu</a:t>
            </a:r>
            <a:r>
              <a:rPr lang="es-ES" sz="2800" dirty="0"/>
              <a:t> á represión </a:t>
            </a:r>
            <a:r>
              <a:rPr lang="es-ES" sz="2800" dirty="0" err="1"/>
              <a:t>dunha</a:t>
            </a:r>
            <a:r>
              <a:rPr lang="es-ES" sz="2800" dirty="0"/>
              <a:t> </a:t>
            </a:r>
            <a:r>
              <a:rPr lang="es-ES" sz="2800" dirty="0" err="1"/>
              <a:t>revolta</a:t>
            </a:r>
            <a:r>
              <a:rPr lang="es-ES" sz="2800" dirty="0"/>
              <a:t> realista e </a:t>
            </a:r>
            <a:r>
              <a:rPr lang="es-ES" sz="2800" dirty="0" err="1"/>
              <a:t>foi</a:t>
            </a:r>
            <a:r>
              <a:rPr lang="es-ES" sz="2800" dirty="0"/>
              <a:t> </a:t>
            </a:r>
            <a:r>
              <a:rPr lang="es-ES" sz="2800" dirty="0" err="1"/>
              <a:t>nomeado</a:t>
            </a:r>
            <a:r>
              <a:rPr lang="es-ES" sz="2800" dirty="0"/>
              <a:t> comandante do </a:t>
            </a:r>
            <a:r>
              <a:rPr lang="es-ES" sz="2800" dirty="0" err="1"/>
              <a:t>exército</a:t>
            </a:r>
            <a:r>
              <a:rPr lang="es-ES" sz="2800" dirty="0"/>
              <a:t> francés en Italia, </a:t>
            </a:r>
            <a:r>
              <a:rPr lang="es-ES" sz="2800" dirty="0" err="1"/>
              <a:t>acadando</a:t>
            </a:r>
            <a:r>
              <a:rPr lang="es-ES" sz="2800" dirty="0"/>
              <a:t> importantes vitorias</a:t>
            </a:r>
            <a:endParaRPr lang="gl-ES" sz="2800" dirty="0"/>
          </a:p>
        </p:txBody>
      </p:sp>
      <p:pic>
        <p:nvPicPr>
          <p:cNvPr id="3074" name="Picture 2" descr="https://2.bp.blogspot.com/-Uc4ib2PXgDQ/WLdDTSHeIvI/AAAAAAAAVo8/2HjpQCLSTmkr8IgYbcdtLb_dwQCEmGyzwCPcB/s1600/ESPA%25C3%2591OLES%2BEN%2BTOLON1793-180500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3072" y="0"/>
            <a:ext cx="2455817" cy="2519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4848" y="1746069"/>
            <a:ext cx="3691199" cy="5018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316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95202" y="687019"/>
            <a:ext cx="414528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800" dirty="0" err="1"/>
              <a:t>Tralo</a:t>
            </a:r>
            <a:r>
              <a:rPr lang="es-ES" sz="2800" dirty="0"/>
              <a:t> </a:t>
            </a:r>
            <a:r>
              <a:rPr lang="es-ES" sz="2800" dirty="0" err="1"/>
              <a:t>seu</a:t>
            </a:r>
            <a:r>
              <a:rPr lang="es-ES" sz="2800" dirty="0"/>
              <a:t> regreso da campaña militar de </a:t>
            </a:r>
            <a:r>
              <a:rPr lang="es-ES" sz="2800" dirty="0" err="1"/>
              <a:t>Exipto</a:t>
            </a:r>
            <a:r>
              <a:rPr lang="es-ES" sz="2800" dirty="0"/>
              <a:t>, Bonaparte  </a:t>
            </a:r>
            <a:r>
              <a:rPr lang="es-ES" sz="2800" dirty="0" err="1"/>
              <a:t>liderou</a:t>
            </a:r>
            <a:r>
              <a:rPr lang="es-ES" sz="2800" dirty="0"/>
              <a:t> o Golpe de estado do 18 brumario de 1799 que </a:t>
            </a:r>
            <a:r>
              <a:rPr lang="es-ES" sz="2800" dirty="0" err="1"/>
              <a:t>rematou</a:t>
            </a:r>
            <a:r>
              <a:rPr lang="es-ES" sz="2800" dirty="0"/>
              <a:t> </a:t>
            </a:r>
            <a:r>
              <a:rPr lang="es-ES" sz="2800" dirty="0" err="1"/>
              <a:t>co</a:t>
            </a:r>
            <a:r>
              <a:rPr lang="es-ES" sz="2800" dirty="0"/>
              <a:t> Directorio, </a:t>
            </a:r>
            <a:r>
              <a:rPr lang="es-ES" sz="2800" dirty="0" err="1"/>
              <a:t>goberno</a:t>
            </a:r>
            <a:r>
              <a:rPr lang="es-ES" sz="2800" dirty="0"/>
              <a:t> acusado de corrupto e impopular, e </a:t>
            </a:r>
            <a:r>
              <a:rPr lang="es-ES" sz="2800" dirty="0" err="1"/>
              <a:t>instaurou</a:t>
            </a:r>
            <a:r>
              <a:rPr lang="es-ES" sz="2800" dirty="0"/>
              <a:t> o Consulado por un período de 3 anos, </a:t>
            </a:r>
            <a:r>
              <a:rPr lang="es-ES" sz="2800" dirty="0" err="1"/>
              <a:t>tralos</a:t>
            </a:r>
            <a:r>
              <a:rPr lang="es-ES" sz="2800" dirty="0"/>
              <a:t> que </a:t>
            </a:r>
            <a:r>
              <a:rPr lang="es-ES" sz="2800" dirty="0" err="1"/>
              <a:t>foi</a:t>
            </a:r>
            <a:r>
              <a:rPr lang="es-ES" sz="2800" dirty="0"/>
              <a:t> </a:t>
            </a:r>
            <a:r>
              <a:rPr lang="es-ES" sz="2800" dirty="0" err="1"/>
              <a:t>nomeado</a:t>
            </a:r>
            <a:r>
              <a:rPr lang="es-ES" sz="2800" dirty="0"/>
              <a:t> Cónsul vitalicio. </a:t>
            </a:r>
            <a:endParaRPr lang="gl-ES" sz="2800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5466" y="0"/>
            <a:ext cx="5155179" cy="3370026"/>
          </a:xfrm>
          <a:prstGeom prst="rect">
            <a:avLst/>
          </a:prstGeom>
        </p:spPr>
      </p:pic>
      <p:pic>
        <p:nvPicPr>
          <p:cNvPr id="4100" name="Picture 4" descr="https://www.meisterdrucke.com/kunstwerke/500px/English_School_-_Coup_dEtat_of_18_Brumaire_November_10th_1799_-_(MeisterDrucke-425833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0575" y="3370026"/>
            <a:ext cx="5220069" cy="3498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7166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221942" y="426128"/>
            <a:ext cx="5630218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/>
              <a:t>A  </a:t>
            </a:r>
            <a:r>
              <a:rPr lang="es-ES" sz="2800" dirty="0" err="1"/>
              <a:t>súa</a:t>
            </a:r>
            <a:r>
              <a:rPr lang="es-ES" sz="2800" dirty="0"/>
              <a:t>  política  </a:t>
            </a:r>
            <a:r>
              <a:rPr lang="es-ES" sz="2800" dirty="0" err="1"/>
              <a:t>dirixiuse</a:t>
            </a:r>
            <a:r>
              <a:rPr lang="es-ES" sz="2800" dirty="0"/>
              <a:t> principalmente á:</a:t>
            </a:r>
          </a:p>
          <a:p>
            <a:r>
              <a:rPr lang="es-ES" sz="2800" b="1" u="sng" dirty="0"/>
              <a:t>Pacificación interior:</a:t>
            </a:r>
            <a:r>
              <a:rPr lang="es-ES" sz="2800" b="1" dirty="0"/>
              <a:t> </a:t>
            </a:r>
            <a:r>
              <a:rPr lang="es-ES" sz="2800" dirty="0"/>
              <a:t> .                       </a:t>
            </a:r>
          </a:p>
          <a:p>
            <a:r>
              <a:rPr lang="es-ES" sz="2800" dirty="0"/>
              <a:t>                          Autoriza </a:t>
            </a:r>
            <a:r>
              <a:rPr lang="es-ES" sz="2800" dirty="0" err="1"/>
              <a:t>ós</a:t>
            </a:r>
            <a:r>
              <a:rPr lang="es-ES" sz="2800" dirty="0"/>
              <a:t> emigrados a volver</a:t>
            </a:r>
          </a:p>
          <a:p>
            <a:r>
              <a:rPr lang="es-ES" sz="2800" dirty="0"/>
              <a:t>                          . Amnistía para os sublevados interiores</a:t>
            </a:r>
          </a:p>
          <a:p>
            <a:r>
              <a:rPr lang="es-ES" sz="2800" dirty="0"/>
              <a:t>                          . </a:t>
            </a:r>
            <a:r>
              <a:rPr lang="es-ES" sz="2800" dirty="0" err="1"/>
              <a:t>Conta</a:t>
            </a:r>
            <a:r>
              <a:rPr lang="es-ES" sz="2800" dirty="0"/>
              <a:t> para o </a:t>
            </a:r>
            <a:r>
              <a:rPr lang="es-ES" sz="2800" dirty="0" err="1"/>
              <a:t>goberno</a:t>
            </a:r>
            <a:r>
              <a:rPr lang="es-ES" sz="2800" dirty="0"/>
              <a:t> con </a:t>
            </a:r>
            <a:r>
              <a:rPr lang="es-ES" sz="2800" dirty="0" err="1"/>
              <a:t>homes</a:t>
            </a:r>
            <a:r>
              <a:rPr lang="es-ES" sz="2800" dirty="0"/>
              <a:t> do </a:t>
            </a:r>
            <a:r>
              <a:rPr lang="es-ES" sz="2800" dirty="0" err="1"/>
              <a:t>Antigo</a:t>
            </a:r>
            <a:r>
              <a:rPr lang="es-ES" sz="2800" dirty="0"/>
              <a:t> </a:t>
            </a:r>
            <a:r>
              <a:rPr lang="es-ES" sz="2800" dirty="0" err="1"/>
              <a:t>Réxime</a:t>
            </a:r>
            <a:r>
              <a:rPr lang="es-ES" sz="2800" dirty="0"/>
              <a:t> e da Revolución.</a:t>
            </a:r>
          </a:p>
          <a:p>
            <a:r>
              <a:rPr lang="es-ES" sz="2800" dirty="0"/>
              <a:t>                          . Firma un </a:t>
            </a:r>
            <a:r>
              <a:rPr lang="es-ES" sz="2800" i="1" dirty="0"/>
              <a:t> </a:t>
            </a:r>
            <a:r>
              <a:rPr lang="es-ES" sz="2800" i="1" u="sng" dirty="0"/>
              <a:t>Concordato</a:t>
            </a:r>
            <a:r>
              <a:rPr lang="es-ES" sz="2800" i="1" dirty="0"/>
              <a:t> </a:t>
            </a:r>
            <a:r>
              <a:rPr lang="es-ES" sz="2800" dirty="0" err="1"/>
              <a:t>co</a:t>
            </a:r>
            <a:r>
              <a:rPr lang="es-ES" sz="2800" dirty="0"/>
              <a:t> Papa.</a:t>
            </a:r>
          </a:p>
          <a:p>
            <a:endParaRPr lang="es-ES" sz="2800" dirty="0"/>
          </a:p>
          <a:p>
            <a:r>
              <a:rPr lang="es-ES" sz="2800" b="1" dirty="0"/>
              <a:t> </a:t>
            </a:r>
            <a:endParaRPr lang="es-ES" sz="2800" dirty="0"/>
          </a:p>
        </p:txBody>
      </p:sp>
      <p:pic>
        <p:nvPicPr>
          <p:cNvPr id="6146" name="Picture 2" descr="https://tse2.mm.bing.net/th?id=OIP.voGofwIIX_WCnOCnA7T7QQHaDd&amp;pid=Api&amp;P=0&amp;h=18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4046" y="4156294"/>
            <a:ext cx="5616243" cy="2618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s://www.herodote.net/_images/talleyrand-25-duche-varsovi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3018" y="0"/>
            <a:ext cx="3365736" cy="4150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8745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30629" y="0"/>
            <a:ext cx="5547360" cy="6986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800" b="1" u="sng" dirty="0" smtClean="0"/>
              <a:t>Reforma administrativa:</a:t>
            </a:r>
            <a:r>
              <a:rPr lang="es-ES" sz="2800" b="1" dirty="0" smtClean="0"/>
              <a:t>   </a:t>
            </a:r>
            <a:r>
              <a:rPr lang="es-ES" sz="2800" dirty="0" smtClean="0"/>
              <a:t>Crea un Estado </a:t>
            </a:r>
            <a:r>
              <a:rPr lang="es-ES" sz="2800" dirty="0" err="1" smtClean="0"/>
              <a:t>rixidamente</a:t>
            </a:r>
            <a:r>
              <a:rPr lang="es-ES" sz="2800" dirty="0" smtClean="0"/>
              <a:t> centralizado </a:t>
            </a:r>
            <a:r>
              <a:rPr lang="es-ES" sz="2800" dirty="0" err="1" smtClean="0"/>
              <a:t>composto</a:t>
            </a:r>
            <a:r>
              <a:rPr lang="es-ES" sz="2800" dirty="0" smtClean="0"/>
              <a:t> por </a:t>
            </a:r>
            <a:r>
              <a:rPr lang="es-ES" sz="2800" dirty="0" err="1" smtClean="0"/>
              <a:t>unha</a:t>
            </a:r>
            <a:r>
              <a:rPr lang="es-ES" sz="2800" dirty="0" smtClean="0"/>
              <a:t> rede de funcionarios </a:t>
            </a:r>
            <a:r>
              <a:rPr lang="es-ES" sz="2800" dirty="0" err="1" smtClean="0"/>
              <a:t>aberta</a:t>
            </a:r>
            <a:r>
              <a:rPr lang="es-ES" sz="2800" dirty="0" smtClean="0"/>
              <a:t> a todos os </a:t>
            </a:r>
            <a:r>
              <a:rPr lang="es-ES" sz="2800" dirty="0" err="1" smtClean="0"/>
              <a:t>cidadáns</a:t>
            </a:r>
            <a:r>
              <a:rPr lang="es-ES" sz="2800" dirty="0" smtClean="0"/>
              <a:t>.</a:t>
            </a:r>
          </a:p>
          <a:p>
            <a:pPr algn="just"/>
            <a:r>
              <a:rPr lang="es-ES" sz="2800" dirty="0" smtClean="0"/>
              <a:t>         . </a:t>
            </a:r>
            <a:r>
              <a:rPr lang="es-ES" sz="2800" dirty="0" err="1" smtClean="0"/>
              <a:t>Mantivo</a:t>
            </a:r>
            <a:r>
              <a:rPr lang="es-ES" sz="2800" dirty="0" smtClean="0"/>
              <a:t> a Organización territorial en Departamentos a cargo de prefectos e subprefectos, </a:t>
            </a:r>
            <a:r>
              <a:rPr lang="es-ES" sz="2800" dirty="0" err="1" smtClean="0"/>
              <a:t>baixo</a:t>
            </a:r>
            <a:r>
              <a:rPr lang="es-ES" sz="2800" dirty="0" smtClean="0"/>
              <a:t> a </a:t>
            </a:r>
            <a:r>
              <a:rPr lang="es-ES" sz="2800" dirty="0" err="1" smtClean="0"/>
              <a:t>autoridade</a:t>
            </a:r>
            <a:r>
              <a:rPr lang="es-ES" sz="2800" dirty="0" smtClean="0"/>
              <a:t> do </a:t>
            </a:r>
            <a:r>
              <a:rPr lang="es-ES" sz="2800" dirty="0" err="1" smtClean="0"/>
              <a:t>goberno</a:t>
            </a:r>
            <a:r>
              <a:rPr lang="es-ES" sz="2800" dirty="0" smtClean="0"/>
              <a:t> central. </a:t>
            </a:r>
          </a:p>
          <a:p>
            <a:pPr algn="just"/>
            <a:r>
              <a:rPr lang="es-ES" sz="2800" dirty="0"/>
              <a:t> </a:t>
            </a:r>
            <a:r>
              <a:rPr lang="es-ES" sz="2800" dirty="0" smtClean="0"/>
              <a:t>           </a:t>
            </a:r>
            <a:r>
              <a:rPr lang="es-ES" sz="2800" dirty="0" smtClean="0"/>
              <a:t>Os Departamentos </a:t>
            </a:r>
            <a:r>
              <a:rPr lang="es-ES" sz="2800" dirty="0" err="1" smtClean="0"/>
              <a:t>teñen</a:t>
            </a:r>
            <a:r>
              <a:rPr lang="es-ES" sz="2800" dirty="0" smtClean="0"/>
              <a:t> </a:t>
            </a:r>
            <a:r>
              <a:rPr lang="es-ES" sz="2800" dirty="0" err="1" smtClean="0"/>
              <a:t>amplas</a:t>
            </a:r>
            <a:r>
              <a:rPr lang="es-ES" sz="2800" dirty="0" smtClean="0"/>
              <a:t> competencias sobre </a:t>
            </a:r>
            <a:r>
              <a:rPr lang="es-ES" sz="2800" dirty="0" err="1" smtClean="0"/>
              <a:t>recrutamento</a:t>
            </a:r>
            <a:r>
              <a:rPr lang="es-ES" sz="2800" dirty="0" smtClean="0"/>
              <a:t>, </a:t>
            </a:r>
            <a:r>
              <a:rPr lang="es-ES" sz="2800" dirty="0" err="1" smtClean="0"/>
              <a:t>impostos</a:t>
            </a:r>
            <a:r>
              <a:rPr lang="es-ES" sz="2800" dirty="0" smtClean="0"/>
              <a:t>, economía...</a:t>
            </a:r>
          </a:p>
          <a:p>
            <a:pPr algn="just"/>
            <a:r>
              <a:rPr lang="es-ES" sz="2800" dirty="0" smtClean="0"/>
              <a:t>            Os alcaldes das Comunas de </a:t>
            </a:r>
            <a:r>
              <a:rPr lang="es-ES" sz="2800" dirty="0" err="1" smtClean="0"/>
              <a:t>máis</a:t>
            </a:r>
            <a:r>
              <a:rPr lang="es-ES" sz="2800" dirty="0" smtClean="0"/>
              <a:t> de 5.000 habitantes eran </a:t>
            </a:r>
            <a:r>
              <a:rPr lang="es-ES" sz="2800" dirty="0" err="1" smtClean="0"/>
              <a:t>elixidos</a:t>
            </a:r>
            <a:r>
              <a:rPr lang="es-ES" sz="2800" dirty="0" smtClean="0"/>
              <a:t> polo </a:t>
            </a:r>
            <a:r>
              <a:rPr lang="es-ES" sz="2800" dirty="0" err="1" smtClean="0"/>
              <a:t>goberno</a:t>
            </a:r>
            <a:r>
              <a:rPr lang="es-ES" sz="2800" dirty="0" smtClean="0"/>
              <a:t> e os de menos polo prefecto do Departamento.</a:t>
            </a:r>
            <a:endParaRPr lang="es-ES" sz="2800" dirty="0"/>
          </a:p>
        </p:txBody>
      </p:sp>
      <p:pic>
        <p:nvPicPr>
          <p:cNvPr id="5122" name="Picture 2" descr="https://i.pinimg.com/736x/2e/97/64/2e9764e72c65d93ae71f3c32e2513625--primers-frances-oconno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2675" y="592182"/>
            <a:ext cx="6247847" cy="4855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4096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48045" y="148046"/>
            <a:ext cx="5956663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800" dirty="0"/>
              <a:t> . Promulga un </a:t>
            </a:r>
            <a:r>
              <a:rPr lang="es-ES" sz="2800" u="sng" dirty="0"/>
              <a:t>Código Civil. </a:t>
            </a:r>
            <a:endParaRPr lang="es-ES" sz="2800" dirty="0"/>
          </a:p>
          <a:p>
            <a:pPr algn="just"/>
            <a:r>
              <a:rPr lang="es-ES" sz="2800" dirty="0"/>
              <a:t>                           No Código civil, </a:t>
            </a:r>
            <a:r>
              <a:rPr lang="es-ES" sz="2800" dirty="0" err="1"/>
              <a:t>ou</a:t>
            </a:r>
            <a:r>
              <a:rPr lang="es-ES" sz="2800" dirty="0"/>
              <a:t> </a:t>
            </a:r>
            <a:r>
              <a:rPr lang="es-ES" sz="2800" b="1" dirty="0"/>
              <a:t>Código Napoleónico</a:t>
            </a:r>
            <a:r>
              <a:rPr lang="es-ES" sz="2800" dirty="0"/>
              <a:t>, base de </a:t>
            </a:r>
            <a:r>
              <a:rPr lang="es-ES" sz="2800" dirty="0" err="1"/>
              <a:t>moita</a:t>
            </a:r>
            <a:r>
              <a:rPr lang="es-ES" sz="2800" dirty="0"/>
              <a:t> da </a:t>
            </a:r>
            <a:r>
              <a:rPr lang="es-ES" sz="2800" dirty="0" err="1"/>
              <a:t>lexislación</a:t>
            </a:r>
            <a:r>
              <a:rPr lang="es-ES" sz="2800" dirty="0"/>
              <a:t> dos países de Europa </a:t>
            </a:r>
            <a:r>
              <a:rPr lang="es-ES" sz="2800" dirty="0" smtClean="0"/>
              <a:t>Continental. </a:t>
            </a:r>
            <a:r>
              <a:rPr lang="es-ES" sz="2800" dirty="0" err="1" smtClean="0"/>
              <a:t>Nel</a:t>
            </a:r>
            <a:r>
              <a:rPr lang="es-ES" sz="2800" dirty="0" smtClean="0"/>
              <a:t> </a:t>
            </a:r>
            <a:r>
              <a:rPr lang="es-ES" sz="2800" dirty="0" err="1"/>
              <a:t>recollíase</a:t>
            </a:r>
            <a:r>
              <a:rPr lang="es-ES" sz="2800" dirty="0"/>
              <a:t> a tradición </a:t>
            </a:r>
            <a:r>
              <a:rPr lang="es-ES" sz="2800" dirty="0" err="1"/>
              <a:t>xurídica</a:t>
            </a:r>
            <a:r>
              <a:rPr lang="es-ES" sz="2800" dirty="0"/>
              <a:t> da </a:t>
            </a:r>
            <a:r>
              <a:rPr lang="es-ES" sz="2800" dirty="0" err="1"/>
              <a:t>antiga</a:t>
            </a:r>
            <a:r>
              <a:rPr lang="es-ES" sz="2800" dirty="0"/>
              <a:t> Roma e </a:t>
            </a:r>
            <a:r>
              <a:rPr lang="es-ES" sz="2800" dirty="0" err="1"/>
              <a:t>incorporábanse</a:t>
            </a:r>
            <a:r>
              <a:rPr lang="es-ES" sz="2800" dirty="0"/>
              <a:t> </a:t>
            </a:r>
            <a:r>
              <a:rPr lang="es-ES" sz="2800" dirty="0" err="1"/>
              <a:t>innovacións</a:t>
            </a:r>
            <a:r>
              <a:rPr lang="es-ES" sz="2800" dirty="0"/>
              <a:t> revolucionarias como a </a:t>
            </a:r>
            <a:r>
              <a:rPr lang="es-ES" sz="2800" dirty="0" err="1"/>
              <a:t>liberdade</a:t>
            </a:r>
            <a:r>
              <a:rPr lang="es-ES" sz="2800" dirty="0"/>
              <a:t> </a:t>
            </a:r>
            <a:r>
              <a:rPr lang="es-ES" sz="2800" dirty="0" err="1"/>
              <a:t>persoal</a:t>
            </a:r>
            <a:r>
              <a:rPr lang="es-ES" sz="2800" dirty="0"/>
              <a:t>, </a:t>
            </a:r>
            <a:r>
              <a:rPr lang="es-ES" sz="2800" dirty="0" err="1"/>
              <a:t>liberdade</a:t>
            </a:r>
            <a:r>
              <a:rPr lang="es-ES" sz="2800" dirty="0"/>
              <a:t> de conciencia e profesional, </a:t>
            </a:r>
            <a:r>
              <a:rPr lang="es-ES" sz="2800" dirty="0" err="1"/>
              <a:t>igualdade</a:t>
            </a:r>
            <a:r>
              <a:rPr lang="es-ES" sz="2800" dirty="0"/>
              <a:t> ante a </a:t>
            </a:r>
            <a:r>
              <a:rPr lang="es-ES" sz="2800" dirty="0" err="1"/>
              <a:t>lei</a:t>
            </a:r>
            <a:r>
              <a:rPr lang="es-ES" sz="2800" dirty="0"/>
              <a:t>, laicismo do Estado, secularización da vida pública, </a:t>
            </a:r>
            <a:r>
              <a:rPr lang="es-ES" sz="2800" dirty="0" err="1"/>
              <a:t>dereito</a:t>
            </a:r>
            <a:r>
              <a:rPr lang="es-ES" sz="2800" dirty="0"/>
              <a:t> de </a:t>
            </a:r>
            <a:r>
              <a:rPr lang="es-ES" sz="2800" dirty="0" err="1"/>
              <a:t>propiedade</a:t>
            </a:r>
            <a:r>
              <a:rPr lang="es-ES" sz="2800" dirty="0"/>
              <a:t>, abolición do Feudalismo e dos </a:t>
            </a:r>
            <a:r>
              <a:rPr lang="es-ES" sz="2800" dirty="0" err="1"/>
              <a:t>privilexios</a:t>
            </a:r>
            <a:r>
              <a:rPr lang="es-ES" sz="2800" dirty="0"/>
              <a:t> </a:t>
            </a:r>
            <a:r>
              <a:rPr lang="es-ES" sz="2800" dirty="0" err="1"/>
              <a:t>señoriais</a:t>
            </a:r>
            <a:r>
              <a:rPr lang="es-ES" sz="2800" dirty="0"/>
              <a:t>, regulaba </a:t>
            </a:r>
            <a:r>
              <a:rPr lang="es-ES" sz="2800" dirty="0" err="1"/>
              <a:t>cuestións</a:t>
            </a:r>
            <a:r>
              <a:rPr lang="es-ES" sz="2800" dirty="0"/>
              <a:t> como o matrimonio </a:t>
            </a:r>
            <a:r>
              <a:rPr lang="es-ES" sz="2800" dirty="0" err="1"/>
              <a:t>ou</a:t>
            </a:r>
            <a:r>
              <a:rPr lang="es-ES" sz="2800" dirty="0"/>
              <a:t> o divorcio...</a:t>
            </a:r>
            <a:endParaRPr lang="gl-ES" sz="2800" dirty="0"/>
          </a:p>
        </p:txBody>
      </p:sp>
      <p:pic>
        <p:nvPicPr>
          <p:cNvPr id="7170" name="Picture 2" descr="https://i.pinimg.com/originals/04/b6/5e/04b65ed75332721c6092ce2b22d91a9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0608" y="813294"/>
            <a:ext cx="6011392" cy="5225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0492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200297" y="278674"/>
            <a:ext cx="4868092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800" dirty="0"/>
              <a:t> . Funda o </a:t>
            </a:r>
            <a:r>
              <a:rPr lang="es-ES" sz="2800" u="sng" dirty="0"/>
              <a:t>Banco de Francia</a:t>
            </a:r>
            <a:r>
              <a:rPr lang="es-ES" sz="2800" dirty="0"/>
              <a:t>(</a:t>
            </a:r>
            <a:r>
              <a:rPr lang="es-ES" sz="2800" dirty="0" err="1"/>
              <a:t>cunha</a:t>
            </a:r>
            <a:r>
              <a:rPr lang="es-ES" sz="2800" dirty="0"/>
              <a:t> nova </a:t>
            </a:r>
            <a:r>
              <a:rPr lang="es-ES" sz="2800" dirty="0" err="1"/>
              <a:t>moeda</a:t>
            </a:r>
            <a:r>
              <a:rPr lang="es-ES" sz="2800" dirty="0"/>
              <a:t>:</a:t>
            </a:r>
            <a:r>
              <a:rPr lang="es-ES" sz="2800" b="1" dirty="0"/>
              <a:t> </a:t>
            </a:r>
            <a:r>
              <a:rPr lang="es-ES" sz="2800" dirty="0"/>
              <a:t>o franco </a:t>
            </a:r>
            <a:r>
              <a:rPr lang="es-ES" sz="2800" dirty="0" err="1"/>
              <a:t>xerminal</a:t>
            </a:r>
            <a:r>
              <a:rPr lang="es-ES" sz="2800" dirty="0" smtClean="0"/>
              <a:t>)</a:t>
            </a:r>
          </a:p>
          <a:p>
            <a:pPr algn="just"/>
            <a:endParaRPr lang="es-ES" sz="2800" dirty="0" smtClean="0"/>
          </a:p>
          <a:p>
            <a:pPr algn="just"/>
            <a:r>
              <a:rPr lang="es-ES" sz="2800" dirty="0" smtClean="0"/>
              <a:t> </a:t>
            </a:r>
            <a:r>
              <a:rPr lang="es-ES" sz="2800" dirty="0"/>
              <a:t>. Reforma educativa: O </a:t>
            </a:r>
            <a:r>
              <a:rPr lang="es-ES" sz="2800" dirty="0" err="1"/>
              <a:t>Ensino</a:t>
            </a:r>
            <a:r>
              <a:rPr lang="es-ES" sz="2800" dirty="0"/>
              <a:t> </a:t>
            </a:r>
            <a:r>
              <a:rPr lang="es-ES" sz="2800" dirty="0" err="1"/>
              <a:t>convértese</a:t>
            </a:r>
            <a:r>
              <a:rPr lang="es-ES" sz="2800" dirty="0"/>
              <a:t> </a:t>
            </a:r>
            <a:r>
              <a:rPr lang="es-ES" sz="2800" dirty="0" err="1"/>
              <a:t>nunha</a:t>
            </a:r>
            <a:r>
              <a:rPr lang="es-ES" sz="2800" dirty="0"/>
              <a:t> función preferente do Estado. Crea </a:t>
            </a:r>
            <a:r>
              <a:rPr lang="es-ES" sz="2800" u="sng" dirty="0"/>
              <a:t>Liceos, </a:t>
            </a:r>
            <a:r>
              <a:rPr lang="es-ES" sz="2800" dirty="0"/>
              <a:t>para a Educación Secundaria para </a:t>
            </a:r>
            <a:r>
              <a:rPr lang="es-ES" sz="2800" dirty="0" err="1"/>
              <a:t>obter</a:t>
            </a:r>
            <a:r>
              <a:rPr lang="es-ES" sz="2800" dirty="0"/>
              <a:t> o título de </a:t>
            </a:r>
            <a:r>
              <a:rPr lang="es-ES" sz="2800" dirty="0" err="1"/>
              <a:t>Bachaler</a:t>
            </a:r>
            <a:r>
              <a:rPr lang="es-ES" sz="2800" dirty="0"/>
              <a:t>, previo á </a:t>
            </a:r>
            <a:r>
              <a:rPr lang="es-ES" sz="2800" dirty="0" err="1"/>
              <a:t>Universidade</a:t>
            </a:r>
            <a:r>
              <a:rPr lang="es-ES" sz="2800" dirty="0"/>
              <a:t>. Reorganiza o </a:t>
            </a:r>
            <a:r>
              <a:rPr lang="es-ES" sz="2800" dirty="0" err="1"/>
              <a:t>Ensino</a:t>
            </a:r>
            <a:r>
              <a:rPr lang="es-ES" sz="2800" dirty="0"/>
              <a:t> Universitario, </a:t>
            </a:r>
            <a:r>
              <a:rPr lang="es-ES" sz="2800" dirty="0" err="1"/>
              <a:t>afastando</a:t>
            </a:r>
            <a:r>
              <a:rPr lang="es-ES" sz="2800" dirty="0"/>
              <a:t> á </a:t>
            </a:r>
            <a:r>
              <a:rPr lang="es-ES" sz="2800" dirty="0" err="1"/>
              <a:t>Igrexa</a:t>
            </a:r>
            <a:r>
              <a:rPr lang="es-ES" sz="2800" dirty="0"/>
              <a:t> e creando a </a:t>
            </a:r>
            <a:r>
              <a:rPr lang="es-ES" sz="2800" u="sng" dirty="0" err="1"/>
              <a:t>Universidade</a:t>
            </a:r>
            <a:r>
              <a:rPr lang="es-ES" sz="2800" u="sng" dirty="0"/>
              <a:t> imperial</a:t>
            </a:r>
            <a:r>
              <a:rPr lang="es-ES" sz="2800" dirty="0"/>
              <a:t> en 1806.</a:t>
            </a:r>
            <a:endParaRPr lang="gl-ES" sz="2800" dirty="0"/>
          </a:p>
        </p:txBody>
      </p:sp>
      <p:pic>
        <p:nvPicPr>
          <p:cNvPr id="8194" name="Picture 2" descr="https://s3.amazonaws.com/s3.timetoast.com/public/uploads/photo/16993277/image/ef334929a5b200d72e29f1086c902e8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3748" y="1"/>
            <a:ext cx="4093029" cy="3069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undefine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3748" y="3290548"/>
            <a:ext cx="4389121" cy="3291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6856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226423"/>
            <a:ext cx="5129349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800" dirty="0"/>
              <a:t>. Os </a:t>
            </a:r>
            <a:r>
              <a:rPr lang="es-ES" sz="2800" dirty="0" err="1"/>
              <a:t>xuíces</a:t>
            </a:r>
            <a:r>
              <a:rPr lang="es-ES" sz="2800" dirty="0"/>
              <a:t> pasan a ser funcionarios do Estado de </a:t>
            </a:r>
            <a:r>
              <a:rPr lang="es-ES" sz="2800" dirty="0" smtClean="0"/>
              <a:t>Francia</a:t>
            </a:r>
          </a:p>
          <a:p>
            <a:pPr algn="just"/>
            <a:endParaRPr lang="es-ES" sz="2800" dirty="0"/>
          </a:p>
          <a:p>
            <a:pPr algn="just"/>
            <a:r>
              <a:rPr lang="es-ES" sz="2800" dirty="0" smtClean="0"/>
              <a:t> </a:t>
            </a:r>
            <a:r>
              <a:rPr lang="es-ES" sz="2800" dirty="0"/>
              <a:t>. Crea a “</a:t>
            </a:r>
            <a:r>
              <a:rPr lang="es-ES" sz="2800" dirty="0" err="1"/>
              <a:t>Gendarmerie</a:t>
            </a:r>
            <a:r>
              <a:rPr lang="es-ES" sz="2800" dirty="0"/>
              <a:t>”, </a:t>
            </a:r>
            <a:r>
              <a:rPr lang="es-ES" sz="2800" dirty="0" err="1"/>
              <a:t>Xendarmería</a:t>
            </a:r>
            <a:r>
              <a:rPr lang="es-ES" sz="2800" dirty="0"/>
              <a:t>, </a:t>
            </a:r>
            <a:r>
              <a:rPr lang="es-ES" sz="2800" dirty="0" err="1"/>
              <a:t>primeiro</a:t>
            </a:r>
            <a:r>
              <a:rPr lang="es-ES" sz="2800" dirty="0"/>
              <a:t> </a:t>
            </a:r>
            <a:r>
              <a:rPr lang="es-ES" sz="2800" dirty="0" err="1"/>
              <a:t>corpo</a:t>
            </a:r>
            <a:r>
              <a:rPr lang="es-ES" sz="2800" dirty="0"/>
              <a:t> de policía estatal, </a:t>
            </a:r>
            <a:r>
              <a:rPr lang="es-ES" sz="2800" dirty="0" err="1"/>
              <a:t>composto</a:t>
            </a:r>
            <a:r>
              <a:rPr lang="es-ES" sz="2800" dirty="0"/>
              <a:t> por soldados e </a:t>
            </a:r>
            <a:r>
              <a:rPr lang="es-ES" sz="2800" dirty="0" err="1"/>
              <a:t>oficiais</a:t>
            </a:r>
            <a:r>
              <a:rPr lang="es-ES" sz="2800" dirty="0"/>
              <a:t> encargados de </a:t>
            </a:r>
            <a:r>
              <a:rPr lang="es-ES" sz="2800" dirty="0" err="1"/>
              <a:t>manter</a:t>
            </a:r>
            <a:r>
              <a:rPr lang="es-ES" sz="2800" dirty="0"/>
              <a:t> o </a:t>
            </a:r>
            <a:r>
              <a:rPr lang="es-ES" sz="2800" dirty="0" err="1"/>
              <a:t>orde</a:t>
            </a:r>
            <a:r>
              <a:rPr lang="es-ES" sz="2800" dirty="0"/>
              <a:t> en toda Francia. </a:t>
            </a:r>
            <a:r>
              <a:rPr lang="es-ES" sz="2800" dirty="0" err="1"/>
              <a:t>Foi</a:t>
            </a:r>
            <a:r>
              <a:rPr lang="es-ES" sz="2800" dirty="0"/>
              <a:t> a precursora da </a:t>
            </a:r>
            <a:r>
              <a:rPr lang="es-ES" sz="2800" dirty="0" err="1"/>
              <a:t>Garda</a:t>
            </a:r>
            <a:r>
              <a:rPr lang="es-ES" sz="2800" dirty="0"/>
              <a:t> Civil en España </a:t>
            </a:r>
            <a:r>
              <a:rPr lang="es-ES" sz="2800" dirty="0" err="1"/>
              <a:t>ou</a:t>
            </a:r>
            <a:r>
              <a:rPr lang="es-ES" sz="2800" dirty="0"/>
              <a:t> dos Carabinieri en Italia.</a:t>
            </a:r>
          </a:p>
          <a:p>
            <a:pPr algn="just"/>
            <a:r>
              <a:rPr lang="es-ES" sz="2800" dirty="0"/>
              <a:t>                            . </a:t>
            </a:r>
            <a:r>
              <a:rPr lang="es-ES" sz="2800" dirty="0" err="1"/>
              <a:t>Creou</a:t>
            </a:r>
            <a:r>
              <a:rPr lang="es-ES" sz="2800" dirty="0"/>
              <a:t> a </a:t>
            </a:r>
            <a:r>
              <a:rPr lang="es-ES" sz="2800" dirty="0" err="1"/>
              <a:t>Lexión</a:t>
            </a:r>
            <a:r>
              <a:rPr lang="es-ES" sz="2800" dirty="0"/>
              <a:t> de Honra como medio de premiar </a:t>
            </a:r>
            <a:r>
              <a:rPr lang="es-ES" sz="2800" dirty="0" err="1"/>
              <a:t>ós</a:t>
            </a:r>
            <a:r>
              <a:rPr lang="es-ES" sz="2800" dirty="0"/>
              <a:t> </a:t>
            </a:r>
            <a:r>
              <a:rPr lang="es-ES" sz="2800" dirty="0" err="1"/>
              <a:t>servizos</a:t>
            </a:r>
            <a:r>
              <a:rPr lang="es-ES" sz="2800" dirty="0"/>
              <a:t> </a:t>
            </a:r>
            <a:r>
              <a:rPr lang="es-ES" sz="2800" dirty="0" err="1"/>
              <a:t>ó</a:t>
            </a:r>
            <a:r>
              <a:rPr lang="es-ES" sz="2800" dirty="0"/>
              <a:t> Estado para </a:t>
            </a:r>
            <a:r>
              <a:rPr lang="es-ES" sz="2800" dirty="0" err="1"/>
              <a:t>calquera</a:t>
            </a:r>
            <a:r>
              <a:rPr lang="es-ES" sz="2800" dirty="0"/>
              <a:t> </a:t>
            </a:r>
            <a:r>
              <a:rPr lang="es-ES" sz="2800" dirty="0" err="1"/>
              <a:t>cidadán</a:t>
            </a:r>
            <a:r>
              <a:rPr lang="es-ES" sz="2800" dirty="0"/>
              <a:t>.</a:t>
            </a:r>
          </a:p>
        </p:txBody>
      </p:sp>
      <p:pic>
        <p:nvPicPr>
          <p:cNvPr id="9218" name="Picture 2" descr="https://i.pinimg.com/originals/77/d4/45/77d4456f7f9307835718398b9e1979f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2260" y="0"/>
            <a:ext cx="3361307" cy="4763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://www.musee-armee.fr/uploads/tx_mdaobjects/06-505457-recadre2_0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8028" y="4756617"/>
            <a:ext cx="2689770" cy="2101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9915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</TotalTime>
  <Words>1483</Words>
  <Application>Microsoft Office PowerPoint</Application>
  <PresentationFormat>Panorámica</PresentationFormat>
  <Paragraphs>62</Paragraphs>
  <Slides>19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19</vt:i4>
      </vt:variant>
    </vt:vector>
  </HeadingPairs>
  <TitlesOfParts>
    <vt:vector size="23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HP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</dc:creator>
  <cp:lastModifiedBy>Usuario</cp:lastModifiedBy>
  <cp:revision>16</cp:revision>
  <dcterms:created xsi:type="dcterms:W3CDTF">2023-11-05T18:43:59Z</dcterms:created>
  <dcterms:modified xsi:type="dcterms:W3CDTF">2023-11-05T21:00:05Z</dcterms:modified>
</cp:coreProperties>
</file>