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sldIdLst>
    <p:sldId id="256" r:id="rId2"/>
    <p:sldId id="290" r:id="rId3"/>
    <p:sldId id="291" r:id="rId4"/>
    <p:sldId id="292" r:id="rId5"/>
    <p:sldId id="278" r:id="rId6"/>
    <p:sldId id="293" r:id="rId7"/>
    <p:sldId id="277" r:id="rId8"/>
    <p:sldId id="294" r:id="rId9"/>
    <p:sldId id="295" r:id="rId10"/>
    <p:sldId id="296" r:id="rId11"/>
    <p:sldId id="276" r:id="rId12"/>
    <p:sldId id="279" r:id="rId13"/>
    <p:sldId id="280" r:id="rId14"/>
    <p:sldId id="281" r:id="rId15"/>
    <p:sldId id="282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63" r:id="rId24"/>
    <p:sldId id="264" r:id="rId25"/>
    <p:sldId id="266" r:id="rId26"/>
    <p:sldId id="265" r:id="rId27"/>
    <p:sldId id="267" r:id="rId28"/>
    <p:sldId id="268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57" r:id="rId37"/>
    <p:sldId id="260" r:id="rId38"/>
    <p:sldId id="259" r:id="rId39"/>
    <p:sldId id="258" r:id="rId40"/>
    <p:sldId id="261" r:id="rId41"/>
    <p:sldId id="262" r:id="rId4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268F-4C59-431E-8B5C-BE75E766B209}" type="datetimeFigureOut">
              <a:rPr lang="gl-ES" smtClean="0"/>
              <a:t>13/07/2025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D632-B556-4349-9583-D7BC37311ABC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123527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268F-4C59-431E-8B5C-BE75E766B209}" type="datetimeFigureOut">
              <a:rPr lang="gl-ES" smtClean="0"/>
              <a:t>13/07/2025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D632-B556-4349-9583-D7BC37311ABC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87309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268F-4C59-431E-8B5C-BE75E766B209}" type="datetimeFigureOut">
              <a:rPr lang="gl-ES" smtClean="0"/>
              <a:t>13/07/2025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D632-B556-4349-9583-D7BC37311ABC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651184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268F-4C59-431E-8B5C-BE75E766B209}" type="datetimeFigureOut">
              <a:rPr lang="gl-ES" smtClean="0"/>
              <a:t>13/07/2025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D632-B556-4349-9583-D7BC37311ABC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547619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268F-4C59-431E-8B5C-BE75E766B209}" type="datetimeFigureOut">
              <a:rPr lang="gl-ES" smtClean="0"/>
              <a:t>13/07/2025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D632-B556-4349-9583-D7BC37311ABC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61866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268F-4C59-431E-8B5C-BE75E766B209}" type="datetimeFigureOut">
              <a:rPr lang="gl-ES" smtClean="0"/>
              <a:t>13/07/2025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D632-B556-4349-9583-D7BC37311ABC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717130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268F-4C59-431E-8B5C-BE75E766B209}" type="datetimeFigureOut">
              <a:rPr lang="gl-ES" smtClean="0"/>
              <a:t>13/07/2025</a:t>
            </a:fld>
            <a:endParaRPr lang="gl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D632-B556-4349-9583-D7BC37311ABC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021867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268F-4C59-431E-8B5C-BE75E766B209}" type="datetimeFigureOut">
              <a:rPr lang="gl-ES" smtClean="0"/>
              <a:t>13/07/2025</a:t>
            </a:fld>
            <a:endParaRPr lang="gl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D632-B556-4349-9583-D7BC37311ABC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164526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268F-4C59-431E-8B5C-BE75E766B209}" type="datetimeFigureOut">
              <a:rPr lang="gl-ES" smtClean="0"/>
              <a:t>13/07/2025</a:t>
            </a:fld>
            <a:endParaRPr lang="gl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D632-B556-4349-9583-D7BC37311ABC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998066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268F-4C59-431E-8B5C-BE75E766B209}" type="datetimeFigureOut">
              <a:rPr lang="gl-ES" smtClean="0"/>
              <a:t>13/07/2025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D632-B556-4349-9583-D7BC37311ABC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557749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268F-4C59-431E-8B5C-BE75E766B209}" type="datetimeFigureOut">
              <a:rPr lang="gl-ES" smtClean="0"/>
              <a:t>13/07/2025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D632-B556-4349-9583-D7BC37311ABC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509876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accent1">
                <a:alpha val="94000"/>
                <a:lumMod val="42000"/>
                <a:lumOff val="58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7268F-4C59-431E-8B5C-BE75E766B209}" type="datetimeFigureOut">
              <a:rPr lang="gl-ES" smtClean="0"/>
              <a:t>13/07/2025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8D632-B556-4349-9583-D7BC37311ABC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218949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993059" y="383459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4800" dirty="0" smtClean="0"/>
              <a:t>ARTE ABSTRACTA</a:t>
            </a:r>
            <a:endParaRPr lang="gl-ES" sz="4800" dirty="0"/>
          </a:p>
        </p:txBody>
      </p:sp>
      <p:pic>
        <p:nvPicPr>
          <p:cNvPr id="1026" name="Picture 2" descr="https://cdn.culturagenial.com/es/imagenes/kandinsky-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3" y="1112172"/>
            <a:ext cx="10650077" cy="559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39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40689" y="620202"/>
            <a:ext cx="519220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Os </a:t>
            </a:r>
            <a:r>
              <a:rPr lang="es-ES" dirty="0" err="1"/>
              <a:t>pioneiros</a:t>
            </a:r>
            <a:r>
              <a:rPr lang="es-ES" dirty="0"/>
              <a:t> da Abstracción, Kandinsky, </a:t>
            </a:r>
            <a:r>
              <a:rPr lang="es-ES" dirty="0" err="1"/>
              <a:t>Malevich</a:t>
            </a:r>
            <a:r>
              <a:rPr lang="es-ES" dirty="0"/>
              <a:t>, </a:t>
            </a:r>
            <a:r>
              <a:rPr lang="es-ES" dirty="0" err="1"/>
              <a:t>Mondrian</a:t>
            </a:r>
            <a:r>
              <a:rPr lang="es-ES" dirty="0"/>
              <a:t> e o escultor </a:t>
            </a:r>
            <a:r>
              <a:rPr lang="es-ES" dirty="0" err="1"/>
              <a:t>Brancusi</a:t>
            </a:r>
            <a:r>
              <a:rPr lang="es-ES" dirty="0"/>
              <a:t>, acabaron na abstracción por </a:t>
            </a:r>
            <a:r>
              <a:rPr lang="es-ES" dirty="0" err="1"/>
              <a:t>camiños</a:t>
            </a:r>
            <a:r>
              <a:rPr lang="es-ES" dirty="0"/>
              <a:t> distintos</a:t>
            </a:r>
            <a:r>
              <a:rPr lang="es-ES" dirty="0" smtClean="0"/>
              <a:t>:</a:t>
            </a:r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/>
              <a:t>-A abstracción </a:t>
            </a:r>
            <a:r>
              <a:rPr lang="es-ES" dirty="0" err="1"/>
              <a:t>xurdida</a:t>
            </a:r>
            <a:r>
              <a:rPr lang="es-ES" dirty="0"/>
              <a:t> a partir do expresionismo alemán (Die </a:t>
            </a:r>
            <a:r>
              <a:rPr lang="es-ES" dirty="0" err="1"/>
              <a:t>Blaue</a:t>
            </a:r>
            <a:r>
              <a:rPr lang="es-ES" dirty="0"/>
              <a:t> </a:t>
            </a:r>
            <a:r>
              <a:rPr lang="es-ES" dirty="0" err="1"/>
              <a:t>Reiter</a:t>
            </a:r>
            <a:r>
              <a:rPr lang="es-ES" dirty="0"/>
              <a:t>) con Kandinsky e Paul </a:t>
            </a:r>
            <a:r>
              <a:rPr lang="es-ES" dirty="0" err="1"/>
              <a:t>Klee</a:t>
            </a:r>
            <a:r>
              <a:rPr lang="es-ES" dirty="0"/>
              <a:t>. </a:t>
            </a:r>
            <a:endParaRPr lang="es-ES" dirty="0" smtClean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/>
              <a:t>-A abstracción desde o Neoplasticismo holandés (revista De </a:t>
            </a:r>
            <a:r>
              <a:rPr lang="es-ES" dirty="0" err="1"/>
              <a:t>Stijl</a:t>
            </a:r>
            <a:r>
              <a:rPr lang="es-ES" dirty="0"/>
              <a:t>), </a:t>
            </a:r>
            <a:r>
              <a:rPr lang="es-ES" dirty="0" err="1"/>
              <a:t>Mondrian</a:t>
            </a:r>
            <a:r>
              <a:rPr lang="es-ES" dirty="0"/>
              <a:t>, Van der </a:t>
            </a:r>
            <a:r>
              <a:rPr lang="es-ES" dirty="0" err="1"/>
              <a:t>Leck</a:t>
            </a:r>
            <a:r>
              <a:rPr lang="es-ES" dirty="0" smtClean="0"/>
              <a:t>.</a:t>
            </a:r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/>
              <a:t>-A abstracción desde o </a:t>
            </a:r>
            <a:r>
              <a:rPr lang="es-ES" dirty="0" err="1"/>
              <a:t>raionismo</a:t>
            </a:r>
            <a:r>
              <a:rPr lang="es-ES" dirty="0"/>
              <a:t> (os </a:t>
            </a:r>
            <a:r>
              <a:rPr lang="es-ES" dirty="0" err="1"/>
              <a:t>obxectos</a:t>
            </a:r>
            <a:r>
              <a:rPr lang="es-ES" dirty="0"/>
              <a:t> </a:t>
            </a:r>
            <a:r>
              <a:rPr lang="es-ES" dirty="0" err="1"/>
              <a:t>amosábanse</a:t>
            </a:r>
            <a:r>
              <a:rPr lang="es-ES" dirty="0"/>
              <a:t> fragmentados por </a:t>
            </a:r>
            <a:r>
              <a:rPr lang="es-ES" dirty="0" err="1"/>
              <a:t>raios</a:t>
            </a:r>
            <a:r>
              <a:rPr lang="es-ES" dirty="0"/>
              <a:t> de luz </a:t>
            </a:r>
            <a:r>
              <a:rPr lang="es-ES" dirty="0" err="1"/>
              <a:t>reflectidos</a:t>
            </a:r>
            <a:r>
              <a:rPr lang="es-ES" dirty="0"/>
              <a:t> por eles </a:t>
            </a:r>
            <a:r>
              <a:rPr lang="es-ES" dirty="0" err="1"/>
              <a:t>mesmos</a:t>
            </a:r>
            <a:r>
              <a:rPr lang="es-ES" dirty="0"/>
              <a:t>), de </a:t>
            </a:r>
            <a:r>
              <a:rPr lang="es-ES" dirty="0" err="1"/>
              <a:t>Mihail</a:t>
            </a:r>
            <a:r>
              <a:rPr lang="es-ES" dirty="0"/>
              <a:t> </a:t>
            </a:r>
            <a:r>
              <a:rPr lang="es-ES" dirty="0" err="1"/>
              <a:t>Larionov</a:t>
            </a:r>
            <a:r>
              <a:rPr lang="es-ES" dirty="0"/>
              <a:t> e Natalia </a:t>
            </a:r>
            <a:r>
              <a:rPr lang="es-ES" dirty="0" err="1"/>
              <a:t>Goncharova</a:t>
            </a:r>
            <a:r>
              <a:rPr lang="es-ES" dirty="0"/>
              <a:t>, e o </a:t>
            </a:r>
            <a:r>
              <a:rPr lang="es-ES" dirty="0" err="1"/>
              <a:t>suprematismo</a:t>
            </a:r>
            <a:r>
              <a:rPr lang="es-ES" dirty="0"/>
              <a:t>  ruso, pintura de carácter </a:t>
            </a:r>
            <a:r>
              <a:rPr lang="es-ES" dirty="0" err="1"/>
              <a:t>xeométrico</a:t>
            </a:r>
            <a:r>
              <a:rPr lang="es-ES" dirty="0"/>
              <a:t>, de </a:t>
            </a:r>
            <a:r>
              <a:rPr lang="es-ES" dirty="0" err="1"/>
              <a:t>Malevich</a:t>
            </a:r>
            <a:r>
              <a:rPr lang="es-ES" dirty="0"/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242" y="354806"/>
            <a:ext cx="1552603" cy="227407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833" y="2733218"/>
            <a:ext cx="1579419" cy="206539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7730" y="4798612"/>
            <a:ext cx="1827624" cy="205938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730532" y="922351"/>
            <a:ext cx="2496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u="sng"/>
              <a:t>Kandinsky, 1866-1944.</a:t>
            </a:r>
            <a:endParaRPr lang="es-ES" b="1" u="sng" dirty="0"/>
          </a:p>
        </p:txBody>
      </p:sp>
      <p:sp>
        <p:nvSpPr>
          <p:cNvPr id="8" name="CuadroTexto 7"/>
          <p:cNvSpPr txBox="1"/>
          <p:nvPr/>
        </p:nvSpPr>
        <p:spPr>
          <a:xfrm>
            <a:off x="8730532" y="3221040"/>
            <a:ext cx="3025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b="1" u="sng" dirty="0" err="1" smtClean="0"/>
              <a:t>Mondrian</a:t>
            </a:r>
            <a:r>
              <a:rPr lang="gl-ES" b="1" u="sng" dirty="0" smtClean="0"/>
              <a:t>. Pintor holandés</a:t>
            </a:r>
          </a:p>
          <a:p>
            <a:r>
              <a:rPr lang="gl-ES" b="1" u="sng" dirty="0" smtClean="0"/>
              <a:t>(1872-1944)</a:t>
            </a:r>
            <a:endParaRPr lang="gl-ES" b="1" u="sng" dirty="0"/>
          </a:p>
        </p:txBody>
      </p:sp>
      <p:sp>
        <p:nvSpPr>
          <p:cNvPr id="9" name="CuadroTexto 8"/>
          <p:cNvSpPr txBox="1"/>
          <p:nvPr/>
        </p:nvSpPr>
        <p:spPr>
          <a:xfrm>
            <a:off x="8738483" y="5176299"/>
            <a:ext cx="2409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b="1" dirty="0" err="1" smtClean="0"/>
              <a:t>Malévich</a:t>
            </a:r>
            <a:r>
              <a:rPr lang="gl-ES" b="1" dirty="0" smtClean="0"/>
              <a:t> (1879-1935)</a:t>
            </a:r>
            <a:endParaRPr lang="gl-ES" b="1" dirty="0"/>
          </a:p>
        </p:txBody>
      </p:sp>
    </p:spTree>
    <p:extLst>
      <p:ext uri="{BB962C8B-B14F-4D97-AF65-F5344CB8AC3E}">
        <p14:creationId xmlns:p14="http://schemas.microsoft.com/office/powerpoint/2010/main" val="416930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61176" y="540689"/>
            <a:ext cx="294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600117" y="2333685"/>
            <a:ext cx="37333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u="sng" dirty="0" err="1" smtClean="0"/>
              <a:t>Delaunay</a:t>
            </a:r>
            <a:r>
              <a:rPr lang="es-ES" b="1" u="sng" dirty="0" smtClean="0"/>
              <a:t>, pintor francés, 1885-1941</a:t>
            </a:r>
            <a:r>
              <a:rPr lang="es-ES" dirty="0" smtClean="0"/>
              <a:t> </a:t>
            </a:r>
            <a:r>
              <a:rPr lang="es-ES" dirty="0" err="1"/>
              <a:t>D</a:t>
            </a:r>
            <a:r>
              <a:rPr lang="es-ES" dirty="0" err="1" smtClean="0"/>
              <a:t>espois</a:t>
            </a:r>
            <a:r>
              <a:rPr lang="es-ES" dirty="0" smtClean="0"/>
              <a:t> de abandonar o cubismo, </a:t>
            </a:r>
            <a:r>
              <a:rPr lang="es-ES" dirty="0" err="1" smtClean="0"/>
              <a:t>foi</a:t>
            </a:r>
            <a:r>
              <a:rPr lang="es-ES" dirty="0" smtClean="0"/>
              <a:t> un </a:t>
            </a:r>
            <a:r>
              <a:rPr lang="es-ES" dirty="0"/>
              <a:t>dos </a:t>
            </a:r>
            <a:r>
              <a:rPr lang="es-ES" dirty="0" err="1"/>
              <a:t>primeiros</a:t>
            </a:r>
            <a:r>
              <a:rPr lang="es-ES" dirty="0"/>
              <a:t> pintores abstractos puros</a:t>
            </a:r>
            <a:r>
              <a:rPr lang="es-ES" dirty="0" smtClean="0"/>
              <a:t>.</a:t>
            </a:r>
          </a:p>
          <a:p>
            <a:pPr algn="just"/>
            <a:endParaRPr lang="es-ES" dirty="0"/>
          </a:p>
          <a:p>
            <a:pPr algn="just"/>
            <a:r>
              <a:rPr lang="es-ES" dirty="0" err="1" smtClean="0"/>
              <a:t>Pertencente</a:t>
            </a:r>
            <a:r>
              <a:rPr lang="es-ES" dirty="0" smtClean="0"/>
              <a:t> </a:t>
            </a:r>
            <a:r>
              <a:rPr lang="es-ES" dirty="0" err="1"/>
              <a:t>ó</a:t>
            </a:r>
            <a:r>
              <a:rPr lang="es-ES" dirty="0"/>
              <a:t> orfismo, recibe este </a:t>
            </a:r>
            <a:r>
              <a:rPr lang="es-ES" dirty="0" err="1"/>
              <a:t>nome</a:t>
            </a:r>
            <a:r>
              <a:rPr lang="es-ES" dirty="0"/>
              <a:t> </a:t>
            </a:r>
            <a:r>
              <a:rPr lang="es-ES" dirty="0" smtClean="0"/>
              <a:t>porque, </a:t>
            </a:r>
            <a:r>
              <a:rPr lang="es-ES" dirty="0" err="1"/>
              <a:t>ó</a:t>
            </a:r>
            <a:r>
              <a:rPr lang="es-ES" dirty="0"/>
              <a:t> igual que </a:t>
            </a:r>
            <a:r>
              <a:rPr lang="es-ES" dirty="0" smtClean="0"/>
              <a:t>Orfeo pretendía </a:t>
            </a:r>
            <a:r>
              <a:rPr lang="es-ES" dirty="0"/>
              <a:t>comunicar </a:t>
            </a:r>
            <a:r>
              <a:rPr lang="es-ES" dirty="0" err="1"/>
              <a:t>emocións</a:t>
            </a:r>
            <a:r>
              <a:rPr lang="es-ES" dirty="0"/>
              <a:t> coa música, </a:t>
            </a:r>
            <a:r>
              <a:rPr lang="es-ES" dirty="0" err="1"/>
              <a:t>estes</a:t>
            </a:r>
            <a:r>
              <a:rPr lang="es-ES" dirty="0"/>
              <a:t> autores pretendían </a:t>
            </a:r>
            <a:r>
              <a:rPr lang="es-ES" dirty="0" smtClean="0"/>
              <a:t>o </a:t>
            </a:r>
            <a:r>
              <a:rPr lang="es-ES" dirty="0" err="1"/>
              <a:t>mesmo</a:t>
            </a:r>
            <a:r>
              <a:rPr lang="es-ES" dirty="0"/>
              <a:t> coas formas e coa </a:t>
            </a:r>
            <a:r>
              <a:rPr lang="es-ES" dirty="0" err="1"/>
              <a:t>cor</a:t>
            </a:r>
            <a:r>
              <a:rPr lang="es-ES" dirty="0"/>
              <a:t>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/>
              <a:t>Procuraban </a:t>
            </a:r>
            <a:r>
              <a:rPr lang="es-ES" dirty="0" err="1"/>
              <a:t>unha</a:t>
            </a:r>
            <a:r>
              <a:rPr lang="es-ES" dirty="0"/>
              <a:t> </a:t>
            </a:r>
            <a:endParaRPr lang="es-ES" dirty="0" smtClean="0"/>
          </a:p>
          <a:p>
            <a:pPr algn="just"/>
            <a:r>
              <a:rPr lang="es-ES" dirty="0" smtClean="0"/>
              <a:t>                      “</a:t>
            </a:r>
            <a:r>
              <a:rPr lang="es-ES" dirty="0"/>
              <a:t>pintura pura</a:t>
            </a:r>
            <a:r>
              <a:rPr lang="es-ES" dirty="0" smtClean="0"/>
              <a:t>”</a:t>
            </a:r>
          </a:p>
          <a:p>
            <a:pPr algn="just"/>
            <a:r>
              <a:rPr lang="es-ES" dirty="0" smtClean="0"/>
              <a:t>alcanzar a </a:t>
            </a:r>
            <a:r>
              <a:rPr lang="es-ES" dirty="0" err="1"/>
              <a:t>estrutura</a:t>
            </a:r>
            <a:r>
              <a:rPr lang="es-ES" dirty="0"/>
              <a:t> interna da pintura </a:t>
            </a:r>
            <a:r>
              <a:rPr lang="es-ES" dirty="0" err="1"/>
              <a:t>independentemente</a:t>
            </a:r>
            <a:r>
              <a:rPr lang="es-ES" dirty="0"/>
              <a:t> dos recursos naturalistas.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93" y="95416"/>
            <a:ext cx="2625192" cy="211112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910" y="326701"/>
            <a:ext cx="6537995" cy="63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69651" y="700391"/>
            <a:ext cx="43969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En 1912 pinta: </a:t>
            </a:r>
            <a:r>
              <a:rPr lang="es-ES" dirty="0" err="1"/>
              <a:t>Fiestras</a:t>
            </a:r>
            <a:r>
              <a:rPr lang="es-ES" dirty="0"/>
              <a:t> </a:t>
            </a:r>
            <a:r>
              <a:rPr lang="es-ES" dirty="0" err="1"/>
              <a:t>abertas</a:t>
            </a:r>
            <a:r>
              <a:rPr lang="es-ES" dirty="0"/>
              <a:t> </a:t>
            </a:r>
            <a:r>
              <a:rPr lang="es-ES" dirty="0" err="1"/>
              <a:t>simultaneamente</a:t>
            </a:r>
            <a:r>
              <a:rPr lang="es-ES" dirty="0"/>
              <a:t>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err="1" smtClean="0"/>
              <a:t>Nesta</a:t>
            </a:r>
            <a:r>
              <a:rPr lang="es-ES" dirty="0" smtClean="0"/>
              <a:t> </a:t>
            </a:r>
            <a:r>
              <a:rPr lang="es-ES" dirty="0"/>
              <a:t>obra abstracta leva </a:t>
            </a:r>
            <a:r>
              <a:rPr lang="es-ES" dirty="0" err="1"/>
              <a:t>ó</a:t>
            </a:r>
            <a:r>
              <a:rPr lang="es-ES" dirty="0"/>
              <a:t> extremo os elementos do cubismo, </a:t>
            </a:r>
            <a:r>
              <a:rPr lang="es-ES" dirty="0" err="1"/>
              <a:t>emprega</a:t>
            </a:r>
            <a:r>
              <a:rPr lang="es-ES" dirty="0"/>
              <a:t> </a:t>
            </a:r>
            <a:r>
              <a:rPr lang="es-ES" dirty="0" err="1"/>
              <a:t>cores</a:t>
            </a:r>
            <a:r>
              <a:rPr lang="es-ES" dirty="0"/>
              <a:t> luminosas </a:t>
            </a:r>
            <a:r>
              <a:rPr lang="es-ES" dirty="0" err="1"/>
              <a:t>cun</a:t>
            </a:r>
            <a:r>
              <a:rPr lang="es-ES" dirty="0"/>
              <a:t> efecto prismático que disfraza as </a:t>
            </a:r>
            <a:r>
              <a:rPr lang="es-ES" dirty="0" err="1"/>
              <a:t>imaxes</a:t>
            </a:r>
            <a:r>
              <a:rPr lang="es-ES" dirty="0"/>
              <a:t> ata </a:t>
            </a:r>
            <a:r>
              <a:rPr lang="es-ES" dirty="0" err="1"/>
              <a:t>facelas</a:t>
            </a:r>
            <a:r>
              <a:rPr lang="es-ES" dirty="0"/>
              <a:t> </a:t>
            </a:r>
            <a:r>
              <a:rPr lang="es-ES" dirty="0" err="1"/>
              <a:t>irrecoñecibles</a:t>
            </a:r>
            <a:r>
              <a:rPr lang="es-ES" dirty="0"/>
              <a:t>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Elimina </a:t>
            </a:r>
            <a:r>
              <a:rPr lang="es-ES" dirty="0"/>
              <a:t>a </a:t>
            </a:r>
            <a:r>
              <a:rPr lang="es-ES" dirty="0" err="1"/>
              <a:t>estrutura</a:t>
            </a:r>
            <a:r>
              <a:rPr lang="es-ES" dirty="0"/>
              <a:t> centralizada e “</a:t>
            </a:r>
            <a:r>
              <a:rPr lang="es-ES" dirty="0" err="1"/>
              <a:t>gravidosa</a:t>
            </a:r>
            <a:r>
              <a:rPr lang="es-ES" dirty="0"/>
              <a:t>” (non existe </a:t>
            </a:r>
            <a:r>
              <a:rPr lang="es-ES" dirty="0" err="1"/>
              <a:t>abaixo</a:t>
            </a:r>
            <a:r>
              <a:rPr lang="es-ES" dirty="0"/>
              <a:t> </a:t>
            </a:r>
            <a:r>
              <a:rPr lang="es-ES" dirty="0" err="1"/>
              <a:t>ou</a:t>
            </a:r>
            <a:r>
              <a:rPr lang="es-ES" dirty="0"/>
              <a:t> arriba</a:t>
            </a:r>
            <a:r>
              <a:rPr lang="es-ES" dirty="0" smtClean="0"/>
              <a:t>)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F</a:t>
            </a:r>
            <a:r>
              <a:rPr lang="es-ES" dirty="0" smtClean="0"/>
              <a:t>unde </a:t>
            </a:r>
            <a:r>
              <a:rPr lang="es-ES" dirty="0"/>
              <a:t>os </a:t>
            </a:r>
            <a:r>
              <a:rPr lang="es-ES" dirty="0" err="1"/>
              <a:t>obxectos-sensacións</a:t>
            </a:r>
            <a:r>
              <a:rPr lang="es-ES" dirty="0"/>
              <a:t> </a:t>
            </a:r>
            <a:r>
              <a:rPr lang="es-ES" dirty="0" err="1"/>
              <a:t>nunha</a:t>
            </a:r>
            <a:r>
              <a:rPr lang="es-ES" dirty="0"/>
              <a:t> </a:t>
            </a:r>
            <a:r>
              <a:rPr lang="es-ES" dirty="0" err="1"/>
              <a:t>mobilidade</a:t>
            </a:r>
            <a:r>
              <a:rPr lang="es-ES" dirty="0"/>
              <a:t> incesante.</a:t>
            </a:r>
          </a:p>
          <a:p>
            <a:r>
              <a:rPr lang="es-ES" dirty="0"/>
              <a:t> 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608" y="47708"/>
            <a:ext cx="5997244" cy="682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7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04281" y="4319081"/>
            <a:ext cx="37062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súa</a:t>
            </a:r>
            <a:r>
              <a:rPr lang="es-ES" b="1" dirty="0"/>
              <a:t> serie: </a:t>
            </a:r>
            <a:endParaRPr lang="es-ES" b="1" dirty="0" smtClean="0"/>
          </a:p>
          <a:p>
            <a:pPr algn="just"/>
            <a:r>
              <a:rPr lang="es-ES" b="1" dirty="0" smtClean="0"/>
              <a:t>Sol</a:t>
            </a:r>
            <a:r>
              <a:rPr lang="es-ES" b="1" dirty="0"/>
              <a:t>, lúa, </a:t>
            </a:r>
            <a:r>
              <a:rPr lang="es-ES" b="1" dirty="0" smtClean="0"/>
              <a:t>contrastes simultáneos </a:t>
            </a:r>
            <a:r>
              <a:rPr lang="es-ES" b="1" dirty="0"/>
              <a:t>improvisados directamente sobre o </a:t>
            </a:r>
            <a:r>
              <a:rPr lang="es-ES" b="1" dirty="0" err="1"/>
              <a:t>lenzo</a:t>
            </a:r>
            <a:r>
              <a:rPr lang="es-ES" b="1" dirty="0"/>
              <a:t>, </a:t>
            </a:r>
            <a:r>
              <a:rPr lang="es-ES" b="1" dirty="0" err="1"/>
              <a:t>rachou</a:t>
            </a:r>
            <a:r>
              <a:rPr lang="es-ES" b="1" dirty="0"/>
              <a:t> definitivamente coas </a:t>
            </a:r>
            <a:r>
              <a:rPr lang="es-ES" b="1" dirty="0" err="1"/>
              <a:t>estruturas</a:t>
            </a:r>
            <a:r>
              <a:rPr lang="es-ES" b="1" dirty="0"/>
              <a:t> cubistas.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284" y="0"/>
            <a:ext cx="6933074" cy="685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4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62648" y="117693"/>
            <a:ext cx="410507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No </a:t>
            </a:r>
            <a:r>
              <a:rPr lang="es-ES" dirty="0" err="1"/>
              <a:t>tratamento</a:t>
            </a:r>
            <a:r>
              <a:rPr lang="es-ES" dirty="0"/>
              <a:t> da </a:t>
            </a:r>
            <a:r>
              <a:rPr lang="es-ES" dirty="0" err="1"/>
              <a:t>cor</a:t>
            </a:r>
            <a:r>
              <a:rPr lang="es-ES" dirty="0"/>
              <a:t> </a:t>
            </a:r>
            <a:r>
              <a:rPr lang="es-ES" dirty="0" err="1"/>
              <a:t>inspírase</a:t>
            </a:r>
            <a:r>
              <a:rPr lang="es-ES" dirty="0"/>
              <a:t> na harmonía da </a:t>
            </a:r>
            <a:r>
              <a:rPr lang="es-ES" dirty="0" err="1"/>
              <a:t>cor</a:t>
            </a:r>
            <a:r>
              <a:rPr lang="es-ES" dirty="0"/>
              <a:t> de </a:t>
            </a:r>
            <a:r>
              <a:rPr lang="es-ES" dirty="0" smtClean="0"/>
              <a:t>Seurat. </a:t>
            </a:r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A </a:t>
            </a:r>
            <a:r>
              <a:rPr lang="es-ES" dirty="0"/>
              <a:t>partir de </a:t>
            </a:r>
            <a:r>
              <a:rPr lang="es-ES" dirty="0" err="1"/>
              <a:t>analoxías</a:t>
            </a:r>
            <a:r>
              <a:rPr lang="es-ES" dirty="0"/>
              <a:t> de </a:t>
            </a:r>
            <a:r>
              <a:rPr lang="es-ES" dirty="0" err="1"/>
              <a:t>cores</a:t>
            </a:r>
            <a:r>
              <a:rPr lang="es-ES" dirty="0"/>
              <a:t>, </a:t>
            </a:r>
            <a:r>
              <a:rPr lang="es-ES" dirty="0" smtClean="0"/>
              <a:t>divide </a:t>
            </a:r>
            <a:r>
              <a:rPr lang="es-ES" dirty="0"/>
              <a:t>o </a:t>
            </a:r>
            <a:r>
              <a:rPr lang="es-ES" dirty="0" err="1"/>
              <a:t>cadro</a:t>
            </a:r>
            <a:r>
              <a:rPr lang="es-ES" dirty="0"/>
              <a:t> en sectores </a:t>
            </a:r>
            <a:r>
              <a:rPr lang="es-ES" dirty="0" smtClean="0"/>
              <a:t>de </a:t>
            </a:r>
            <a:r>
              <a:rPr lang="es-ES" dirty="0"/>
              <a:t>diferentes harmonías de </a:t>
            </a:r>
            <a:r>
              <a:rPr lang="es-ES" dirty="0" err="1"/>
              <a:t>cor</a:t>
            </a:r>
            <a:r>
              <a:rPr lang="es-ES" dirty="0"/>
              <a:t>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As </a:t>
            </a:r>
            <a:r>
              <a:rPr lang="es-ES" dirty="0" err="1"/>
              <a:t>cores</a:t>
            </a:r>
            <a:r>
              <a:rPr lang="es-ES" dirty="0"/>
              <a:t> crean un </a:t>
            </a:r>
            <a:r>
              <a:rPr lang="es-ES" dirty="0" err="1"/>
              <a:t>movemento</a:t>
            </a:r>
            <a:r>
              <a:rPr lang="es-ES" dirty="0"/>
              <a:t> </a:t>
            </a:r>
            <a:r>
              <a:rPr lang="es-ES" dirty="0" smtClean="0"/>
              <a:t>dinámico</a:t>
            </a:r>
            <a:r>
              <a:rPr lang="es-ES" dirty="0"/>
              <a:t>, de ritmo animado, que se </a:t>
            </a:r>
            <a:r>
              <a:rPr lang="es-ES" dirty="0" err="1"/>
              <a:t>desenvolven</a:t>
            </a:r>
            <a:r>
              <a:rPr lang="es-ES" dirty="0"/>
              <a:t> no tempo </a:t>
            </a:r>
            <a:r>
              <a:rPr lang="es-ES" dirty="0" err="1" smtClean="0"/>
              <a:t>sen</a:t>
            </a:r>
            <a:r>
              <a:rPr lang="es-ES" dirty="0"/>
              <a:t> </a:t>
            </a:r>
            <a:r>
              <a:rPr lang="es-ES" dirty="0" smtClean="0"/>
              <a:t>referente </a:t>
            </a:r>
            <a:r>
              <a:rPr lang="es-ES" dirty="0"/>
              <a:t>real. </a:t>
            </a:r>
            <a:endParaRPr lang="es-ES" dirty="0" smtClean="0"/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Crea </a:t>
            </a:r>
            <a:r>
              <a:rPr lang="es-ES" dirty="0" err="1"/>
              <a:t>unha</a:t>
            </a:r>
            <a:r>
              <a:rPr lang="es-ES" dirty="0"/>
              <a:t> </a:t>
            </a:r>
            <a:r>
              <a:rPr lang="es-ES" dirty="0" err="1"/>
              <a:t>estrutura</a:t>
            </a:r>
            <a:r>
              <a:rPr lang="es-ES" dirty="0"/>
              <a:t> de </a:t>
            </a:r>
            <a:r>
              <a:rPr lang="es-ES" dirty="0" err="1"/>
              <a:t>cor</a:t>
            </a:r>
            <a:r>
              <a:rPr lang="es-ES" dirty="0"/>
              <a:t> densamente entrelazada </a:t>
            </a:r>
            <a:r>
              <a:rPr lang="es-ES" dirty="0" smtClean="0"/>
              <a:t>e </a:t>
            </a:r>
            <a:r>
              <a:rPr lang="es-ES" dirty="0"/>
              <a:t>moduladas de forma complexa. </a:t>
            </a:r>
            <a:endParaRPr lang="es-ES" dirty="0" smtClean="0"/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Este </a:t>
            </a:r>
            <a:r>
              <a:rPr lang="es-ES" dirty="0" err="1"/>
              <a:t>acordo</a:t>
            </a:r>
            <a:r>
              <a:rPr lang="es-ES" dirty="0"/>
              <a:t> visual cromático pódese  </a:t>
            </a:r>
            <a:r>
              <a:rPr lang="es-ES" dirty="0" err="1" smtClean="0"/>
              <a:t>asemellar</a:t>
            </a:r>
            <a:r>
              <a:rPr lang="es-ES" dirty="0" smtClean="0"/>
              <a:t> </a:t>
            </a:r>
            <a:r>
              <a:rPr lang="es-ES" dirty="0" err="1"/>
              <a:t>ó</a:t>
            </a:r>
            <a:r>
              <a:rPr lang="es-ES" dirty="0"/>
              <a:t> ritmo </a:t>
            </a:r>
            <a:r>
              <a:rPr lang="es-ES" dirty="0" err="1"/>
              <a:t>dunha</a:t>
            </a:r>
            <a:r>
              <a:rPr lang="es-ES" dirty="0"/>
              <a:t> composición musical.</a:t>
            </a:r>
          </a:p>
          <a:p>
            <a:pPr algn="just"/>
            <a:r>
              <a:rPr lang="es-ES" dirty="0"/>
              <a:t> </a:t>
            </a:r>
          </a:p>
          <a:p>
            <a:pPr algn="just"/>
            <a:r>
              <a:rPr lang="es-ES" dirty="0"/>
              <a:t>En 1912 </a:t>
            </a:r>
            <a:r>
              <a:rPr lang="es-ES" dirty="0" err="1"/>
              <a:t>pintou</a:t>
            </a:r>
            <a:r>
              <a:rPr lang="es-ES" dirty="0"/>
              <a:t> Disco simultáneo, circo dividido en 4 sectores, </a:t>
            </a:r>
            <a:r>
              <a:rPr lang="es-ES" dirty="0" err="1" smtClean="0"/>
              <a:t>cunha</a:t>
            </a:r>
            <a:r>
              <a:rPr lang="es-ES" dirty="0" smtClean="0"/>
              <a:t> </a:t>
            </a:r>
            <a:r>
              <a:rPr lang="es-ES" dirty="0" err="1"/>
              <a:t>cor</a:t>
            </a:r>
            <a:r>
              <a:rPr lang="es-ES" dirty="0"/>
              <a:t> diferente en cada un, inscritos </a:t>
            </a:r>
            <a:r>
              <a:rPr lang="es-ES" dirty="0" err="1"/>
              <a:t>nunha</a:t>
            </a:r>
            <a:r>
              <a:rPr lang="es-ES" dirty="0"/>
              <a:t> forma </a:t>
            </a:r>
            <a:r>
              <a:rPr lang="es-ES" dirty="0" err="1" smtClean="0"/>
              <a:t>xeométrica</a:t>
            </a:r>
            <a:r>
              <a:rPr lang="es-ES" dirty="0" smtClean="0"/>
              <a:t> </a:t>
            </a:r>
            <a:r>
              <a:rPr lang="es-ES" dirty="0"/>
              <a:t>(como as notas </a:t>
            </a:r>
            <a:r>
              <a:rPr lang="es-ES" dirty="0" err="1"/>
              <a:t>nas</a:t>
            </a:r>
            <a:r>
              <a:rPr lang="es-ES" dirty="0"/>
              <a:t> pautas </a:t>
            </a:r>
            <a:r>
              <a:rPr lang="es-ES" dirty="0" err="1"/>
              <a:t>dunha</a:t>
            </a:r>
            <a:r>
              <a:rPr lang="es-ES" dirty="0"/>
              <a:t> partitura musical).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652" y="388002"/>
            <a:ext cx="6801288" cy="619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2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7005" y="1663430"/>
            <a:ext cx="26945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Formas circulares: </a:t>
            </a:r>
          </a:p>
          <a:p>
            <a:pPr algn="just"/>
            <a:endParaRPr lang="es-ES" b="1" dirty="0" smtClean="0"/>
          </a:p>
          <a:p>
            <a:pPr algn="just"/>
            <a:r>
              <a:rPr lang="es-ES" b="1" dirty="0" smtClean="0"/>
              <a:t>Os </a:t>
            </a:r>
            <a:r>
              <a:rPr lang="es-ES" b="1" dirty="0" err="1"/>
              <a:t>movementos</a:t>
            </a:r>
            <a:r>
              <a:rPr lang="es-ES" b="1" dirty="0"/>
              <a:t> circulares </a:t>
            </a:r>
            <a:r>
              <a:rPr lang="es-ES" b="1" dirty="0" err="1"/>
              <a:t>convértense</a:t>
            </a:r>
            <a:r>
              <a:rPr lang="es-ES" b="1" dirty="0"/>
              <a:t> na </a:t>
            </a:r>
            <a:r>
              <a:rPr lang="es-ES" b="1" dirty="0" err="1"/>
              <a:t>estrutura</a:t>
            </a:r>
            <a:r>
              <a:rPr lang="es-ES" b="1" dirty="0"/>
              <a:t> básica das </a:t>
            </a:r>
            <a:r>
              <a:rPr lang="es-ES" b="1" dirty="0" err="1"/>
              <a:t>súas</a:t>
            </a:r>
            <a:r>
              <a:rPr lang="es-ES" b="1" dirty="0"/>
              <a:t> pinturas. </a:t>
            </a:r>
            <a:endParaRPr lang="es-ES" b="1" dirty="0" smtClean="0"/>
          </a:p>
          <a:p>
            <a:pPr algn="just"/>
            <a:endParaRPr lang="es-ES" b="1" dirty="0"/>
          </a:p>
          <a:p>
            <a:pPr algn="just"/>
            <a:r>
              <a:rPr lang="es-ES" b="1" dirty="0" smtClean="0"/>
              <a:t>Cría </a:t>
            </a:r>
            <a:r>
              <a:rPr lang="es-ES" b="1" dirty="0"/>
              <a:t>que a </a:t>
            </a:r>
            <a:r>
              <a:rPr lang="es-ES" b="1" dirty="0" err="1"/>
              <a:t>xeración</a:t>
            </a:r>
            <a:r>
              <a:rPr lang="es-ES" b="1" dirty="0"/>
              <a:t> circular da luz era o principio fundamental de todo o existente.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303" y="491998"/>
            <a:ext cx="8706254" cy="566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3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9026" y="49319"/>
            <a:ext cx="320437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u="sng" dirty="0" smtClean="0"/>
              <a:t>Kandinsky, 1866-1944.</a:t>
            </a:r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/>
              <a:t>Autor ruso considerado o </a:t>
            </a:r>
            <a:r>
              <a:rPr lang="es-ES" dirty="0" err="1"/>
              <a:t>pioneiro</a:t>
            </a:r>
            <a:r>
              <a:rPr lang="es-ES" dirty="0"/>
              <a:t> na creación da arte abstracta. </a:t>
            </a:r>
            <a:endParaRPr lang="es-ES" dirty="0" smtClean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Cofundador</a:t>
            </a:r>
            <a:r>
              <a:rPr lang="es-ES" dirty="0"/>
              <a:t>, </a:t>
            </a:r>
            <a:r>
              <a:rPr lang="es-ES" dirty="0" err="1"/>
              <a:t>xunto</a:t>
            </a:r>
            <a:r>
              <a:rPr lang="es-ES" dirty="0"/>
              <a:t> con Franz Marc, do grupo expresionista Der </a:t>
            </a:r>
            <a:r>
              <a:rPr lang="es-ES" dirty="0" err="1"/>
              <a:t>Blaue</a:t>
            </a:r>
            <a:r>
              <a:rPr lang="es-ES" dirty="0"/>
              <a:t> </a:t>
            </a:r>
            <a:r>
              <a:rPr lang="es-ES" dirty="0" err="1"/>
              <a:t>Reiter</a:t>
            </a:r>
            <a:r>
              <a:rPr lang="es-ES" dirty="0"/>
              <a:t> (o </a:t>
            </a:r>
            <a:r>
              <a:rPr lang="es-ES" dirty="0" err="1"/>
              <a:t>xinete</a:t>
            </a:r>
            <a:r>
              <a:rPr lang="es-ES" dirty="0"/>
              <a:t> azul), </a:t>
            </a:r>
            <a:r>
              <a:rPr lang="es-ES" dirty="0" err="1"/>
              <a:t>chegou</a:t>
            </a:r>
            <a:r>
              <a:rPr lang="es-ES" dirty="0"/>
              <a:t> á abstracción coa </a:t>
            </a:r>
            <a:r>
              <a:rPr lang="es-ES" dirty="0" err="1"/>
              <a:t>Primeira</a:t>
            </a:r>
            <a:r>
              <a:rPr lang="es-ES" dirty="0"/>
              <a:t> acuarela abstracta.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r>
              <a:rPr lang="es-ES" dirty="0" err="1" smtClean="0"/>
              <a:t>Foi</a:t>
            </a:r>
            <a:r>
              <a:rPr lang="es-ES" dirty="0" smtClean="0"/>
              <a:t> </a:t>
            </a:r>
            <a:r>
              <a:rPr lang="es-ES" dirty="0" err="1"/>
              <a:t>ademais</a:t>
            </a:r>
            <a:r>
              <a:rPr lang="es-ES" dirty="0"/>
              <a:t> autor de 2 importantes obras de teoría </a:t>
            </a:r>
            <a:r>
              <a:rPr lang="es-ES" dirty="0" smtClean="0"/>
              <a:t>artística: </a:t>
            </a:r>
          </a:p>
          <a:p>
            <a:pPr marL="285750" indent="-285750" algn="just">
              <a:buFontTx/>
              <a:buChar char="-"/>
            </a:pPr>
            <a:r>
              <a:rPr lang="es-ES" dirty="0" smtClean="0"/>
              <a:t>Do </a:t>
            </a:r>
            <a:r>
              <a:rPr lang="es-ES" dirty="0"/>
              <a:t>espiritual na arte, </a:t>
            </a:r>
            <a:r>
              <a:rPr lang="es-ES" dirty="0" smtClean="0"/>
              <a:t>1912</a:t>
            </a:r>
            <a:r>
              <a:rPr lang="es-ES" dirty="0"/>
              <a:t>.</a:t>
            </a:r>
            <a:r>
              <a:rPr lang="es-ES" dirty="0" smtClean="0"/>
              <a:t> </a:t>
            </a:r>
            <a:endParaRPr lang="es-ES" dirty="0"/>
          </a:p>
          <a:p>
            <a:pPr marL="285750" indent="-285750" algn="just">
              <a:buFontTx/>
              <a:buChar char="-"/>
            </a:pPr>
            <a:r>
              <a:rPr lang="es-ES" dirty="0" smtClean="0"/>
              <a:t>Punto </a:t>
            </a:r>
            <a:r>
              <a:rPr lang="es-ES" dirty="0"/>
              <a:t>e </a:t>
            </a:r>
            <a:r>
              <a:rPr lang="es-ES" dirty="0" err="1"/>
              <a:t>liña</a:t>
            </a:r>
            <a:r>
              <a:rPr lang="es-ES" dirty="0"/>
              <a:t> sobre o plano, 1926.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140" y="0"/>
            <a:ext cx="1552603" cy="227407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185" y="0"/>
            <a:ext cx="1567034" cy="22184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140" y="2433821"/>
            <a:ext cx="5593549" cy="442740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9788056" y="5693134"/>
            <a:ext cx="2226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 smtClean="0"/>
              <a:t>Primeira acuarela abstracta.</a:t>
            </a:r>
            <a:endParaRPr lang="gl-ES" sz="1400" dirty="0"/>
          </a:p>
        </p:txBody>
      </p:sp>
    </p:spTree>
    <p:extLst>
      <p:ext uri="{BB962C8B-B14F-4D97-AF65-F5344CB8AC3E}">
        <p14:creationId xmlns:p14="http://schemas.microsoft.com/office/powerpoint/2010/main" val="125772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89614" y="1272207"/>
            <a:ext cx="32838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As </a:t>
            </a:r>
            <a:r>
              <a:rPr lang="es-ES" dirty="0" err="1"/>
              <a:t>súas</a:t>
            </a:r>
            <a:r>
              <a:rPr lang="es-ES" dirty="0"/>
              <a:t> </a:t>
            </a:r>
            <a:r>
              <a:rPr lang="es-ES" dirty="0" err="1"/>
              <a:t>primeiras</a:t>
            </a:r>
            <a:r>
              <a:rPr lang="es-ES" dirty="0"/>
              <a:t> obras abstractas </a:t>
            </a:r>
            <a:r>
              <a:rPr lang="es-ES" dirty="0" err="1"/>
              <a:t>realizounas</a:t>
            </a:r>
            <a:r>
              <a:rPr lang="es-ES" dirty="0"/>
              <a:t> entre 1910 e 1914, todas </a:t>
            </a:r>
            <a:r>
              <a:rPr lang="es-ES" dirty="0" err="1"/>
              <a:t>baixo</a:t>
            </a:r>
            <a:r>
              <a:rPr lang="es-ES" dirty="0"/>
              <a:t> o título de </a:t>
            </a:r>
            <a:r>
              <a:rPr lang="es-ES" dirty="0" err="1"/>
              <a:t>Improvisacións</a:t>
            </a:r>
            <a:r>
              <a:rPr lang="es-ES" dirty="0"/>
              <a:t>. </a:t>
            </a:r>
            <a:r>
              <a:rPr lang="es-ES" dirty="0" err="1"/>
              <a:t>Cunha</a:t>
            </a:r>
            <a:r>
              <a:rPr lang="es-ES" dirty="0"/>
              <a:t> técnica próxima </a:t>
            </a:r>
            <a:r>
              <a:rPr lang="es-ES" dirty="0" err="1"/>
              <a:t>ó</a:t>
            </a:r>
            <a:r>
              <a:rPr lang="es-ES" dirty="0"/>
              <a:t> automatismo, </a:t>
            </a:r>
            <a:r>
              <a:rPr lang="es-ES" dirty="0" err="1"/>
              <a:t>recollía</a:t>
            </a:r>
            <a:r>
              <a:rPr lang="es-ES" dirty="0"/>
              <a:t> as palabras do poeta </a:t>
            </a:r>
            <a:r>
              <a:rPr lang="es-ES" dirty="0" err="1"/>
              <a:t>Rimbaud</a:t>
            </a:r>
            <a:r>
              <a:rPr lang="es-ES" dirty="0"/>
              <a:t>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r>
              <a:rPr lang="es-ES" dirty="0"/>
              <a:t>“ </a:t>
            </a:r>
            <a:r>
              <a:rPr lang="es-ES" dirty="0" err="1"/>
              <a:t>Deixade</a:t>
            </a:r>
            <a:r>
              <a:rPr lang="es-ES" dirty="0"/>
              <a:t> navegar o pincel como un barco </a:t>
            </a:r>
            <a:r>
              <a:rPr lang="es-ES" dirty="0" err="1"/>
              <a:t>sen</a:t>
            </a:r>
            <a:r>
              <a:rPr lang="es-ES" dirty="0"/>
              <a:t> rumbo”.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r>
              <a:rPr lang="es-ES" dirty="0"/>
              <a:t>As obras están pintadas a base de impulsos caligráficos, de trazos </a:t>
            </a:r>
            <a:r>
              <a:rPr lang="es-ES" dirty="0" err="1"/>
              <a:t>liñais</a:t>
            </a:r>
            <a:r>
              <a:rPr lang="es-ES" dirty="0"/>
              <a:t> e de manchas de </a:t>
            </a:r>
            <a:r>
              <a:rPr lang="es-ES" dirty="0" err="1"/>
              <a:t>cores</a:t>
            </a:r>
            <a:r>
              <a:rPr lang="es-ES" dirty="0"/>
              <a:t> luminosas.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931" y="882205"/>
            <a:ext cx="7669563" cy="539137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504781" y="6329239"/>
            <a:ext cx="7394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smtClean="0"/>
              <a:t>Improvisación XXVIII. Segunda versión. 1912.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30851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79228" y="2019631"/>
            <a:ext cx="30851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A partir das </a:t>
            </a:r>
            <a:r>
              <a:rPr lang="es-ES" dirty="0" err="1"/>
              <a:t>súas</a:t>
            </a:r>
            <a:r>
              <a:rPr lang="es-ES" dirty="0"/>
              <a:t> Acuarelas abstractas, Kandinsky, que </a:t>
            </a:r>
            <a:r>
              <a:rPr lang="es-ES" dirty="0" err="1"/>
              <a:t>tamén</a:t>
            </a:r>
            <a:r>
              <a:rPr lang="es-ES" dirty="0"/>
              <a:t> era músico, pretende crear, </a:t>
            </a:r>
            <a:r>
              <a:rPr lang="es-ES" dirty="0" err="1"/>
              <a:t>sen</a:t>
            </a:r>
            <a:r>
              <a:rPr lang="es-ES" dirty="0"/>
              <a:t> </a:t>
            </a:r>
            <a:r>
              <a:rPr lang="es-ES" dirty="0" err="1"/>
              <a:t>necesidade</a:t>
            </a:r>
            <a:r>
              <a:rPr lang="es-ES" dirty="0"/>
              <a:t> de tema, </a:t>
            </a:r>
            <a:r>
              <a:rPr lang="es-ES" dirty="0" err="1"/>
              <a:t>unha</a:t>
            </a:r>
            <a:r>
              <a:rPr lang="es-ES" dirty="0"/>
              <a:t> gran sinfonía pictórica na que as notas son as </a:t>
            </a:r>
            <a:r>
              <a:rPr lang="es-ES" dirty="0" err="1"/>
              <a:t>cores</a:t>
            </a:r>
            <a:r>
              <a:rPr lang="es-ES" dirty="0"/>
              <a:t> e as </a:t>
            </a:r>
            <a:r>
              <a:rPr lang="es-ES" dirty="0" err="1"/>
              <a:t>liñas</a:t>
            </a:r>
            <a:r>
              <a:rPr lang="es-ES" dirty="0"/>
              <a:t> (como as notas que son abstractas, a color </a:t>
            </a:r>
            <a:r>
              <a:rPr lang="es-ES" dirty="0" err="1"/>
              <a:t>tamén</a:t>
            </a:r>
            <a:r>
              <a:rPr lang="es-ES" dirty="0"/>
              <a:t> pode provocar </a:t>
            </a:r>
            <a:r>
              <a:rPr lang="es-ES" dirty="0" err="1"/>
              <a:t>emocións</a:t>
            </a:r>
            <a:r>
              <a:rPr lang="es-ES" dirty="0" smtClean="0"/>
              <a:t>).</a:t>
            </a:r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Composición. </a:t>
            </a:r>
            <a:r>
              <a:rPr lang="es-ES" dirty="0" err="1" smtClean="0"/>
              <a:t>Kandinski</a:t>
            </a:r>
            <a:r>
              <a:rPr lang="es-ES" dirty="0" smtClean="0"/>
              <a:t>.</a:t>
            </a:r>
            <a:endParaRPr lang="es-ES" dirty="0"/>
          </a:p>
        </p:txBody>
      </p:sp>
      <p:pic>
        <p:nvPicPr>
          <p:cNvPr id="2050" name="Picture 2" descr="Dibujo de Kandins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222" y="16251"/>
            <a:ext cx="4975817" cy="684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55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29371" y="1240403"/>
            <a:ext cx="29817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No ideario de forma e </a:t>
            </a:r>
            <a:r>
              <a:rPr lang="es-ES" dirty="0" err="1"/>
              <a:t>cor</a:t>
            </a:r>
            <a:r>
              <a:rPr lang="es-ES" dirty="0"/>
              <a:t> de Kandinsky, cada forma “primaria” ten a </a:t>
            </a:r>
            <a:r>
              <a:rPr lang="es-ES" dirty="0" err="1"/>
              <a:t>súa</a:t>
            </a:r>
            <a:r>
              <a:rPr lang="es-ES" dirty="0"/>
              <a:t> </a:t>
            </a:r>
            <a:r>
              <a:rPr lang="es-ES" dirty="0" err="1"/>
              <a:t>cor</a:t>
            </a:r>
            <a:r>
              <a:rPr lang="es-ES" dirty="0"/>
              <a:t> </a:t>
            </a:r>
            <a:r>
              <a:rPr lang="es-ES" dirty="0" err="1" smtClean="0"/>
              <a:t>correspondente</a:t>
            </a:r>
            <a:r>
              <a:rPr lang="es-ES" dirty="0" smtClean="0"/>
              <a:t>:</a:t>
            </a:r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marL="285750" indent="-285750" algn="just">
              <a:buFontTx/>
              <a:buChar char="-"/>
            </a:pPr>
            <a:r>
              <a:rPr lang="es-ES" dirty="0" smtClean="0"/>
              <a:t>Triángulo</a:t>
            </a:r>
            <a:r>
              <a:rPr lang="es-ES" dirty="0"/>
              <a:t>, o </a:t>
            </a:r>
            <a:r>
              <a:rPr lang="es-ES" dirty="0" err="1" smtClean="0"/>
              <a:t>amarelo</a:t>
            </a:r>
            <a:r>
              <a:rPr lang="es-ES" dirty="0" smtClean="0"/>
              <a:t> </a:t>
            </a:r>
          </a:p>
          <a:p>
            <a:pPr marL="285750" indent="-285750" algn="just">
              <a:buFontTx/>
              <a:buChar char="-"/>
            </a:pPr>
            <a:r>
              <a:rPr lang="es-ES" dirty="0" err="1" smtClean="0"/>
              <a:t>Cadrado</a:t>
            </a:r>
            <a:r>
              <a:rPr lang="es-ES" dirty="0"/>
              <a:t>, </a:t>
            </a:r>
            <a:r>
              <a:rPr lang="es-ES" dirty="0" err="1" smtClean="0"/>
              <a:t>vermello</a:t>
            </a:r>
            <a:endParaRPr lang="es-ES" dirty="0" smtClean="0"/>
          </a:p>
          <a:p>
            <a:pPr marL="285750" indent="-285750" algn="just">
              <a:buFontTx/>
              <a:buChar char="-"/>
            </a:pPr>
            <a:r>
              <a:rPr lang="es-ES" dirty="0" smtClean="0"/>
              <a:t>Círculo</a:t>
            </a:r>
            <a:r>
              <a:rPr lang="es-ES" dirty="0"/>
              <a:t>; </a:t>
            </a:r>
            <a:r>
              <a:rPr lang="es-ES" dirty="0" smtClean="0"/>
              <a:t>azul.</a:t>
            </a:r>
          </a:p>
          <a:p>
            <a:pPr marL="285750" indent="-285750" algn="just">
              <a:buFontTx/>
              <a:buChar char="-"/>
            </a:pPr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 </a:t>
            </a:r>
            <a:r>
              <a:rPr lang="es-ES" dirty="0" err="1"/>
              <a:t>Na</a:t>
            </a:r>
            <a:r>
              <a:rPr lang="es-ES" dirty="0"/>
              <a:t> </a:t>
            </a:r>
            <a:r>
              <a:rPr lang="es-ES" dirty="0" err="1"/>
              <a:t>súa</a:t>
            </a:r>
            <a:r>
              <a:rPr lang="es-ES" dirty="0"/>
              <a:t> obra, </a:t>
            </a:r>
            <a:r>
              <a:rPr lang="es-ES" dirty="0" err="1"/>
              <a:t>Amarelo</a:t>
            </a:r>
            <a:r>
              <a:rPr lang="es-ES" dirty="0"/>
              <a:t>, </a:t>
            </a:r>
            <a:r>
              <a:rPr lang="es-ES" dirty="0" err="1"/>
              <a:t>vermello</a:t>
            </a:r>
            <a:r>
              <a:rPr lang="es-ES" dirty="0"/>
              <a:t>, azul de 1925, </a:t>
            </a:r>
            <a:r>
              <a:rPr lang="es-ES" dirty="0" err="1"/>
              <a:t>fai</a:t>
            </a:r>
            <a:r>
              <a:rPr lang="es-ES" dirty="0"/>
              <a:t> </a:t>
            </a:r>
            <a:r>
              <a:rPr lang="es-ES" dirty="0" err="1"/>
              <a:t>variacións</a:t>
            </a:r>
            <a:r>
              <a:rPr lang="es-ES" dirty="0"/>
              <a:t> sobre este tema. </a:t>
            </a:r>
          </a:p>
        </p:txBody>
      </p:sp>
      <p:pic>
        <p:nvPicPr>
          <p:cNvPr id="3074" name="Picture 2" descr="http://my9arts.es/my9arts/K/Kandinsky/Amarillo-Rojo-Azul%20(1925)-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21" y="351969"/>
            <a:ext cx="8570179" cy="625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30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70344" y="190831"/>
            <a:ext cx="1179973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A obra de Kandinsky “Do espiritual na arte” de 1912 marca o punto de partida da arte abstracta. </a:t>
            </a:r>
            <a:endParaRPr lang="es-ES" dirty="0" smtClean="0"/>
          </a:p>
          <a:p>
            <a:pPr algn="just"/>
            <a:endParaRPr lang="es-ES" dirty="0" smtClean="0"/>
          </a:p>
          <a:p>
            <a:pPr algn="just"/>
            <a:r>
              <a:rPr lang="es-ES" dirty="0" err="1" smtClean="0"/>
              <a:t>Na</a:t>
            </a:r>
            <a:r>
              <a:rPr lang="es-ES" dirty="0" smtClean="0"/>
              <a:t> </a:t>
            </a:r>
            <a:r>
              <a:rPr lang="es-ES" dirty="0" err="1"/>
              <a:t>súa</a:t>
            </a:r>
            <a:r>
              <a:rPr lang="es-ES" dirty="0"/>
              <a:t> obra </a:t>
            </a:r>
            <a:r>
              <a:rPr lang="es-ES" dirty="0" err="1"/>
              <a:t>defende</a:t>
            </a:r>
            <a:r>
              <a:rPr lang="es-ES" dirty="0"/>
              <a:t> </a:t>
            </a:r>
            <a:r>
              <a:rPr lang="es-ES" dirty="0" err="1"/>
              <a:t>unha</a:t>
            </a:r>
            <a:r>
              <a:rPr lang="es-ES" dirty="0"/>
              <a:t> arte non </a:t>
            </a:r>
            <a:r>
              <a:rPr lang="es-ES" dirty="0" err="1"/>
              <a:t>obxectiva</a:t>
            </a:r>
            <a:r>
              <a:rPr lang="es-ES" dirty="0"/>
              <a:t>, </a:t>
            </a:r>
            <a:r>
              <a:rPr lang="es-ES" dirty="0" err="1"/>
              <a:t>sen</a:t>
            </a:r>
            <a:r>
              <a:rPr lang="es-ES" dirty="0"/>
              <a:t> representación, </a:t>
            </a:r>
            <a:r>
              <a:rPr lang="es-ES" dirty="0" err="1"/>
              <a:t>onde</a:t>
            </a:r>
            <a:r>
              <a:rPr lang="es-ES" dirty="0"/>
              <a:t> se suprimen o tema e as figuras.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                                        Composición </a:t>
            </a:r>
            <a:r>
              <a:rPr lang="es-ES" dirty="0" err="1" smtClean="0"/>
              <a:t>xeométrica</a:t>
            </a:r>
            <a:r>
              <a:rPr lang="es-ES" dirty="0" smtClean="0"/>
              <a:t> 7. Van der </a:t>
            </a:r>
            <a:r>
              <a:rPr lang="es-ES" dirty="0" err="1" smtClean="0"/>
              <a:t>Leck</a:t>
            </a:r>
            <a:r>
              <a:rPr lang="es-ES" dirty="0" smtClean="0"/>
              <a:t>.</a:t>
            </a:r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“ </a:t>
            </a:r>
            <a:r>
              <a:rPr lang="es-ES" dirty="0"/>
              <a:t>A </a:t>
            </a:r>
            <a:r>
              <a:rPr lang="es-ES" dirty="0" err="1"/>
              <a:t>cor</a:t>
            </a:r>
            <a:r>
              <a:rPr lang="es-ES" dirty="0"/>
              <a:t> e a forma son capaces de comunicar, </a:t>
            </a:r>
            <a:r>
              <a:rPr lang="es-ES" dirty="0" err="1"/>
              <a:t>sen</a:t>
            </a:r>
            <a:r>
              <a:rPr lang="es-ES" dirty="0"/>
              <a:t> </a:t>
            </a:r>
            <a:r>
              <a:rPr lang="es-ES" dirty="0" err="1"/>
              <a:t>necesidade</a:t>
            </a:r>
            <a:r>
              <a:rPr lang="es-ES" dirty="0"/>
              <a:t> de </a:t>
            </a:r>
            <a:r>
              <a:rPr lang="es-ES" dirty="0" err="1"/>
              <a:t>constituírse</a:t>
            </a:r>
            <a:r>
              <a:rPr lang="es-ES" dirty="0"/>
              <a:t> en </a:t>
            </a:r>
            <a:r>
              <a:rPr lang="es-ES" dirty="0" err="1"/>
              <a:t>obxectos</a:t>
            </a:r>
            <a:r>
              <a:rPr lang="es-ES" dirty="0"/>
              <a:t> </a:t>
            </a:r>
            <a:r>
              <a:rPr lang="es-ES" dirty="0" err="1"/>
              <a:t>recoñecibles</a:t>
            </a:r>
            <a:r>
              <a:rPr lang="es-ES" dirty="0"/>
              <a:t>”.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41" y="1242517"/>
            <a:ext cx="8747117" cy="453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4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27221" y="3005593"/>
            <a:ext cx="43652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Tamén</a:t>
            </a:r>
            <a:r>
              <a:rPr lang="es-ES" dirty="0"/>
              <a:t> </a:t>
            </a:r>
            <a:r>
              <a:rPr lang="es-ES" dirty="0" err="1"/>
              <a:t>inclúe</a:t>
            </a:r>
            <a:r>
              <a:rPr lang="es-ES" dirty="0"/>
              <a:t> o motivo propio de Kandinsky, a cuadrícula inclinada, motivo que </a:t>
            </a:r>
            <a:r>
              <a:rPr lang="es-ES" dirty="0" err="1"/>
              <a:t>aparecera</a:t>
            </a:r>
            <a:r>
              <a:rPr lang="es-ES" dirty="0"/>
              <a:t> por </a:t>
            </a:r>
            <a:r>
              <a:rPr lang="es-ES" dirty="0" err="1"/>
              <a:t>primeira</a:t>
            </a:r>
            <a:r>
              <a:rPr lang="es-ES" dirty="0"/>
              <a:t> vez en 1922 na </a:t>
            </a:r>
            <a:r>
              <a:rPr lang="es-ES" dirty="0" err="1"/>
              <a:t>súa</a:t>
            </a:r>
            <a:r>
              <a:rPr lang="es-ES" dirty="0"/>
              <a:t> obra Marco negro</a:t>
            </a:r>
            <a:r>
              <a:rPr lang="es-ES" dirty="0" smtClean="0"/>
              <a:t>.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r>
              <a:rPr lang="es-ES" dirty="0" smtClean="0"/>
              <a:t>Marco negro. 1922. </a:t>
            </a:r>
            <a:r>
              <a:rPr lang="es-ES" dirty="0" err="1" smtClean="0"/>
              <a:t>Kandinski</a:t>
            </a:r>
            <a:r>
              <a:rPr lang="es-ES" dirty="0" smtClean="0"/>
              <a:t>.</a:t>
            </a:r>
            <a:endParaRPr lang="es-ES" dirty="0"/>
          </a:p>
        </p:txBody>
      </p:sp>
      <p:pic>
        <p:nvPicPr>
          <p:cNvPr id="4098" name="Picture 2" descr="Marco Negro, 1922 de Wassily Kandins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488" y="246490"/>
            <a:ext cx="7102384" cy="642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92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14685" y="429371"/>
            <a:ext cx="263983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Entre 1910 e 1939 </a:t>
            </a:r>
            <a:r>
              <a:rPr lang="es-ES" dirty="0" err="1"/>
              <a:t>pintou</a:t>
            </a:r>
            <a:r>
              <a:rPr lang="es-ES" dirty="0"/>
              <a:t> 10 grandes </a:t>
            </a:r>
            <a:r>
              <a:rPr lang="es-ES" dirty="0" err="1"/>
              <a:t>Composicións</a:t>
            </a:r>
            <a:r>
              <a:rPr lang="es-ES" dirty="0"/>
              <a:t>: </a:t>
            </a:r>
            <a:endParaRPr lang="es-ES" dirty="0" smtClean="0"/>
          </a:p>
          <a:p>
            <a:pPr algn="just"/>
            <a:endParaRPr lang="es-ES" dirty="0" smtClean="0"/>
          </a:p>
          <a:p>
            <a:pPr algn="just"/>
            <a:r>
              <a:rPr lang="es-ES" dirty="0" err="1" smtClean="0"/>
              <a:t>Trátase</a:t>
            </a:r>
            <a:r>
              <a:rPr lang="es-ES" dirty="0" smtClean="0"/>
              <a:t> de </a:t>
            </a:r>
            <a:r>
              <a:rPr lang="es-ES" dirty="0" err="1" smtClean="0"/>
              <a:t>composicións</a:t>
            </a:r>
            <a:r>
              <a:rPr lang="es-ES" dirty="0" smtClean="0"/>
              <a:t> </a:t>
            </a:r>
            <a:r>
              <a:rPr lang="es-ES" dirty="0"/>
              <a:t>indescifrables de formas e </a:t>
            </a:r>
            <a:r>
              <a:rPr lang="es-ES" dirty="0" err="1"/>
              <a:t>cores</a:t>
            </a:r>
            <a:r>
              <a:rPr lang="es-ES" dirty="0"/>
              <a:t>, </a:t>
            </a:r>
            <a:r>
              <a:rPr lang="es-ES" dirty="0" err="1"/>
              <a:t>unhas</a:t>
            </a:r>
            <a:r>
              <a:rPr lang="es-ES" dirty="0"/>
              <a:t> das </a:t>
            </a:r>
            <a:r>
              <a:rPr lang="es-ES" dirty="0" err="1"/>
              <a:t>súas</a:t>
            </a:r>
            <a:r>
              <a:rPr lang="es-ES" dirty="0"/>
              <a:t> obras </a:t>
            </a:r>
            <a:r>
              <a:rPr lang="es-ES" dirty="0" err="1"/>
              <a:t>máis</a:t>
            </a:r>
            <a:r>
              <a:rPr lang="es-ES" dirty="0"/>
              <a:t> complexas e ambiciosas, menos espontáneas que as </a:t>
            </a:r>
            <a:r>
              <a:rPr lang="es-ES" dirty="0" err="1"/>
              <a:t>primeiras</a:t>
            </a:r>
            <a:r>
              <a:rPr lang="es-ES" dirty="0"/>
              <a:t> obras abstractas. </a:t>
            </a:r>
            <a:endParaRPr lang="es-ES" dirty="0" smtClean="0"/>
          </a:p>
          <a:p>
            <a:pPr algn="just"/>
            <a:endParaRPr lang="es-ES" dirty="0" smtClean="0"/>
          </a:p>
          <a:p>
            <a:pPr algn="just"/>
            <a:r>
              <a:rPr lang="es-ES" dirty="0"/>
              <a:t>Utiliza formas </a:t>
            </a:r>
            <a:r>
              <a:rPr lang="es-ES" dirty="0" err="1"/>
              <a:t>xeométricas</a:t>
            </a:r>
            <a:r>
              <a:rPr lang="es-ES" dirty="0"/>
              <a:t>: </a:t>
            </a:r>
            <a:r>
              <a:rPr lang="es-ES" dirty="0" err="1"/>
              <a:t>cadrados</a:t>
            </a:r>
            <a:r>
              <a:rPr lang="es-ES" dirty="0"/>
              <a:t>, círculos, </a:t>
            </a:r>
            <a:r>
              <a:rPr lang="es-ES" dirty="0" err="1"/>
              <a:t>frechas</a:t>
            </a:r>
            <a:r>
              <a:rPr lang="es-ES" dirty="0"/>
              <a:t>...</a:t>
            </a:r>
            <a:r>
              <a:rPr lang="es-ES" dirty="0" err="1"/>
              <a:t>xunto</a:t>
            </a:r>
            <a:r>
              <a:rPr lang="es-ES" dirty="0"/>
              <a:t> a </a:t>
            </a:r>
            <a:r>
              <a:rPr lang="es-ES" dirty="0" err="1"/>
              <a:t>outras</a:t>
            </a:r>
            <a:r>
              <a:rPr lang="es-ES" dirty="0"/>
              <a:t> como </a:t>
            </a:r>
            <a:r>
              <a:rPr lang="es-ES" dirty="0" err="1"/>
              <a:t>puntuacións</a:t>
            </a:r>
            <a:r>
              <a:rPr lang="es-ES" dirty="0"/>
              <a:t>, comas, dameros...</a:t>
            </a:r>
            <a:r>
              <a:rPr lang="es-ES" dirty="0" err="1"/>
              <a:t>dispostos</a:t>
            </a:r>
            <a:r>
              <a:rPr lang="es-ES" dirty="0"/>
              <a:t> no </a:t>
            </a:r>
            <a:r>
              <a:rPr lang="es-ES" dirty="0" err="1"/>
              <a:t>lenzo</a:t>
            </a:r>
            <a:r>
              <a:rPr lang="es-ES" dirty="0"/>
              <a:t> de forma ordenada. Desaparecen as manchas das </a:t>
            </a:r>
            <a:r>
              <a:rPr lang="es-ES" dirty="0" err="1"/>
              <a:t>improvisacións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560" y="513600"/>
            <a:ext cx="8928640" cy="592803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649648" y="6488668"/>
            <a:ext cx="5462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smtClean="0"/>
              <a:t>Composición 7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76447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73712" y="688643"/>
            <a:ext cx="269549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Tras </a:t>
            </a:r>
            <a:r>
              <a:rPr lang="es-ES" dirty="0" err="1"/>
              <a:t>unha</a:t>
            </a:r>
            <a:r>
              <a:rPr lang="es-ES" dirty="0"/>
              <a:t> breve estancia na URSS, desencantado coa Revolución soviética, volta a </a:t>
            </a:r>
            <a:r>
              <a:rPr lang="es-ES" dirty="0" err="1"/>
              <a:t>Alemaña</a:t>
            </a:r>
            <a:r>
              <a:rPr lang="es-ES" dirty="0"/>
              <a:t> </a:t>
            </a:r>
            <a:r>
              <a:rPr lang="es-ES" dirty="0" err="1"/>
              <a:t>onde</a:t>
            </a:r>
            <a:r>
              <a:rPr lang="es-ES" dirty="0"/>
              <a:t> </a:t>
            </a:r>
            <a:r>
              <a:rPr lang="es-ES" dirty="0" err="1"/>
              <a:t>traballa</a:t>
            </a:r>
            <a:r>
              <a:rPr lang="es-ES" dirty="0"/>
              <a:t> na Bauhaus desde 1920</a:t>
            </a:r>
            <a:r>
              <a:rPr lang="es-ES" dirty="0" smtClean="0"/>
              <a:t>.</a:t>
            </a:r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r>
              <a:rPr lang="es-ES" dirty="0"/>
              <a:t>A partir de 1933, Kandinsky inicia </a:t>
            </a:r>
            <a:r>
              <a:rPr lang="es-ES" dirty="0" err="1"/>
              <a:t>unha</a:t>
            </a:r>
            <a:r>
              <a:rPr lang="es-ES" dirty="0"/>
              <a:t> nova etapa, as “Formas embrionarias”.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Para </a:t>
            </a:r>
            <a:r>
              <a:rPr lang="es-ES" dirty="0"/>
              <a:t>estas obras </a:t>
            </a:r>
            <a:r>
              <a:rPr lang="es-ES" dirty="0" err="1"/>
              <a:t>elixe</a:t>
            </a:r>
            <a:r>
              <a:rPr lang="es-ES" dirty="0"/>
              <a:t> formas orgánicas que </a:t>
            </a:r>
            <a:r>
              <a:rPr lang="es-ES" dirty="0" err="1"/>
              <a:t>lembran</a:t>
            </a:r>
            <a:r>
              <a:rPr lang="es-ES" dirty="0"/>
              <a:t> </a:t>
            </a:r>
            <a:r>
              <a:rPr lang="es-ES" dirty="0" err="1"/>
              <a:t>embrións</a:t>
            </a:r>
            <a:r>
              <a:rPr lang="es-ES" dirty="0"/>
              <a:t> flotando na superficie das teas.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794" y="299994"/>
            <a:ext cx="8536594" cy="613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9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686864" y="73728"/>
            <a:ext cx="6400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gl-ES" dirty="0" smtClean="0"/>
          </a:p>
          <a:p>
            <a:pPr algn="just"/>
            <a:r>
              <a:rPr lang="gl-ES" b="1" u="sng" dirty="0" err="1" smtClean="0"/>
              <a:t>Kupka</a:t>
            </a:r>
            <a:r>
              <a:rPr lang="gl-ES" b="1" u="sng" dirty="0" smtClean="0"/>
              <a:t> (1871-1957) </a:t>
            </a:r>
          </a:p>
          <a:p>
            <a:pPr algn="just"/>
            <a:endParaRPr lang="gl-ES" b="1" u="sng" dirty="0" smtClean="0"/>
          </a:p>
          <a:p>
            <a:pPr algn="just"/>
            <a:r>
              <a:rPr lang="gl-ES" dirty="0"/>
              <a:t>A</a:t>
            </a:r>
            <a:r>
              <a:rPr lang="gl-ES" dirty="0" smtClean="0"/>
              <a:t>rtista checo, un dos pioneiros da pintura abstracta e do cubismo órfico. </a:t>
            </a:r>
          </a:p>
          <a:p>
            <a:pPr algn="just"/>
            <a:endParaRPr lang="gl-ES" dirty="0"/>
          </a:p>
          <a:p>
            <a:pPr algn="just"/>
            <a:endParaRPr lang="gl-ES" dirty="0" smtClean="0"/>
          </a:p>
          <a:p>
            <a:pPr algn="just"/>
            <a:r>
              <a:rPr lang="gl-ES" dirty="0" smtClean="0"/>
              <a:t>Ó redor de 1910-1991 iniciou a súa evolución cara á abstracción, interesado pola captación da relación entre a música e a pintura.</a:t>
            </a:r>
            <a:endParaRPr lang="gl-ES" dirty="0"/>
          </a:p>
        </p:txBody>
      </p:sp>
      <p:pic>
        <p:nvPicPr>
          <p:cNvPr id="5" name="Picture 2" descr="https://s.yimg.com/zb/imgv1/0dc35760-5feb-311e-97f0-2361e19167df/t_500x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539" y="73728"/>
            <a:ext cx="22193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754" y="3013545"/>
            <a:ext cx="3966203" cy="377506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3434963"/>
            <a:ext cx="620996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b="1" dirty="0" smtClean="0"/>
              <a:t>Amorfo: Fuga de 2 colores. 1912.</a:t>
            </a:r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Pintura </a:t>
            </a:r>
            <a:r>
              <a:rPr lang="es-ES" dirty="0"/>
              <a:t>abstracta que explora </a:t>
            </a:r>
            <a:r>
              <a:rPr lang="es-ES" dirty="0" smtClean="0"/>
              <a:t>a </a:t>
            </a:r>
            <a:r>
              <a:rPr lang="es-ES" dirty="0"/>
              <a:t>relación entre a</a:t>
            </a:r>
            <a:r>
              <a:rPr lang="es-ES" dirty="0" smtClean="0"/>
              <a:t> </a:t>
            </a:r>
            <a:r>
              <a:rPr lang="es-ES" dirty="0" err="1" smtClean="0"/>
              <a:t>cor</a:t>
            </a:r>
            <a:r>
              <a:rPr lang="es-ES" dirty="0" smtClean="0"/>
              <a:t> e a </a:t>
            </a:r>
            <a:r>
              <a:rPr lang="es-ES" dirty="0"/>
              <a:t>forma, utilizando principalmente </a:t>
            </a:r>
            <a:r>
              <a:rPr lang="es-ES" dirty="0" smtClean="0"/>
              <a:t>o  </a:t>
            </a:r>
            <a:r>
              <a:rPr lang="es-ES" dirty="0" err="1" smtClean="0"/>
              <a:t>vermello</a:t>
            </a:r>
            <a:r>
              <a:rPr lang="es-ES" dirty="0" smtClean="0"/>
              <a:t> e o </a:t>
            </a:r>
            <a:r>
              <a:rPr lang="es-ES" dirty="0"/>
              <a:t>azul para representar a</a:t>
            </a:r>
            <a:r>
              <a:rPr lang="es-ES" dirty="0" smtClean="0"/>
              <a:t>s </a:t>
            </a:r>
            <a:r>
              <a:rPr lang="es-ES" dirty="0"/>
              <a:t>diferentes "voces" </a:t>
            </a:r>
            <a:r>
              <a:rPr lang="es-ES" dirty="0" err="1" smtClean="0"/>
              <a:t>dunha</a:t>
            </a:r>
            <a:r>
              <a:rPr lang="es-ES" dirty="0" smtClean="0"/>
              <a:t> </a:t>
            </a:r>
            <a:r>
              <a:rPr lang="es-ES" dirty="0"/>
              <a:t>fuga musical. </a:t>
            </a:r>
            <a:endParaRPr lang="es-ES" dirty="0" smtClean="0"/>
          </a:p>
          <a:p>
            <a:pPr algn="just"/>
            <a:endParaRPr lang="es-ES" dirty="0" smtClean="0"/>
          </a:p>
          <a:p>
            <a:pPr algn="just"/>
            <a:r>
              <a:rPr lang="es-ES" dirty="0"/>
              <a:t>As formas flotan libremente </a:t>
            </a:r>
            <a:r>
              <a:rPr lang="es-ES" dirty="0" err="1"/>
              <a:t>nun</a:t>
            </a:r>
            <a:r>
              <a:rPr lang="es-ES" dirty="0"/>
              <a:t> </a:t>
            </a:r>
            <a:r>
              <a:rPr lang="es-ES" dirty="0" err="1"/>
              <a:t>espazo</a:t>
            </a:r>
            <a:r>
              <a:rPr lang="es-ES" dirty="0"/>
              <a:t> indeterminado (</a:t>
            </a:r>
            <a:r>
              <a:rPr lang="es-ES" dirty="0" err="1"/>
              <a:t>sen</a:t>
            </a:r>
            <a:r>
              <a:rPr lang="es-ES" dirty="0"/>
              <a:t> arriba </a:t>
            </a:r>
            <a:r>
              <a:rPr lang="es-ES" dirty="0" err="1"/>
              <a:t>ou</a:t>
            </a:r>
            <a:r>
              <a:rPr lang="es-ES" dirty="0"/>
              <a:t> </a:t>
            </a:r>
            <a:r>
              <a:rPr lang="es-ES" dirty="0" err="1"/>
              <a:t>debaixo</a:t>
            </a:r>
            <a:r>
              <a:rPr lang="es-ES" dirty="0"/>
              <a:t>), </a:t>
            </a:r>
            <a:r>
              <a:rPr lang="es-ES" dirty="0" err="1"/>
              <a:t>sen</a:t>
            </a:r>
            <a:r>
              <a:rPr lang="es-ES" dirty="0"/>
              <a:t> </a:t>
            </a:r>
            <a:r>
              <a:rPr lang="es-ES" dirty="0" err="1"/>
              <a:t>obxectos</a:t>
            </a:r>
            <a:r>
              <a:rPr lang="es-ES" dirty="0"/>
              <a:t>. </a:t>
            </a:r>
            <a:endParaRPr lang="es-ES" dirty="0" smtClean="0"/>
          </a:p>
          <a:p>
            <a:pPr algn="just"/>
            <a:endParaRPr lang="es-ES" dirty="0" smtClean="0"/>
          </a:p>
          <a:p>
            <a:pPr algn="just"/>
            <a:r>
              <a:rPr lang="es-ES" dirty="0" err="1" smtClean="0"/>
              <a:t>Foi</a:t>
            </a:r>
            <a:r>
              <a:rPr lang="es-ES" dirty="0" smtClean="0"/>
              <a:t> </a:t>
            </a:r>
            <a:r>
              <a:rPr lang="es-ES" dirty="0"/>
              <a:t>o </a:t>
            </a:r>
            <a:r>
              <a:rPr lang="es-ES" dirty="0" err="1"/>
              <a:t>primeiro</a:t>
            </a:r>
            <a:r>
              <a:rPr lang="es-ES" dirty="0"/>
              <a:t> pintor en </a:t>
            </a:r>
            <a:r>
              <a:rPr lang="es-ES" dirty="0" err="1"/>
              <a:t>expoñer</a:t>
            </a:r>
            <a:r>
              <a:rPr lang="es-ES" dirty="0"/>
              <a:t> no Salón de </a:t>
            </a:r>
            <a:r>
              <a:rPr lang="es-ES" dirty="0" err="1"/>
              <a:t>Outono</a:t>
            </a:r>
            <a:r>
              <a:rPr lang="es-ES" dirty="0"/>
              <a:t> de París en 1912 </a:t>
            </a:r>
            <a:r>
              <a:rPr lang="es-ES" dirty="0" err="1"/>
              <a:t>unha</a:t>
            </a:r>
            <a:r>
              <a:rPr lang="es-ES" dirty="0"/>
              <a:t> obra totalmente abstracta en forma e </a:t>
            </a:r>
            <a:r>
              <a:rPr lang="es-ES" dirty="0" smtClean="0"/>
              <a:t>concepción.</a:t>
            </a:r>
            <a:endParaRPr lang="gl-ES" b="1" dirty="0"/>
          </a:p>
        </p:txBody>
      </p:sp>
    </p:spTree>
    <p:extLst>
      <p:ext uri="{BB962C8B-B14F-4D97-AF65-F5344CB8AC3E}">
        <p14:creationId xmlns:p14="http://schemas.microsoft.com/office/powerpoint/2010/main" val="339200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134" y="159297"/>
            <a:ext cx="5990316" cy="605067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899867" y="6297433"/>
            <a:ext cx="5796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smtClean="0"/>
              <a:t>Motivo hindú, gradacións vermellas. 1919-1920</a:t>
            </a:r>
            <a:endParaRPr lang="gl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270344" y="357809"/>
            <a:ext cx="4699221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Na</a:t>
            </a:r>
            <a:r>
              <a:rPr lang="es-ES" dirty="0"/>
              <a:t> </a:t>
            </a:r>
            <a:r>
              <a:rPr lang="es-ES" dirty="0" err="1" smtClean="0"/>
              <a:t>súa</a:t>
            </a:r>
            <a:r>
              <a:rPr lang="es-ES" dirty="0" smtClean="0"/>
              <a:t> concepción artística está presente tanto a influencia da ciencia do </a:t>
            </a:r>
            <a:r>
              <a:rPr lang="es-ES" dirty="0" err="1" smtClean="0"/>
              <a:t>s.XX</a:t>
            </a:r>
            <a:r>
              <a:rPr lang="es-ES" dirty="0" smtClean="0"/>
              <a:t>, como as teorías </a:t>
            </a:r>
            <a:r>
              <a:rPr lang="es-ES" dirty="0" err="1" smtClean="0"/>
              <a:t>teosofistas</a:t>
            </a:r>
            <a:r>
              <a:rPr lang="es-ES" dirty="0" smtClean="0"/>
              <a:t> e os principios das </a:t>
            </a:r>
            <a:r>
              <a:rPr lang="es-ES" dirty="0" err="1" smtClean="0"/>
              <a:t>relixións</a:t>
            </a:r>
            <a:r>
              <a:rPr lang="es-ES" dirty="0" smtClean="0"/>
              <a:t> </a:t>
            </a:r>
            <a:r>
              <a:rPr lang="es-ES" dirty="0" err="1" smtClean="0"/>
              <a:t>orientais</a:t>
            </a:r>
            <a:r>
              <a:rPr lang="es-ES" dirty="0" smtClean="0"/>
              <a:t>.</a:t>
            </a:r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“Estas disciplinas </a:t>
            </a:r>
            <a:r>
              <a:rPr lang="es-ES" dirty="0" err="1" smtClean="0"/>
              <a:t>fixéronlle</a:t>
            </a:r>
            <a:r>
              <a:rPr lang="es-ES" dirty="0" smtClean="0"/>
              <a:t> receptivo a experiencias visionarias e </a:t>
            </a:r>
            <a:r>
              <a:rPr lang="es-ES" dirty="0" err="1" smtClean="0"/>
              <a:t>ensináronlle</a:t>
            </a:r>
            <a:r>
              <a:rPr lang="es-ES" dirty="0" smtClean="0"/>
              <a:t> que existía un mundo </a:t>
            </a:r>
            <a:r>
              <a:rPr lang="es-ES" dirty="0" err="1" smtClean="0"/>
              <a:t>alén</a:t>
            </a:r>
            <a:r>
              <a:rPr lang="es-ES" dirty="0" smtClean="0"/>
              <a:t> do reino perceptual, un mundo </a:t>
            </a:r>
            <a:r>
              <a:rPr lang="es-ES" dirty="0" err="1" smtClean="0"/>
              <a:t>rexido</a:t>
            </a:r>
            <a:r>
              <a:rPr lang="es-ES" dirty="0" smtClean="0"/>
              <a:t> </a:t>
            </a:r>
            <a:r>
              <a:rPr lang="es-ES" dirty="0" err="1" smtClean="0"/>
              <a:t>pola</a:t>
            </a:r>
            <a:r>
              <a:rPr lang="es-ES" dirty="0" smtClean="0"/>
              <a:t> </a:t>
            </a:r>
            <a:r>
              <a:rPr lang="es-ES" dirty="0" err="1" smtClean="0"/>
              <a:t>causalidade</a:t>
            </a:r>
            <a:r>
              <a:rPr lang="es-ES" dirty="0" smtClean="0"/>
              <a:t> dinámica e o cambio, coreado por tonalidades </a:t>
            </a:r>
            <a:r>
              <a:rPr lang="es-ES" dirty="0" err="1" smtClean="0"/>
              <a:t>imaxinativas</a:t>
            </a:r>
            <a:r>
              <a:rPr lang="es-ES" dirty="0" smtClean="0"/>
              <a:t> non percibidas e infinito </a:t>
            </a:r>
            <a:r>
              <a:rPr lang="es-ES" dirty="0" err="1" smtClean="0"/>
              <a:t>nas</a:t>
            </a:r>
            <a:r>
              <a:rPr lang="es-ES" dirty="0" smtClean="0"/>
              <a:t> </a:t>
            </a:r>
            <a:r>
              <a:rPr lang="es-ES" dirty="0" err="1" smtClean="0"/>
              <a:t>súas</a:t>
            </a:r>
            <a:r>
              <a:rPr lang="es-ES" dirty="0" smtClean="0"/>
              <a:t> </a:t>
            </a:r>
            <a:r>
              <a:rPr lang="es-ES" dirty="0" err="1" smtClean="0"/>
              <a:t>dimensións</a:t>
            </a:r>
            <a:r>
              <a:rPr lang="es-ES" dirty="0" smtClean="0"/>
              <a:t>. Nada permanece, todo </a:t>
            </a:r>
            <a:r>
              <a:rPr lang="es-ES" dirty="0" err="1" smtClean="0"/>
              <a:t>móvese</a:t>
            </a:r>
            <a:r>
              <a:rPr lang="es-ES" dirty="0" smtClean="0"/>
              <a:t> </a:t>
            </a:r>
            <a:r>
              <a:rPr lang="es-ES" dirty="0" err="1" smtClean="0"/>
              <a:t>nun</a:t>
            </a:r>
            <a:r>
              <a:rPr lang="es-ES" dirty="0" smtClean="0"/>
              <a:t> </a:t>
            </a:r>
            <a:r>
              <a:rPr lang="es-ES" dirty="0" err="1" smtClean="0"/>
              <a:t>fluxo</a:t>
            </a:r>
            <a:r>
              <a:rPr lang="es-ES" dirty="0" smtClean="0"/>
              <a:t> vital. O home </a:t>
            </a:r>
            <a:r>
              <a:rPr lang="es-ES" dirty="0" err="1" smtClean="0"/>
              <a:t>só</a:t>
            </a:r>
            <a:r>
              <a:rPr lang="es-ES" dirty="0" smtClean="0"/>
              <a:t> pode </a:t>
            </a:r>
            <a:r>
              <a:rPr lang="es-ES" dirty="0" err="1" smtClean="0"/>
              <a:t>intuír</a:t>
            </a:r>
            <a:r>
              <a:rPr lang="es-ES" dirty="0" smtClean="0"/>
              <a:t> os </a:t>
            </a:r>
            <a:r>
              <a:rPr lang="es-ES" dirty="0" err="1" smtClean="0"/>
              <a:t>seus</a:t>
            </a:r>
            <a:r>
              <a:rPr lang="es-ES" dirty="0" smtClean="0"/>
              <a:t> ritmos”.</a:t>
            </a:r>
          </a:p>
          <a:p>
            <a:r>
              <a:rPr lang="es-ES" dirty="0" smtClean="0"/>
              <a:t>(</a:t>
            </a:r>
            <a:r>
              <a:rPr lang="es-ES" dirty="0" err="1" smtClean="0"/>
              <a:t>Rowell</a:t>
            </a:r>
            <a:r>
              <a:rPr lang="es-ES" dirty="0"/>
              <a:t>, 1975: 48</a:t>
            </a:r>
            <a:r>
              <a:rPr lang="es-ES" dirty="0" smtClean="0"/>
              <a:t>)</a:t>
            </a:r>
          </a:p>
          <a:p>
            <a:endParaRPr lang="es-ES" dirty="0" smtClean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“A materia non é inerte, </a:t>
            </a:r>
            <a:r>
              <a:rPr lang="es-ES" dirty="0" err="1"/>
              <a:t>penétrana</a:t>
            </a:r>
            <a:r>
              <a:rPr lang="es-ES" dirty="0"/>
              <a:t> </a:t>
            </a:r>
            <a:r>
              <a:rPr lang="es-ES" dirty="0" err="1"/>
              <a:t>enerxías</a:t>
            </a:r>
            <a:r>
              <a:rPr lang="es-ES" dirty="0"/>
              <a:t> que dan vida a todo o que existe</a:t>
            </a:r>
            <a:r>
              <a:rPr lang="es-ES" dirty="0" smtClean="0"/>
              <a:t>”</a:t>
            </a:r>
          </a:p>
          <a:p>
            <a:r>
              <a:rPr lang="es-ES" dirty="0" err="1" smtClean="0"/>
              <a:t>Kupka</a:t>
            </a:r>
            <a:endParaRPr lang="es-ES" dirty="0"/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3215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sks of Newton, Study for Fugue in Two Colors, c.1911 - František Kup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073" y="4295"/>
            <a:ext cx="4970007" cy="68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653871" y="6402788"/>
            <a:ext cx="5788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smtClean="0"/>
              <a:t>Disco de Newton. Estudio de fuga para 2 colores. 1912</a:t>
            </a:r>
            <a:endParaRPr lang="gl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636106" y="877042"/>
            <a:ext cx="470717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err="1"/>
              <a:t>Kupka</a:t>
            </a:r>
            <a:r>
              <a:rPr lang="es-ES" dirty="0"/>
              <a:t> </a:t>
            </a:r>
            <a:r>
              <a:rPr lang="es-ES" dirty="0" smtClean="0"/>
              <a:t>tiña </a:t>
            </a:r>
            <a:r>
              <a:rPr lang="es-ES" dirty="0"/>
              <a:t>un </a:t>
            </a:r>
            <a:r>
              <a:rPr lang="es-ES" dirty="0" err="1" smtClean="0"/>
              <a:t>forte</a:t>
            </a:r>
            <a:r>
              <a:rPr lang="es-ES" dirty="0" smtClean="0"/>
              <a:t> interese na </a:t>
            </a:r>
            <a:r>
              <a:rPr lang="es-ES" dirty="0"/>
              <a:t>teoría </a:t>
            </a:r>
            <a:r>
              <a:rPr lang="es-ES" dirty="0" smtClean="0"/>
              <a:t>da </a:t>
            </a:r>
            <a:r>
              <a:rPr lang="es-ES" dirty="0"/>
              <a:t>color; </a:t>
            </a:r>
            <a:r>
              <a:rPr lang="es-ES" dirty="0" err="1" smtClean="0"/>
              <a:t>ó</a:t>
            </a:r>
            <a:r>
              <a:rPr lang="es-ES" dirty="0" smtClean="0"/>
              <a:t> redor </a:t>
            </a:r>
            <a:r>
              <a:rPr lang="es-ES" dirty="0"/>
              <a:t>de 1910 </a:t>
            </a:r>
            <a:r>
              <a:rPr lang="es-ES" dirty="0" err="1" smtClean="0"/>
              <a:t>comezou</a:t>
            </a:r>
            <a:r>
              <a:rPr lang="es-ES" dirty="0" smtClean="0"/>
              <a:t> </a:t>
            </a:r>
            <a:r>
              <a:rPr lang="es-ES" dirty="0"/>
              <a:t>a </a:t>
            </a:r>
            <a:r>
              <a:rPr lang="es-ES" dirty="0" smtClean="0"/>
              <a:t>desenvolver as </a:t>
            </a:r>
            <a:r>
              <a:rPr lang="es-ES" dirty="0" err="1" smtClean="0"/>
              <a:t>súas</a:t>
            </a:r>
            <a:r>
              <a:rPr lang="es-ES" dirty="0" smtClean="0"/>
              <a:t> </a:t>
            </a:r>
            <a:r>
              <a:rPr lang="es-ES" dirty="0"/>
              <a:t>propias </a:t>
            </a:r>
            <a:r>
              <a:rPr lang="es-ES" dirty="0" smtClean="0"/>
              <a:t>rodas </a:t>
            </a:r>
            <a:r>
              <a:rPr lang="es-ES" dirty="0"/>
              <a:t>de color, adaptando un formato que previamente </a:t>
            </a:r>
            <a:r>
              <a:rPr lang="es-ES" dirty="0" smtClean="0"/>
              <a:t>exploraran Newton e Von </a:t>
            </a:r>
            <a:r>
              <a:rPr lang="es-ES" dirty="0" err="1" smtClean="0"/>
              <a:t>Helmholtz</a:t>
            </a:r>
            <a:r>
              <a:rPr lang="es-ES" dirty="0"/>
              <a:t>.</a:t>
            </a:r>
            <a:r>
              <a:rPr lang="es-ES" dirty="0" smtClean="0"/>
              <a:t>  </a:t>
            </a:r>
          </a:p>
          <a:p>
            <a:pPr algn="just"/>
            <a:endParaRPr lang="es-ES" dirty="0" smtClean="0"/>
          </a:p>
          <a:p>
            <a:pPr algn="just"/>
            <a:endParaRPr lang="es-ES" dirty="0" smtClean="0"/>
          </a:p>
          <a:p>
            <a:pPr algn="just"/>
            <a:r>
              <a:rPr lang="es-ES" dirty="0" err="1" smtClean="0"/>
              <a:t>Kupka</a:t>
            </a:r>
            <a:r>
              <a:rPr lang="es-ES" dirty="0" smtClean="0"/>
              <a:t> </a:t>
            </a:r>
            <a:r>
              <a:rPr lang="es-ES" dirty="0" err="1" smtClean="0"/>
              <a:t>executou</a:t>
            </a:r>
            <a:r>
              <a:rPr lang="es-ES" dirty="0" smtClean="0"/>
              <a:t> </a:t>
            </a:r>
            <a:r>
              <a:rPr lang="es-ES" dirty="0" err="1" smtClean="0"/>
              <a:t>unha</a:t>
            </a:r>
            <a:r>
              <a:rPr lang="es-ES" dirty="0" smtClean="0"/>
              <a:t> </a:t>
            </a:r>
            <a:r>
              <a:rPr lang="es-ES" dirty="0"/>
              <a:t>serie </a:t>
            </a:r>
            <a:r>
              <a:rPr lang="es-ES" dirty="0" smtClean="0"/>
              <a:t>de </a:t>
            </a:r>
            <a:r>
              <a:rPr lang="es-ES" dirty="0" err="1" smtClean="0"/>
              <a:t>cadros</a:t>
            </a:r>
            <a:r>
              <a:rPr lang="es-ES" dirty="0" smtClean="0"/>
              <a:t> </a:t>
            </a:r>
            <a:r>
              <a:rPr lang="es-ES" dirty="0"/>
              <a:t>que </a:t>
            </a:r>
            <a:r>
              <a:rPr lang="es-ES" dirty="0" err="1" smtClean="0"/>
              <a:t>chamou</a:t>
            </a:r>
            <a:r>
              <a:rPr lang="es-ES" dirty="0"/>
              <a:t> </a:t>
            </a:r>
            <a:r>
              <a:rPr lang="es-ES" i="1" dirty="0"/>
              <a:t>«Discos de Newton»</a:t>
            </a:r>
            <a:r>
              <a:rPr lang="es-ES" dirty="0"/>
              <a:t> (1911-1912). </a:t>
            </a:r>
            <a:r>
              <a:rPr lang="es-ES" dirty="0" err="1"/>
              <a:t>Kupka</a:t>
            </a:r>
            <a:r>
              <a:rPr lang="es-ES" dirty="0"/>
              <a:t> estaba interesado en liberar a</a:t>
            </a:r>
            <a:r>
              <a:rPr lang="es-ES" dirty="0" smtClean="0"/>
              <a:t>s </a:t>
            </a:r>
            <a:r>
              <a:rPr lang="es-ES" dirty="0"/>
              <a:t>colores de </a:t>
            </a:r>
            <a:r>
              <a:rPr lang="es-ES" dirty="0" err="1" smtClean="0"/>
              <a:t>asociacións</a:t>
            </a:r>
            <a:r>
              <a:rPr lang="es-ES" dirty="0" smtClean="0"/>
              <a:t> descriptivas.</a:t>
            </a:r>
          </a:p>
          <a:p>
            <a:pPr algn="just"/>
            <a:endParaRPr lang="es-ES" dirty="0" smtClean="0"/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Nos</a:t>
            </a:r>
            <a:r>
              <a:rPr lang="es-ES" dirty="0"/>
              <a:t> </a:t>
            </a:r>
            <a:r>
              <a:rPr lang="es-ES" b="1" dirty="0"/>
              <a:t>Discos de Newton</a:t>
            </a:r>
            <a:r>
              <a:rPr lang="es-ES" dirty="0"/>
              <a:t>, </a:t>
            </a:r>
            <a:r>
              <a:rPr lang="es-ES" dirty="0" err="1" smtClean="0"/>
              <a:t>vense</a:t>
            </a:r>
            <a:r>
              <a:rPr lang="es-ES" dirty="0" smtClean="0"/>
              <a:t> os trazos da</a:t>
            </a:r>
            <a:r>
              <a:rPr lang="es-ES" dirty="0"/>
              <a:t> </a:t>
            </a:r>
            <a:r>
              <a:rPr lang="es-ES" b="1" dirty="0"/>
              <a:t>arte </a:t>
            </a:r>
            <a:r>
              <a:rPr lang="es-ES" b="1" dirty="0" err="1"/>
              <a:t>orfista</a:t>
            </a:r>
            <a:r>
              <a:rPr lang="es-ES" dirty="0"/>
              <a:t> </a:t>
            </a:r>
            <a:r>
              <a:rPr lang="es-ES" dirty="0" err="1" smtClean="0"/>
              <a:t>nas</a:t>
            </a:r>
            <a:r>
              <a:rPr lang="es-ES" dirty="0" smtClean="0"/>
              <a:t> </a:t>
            </a:r>
            <a:r>
              <a:rPr lang="es-ES" dirty="0"/>
              <a:t>formas circulares, </a:t>
            </a:r>
            <a:r>
              <a:rPr lang="es-ES" dirty="0" smtClean="0"/>
              <a:t>no </a:t>
            </a:r>
            <a:r>
              <a:rPr lang="es-ES" dirty="0"/>
              <a:t>colorido vibrante </a:t>
            </a:r>
            <a:r>
              <a:rPr lang="es-ES" dirty="0" smtClean="0"/>
              <a:t>e o dinamismo </a:t>
            </a:r>
            <a:r>
              <a:rPr lang="es-ES" dirty="0"/>
              <a:t>total </a:t>
            </a:r>
            <a:r>
              <a:rPr lang="es-ES" dirty="0" smtClean="0"/>
              <a:t>dos </a:t>
            </a:r>
            <a:r>
              <a:rPr lang="es-ES" dirty="0"/>
              <a:t>elementos </a:t>
            </a:r>
            <a:r>
              <a:rPr lang="es-ES" dirty="0" smtClean="0"/>
              <a:t>e da composición.</a:t>
            </a:r>
            <a:endParaRPr lang="es-ES" dirty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66232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3238" y="538127"/>
            <a:ext cx="413997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err="1" smtClean="0"/>
              <a:t>Kupka</a:t>
            </a:r>
            <a:r>
              <a:rPr lang="es-ES" dirty="0" smtClean="0"/>
              <a:t> </a:t>
            </a:r>
            <a:r>
              <a:rPr lang="es-ES" dirty="0" err="1" smtClean="0"/>
              <a:t>sostiña</a:t>
            </a:r>
            <a:r>
              <a:rPr lang="es-ES" dirty="0" smtClean="0"/>
              <a:t> </a:t>
            </a:r>
            <a:r>
              <a:rPr lang="es-ES" dirty="0"/>
              <a:t>que todas as formas de vida participaban </a:t>
            </a:r>
            <a:r>
              <a:rPr lang="es-ES" dirty="0" err="1"/>
              <a:t>dunha</a:t>
            </a:r>
            <a:r>
              <a:rPr lang="es-ES" dirty="0"/>
              <a:t> esencia única que se </a:t>
            </a:r>
            <a:r>
              <a:rPr lang="es-ES" dirty="0" err="1"/>
              <a:t>dividiu</a:t>
            </a:r>
            <a:r>
              <a:rPr lang="es-ES" dirty="0"/>
              <a:t> </a:t>
            </a:r>
            <a:r>
              <a:rPr lang="es-ES" dirty="0" smtClean="0"/>
              <a:t>en </a:t>
            </a:r>
            <a:r>
              <a:rPr lang="es-ES" dirty="0"/>
              <a:t>formas específica, arcos e planos </a:t>
            </a:r>
            <a:r>
              <a:rPr lang="es-ES" dirty="0" err="1"/>
              <a:t>verticais</a:t>
            </a:r>
            <a:r>
              <a:rPr lang="es-ES" dirty="0"/>
              <a:t>, e buscaba o medio de retornar a esa </a:t>
            </a:r>
            <a:r>
              <a:rPr lang="es-ES" dirty="0" err="1"/>
              <a:t>unidade</a:t>
            </a:r>
            <a:r>
              <a:rPr lang="es-ES" dirty="0"/>
              <a:t> </a:t>
            </a:r>
            <a:r>
              <a:rPr lang="es-ES" dirty="0" err="1"/>
              <a:t>orixinal</a:t>
            </a:r>
            <a:r>
              <a:rPr lang="es-ES" dirty="0"/>
              <a:t>.</a:t>
            </a:r>
          </a:p>
          <a:p>
            <a:pPr algn="just"/>
            <a:endParaRPr lang="es-ES" dirty="0" smtClean="0">
              <a:latin typeface="Times New Roman" panose="02020603050405020304" pitchFamily="18" charset="0"/>
            </a:endParaRPr>
          </a:p>
          <a:p>
            <a:pPr algn="just"/>
            <a:r>
              <a:rPr lang="es-ES" b="1" dirty="0" smtClean="0">
                <a:latin typeface="Times New Roman" panose="02020603050405020304" pitchFamily="18" charset="0"/>
              </a:rPr>
              <a:t>Oval </a:t>
            </a:r>
            <a:r>
              <a:rPr lang="es-ES" b="1" dirty="0">
                <a:latin typeface="Times New Roman" panose="02020603050405020304" pitchFamily="18" charset="0"/>
              </a:rPr>
              <a:t>animado de </a:t>
            </a:r>
            <a:r>
              <a:rPr lang="es-ES" b="1" dirty="0" smtClean="0">
                <a:latin typeface="Times New Roman" panose="02020603050405020304" pitchFamily="18" charset="0"/>
              </a:rPr>
              <a:t>1912.</a:t>
            </a:r>
          </a:p>
          <a:p>
            <a:pPr algn="just"/>
            <a:endParaRPr lang="es-ES" dirty="0" smtClean="0">
              <a:latin typeface="Times New Roman" panose="02020603050405020304" pitchFamily="18" charset="0"/>
            </a:endParaRPr>
          </a:p>
          <a:p>
            <a:pPr algn="just"/>
            <a:r>
              <a:rPr lang="es-ES" dirty="0" err="1" smtClean="0">
                <a:latin typeface="Times New Roman" panose="02020603050405020304" pitchFamily="18" charset="0"/>
              </a:rPr>
              <a:t>Nesta</a:t>
            </a:r>
            <a:r>
              <a:rPr lang="es-ES" dirty="0" smtClean="0">
                <a:latin typeface="Times New Roman" panose="02020603050405020304" pitchFamily="18" charset="0"/>
              </a:rPr>
              <a:t> obra retoma a forma do ovo </a:t>
            </a:r>
            <a:r>
              <a:rPr lang="es-ES" dirty="0" err="1" smtClean="0">
                <a:latin typeface="Times New Roman" panose="02020603050405020304" pitchFamily="18" charset="0"/>
              </a:rPr>
              <a:t>co</a:t>
            </a:r>
            <a:r>
              <a:rPr lang="es-ES" dirty="0" smtClean="0">
                <a:latin typeface="Times New Roman" panose="02020603050405020304" pitchFamily="18" charset="0"/>
              </a:rPr>
              <a:t> propósito de representar a </a:t>
            </a:r>
            <a:r>
              <a:rPr lang="es-ES" dirty="0" err="1" smtClean="0">
                <a:latin typeface="Times New Roman" panose="02020603050405020304" pitchFamily="18" charset="0"/>
              </a:rPr>
              <a:t>xénese</a:t>
            </a:r>
            <a:r>
              <a:rPr lang="es-ES" dirty="0" smtClean="0">
                <a:latin typeface="Times New Roman" panose="02020603050405020304" pitchFamily="18" charset="0"/>
              </a:rPr>
              <a:t> da vida, o </a:t>
            </a:r>
            <a:r>
              <a:rPr lang="es-ES" dirty="0" err="1" smtClean="0">
                <a:latin typeface="Times New Roman" panose="02020603050405020304" pitchFamily="18" charset="0"/>
              </a:rPr>
              <a:t>nacemento</a:t>
            </a:r>
            <a:r>
              <a:rPr lang="es-ES" dirty="0" smtClean="0">
                <a:latin typeface="Times New Roman" panose="02020603050405020304" pitchFamily="18" charset="0"/>
              </a:rPr>
              <a:t> cósmico </a:t>
            </a:r>
            <a:r>
              <a:rPr lang="es-ES" dirty="0" err="1" smtClean="0">
                <a:latin typeface="Times New Roman" panose="02020603050405020304" pitchFamily="18" charset="0"/>
              </a:rPr>
              <a:t>ou</a:t>
            </a:r>
            <a:r>
              <a:rPr lang="es-ES" dirty="0" smtClean="0">
                <a:latin typeface="Times New Roman" panose="02020603050405020304" pitchFamily="18" charset="0"/>
              </a:rPr>
              <a:t> o </a:t>
            </a:r>
            <a:r>
              <a:rPr lang="es-ES" dirty="0" err="1" smtClean="0">
                <a:latin typeface="Times New Roman" panose="02020603050405020304" pitchFamily="18" charset="0"/>
              </a:rPr>
              <a:t>espertar</a:t>
            </a:r>
            <a:r>
              <a:rPr lang="es-ES" dirty="0" smtClean="0">
                <a:latin typeface="Times New Roman" panose="02020603050405020304" pitchFamily="18" charset="0"/>
              </a:rPr>
              <a:t> espiritual. </a:t>
            </a:r>
          </a:p>
          <a:p>
            <a:pPr algn="just"/>
            <a:endParaRPr lang="es-ES" dirty="0" smtClean="0">
              <a:latin typeface="Times New Roman" panose="02020603050405020304" pitchFamily="18" charset="0"/>
            </a:endParaRPr>
          </a:p>
          <a:p>
            <a:pPr algn="just"/>
            <a:r>
              <a:rPr lang="es-ES" dirty="0" smtClean="0">
                <a:latin typeface="Times New Roman" panose="02020603050405020304" pitchFamily="18" charset="0"/>
              </a:rPr>
              <a:t>A aparición dos circos anuncia </a:t>
            </a:r>
            <a:r>
              <a:rPr lang="es-ES" dirty="0" err="1" smtClean="0">
                <a:latin typeface="Times New Roman" panose="02020603050405020304" pitchFamily="18" charset="0"/>
              </a:rPr>
              <a:t>unha</a:t>
            </a:r>
            <a:r>
              <a:rPr lang="es-ES" dirty="0" smtClean="0">
                <a:latin typeface="Times New Roman" panose="02020603050405020304" pitchFamily="18" charset="0"/>
              </a:rPr>
              <a:t> dirección cara </a:t>
            </a:r>
            <a:r>
              <a:rPr lang="es-ES" dirty="0" err="1" smtClean="0">
                <a:latin typeface="Times New Roman" panose="02020603050405020304" pitchFamily="18" charset="0"/>
              </a:rPr>
              <a:t>ás</a:t>
            </a:r>
            <a:r>
              <a:rPr lang="es-ES" dirty="0" smtClean="0">
                <a:latin typeface="Times New Roman" panose="02020603050405020304" pitchFamily="18" charset="0"/>
              </a:rPr>
              <a:t> formas </a:t>
            </a:r>
            <a:r>
              <a:rPr lang="es-ES" dirty="0" err="1" smtClean="0">
                <a:latin typeface="Times New Roman" panose="02020603050405020304" pitchFamily="18" charset="0"/>
              </a:rPr>
              <a:t>xeométricas</a:t>
            </a:r>
            <a:r>
              <a:rPr lang="es-ES" dirty="0" smtClean="0">
                <a:latin typeface="Times New Roman" panose="02020603050405020304" pitchFamily="18" charset="0"/>
              </a:rPr>
              <a:t> </a:t>
            </a:r>
            <a:r>
              <a:rPr lang="es-ES" dirty="0" err="1" smtClean="0">
                <a:latin typeface="Times New Roman" panose="02020603050405020304" pitchFamily="18" charset="0"/>
              </a:rPr>
              <a:t>empregadas</a:t>
            </a:r>
            <a:r>
              <a:rPr lang="es-ES" dirty="0" smtClean="0">
                <a:latin typeface="Times New Roman" panose="02020603050405020304" pitchFamily="18" charset="0"/>
              </a:rPr>
              <a:t> no orfismo.</a:t>
            </a:r>
          </a:p>
          <a:p>
            <a:pPr algn="just"/>
            <a:endParaRPr lang="es-ES" dirty="0" smtClean="0">
              <a:latin typeface="Times New Roman" panose="02020603050405020304" pitchFamily="18" charset="0"/>
            </a:endParaRPr>
          </a:p>
          <a:p>
            <a:pPr algn="just"/>
            <a:r>
              <a:rPr lang="es-ES" dirty="0" err="1" smtClean="0">
                <a:latin typeface="Times New Roman" panose="02020603050405020304" pitchFamily="18" charset="0"/>
              </a:rPr>
              <a:t>Tamén</a:t>
            </a:r>
            <a:r>
              <a:rPr lang="es-ES" dirty="0">
                <a:latin typeface="Times New Roman" panose="02020603050405020304" pitchFamily="18" charset="0"/>
              </a:rPr>
              <a:t>, para </a:t>
            </a:r>
            <a:r>
              <a:rPr lang="es-ES" dirty="0" err="1">
                <a:latin typeface="Times New Roman" panose="02020603050405020304" pitchFamily="18" charset="0"/>
              </a:rPr>
              <a:t>Piet</a:t>
            </a:r>
            <a:r>
              <a:rPr lang="es-ES" dirty="0">
                <a:latin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</a:rPr>
              <a:t>Mondrian</a:t>
            </a:r>
            <a:r>
              <a:rPr lang="es-ES" dirty="0">
                <a:latin typeface="Times New Roman" panose="02020603050405020304" pitchFamily="18" charset="0"/>
              </a:rPr>
              <a:t>, </a:t>
            </a:r>
            <a:r>
              <a:rPr lang="es-ES" dirty="0" smtClean="0">
                <a:latin typeface="Times New Roman" panose="02020603050405020304" pitchFamily="18" charset="0"/>
              </a:rPr>
              <a:t>a </a:t>
            </a:r>
            <a:r>
              <a:rPr lang="es-ES" dirty="0">
                <a:latin typeface="Times New Roman" panose="02020603050405020304" pitchFamily="18" charset="0"/>
              </a:rPr>
              <a:t>forma ovalada era </a:t>
            </a:r>
            <a:r>
              <a:rPr lang="es-ES" dirty="0" err="1" smtClean="0">
                <a:latin typeface="Times New Roman" panose="02020603050405020304" pitchFamily="18" charset="0"/>
              </a:rPr>
              <a:t>unha</a:t>
            </a:r>
            <a:r>
              <a:rPr lang="es-ES" dirty="0" smtClean="0">
                <a:latin typeface="Times New Roman" panose="02020603050405020304" pitchFamily="18" charset="0"/>
              </a:rPr>
              <a:t> </a:t>
            </a:r>
            <a:r>
              <a:rPr lang="es-ES" dirty="0">
                <a:latin typeface="Times New Roman" panose="02020603050405020304" pitchFamily="18" charset="0"/>
              </a:rPr>
              <a:t>representación </a:t>
            </a:r>
            <a:r>
              <a:rPr lang="es-ES" dirty="0" smtClean="0">
                <a:latin typeface="Times New Roman" panose="02020603050405020304" pitchFamily="18" charset="0"/>
              </a:rPr>
              <a:t>do </a:t>
            </a:r>
            <a:r>
              <a:rPr lang="es-ES" dirty="0">
                <a:latin typeface="Times New Roman" panose="02020603050405020304" pitchFamily="18" charset="0"/>
              </a:rPr>
              <a:t>o</a:t>
            </a:r>
            <a:r>
              <a:rPr lang="es-ES" dirty="0" smtClean="0">
                <a:latin typeface="Times New Roman" panose="02020603050405020304" pitchFamily="18" charset="0"/>
              </a:rPr>
              <a:t>vo </a:t>
            </a:r>
            <a:r>
              <a:rPr lang="es-ES" dirty="0">
                <a:latin typeface="Times New Roman" panose="02020603050405020304" pitchFamily="18" charset="0"/>
              </a:rPr>
              <a:t>universal, que se </a:t>
            </a:r>
            <a:r>
              <a:rPr lang="es-ES" dirty="0" err="1" smtClean="0">
                <a:latin typeface="Times New Roman" panose="02020603050405020304" pitchFamily="18" charset="0"/>
              </a:rPr>
              <a:t>fai</a:t>
            </a:r>
            <a:r>
              <a:rPr lang="es-ES" dirty="0" smtClean="0">
                <a:latin typeface="Times New Roman" panose="02020603050405020304" pitchFamily="18" charset="0"/>
              </a:rPr>
              <a:t> </a:t>
            </a:r>
            <a:r>
              <a:rPr lang="es-ES" dirty="0">
                <a:latin typeface="Times New Roman" panose="02020603050405020304" pitchFamily="18" charset="0"/>
              </a:rPr>
              <a:t>eco </a:t>
            </a:r>
            <a:r>
              <a:rPr lang="es-ES" dirty="0" smtClean="0">
                <a:latin typeface="Times New Roman" panose="02020603050405020304" pitchFamily="18" charset="0"/>
              </a:rPr>
              <a:t>dos </a:t>
            </a:r>
            <a:r>
              <a:rPr lang="es-ES" dirty="0">
                <a:latin typeface="Times New Roman" panose="02020603050405020304" pitchFamily="18" charset="0"/>
              </a:rPr>
              <a:t>principios de </a:t>
            </a:r>
            <a:r>
              <a:rPr lang="es-ES" dirty="0" err="1" smtClean="0">
                <a:latin typeface="Times New Roman" panose="02020603050405020304" pitchFamily="18" charset="0"/>
              </a:rPr>
              <a:t>nacemiento</a:t>
            </a:r>
            <a:r>
              <a:rPr lang="es-ES" dirty="0" smtClean="0">
                <a:latin typeface="Times New Roman" panose="02020603050405020304" pitchFamily="18" charset="0"/>
              </a:rPr>
              <a:t> e </a:t>
            </a:r>
            <a:r>
              <a:rPr lang="es-ES" dirty="0">
                <a:latin typeface="Times New Roman" panose="02020603050405020304" pitchFamily="18" charset="0"/>
              </a:rPr>
              <a:t>evolución cósmica.</a:t>
            </a:r>
            <a:endParaRPr lang="gl-ES" dirty="0"/>
          </a:p>
        </p:txBody>
      </p:sp>
      <p:pic>
        <p:nvPicPr>
          <p:cNvPr id="2050" name="Picture 2" descr="http://www.cuscatla.com/kupka0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742" y="386258"/>
            <a:ext cx="6491802" cy="594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30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61176" y="421419"/>
            <a:ext cx="520015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i="1" dirty="0"/>
              <a:t>Como teórico da arte </a:t>
            </a:r>
            <a:r>
              <a:rPr lang="es-ES" i="1" dirty="0" err="1"/>
              <a:t>escribiu</a:t>
            </a:r>
            <a:r>
              <a:rPr lang="es-ES" i="1" dirty="0"/>
              <a:t> Creación </a:t>
            </a:r>
            <a:r>
              <a:rPr lang="es-ES" i="1" dirty="0" err="1"/>
              <a:t>n</a:t>
            </a:r>
            <a:r>
              <a:rPr lang="es-ES" i="1" dirty="0" err="1" smtClean="0"/>
              <a:t>as</a:t>
            </a:r>
            <a:r>
              <a:rPr lang="es-ES" i="1" dirty="0" smtClean="0"/>
              <a:t> </a:t>
            </a:r>
            <a:r>
              <a:rPr lang="es-ES" i="1" dirty="0"/>
              <a:t>Artes Plásticas</a:t>
            </a:r>
            <a:r>
              <a:rPr lang="es-ES" dirty="0"/>
              <a:t>, libro que </a:t>
            </a:r>
            <a:r>
              <a:rPr lang="es-ES" dirty="0" err="1"/>
              <a:t>Kupka</a:t>
            </a:r>
            <a:r>
              <a:rPr lang="es-ES" dirty="0"/>
              <a:t> </a:t>
            </a:r>
            <a:r>
              <a:rPr lang="es-ES" dirty="0" err="1" smtClean="0"/>
              <a:t>acabou</a:t>
            </a:r>
            <a:r>
              <a:rPr lang="es-ES" dirty="0" smtClean="0"/>
              <a:t> </a:t>
            </a:r>
            <a:r>
              <a:rPr lang="es-ES" dirty="0"/>
              <a:t>en </a:t>
            </a:r>
            <a:r>
              <a:rPr lang="es-ES" dirty="0" smtClean="0"/>
              <a:t>1913</a:t>
            </a:r>
            <a:r>
              <a:rPr lang="es-ES" dirty="0"/>
              <a:t> </a:t>
            </a:r>
            <a:r>
              <a:rPr lang="es-ES" dirty="0" smtClean="0"/>
              <a:t>e </a:t>
            </a:r>
            <a:r>
              <a:rPr lang="es-ES" dirty="0" err="1" smtClean="0"/>
              <a:t>foi</a:t>
            </a:r>
            <a:r>
              <a:rPr lang="es-ES" dirty="0" smtClean="0"/>
              <a:t> </a:t>
            </a:r>
            <a:r>
              <a:rPr lang="es-ES" dirty="0"/>
              <a:t>publicado </a:t>
            </a:r>
            <a:r>
              <a:rPr lang="es-ES" dirty="0" smtClean="0"/>
              <a:t>en Praga</a:t>
            </a:r>
            <a:r>
              <a:rPr lang="es-ES" dirty="0"/>
              <a:t> en 1923.</a:t>
            </a:r>
          </a:p>
          <a:p>
            <a:pPr algn="just"/>
            <a:r>
              <a:rPr lang="es-ES" dirty="0"/>
              <a:t> </a:t>
            </a:r>
          </a:p>
          <a:p>
            <a:pPr algn="just"/>
            <a:r>
              <a:rPr lang="es-ES" dirty="0" err="1" smtClean="0"/>
              <a:t>Continuou</a:t>
            </a:r>
            <a:r>
              <a:rPr lang="es-ES" dirty="0" smtClean="0"/>
              <a:t> experimentando </a:t>
            </a:r>
            <a:r>
              <a:rPr lang="es-ES" dirty="0"/>
              <a:t>dentro </a:t>
            </a:r>
            <a:r>
              <a:rPr lang="es-ES" dirty="0" smtClean="0"/>
              <a:t>da</a:t>
            </a:r>
            <a:r>
              <a:rPr lang="es-ES" dirty="0"/>
              <a:t> </a:t>
            </a:r>
            <a:r>
              <a:rPr lang="es-ES" dirty="0" smtClean="0"/>
              <a:t>abstracción. </a:t>
            </a:r>
            <a:r>
              <a:rPr lang="es-ES" dirty="0" err="1" smtClean="0"/>
              <a:t>Agrupou</a:t>
            </a:r>
            <a:r>
              <a:rPr lang="es-ES" dirty="0" smtClean="0"/>
              <a:t> a </a:t>
            </a:r>
            <a:r>
              <a:rPr lang="es-ES" dirty="0" err="1" smtClean="0"/>
              <a:t>súa</a:t>
            </a:r>
            <a:r>
              <a:rPr lang="es-ES" dirty="0" smtClean="0"/>
              <a:t> </a:t>
            </a:r>
            <a:r>
              <a:rPr lang="es-ES" dirty="0"/>
              <a:t>obra artística en cinco categorías: </a:t>
            </a:r>
            <a:r>
              <a:rPr lang="es-ES" dirty="0" smtClean="0"/>
              <a:t>circos</a:t>
            </a:r>
            <a:r>
              <a:rPr lang="es-ES" dirty="0"/>
              <a:t>, </a:t>
            </a:r>
            <a:r>
              <a:rPr lang="es-ES" dirty="0" err="1" smtClean="0"/>
              <a:t>verticais</a:t>
            </a:r>
            <a:r>
              <a:rPr lang="es-ES" dirty="0"/>
              <a:t>, </a:t>
            </a:r>
            <a:r>
              <a:rPr lang="es-ES" dirty="0" err="1" smtClean="0"/>
              <a:t>verticais</a:t>
            </a:r>
            <a:r>
              <a:rPr lang="es-ES" dirty="0" smtClean="0"/>
              <a:t> e </a:t>
            </a:r>
            <a:r>
              <a:rPr lang="es-ES" dirty="0" err="1" smtClean="0"/>
              <a:t>diagonais</a:t>
            </a:r>
            <a:r>
              <a:rPr lang="es-ES" dirty="0"/>
              <a:t>, triángulos </a:t>
            </a:r>
            <a:r>
              <a:rPr lang="es-ES" dirty="0" smtClean="0"/>
              <a:t>e </a:t>
            </a:r>
            <a:r>
              <a:rPr lang="es-ES" dirty="0" err="1" smtClean="0"/>
              <a:t>diagonais</a:t>
            </a:r>
            <a:r>
              <a:rPr lang="es-ES" dirty="0"/>
              <a:t>. 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err="1"/>
              <a:t>Obsesionáballe</a:t>
            </a:r>
            <a:r>
              <a:rPr lang="es-ES" dirty="0"/>
              <a:t> a </a:t>
            </a:r>
            <a:r>
              <a:rPr lang="es-ES" dirty="0" err="1"/>
              <a:t>tradución</a:t>
            </a:r>
            <a:r>
              <a:rPr lang="es-ES" dirty="0"/>
              <a:t> do </a:t>
            </a:r>
            <a:r>
              <a:rPr lang="es-ES" dirty="0" err="1"/>
              <a:t>movemento</a:t>
            </a:r>
            <a:r>
              <a:rPr lang="es-ES" dirty="0"/>
              <a:t> en </a:t>
            </a:r>
            <a:r>
              <a:rPr lang="es-ES" dirty="0" err="1"/>
              <a:t>imaxes</a:t>
            </a:r>
            <a:r>
              <a:rPr lang="es-ES" dirty="0"/>
              <a:t>. </a:t>
            </a:r>
            <a:r>
              <a:rPr lang="es-ES" dirty="0" err="1"/>
              <a:t>Vaino</a:t>
            </a:r>
            <a:r>
              <a:rPr lang="es-ES" dirty="0"/>
              <a:t> </a:t>
            </a:r>
            <a:r>
              <a:rPr lang="es-ES" dirty="0" err="1"/>
              <a:t>acadar</a:t>
            </a:r>
            <a:r>
              <a:rPr lang="es-ES" dirty="0"/>
              <a:t> mediante circos e planos </a:t>
            </a:r>
            <a:r>
              <a:rPr lang="es-ES" dirty="0" err="1"/>
              <a:t>verticais</a:t>
            </a:r>
            <a:r>
              <a:rPr lang="es-ES" dirty="0"/>
              <a:t>, </a:t>
            </a:r>
            <a:r>
              <a:rPr lang="es-ES" dirty="0" err="1"/>
              <a:t>empregando</a:t>
            </a:r>
            <a:r>
              <a:rPr lang="es-ES" dirty="0"/>
              <a:t> formas de </a:t>
            </a:r>
            <a:r>
              <a:rPr lang="es-ES" dirty="0" err="1"/>
              <a:t>cor</a:t>
            </a:r>
            <a:r>
              <a:rPr lang="es-ES" dirty="0"/>
              <a:t> </a:t>
            </a:r>
            <a:r>
              <a:rPr lang="es-ES" dirty="0" err="1"/>
              <a:t>verticais</a:t>
            </a:r>
            <a:r>
              <a:rPr lang="es-ES" dirty="0"/>
              <a:t> e </a:t>
            </a:r>
            <a:r>
              <a:rPr lang="es-ES" dirty="0" err="1"/>
              <a:t>diagonais</a:t>
            </a:r>
            <a:r>
              <a:rPr lang="es-ES" dirty="0"/>
              <a:t> </a:t>
            </a:r>
            <a:r>
              <a:rPr lang="es-ES" dirty="0" err="1"/>
              <a:t>ou</a:t>
            </a:r>
            <a:r>
              <a:rPr lang="es-ES" dirty="0"/>
              <a:t> formas circulares </a:t>
            </a:r>
            <a:r>
              <a:rPr lang="es-ES" dirty="0" err="1"/>
              <a:t>arremuiñadas</a:t>
            </a:r>
            <a:r>
              <a:rPr lang="es-ES" dirty="0" smtClean="0"/>
              <a:t>.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En </a:t>
            </a:r>
            <a:r>
              <a:rPr lang="es-ES" b="1" dirty="0"/>
              <a:t>Superficies </a:t>
            </a:r>
            <a:r>
              <a:rPr lang="es-ES" b="1" dirty="0" err="1"/>
              <a:t>verticais</a:t>
            </a:r>
            <a:r>
              <a:rPr lang="es-ES" b="1" dirty="0"/>
              <a:t> III </a:t>
            </a:r>
            <a:r>
              <a:rPr lang="es-ES" dirty="0"/>
              <a:t>usa barras </a:t>
            </a:r>
            <a:r>
              <a:rPr lang="es-ES" dirty="0" err="1"/>
              <a:t>verticais</a:t>
            </a:r>
            <a:r>
              <a:rPr lang="es-ES" dirty="0"/>
              <a:t>, </a:t>
            </a:r>
            <a:r>
              <a:rPr lang="es-ES" dirty="0" err="1"/>
              <a:t>superpostas</a:t>
            </a:r>
            <a:r>
              <a:rPr lang="es-ES" dirty="0"/>
              <a:t>, </a:t>
            </a:r>
            <a:r>
              <a:rPr lang="es-ES" dirty="0" err="1"/>
              <a:t>sen</a:t>
            </a:r>
            <a:r>
              <a:rPr lang="es-ES" dirty="0"/>
              <a:t> imitar </a:t>
            </a:r>
            <a:r>
              <a:rPr lang="es-ES" dirty="0" err="1"/>
              <a:t>ou</a:t>
            </a:r>
            <a:r>
              <a:rPr lang="es-ES" dirty="0"/>
              <a:t> copiar </a:t>
            </a:r>
            <a:r>
              <a:rPr lang="es-ES" dirty="0" err="1"/>
              <a:t>unha</a:t>
            </a:r>
            <a:r>
              <a:rPr lang="es-ES" dirty="0"/>
              <a:t> </a:t>
            </a:r>
            <a:r>
              <a:rPr lang="es-ES" dirty="0" err="1"/>
              <a:t>realidade</a:t>
            </a:r>
            <a:r>
              <a:rPr lang="es-ES" dirty="0"/>
              <a:t> exterior.</a:t>
            </a:r>
          </a:p>
          <a:p>
            <a:pPr algn="just"/>
            <a:r>
              <a:rPr lang="es-ES" dirty="0" smtClean="0"/>
              <a:t> </a:t>
            </a:r>
            <a:endParaRPr lang="gl-ES" dirty="0"/>
          </a:p>
        </p:txBody>
      </p:sp>
      <p:sp>
        <p:nvSpPr>
          <p:cNvPr id="4" name="AutoShape 4" descr="https://blogger.googleusercontent.com/img/b/R29vZ2xl/AVvXsEhPOI1_jmDTIeHC7PrVPIFfL0SNPUexAKbBiu0zVP-y6Nhq8rfpsesmZvBLFrUynLzDWjZnsf7w6VNqj-pTNbqqHVytnx3lyDB05pGocAN4NnbqmULsmXm3Iu0Cu16QHajpgY_3GcxmULqt/s640-rw/Imagen09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pic>
        <p:nvPicPr>
          <p:cNvPr id="3080" name="Picture 8" descr="https://blogger.googleusercontent.com/img/b/R29vZ2xl/AVvXsEhPOI1_jmDTIeHC7PrVPIFfL0SNPUexAKbBiu0zVP-y6Nhq8rfpsesmZvBLFrUynLzDWjZnsf7w6VNqj-pTNbqqHVytnx3lyDB05pGocAN4NnbqmULsmXm3Iu0Cu16QHajpgY_3GcxmULqt/s1600/Imagen0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866" y="7937"/>
            <a:ext cx="4201739" cy="685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54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94198" y="2329732"/>
            <a:ext cx="56772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err="1"/>
              <a:t>Na</a:t>
            </a:r>
            <a:r>
              <a:rPr lang="es-ES" dirty="0"/>
              <a:t> </a:t>
            </a:r>
            <a:r>
              <a:rPr lang="es-ES" dirty="0" err="1"/>
              <a:t>súa</a:t>
            </a:r>
            <a:r>
              <a:rPr lang="es-ES" dirty="0"/>
              <a:t> obra Arquitectura filosófica de </a:t>
            </a:r>
            <a:r>
              <a:rPr lang="es-ES" dirty="0" err="1"/>
              <a:t>Frantisek</a:t>
            </a:r>
            <a:r>
              <a:rPr lang="es-ES" dirty="0"/>
              <a:t>, </a:t>
            </a:r>
            <a:r>
              <a:rPr lang="es-ES" dirty="0" err="1"/>
              <a:t>máis</a:t>
            </a:r>
            <a:r>
              <a:rPr lang="es-ES" dirty="0"/>
              <a:t> tarde que Kandinsky, trata de establecer </a:t>
            </a:r>
            <a:r>
              <a:rPr lang="es-ES" dirty="0" err="1"/>
              <a:t>unha</a:t>
            </a:r>
            <a:r>
              <a:rPr lang="es-ES" dirty="0"/>
              <a:t> correspondencia entre os </a:t>
            </a:r>
            <a:r>
              <a:rPr lang="es-ES" dirty="0" err="1"/>
              <a:t>sons</a:t>
            </a:r>
            <a:r>
              <a:rPr lang="es-ES" dirty="0"/>
              <a:t> </a:t>
            </a:r>
            <a:r>
              <a:rPr lang="es-ES" dirty="0" err="1"/>
              <a:t>musicais</a:t>
            </a:r>
            <a:r>
              <a:rPr lang="es-ES" dirty="0"/>
              <a:t> e as </a:t>
            </a:r>
            <a:r>
              <a:rPr lang="es-ES" dirty="0" err="1"/>
              <a:t>cores</a:t>
            </a:r>
            <a:r>
              <a:rPr lang="es-ES" dirty="0"/>
              <a:t> e </a:t>
            </a:r>
            <a:r>
              <a:rPr lang="es-ES" dirty="0" err="1"/>
              <a:t>inspirábase</a:t>
            </a:r>
            <a:r>
              <a:rPr lang="es-ES" dirty="0"/>
              <a:t> na </a:t>
            </a:r>
            <a:r>
              <a:rPr lang="es-ES" dirty="0" err="1"/>
              <a:t>analoxía</a:t>
            </a:r>
            <a:r>
              <a:rPr lang="es-ES" dirty="0"/>
              <a:t> </a:t>
            </a:r>
            <a:r>
              <a:rPr lang="es-ES" dirty="0" err="1"/>
              <a:t>proposta</a:t>
            </a:r>
            <a:r>
              <a:rPr lang="es-ES" dirty="0"/>
              <a:t> por Valery entre Arquitectura e notación musical.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A </a:t>
            </a:r>
            <a:r>
              <a:rPr lang="es-ES" dirty="0" err="1"/>
              <a:t>súa</a:t>
            </a:r>
            <a:r>
              <a:rPr lang="es-ES" dirty="0"/>
              <a:t> abstracción </a:t>
            </a:r>
            <a:r>
              <a:rPr lang="es-ES" dirty="0" err="1"/>
              <a:t>xeométrica</a:t>
            </a:r>
            <a:r>
              <a:rPr lang="es-ES" dirty="0"/>
              <a:t> é consistente, </a:t>
            </a:r>
            <a:r>
              <a:rPr lang="es-ES" dirty="0" err="1"/>
              <a:t>amosa</a:t>
            </a:r>
            <a:r>
              <a:rPr lang="es-ES" dirty="0"/>
              <a:t> firmeza das barras </a:t>
            </a:r>
            <a:r>
              <a:rPr lang="es-ES" dirty="0" err="1"/>
              <a:t>verticais</a:t>
            </a:r>
            <a:r>
              <a:rPr lang="es-ES" dirty="0"/>
              <a:t> e a configuración de fondos perpendiculares provocan un efecto de harmonía e </a:t>
            </a:r>
            <a:r>
              <a:rPr lang="es-ES" dirty="0" err="1"/>
              <a:t>continuidade</a:t>
            </a:r>
            <a:r>
              <a:rPr lang="es-ES" dirty="0"/>
              <a:t> visual. </a:t>
            </a:r>
          </a:p>
        </p:txBody>
      </p:sp>
      <p:sp>
        <p:nvSpPr>
          <p:cNvPr id="5" name="AutoShape 6" descr="https://blogger.googleusercontent.com/img/b/R29vZ2xl/AVvXsEg8wJo9xkxW79t45X13Q8uN8PzF1T1oMA9STtaW4-kqcxAi2886tQ9Kv34pmh2co3800s9uuZ9m5VbxtFHAiMBL7g-x-T5LI0hX_oh978R7oGPJnKcU0NtAxGID9U9eRl6FrovM4784IsxT/s640-rw/Arquitectura+filos%25C3%25B3fica+de+Frantisek+Kupk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196" y="7937"/>
            <a:ext cx="4755387" cy="685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4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91830" y="340468"/>
            <a:ext cx="484437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S" b="1" dirty="0" smtClean="0"/>
          </a:p>
          <a:p>
            <a:pPr algn="just"/>
            <a:r>
              <a:rPr lang="es-ES" b="1" dirty="0" err="1" smtClean="0"/>
              <a:t>Mondrian</a:t>
            </a:r>
            <a:r>
              <a:rPr lang="es-ES" b="1" dirty="0" smtClean="0"/>
              <a:t> </a:t>
            </a:r>
            <a:r>
              <a:rPr lang="es-ES" b="1" dirty="0"/>
              <a:t>e o Neoplasticismo.</a:t>
            </a:r>
            <a:r>
              <a:rPr lang="es-ES" dirty="0"/>
              <a:t> Esta </a:t>
            </a:r>
            <a:r>
              <a:rPr lang="es-ES" dirty="0" err="1"/>
              <a:t>escola</a:t>
            </a:r>
            <a:r>
              <a:rPr lang="es-ES" dirty="0"/>
              <a:t> pictórica </a:t>
            </a:r>
            <a:r>
              <a:rPr lang="es-ES" dirty="0" err="1"/>
              <a:t>fórmase</a:t>
            </a:r>
            <a:r>
              <a:rPr lang="es-ES" dirty="0"/>
              <a:t> a partir da revista holandesa De </a:t>
            </a:r>
            <a:r>
              <a:rPr lang="es-ES" dirty="0" err="1"/>
              <a:t>Stijl</a:t>
            </a:r>
            <a:r>
              <a:rPr lang="es-ES" dirty="0"/>
              <a:t>, de 1919, fundada por </a:t>
            </a:r>
            <a:r>
              <a:rPr lang="es-ES" dirty="0" err="1"/>
              <a:t>Theo</a:t>
            </a:r>
            <a:r>
              <a:rPr lang="es-ES" dirty="0"/>
              <a:t> Van </a:t>
            </a:r>
            <a:r>
              <a:rPr lang="es-ES" dirty="0" err="1"/>
              <a:t>Doesburg</a:t>
            </a:r>
            <a:r>
              <a:rPr lang="es-ES" dirty="0"/>
              <a:t>, e ten como principal representante a </a:t>
            </a:r>
            <a:r>
              <a:rPr lang="es-ES" b="1" dirty="0" err="1"/>
              <a:t>Mondrian</a:t>
            </a:r>
            <a:r>
              <a:rPr lang="es-ES" b="1" dirty="0"/>
              <a:t>.</a:t>
            </a:r>
            <a:r>
              <a:rPr lang="es-ES" dirty="0"/>
              <a:t>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Os </a:t>
            </a:r>
            <a:r>
              <a:rPr lang="es-ES" dirty="0"/>
              <a:t>autores pretender </a:t>
            </a:r>
            <a:r>
              <a:rPr lang="es-ES" dirty="0" err="1"/>
              <a:t>atopar</a:t>
            </a:r>
            <a:r>
              <a:rPr lang="es-ES" dirty="0"/>
              <a:t> </a:t>
            </a:r>
            <a:r>
              <a:rPr lang="es-ES" dirty="0" err="1"/>
              <a:t>uns</a:t>
            </a:r>
            <a:r>
              <a:rPr lang="es-ES" dirty="0"/>
              <a:t> </a:t>
            </a:r>
            <a:r>
              <a:rPr lang="es-ES" dirty="0" err="1"/>
              <a:t>novos</a:t>
            </a:r>
            <a:r>
              <a:rPr lang="es-ES" dirty="0"/>
              <a:t> valores plásticos acordes </a:t>
            </a:r>
            <a:r>
              <a:rPr lang="es-ES" dirty="0" err="1"/>
              <a:t>cun</a:t>
            </a:r>
            <a:r>
              <a:rPr lang="es-ES" dirty="0"/>
              <a:t> mundo en </a:t>
            </a:r>
            <a:r>
              <a:rPr lang="es-ES" dirty="0" smtClean="0"/>
              <a:t>reconstrucción </a:t>
            </a:r>
            <a:r>
              <a:rPr lang="es-ES" dirty="0" err="1" smtClean="0"/>
              <a:t>despois</a:t>
            </a:r>
            <a:r>
              <a:rPr lang="es-ES" dirty="0" smtClean="0"/>
              <a:t> da 1ª Guerra Mundial. </a:t>
            </a:r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Para </a:t>
            </a:r>
            <a:r>
              <a:rPr lang="es-ES" dirty="0" err="1" smtClean="0"/>
              <a:t>isto</a:t>
            </a:r>
            <a:r>
              <a:rPr lang="es-ES" dirty="0" smtClean="0"/>
              <a:t>:</a:t>
            </a:r>
          </a:p>
          <a:p>
            <a:pPr algn="just"/>
            <a:endParaRPr lang="es-ES" dirty="0" smtClean="0"/>
          </a:p>
          <a:p>
            <a:pPr marL="285750" indent="-285750" algn="just">
              <a:buFontTx/>
              <a:buChar char="-"/>
            </a:pPr>
            <a:r>
              <a:rPr lang="es-ES" dirty="0" smtClean="0"/>
              <a:t>simplificaron </a:t>
            </a:r>
            <a:r>
              <a:rPr lang="es-ES" dirty="0"/>
              <a:t>as formas ata os </a:t>
            </a:r>
            <a:r>
              <a:rPr lang="es-ES" dirty="0" err="1"/>
              <a:t>seus</a:t>
            </a:r>
            <a:r>
              <a:rPr lang="es-ES" dirty="0"/>
              <a:t> </a:t>
            </a:r>
            <a:r>
              <a:rPr lang="es-ES" dirty="0" err="1"/>
              <a:t>compoñentes</a:t>
            </a:r>
            <a:r>
              <a:rPr lang="es-ES" dirty="0"/>
              <a:t> </a:t>
            </a:r>
            <a:r>
              <a:rPr lang="es-ES" dirty="0" err="1"/>
              <a:t>fundamentais</a:t>
            </a:r>
            <a:r>
              <a:rPr lang="es-ES" dirty="0"/>
              <a:t>: </a:t>
            </a:r>
            <a:r>
              <a:rPr lang="es-ES" dirty="0" err="1"/>
              <a:t>liñas</a:t>
            </a:r>
            <a:r>
              <a:rPr lang="es-ES" dirty="0"/>
              <a:t>, cubos, </a:t>
            </a:r>
            <a:r>
              <a:rPr lang="es-ES" dirty="0" smtClean="0"/>
              <a:t>planos</a:t>
            </a:r>
          </a:p>
          <a:p>
            <a:pPr marL="285750" indent="-285750" algn="just">
              <a:buFontTx/>
              <a:buChar char="-"/>
            </a:pPr>
            <a:r>
              <a:rPr lang="es-ES" dirty="0" smtClean="0"/>
              <a:t> </a:t>
            </a:r>
            <a:r>
              <a:rPr lang="es-ES" dirty="0"/>
              <a:t>utilizaron as </a:t>
            </a:r>
            <a:r>
              <a:rPr lang="es-ES" dirty="0" err="1"/>
              <a:t>cores</a:t>
            </a:r>
            <a:r>
              <a:rPr lang="es-ES" dirty="0"/>
              <a:t> primarias, </a:t>
            </a:r>
            <a:r>
              <a:rPr lang="es-ES" dirty="0" err="1"/>
              <a:t>vermello</a:t>
            </a:r>
            <a:r>
              <a:rPr lang="es-ES" dirty="0"/>
              <a:t>, azul, </a:t>
            </a:r>
            <a:r>
              <a:rPr lang="es-ES" dirty="0" err="1"/>
              <a:t>amarelo</a:t>
            </a:r>
            <a:r>
              <a:rPr lang="es-ES" dirty="0"/>
              <a:t> e neutros, </a:t>
            </a:r>
            <a:r>
              <a:rPr lang="es-ES" dirty="0" err="1"/>
              <a:t>branco</a:t>
            </a:r>
            <a:r>
              <a:rPr lang="es-ES" dirty="0"/>
              <a:t>, negro e </a:t>
            </a:r>
            <a:r>
              <a:rPr lang="es-ES" dirty="0" smtClean="0"/>
              <a:t>gris</a:t>
            </a:r>
          </a:p>
          <a:p>
            <a:pPr marL="285750" indent="-285750" algn="just">
              <a:buFontTx/>
              <a:buChar char="-"/>
            </a:pPr>
            <a:r>
              <a:rPr lang="es-ES" dirty="0" smtClean="0"/>
              <a:t> eliminaron </a:t>
            </a:r>
            <a:r>
              <a:rPr lang="es-ES" dirty="0"/>
              <a:t>o superfluo, as figuras, e </a:t>
            </a:r>
            <a:r>
              <a:rPr lang="es-ES" dirty="0" err="1" smtClean="0"/>
              <a:t>centráronse</a:t>
            </a:r>
            <a:r>
              <a:rPr lang="es-ES" dirty="0" smtClean="0"/>
              <a:t> </a:t>
            </a:r>
            <a:r>
              <a:rPr lang="es-ES" dirty="0"/>
              <a:t>no elemental, a </a:t>
            </a:r>
            <a:r>
              <a:rPr lang="es-ES" dirty="0" err="1"/>
              <a:t>estrutura</a:t>
            </a:r>
            <a:r>
              <a:rPr lang="es-ES" dirty="0"/>
              <a:t>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872" y="184825"/>
            <a:ext cx="2030793" cy="265565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8171234" y="787941"/>
            <a:ext cx="3025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b="1" u="sng" dirty="0" err="1" smtClean="0"/>
              <a:t>Mondrian</a:t>
            </a:r>
            <a:r>
              <a:rPr lang="gl-ES" b="1" u="sng" dirty="0" smtClean="0"/>
              <a:t>. Pintor holandés</a:t>
            </a:r>
          </a:p>
          <a:p>
            <a:r>
              <a:rPr lang="gl-ES" b="1" u="sng" dirty="0" smtClean="0"/>
              <a:t>(1872-1944)</a:t>
            </a:r>
            <a:endParaRPr lang="gl-ES" b="1" u="sng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023" y="2944172"/>
            <a:ext cx="5107956" cy="384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9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37321" y="1200647"/>
            <a:ext cx="33713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Os cambios na </a:t>
            </a:r>
            <a:r>
              <a:rPr lang="es-ES" dirty="0" err="1"/>
              <a:t>sociedade</a:t>
            </a:r>
            <a:r>
              <a:rPr lang="es-ES" dirty="0"/>
              <a:t> contemporánea, </a:t>
            </a:r>
            <a:r>
              <a:rPr lang="es-ES" dirty="0" err="1"/>
              <a:t>co</a:t>
            </a:r>
            <a:r>
              <a:rPr lang="es-ES" dirty="0"/>
              <a:t> </a:t>
            </a:r>
            <a:r>
              <a:rPr lang="es-ES" dirty="0" err="1"/>
              <a:t>nacemento</a:t>
            </a:r>
            <a:r>
              <a:rPr lang="es-ES" dirty="0"/>
              <a:t> dos </a:t>
            </a:r>
            <a:r>
              <a:rPr lang="es-ES" dirty="0" err="1"/>
              <a:t>movementos</a:t>
            </a:r>
            <a:r>
              <a:rPr lang="es-ES" dirty="0"/>
              <a:t> de masas </a:t>
            </a:r>
            <a:r>
              <a:rPr lang="es-ES" dirty="0" err="1"/>
              <a:t>nas</a:t>
            </a:r>
            <a:r>
              <a:rPr lang="es-ES" dirty="0"/>
              <a:t> </a:t>
            </a:r>
            <a:r>
              <a:rPr lang="es-ES" dirty="0" err="1"/>
              <a:t>cidades</a:t>
            </a:r>
            <a:r>
              <a:rPr lang="es-ES" dirty="0"/>
              <a:t> </a:t>
            </a:r>
            <a:r>
              <a:rPr lang="es-ES" dirty="0" err="1"/>
              <a:t>industriais</a:t>
            </a:r>
            <a:r>
              <a:rPr lang="es-ES" dirty="0"/>
              <a:t>, que </a:t>
            </a:r>
            <a:r>
              <a:rPr lang="es-ES" dirty="0" err="1"/>
              <a:t>fai</a:t>
            </a:r>
            <a:r>
              <a:rPr lang="es-ES" dirty="0"/>
              <a:t> prevalecer a idea de experiencia colectiva; os </a:t>
            </a:r>
            <a:r>
              <a:rPr lang="es-ES" dirty="0" err="1"/>
              <a:t>descubrimentos</a:t>
            </a:r>
            <a:r>
              <a:rPr lang="es-ES" dirty="0"/>
              <a:t> científicos contemporáneos (</a:t>
            </a:r>
            <a:r>
              <a:rPr lang="es-ES" dirty="0" err="1"/>
              <a:t>enerxía</a:t>
            </a:r>
            <a:r>
              <a:rPr lang="es-ES" dirty="0"/>
              <a:t> atómica, </a:t>
            </a:r>
            <a:r>
              <a:rPr lang="es-ES" dirty="0" err="1"/>
              <a:t>novos</a:t>
            </a:r>
            <a:r>
              <a:rPr lang="es-ES" dirty="0"/>
              <a:t> conceptos de </a:t>
            </a:r>
            <a:r>
              <a:rPr lang="es-ES" dirty="0" err="1"/>
              <a:t>espazo</a:t>
            </a:r>
            <a:r>
              <a:rPr lang="es-ES" dirty="0"/>
              <a:t>, tempo, </a:t>
            </a:r>
            <a:r>
              <a:rPr lang="es-ES" dirty="0" err="1"/>
              <a:t>enerxía</a:t>
            </a:r>
            <a:r>
              <a:rPr lang="es-ES" dirty="0"/>
              <a:t>, </a:t>
            </a:r>
            <a:r>
              <a:rPr lang="es-ES" dirty="0" err="1"/>
              <a:t>velocidade</a:t>
            </a:r>
            <a:r>
              <a:rPr lang="es-ES" dirty="0"/>
              <a:t>...) provocan nos artistas a intención de </a:t>
            </a:r>
            <a:r>
              <a:rPr lang="es-ES" dirty="0" err="1"/>
              <a:t>afastarse</a:t>
            </a:r>
            <a:r>
              <a:rPr lang="es-ES" dirty="0"/>
              <a:t> dos </a:t>
            </a:r>
            <a:r>
              <a:rPr lang="es-ES" dirty="0" err="1"/>
              <a:t>obxectos</a:t>
            </a:r>
            <a:r>
              <a:rPr lang="es-ES" dirty="0"/>
              <a:t> estables </a:t>
            </a:r>
            <a:r>
              <a:rPr lang="es-ES" dirty="0" err="1"/>
              <a:t>nun</a:t>
            </a:r>
            <a:r>
              <a:rPr lang="es-ES" dirty="0"/>
              <a:t> </a:t>
            </a:r>
            <a:r>
              <a:rPr lang="es-ES" dirty="0" err="1"/>
              <a:t>espazo</a:t>
            </a:r>
            <a:r>
              <a:rPr lang="es-ES" dirty="0"/>
              <a:t> estático e finito, </a:t>
            </a:r>
            <a:r>
              <a:rPr lang="es-ES" dirty="0" err="1"/>
              <a:t>afastarse</a:t>
            </a:r>
            <a:r>
              <a:rPr lang="es-ES" dirty="0"/>
              <a:t> da figura humana e de </a:t>
            </a:r>
            <a:r>
              <a:rPr lang="es-ES" dirty="0" err="1"/>
              <a:t>calquera</a:t>
            </a:r>
            <a:r>
              <a:rPr lang="es-ES" dirty="0"/>
              <a:t> emoción, </a:t>
            </a:r>
            <a:r>
              <a:rPr lang="es-ES" dirty="0" err="1"/>
              <a:t>sentimento</a:t>
            </a:r>
            <a:r>
              <a:rPr lang="es-ES" dirty="0"/>
              <a:t> </a:t>
            </a:r>
            <a:r>
              <a:rPr lang="es-ES" dirty="0" err="1"/>
              <a:t>ou</a:t>
            </a:r>
            <a:r>
              <a:rPr lang="es-ES" dirty="0"/>
              <a:t> concepto. </a:t>
            </a:r>
            <a:endParaRPr lang="gl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008" y="0"/>
            <a:ext cx="6172398" cy="654392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 flipH="1">
            <a:off x="4224715" y="6543923"/>
            <a:ext cx="5942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smtClean="0"/>
              <a:t>New York </a:t>
            </a:r>
            <a:r>
              <a:rPr lang="gl-ES" dirty="0" err="1" smtClean="0"/>
              <a:t>City</a:t>
            </a:r>
            <a:r>
              <a:rPr lang="gl-ES" dirty="0" smtClean="0"/>
              <a:t>. </a:t>
            </a:r>
            <a:r>
              <a:rPr lang="gl-ES" dirty="0" err="1" smtClean="0"/>
              <a:t>Mondrian</a:t>
            </a:r>
            <a:r>
              <a:rPr lang="gl-ES" dirty="0" smtClean="0"/>
              <a:t>. 1942.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77975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82103" y="204281"/>
            <a:ext cx="4007795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Os autores reciben </a:t>
            </a:r>
            <a:r>
              <a:rPr lang="es-ES" dirty="0" err="1"/>
              <a:t>unha</a:t>
            </a:r>
            <a:r>
              <a:rPr lang="es-ES" dirty="0"/>
              <a:t> </a:t>
            </a:r>
            <a:r>
              <a:rPr lang="es-ES" dirty="0" err="1"/>
              <a:t>dobre</a:t>
            </a:r>
            <a:r>
              <a:rPr lang="es-ES" dirty="0"/>
              <a:t> </a:t>
            </a:r>
            <a:r>
              <a:rPr lang="es-ES" dirty="0" smtClean="0"/>
              <a:t>influencia: </a:t>
            </a:r>
            <a:endParaRPr lang="es-ES" dirty="0"/>
          </a:p>
          <a:p>
            <a:pPr marL="285750" indent="-285750" algn="just">
              <a:buFontTx/>
              <a:buChar char="-"/>
            </a:pPr>
            <a:r>
              <a:rPr lang="es-ES" dirty="0" smtClean="0"/>
              <a:t>do </a:t>
            </a:r>
            <a:r>
              <a:rPr lang="es-ES" dirty="0"/>
              <a:t>matemático </a:t>
            </a:r>
            <a:r>
              <a:rPr lang="es-ES" dirty="0" err="1"/>
              <a:t>Dr</a:t>
            </a:r>
            <a:r>
              <a:rPr lang="es-ES" dirty="0"/>
              <a:t> </a:t>
            </a:r>
            <a:r>
              <a:rPr lang="es-ES" dirty="0" err="1"/>
              <a:t>Schoenmaekers</a:t>
            </a:r>
            <a:r>
              <a:rPr lang="es-ES" dirty="0"/>
              <a:t>, autor de “a nova </a:t>
            </a:r>
            <a:r>
              <a:rPr lang="es-ES" dirty="0" err="1"/>
              <a:t>imaxe</a:t>
            </a:r>
            <a:r>
              <a:rPr lang="es-ES" dirty="0"/>
              <a:t> do mundo” e “principios de matemática </a:t>
            </a:r>
            <a:r>
              <a:rPr lang="es-ES" dirty="0" smtClean="0"/>
              <a:t>plástica”</a:t>
            </a:r>
          </a:p>
          <a:p>
            <a:pPr marL="285750" indent="-285750" algn="just">
              <a:buFontTx/>
              <a:buChar char="-"/>
            </a:pPr>
            <a:r>
              <a:rPr lang="es-ES" dirty="0" smtClean="0"/>
              <a:t>dos </a:t>
            </a:r>
            <a:r>
              <a:rPr lang="es-ES" dirty="0"/>
              <a:t>arquitectos </a:t>
            </a:r>
            <a:r>
              <a:rPr lang="es-ES" dirty="0" err="1"/>
              <a:t>Berlage</a:t>
            </a:r>
            <a:r>
              <a:rPr lang="es-ES" dirty="0"/>
              <a:t> e Wright.</a:t>
            </a:r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En </a:t>
            </a:r>
            <a:r>
              <a:rPr lang="es-ES" dirty="0"/>
              <a:t>“A nova </a:t>
            </a:r>
            <a:r>
              <a:rPr lang="es-ES" dirty="0" err="1"/>
              <a:t>imaxe</a:t>
            </a:r>
            <a:r>
              <a:rPr lang="es-ES" dirty="0"/>
              <a:t> do mundo” postula a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“</a:t>
            </a:r>
            <a:r>
              <a:rPr lang="es-ES" dirty="0"/>
              <a:t>Preminencia cósmica da </a:t>
            </a:r>
            <a:r>
              <a:rPr lang="es-ES" dirty="0" err="1"/>
              <a:t>ortogonalidade</a:t>
            </a:r>
            <a:r>
              <a:rPr lang="es-ES" dirty="0" smtClean="0"/>
              <a:t>”</a:t>
            </a:r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 </a:t>
            </a:r>
            <a:r>
              <a:rPr lang="es-ES" dirty="0" err="1"/>
              <a:t>onde</a:t>
            </a:r>
            <a:r>
              <a:rPr lang="es-ES" dirty="0"/>
              <a:t> </a:t>
            </a:r>
            <a:r>
              <a:rPr lang="es-ES" dirty="0" err="1"/>
              <a:t>defende</a:t>
            </a:r>
            <a:r>
              <a:rPr lang="es-ES" dirty="0"/>
              <a:t>: </a:t>
            </a:r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“</a:t>
            </a:r>
            <a:r>
              <a:rPr lang="es-ES" dirty="0"/>
              <a:t>Os </a:t>
            </a:r>
            <a:r>
              <a:rPr lang="es-ES" dirty="0" err="1"/>
              <a:t>dous</a:t>
            </a:r>
            <a:r>
              <a:rPr lang="es-ES" dirty="0"/>
              <a:t> extremos absolutos </a:t>
            </a:r>
            <a:r>
              <a:rPr lang="es-ES" dirty="0" err="1"/>
              <a:t>fundamentais</a:t>
            </a:r>
            <a:r>
              <a:rPr lang="es-ES" dirty="0"/>
              <a:t> que conforman o </a:t>
            </a:r>
            <a:r>
              <a:rPr lang="es-ES" dirty="0" err="1"/>
              <a:t>noso</a:t>
            </a:r>
            <a:r>
              <a:rPr lang="es-ES" dirty="0"/>
              <a:t> planeta son: </a:t>
            </a:r>
            <a:endParaRPr lang="es-ES" dirty="0" smtClean="0"/>
          </a:p>
          <a:p>
            <a:pPr marL="285750" indent="-285750" algn="just">
              <a:buFontTx/>
              <a:buChar char="-"/>
            </a:pPr>
            <a:r>
              <a:rPr lang="es-ES" dirty="0" smtClean="0"/>
              <a:t>a </a:t>
            </a:r>
            <a:r>
              <a:rPr lang="es-ES" dirty="0" err="1"/>
              <a:t>liña</a:t>
            </a:r>
            <a:r>
              <a:rPr lang="es-ES" dirty="0"/>
              <a:t> de </a:t>
            </a:r>
            <a:r>
              <a:rPr lang="es-ES" dirty="0" err="1"/>
              <a:t>forza</a:t>
            </a:r>
            <a:r>
              <a:rPr lang="es-ES" dirty="0"/>
              <a:t> horizontal, é </a:t>
            </a:r>
            <a:r>
              <a:rPr lang="es-ES" dirty="0" err="1"/>
              <a:t>dicir</a:t>
            </a:r>
            <a:r>
              <a:rPr lang="es-ES" dirty="0"/>
              <a:t>, a </a:t>
            </a:r>
            <a:r>
              <a:rPr lang="es-ES" dirty="0" err="1"/>
              <a:t>traxectoria</a:t>
            </a:r>
            <a:r>
              <a:rPr lang="es-ES" dirty="0"/>
              <a:t> da </a:t>
            </a:r>
            <a:r>
              <a:rPr lang="es-ES" dirty="0" err="1"/>
              <a:t>terra</a:t>
            </a:r>
            <a:r>
              <a:rPr lang="es-ES" dirty="0"/>
              <a:t> </a:t>
            </a:r>
            <a:r>
              <a:rPr lang="es-ES" dirty="0" err="1"/>
              <a:t>ó</a:t>
            </a:r>
            <a:r>
              <a:rPr lang="es-ES" dirty="0"/>
              <a:t> redor do sol; </a:t>
            </a:r>
          </a:p>
          <a:p>
            <a:pPr marL="285750" indent="-285750" algn="just">
              <a:buFontTx/>
              <a:buChar char="-"/>
            </a:pPr>
            <a:r>
              <a:rPr lang="es-ES" dirty="0" smtClean="0"/>
              <a:t>o </a:t>
            </a:r>
            <a:r>
              <a:rPr lang="es-ES" dirty="0" err="1"/>
              <a:t>movemento</a:t>
            </a:r>
            <a:r>
              <a:rPr lang="es-ES" dirty="0"/>
              <a:t> vertical e profundamente espacial dos </a:t>
            </a:r>
            <a:r>
              <a:rPr lang="es-ES" dirty="0" err="1"/>
              <a:t>raios</a:t>
            </a:r>
            <a:r>
              <a:rPr lang="es-ES" dirty="0"/>
              <a:t> que </a:t>
            </a:r>
            <a:r>
              <a:rPr lang="es-ES" dirty="0" err="1"/>
              <a:t>teñen</a:t>
            </a:r>
            <a:r>
              <a:rPr lang="es-ES" dirty="0"/>
              <a:t> a </a:t>
            </a:r>
            <a:r>
              <a:rPr lang="es-ES" dirty="0" err="1"/>
              <a:t>súa</a:t>
            </a:r>
            <a:r>
              <a:rPr lang="es-ES" dirty="0"/>
              <a:t> </a:t>
            </a:r>
            <a:r>
              <a:rPr lang="es-ES" dirty="0" err="1"/>
              <a:t>orixe</a:t>
            </a:r>
            <a:r>
              <a:rPr lang="es-ES" dirty="0"/>
              <a:t> no centro do Sol”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685" y="375340"/>
            <a:ext cx="7125694" cy="560148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47098" y="6177064"/>
            <a:ext cx="6857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smtClean="0"/>
              <a:t>Composición nº 10. Peirao e o </a:t>
            </a:r>
            <a:r>
              <a:rPr lang="gl-ES" dirty="0" err="1" smtClean="0"/>
              <a:t>oceano</a:t>
            </a:r>
            <a:r>
              <a:rPr lang="gl-ES" dirty="0" smtClean="0"/>
              <a:t>. 1915.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91340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86383" y="622570"/>
            <a:ext cx="396888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Sobre as </a:t>
            </a:r>
            <a:r>
              <a:rPr lang="es-ES" dirty="0" err="1" smtClean="0"/>
              <a:t>cores</a:t>
            </a:r>
            <a:r>
              <a:rPr lang="es-ES" dirty="0"/>
              <a:t> </a:t>
            </a:r>
            <a:r>
              <a:rPr lang="es-ES" dirty="0" smtClean="0"/>
              <a:t>afirma </a:t>
            </a:r>
            <a:r>
              <a:rPr lang="es-ES" dirty="0" err="1" smtClean="0"/>
              <a:t>Mondrian</a:t>
            </a:r>
            <a:r>
              <a:rPr lang="es-ES" dirty="0" smtClean="0"/>
              <a:t>:</a:t>
            </a:r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As </a:t>
            </a:r>
            <a:r>
              <a:rPr lang="es-ES" dirty="0"/>
              <a:t>tres </a:t>
            </a:r>
            <a:r>
              <a:rPr lang="es-ES" dirty="0" err="1"/>
              <a:t>cores</a:t>
            </a:r>
            <a:r>
              <a:rPr lang="es-ES" dirty="0"/>
              <a:t> </a:t>
            </a:r>
            <a:r>
              <a:rPr lang="es-ES" dirty="0" err="1"/>
              <a:t>principais</a:t>
            </a:r>
            <a:r>
              <a:rPr lang="es-ES" dirty="0"/>
              <a:t> son esencialmente o </a:t>
            </a:r>
            <a:r>
              <a:rPr lang="es-ES" dirty="0" err="1"/>
              <a:t>amarelo</a:t>
            </a:r>
            <a:r>
              <a:rPr lang="es-ES" dirty="0"/>
              <a:t>, o azul e o </a:t>
            </a:r>
            <a:r>
              <a:rPr lang="es-ES" dirty="0" err="1"/>
              <a:t>vermello</a:t>
            </a:r>
            <a:r>
              <a:rPr lang="es-ES" dirty="0"/>
              <a:t>. Non existen </a:t>
            </a:r>
            <a:r>
              <a:rPr lang="es-ES" dirty="0" err="1"/>
              <a:t>máis</a:t>
            </a:r>
            <a:r>
              <a:rPr lang="es-ES" dirty="0"/>
              <a:t> </a:t>
            </a:r>
            <a:r>
              <a:rPr lang="es-ES" dirty="0" err="1"/>
              <a:t>cores</a:t>
            </a:r>
            <a:r>
              <a:rPr lang="es-ES" dirty="0"/>
              <a:t> que </a:t>
            </a:r>
            <a:r>
              <a:rPr lang="es-ES" dirty="0" err="1"/>
              <a:t>elas</a:t>
            </a:r>
            <a:r>
              <a:rPr lang="es-ES" dirty="0" smtClean="0"/>
              <a:t>...</a:t>
            </a:r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O </a:t>
            </a:r>
            <a:r>
              <a:rPr lang="es-ES" dirty="0" err="1"/>
              <a:t>amarelo</a:t>
            </a:r>
            <a:r>
              <a:rPr lang="es-ES" dirty="0"/>
              <a:t> é o </a:t>
            </a:r>
            <a:r>
              <a:rPr lang="es-ES" dirty="0" err="1"/>
              <a:t>movemento</a:t>
            </a:r>
            <a:r>
              <a:rPr lang="es-ES" dirty="0"/>
              <a:t> da radiación... </a:t>
            </a:r>
            <a:endParaRPr lang="es-ES" dirty="0" smtClean="0"/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O </a:t>
            </a:r>
            <a:r>
              <a:rPr lang="es-ES" dirty="0"/>
              <a:t>azul a </a:t>
            </a:r>
            <a:r>
              <a:rPr lang="es-ES" dirty="0" err="1"/>
              <a:t>cor</a:t>
            </a:r>
            <a:r>
              <a:rPr lang="es-ES" dirty="0"/>
              <a:t> de contraste </a:t>
            </a:r>
            <a:r>
              <a:rPr lang="es-ES" dirty="0" err="1"/>
              <a:t>co</a:t>
            </a:r>
            <a:r>
              <a:rPr lang="es-ES" dirty="0"/>
              <a:t> </a:t>
            </a:r>
            <a:r>
              <a:rPr lang="es-ES" dirty="0" err="1"/>
              <a:t>amarelo</a:t>
            </a:r>
            <a:r>
              <a:rPr lang="es-ES" dirty="0" smtClean="0"/>
              <a:t>...</a:t>
            </a:r>
          </a:p>
          <a:p>
            <a:pPr algn="just"/>
            <a:r>
              <a:rPr lang="es-ES" dirty="0" smtClean="0"/>
              <a:t>En </a:t>
            </a:r>
            <a:r>
              <a:rPr lang="es-ES" dirty="0"/>
              <a:t>canto </a:t>
            </a:r>
            <a:r>
              <a:rPr lang="es-ES" dirty="0" err="1"/>
              <a:t>cor</a:t>
            </a:r>
            <a:r>
              <a:rPr lang="es-ES" dirty="0"/>
              <a:t>, o azul é firmamento, é </a:t>
            </a:r>
            <a:r>
              <a:rPr lang="es-ES" dirty="0" err="1"/>
              <a:t>liña</a:t>
            </a:r>
            <a:r>
              <a:rPr lang="es-ES" dirty="0"/>
              <a:t>, </a:t>
            </a:r>
            <a:r>
              <a:rPr lang="es-ES" dirty="0" err="1"/>
              <a:t>horizontalidade</a:t>
            </a:r>
            <a:r>
              <a:rPr lang="es-ES" dirty="0"/>
              <a:t>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O </a:t>
            </a:r>
            <a:r>
              <a:rPr lang="es-ES" dirty="0" err="1"/>
              <a:t>vermello</a:t>
            </a:r>
            <a:r>
              <a:rPr lang="es-ES" dirty="0"/>
              <a:t> é a cópula do </a:t>
            </a:r>
            <a:r>
              <a:rPr lang="es-ES" dirty="0" err="1"/>
              <a:t>amarelo</a:t>
            </a:r>
            <a:r>
              <a:rPr lang="es-ES" dirty="0"/>
              <a:t> e do azul...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O </a:t>
            </a:r>
            <a:r>
              <a:rPr lang="es-ES" dirty="0" err="1"/>
              <a:t>amarelo</a:t>
            </a:r>
            <a:r>
              <a:rPr lang="es-ES" dirty="0"/>
              <a:t> </a:t>
            </a:r>
            <a:r>
              <a:rPr lang="es-ES" dirty="0" err="1"/>
              <a:t>irrádiase</a:t>
            </a:r>
            <a:r>
              <a:rPr lang="es-ES" dirty="0"/>
              <a:t>, </a:t>
            </a:r>
            <a:endParaRPr lang="es-ES" dirty="0" smtClean="0"/>
          </a:p>
          <a:p>
            <a:pPr algn="just"/>
            <a:r>
              <a:rPr lang="es-ES" dirty="0" smtClean="0"/>
              <a:t>o </a:t>
            </a:r>
            <a:r>
              <a:rPr lang="es-ES" dirty="0"/>
              <a:t>azul “</a:t>
            </a:r>
            <a:r>
              <a:rPr lang="es-ES" dirty="0" err="1"/>
              <a:t>afástase</a:t>
            </a:r>
            <a:r>
              <a:rPr lang="es-ES" dirty="0"/>
              <a:t>” </a:t>
            </a:r>
          </a:p>
          <a:p>
            <a:pPr algn="just"/>
            <a:r>
              <a:rPr lang="es-ES" dirty="0" smtClean="0"/>
              <a:t>o </a:t>
            </a:r>
            <a:r>
              <a:rPr lang="es-ES" dirty="0" err="1"/>
              <a:t>vermello</a:t>
            </a:r>
            <a:r>
              <a:rPr lang="es-ES" dirty="0"/>
              <a:t> </a:t>
            </a:r>
            <a:r>
              <a:rPr lang="es-ES" dirty="0" smtClean="0"/>
              <a:t>flota</a:t>
            </a:r>
            <a:r>
              <a:rPr lang="es-ES" dirty="0"/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083" y="98403"/>
            <a:ext cx="6465543" cy="640056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184843" y="6488668"/>
            <a:ext cx="5768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smtClean="0"/>
              <a:t>Composición en vermello, amarelo e azul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02806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79380" y="622570"/>
            <a:ext cx="2743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r>
              <a:rPr lang="es-ES" dirty="0" err="1" smtClean="0"/>
              <a:t>Acadará</a:t>
            </a:r>
            <a:r>
              <a:rPr lang="es-ES" dirty="0" smtClean="0"/>
              <a:t> </a:t>
            </a:r>
            <a:r>
              <a:rPr lang="es-ES" dirty="0"/>
              <a:t>harmonías cromáticas de grande </a:t>
            </a:r>
            <a:r>
              <a:rPr lang="es-ES" dirty="0" err="1"/>
              <a:t>beleza</a:t>
            </a:r>
            <a:r>
              <a:rPr lang="es-ES" dirty="0"/>
              <a:t>, a partir </a:t>
            </a:r>
            <a:r>
              <a:rPr lang="es-ES" dirty="0" err="1"/>
              <a:t>dunha</a:t>
            </a:r>
            <a:r>
              <a:rPr lang="es-ES" dirty="0"/>
              <a:t> paleta </a:t>
            </a:r>
            <a:r>
              <a:rPr lang="es-ES" dirty="0" err="1"/>
              <a:t>moi</a:t>
            </a:r>
            <a:r>
              <a:rPr lang="es-ES" dirty="0"/>
              <a:t> </a:t>
            </a:r>
            <a:r>
              <a:rPr lang="es-ES" dirty="0" err="1"/>
              <a:t>restrinxida</a:t>
            </a:r>
            <a:r>
              <a:rPr lang="es-ES" dirty="0"/>
              <a:t> de </a:t>
            </a:r>
            <a:r>
              <a:rPr lang="es-ES" dirty="0" err="1"/>
              <a:t>cores</a:t>
            </a:r>
            <a:r>
              <a:rPr lang="es-ES" dirty="0"/>
              <a:t> primarias </a:t>
            </a:r>
            <a:r>
              <a:rPr lang="es-ES" dirty="0" err="1"/>
              <a:t>ás</a:t>
            </a:r>
            <a:r>
              <a:rPr lang="es-ES" dirty="0"/>
              <a:t> que </a:t>
            </a:r>
            <a:r>
              <a:rPr lang="es-ES" dirty="0" err="1"/>
              <a:t>engade</a:t>
            </a:r>
            <a:r>
              <a:rPr lang="es-ES" dirty="0"/>
              <a:t> o </a:t>
            </a:r>
            <a:r>
              <a:rPr lang="es-ES" dirty="0" err="1"/>
              <a:t>branco</a:t>
            </a:r>
            <a:r>
              <a:rPr lang="es-ES" dirty="0"/>
              <a:t>, negro e gris, mediante masas coreadas rectangulares de diversas </a:t>
            </a:r>
            <a:r>
              <a:rPr lang="es-ES" dirty="0" err="1"/>
              <a:t>proporcións</a:t>
            </a:r>
            <a:r>
              <a:rPr lang="es-ES" dirty="0"/>
              <a:t>, </a:t>
            </a:r>
            <a:r>
              <a:rPr lang="es-ES" dirty="0" err="1"/>
              <a:t>sempre</a:t>
            </a:r>
            <a:r>
              <a:rPr lang="es-ES" dirty="0"/>
              <a:t> </a:t>
            </a:r>
            <a:r>
              <a:rPr lang="es-ES" dirty="0" err="1"/>
              <a:t>verticais</a:t>
            </a:r>
            <a:r>
              <a:rPr lang="es-ES" dirty="0"/>
              <a:t> e </a:t>
            </a:r>
            <a:r>
              <a:rPr lang="es-ES" dirty="0" err="1"/>
              <a:t>horizontais</a:t>
            </a:r>
            <a:r>
              <a:rPr lang="es-ES" dirty="0"/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600" y="0"/>
            <a:ext cx="7748851" cy="645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5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35021" y="1079770"/>
            <a:ext cx="381324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As </a:t>
            </a:r>
            <a:r>
              <a:rPr lang="es-ES" dirty="0" err="1"/>
              <a:t>súas</a:t>
            </a:r>
            <a:r>
              <a:rPr lang="es-ES" dirty="0"/>
              <a:t> </a:t>
            </a:r>
            <a:r>
              <a:rPr lang="es-ES" dirty="0" err="1"/>
              <a:t>primeiras</a:t>
            </a:r>
            <a:r>
              <a:rPr lang="es-ES" dirty="0"/>
              <a:t> </a:t>
            </a:r>
            <a:r>
              <a:rPr lang="es-ES" dirty="0" err="1"/>
              <a:t>composicións</a:t>
            </a:r>
            <a:r>
              <a:rPr lang="es-ES" dirty="0"/>
              <a:t> son </a:t>
            </a:r>
            <a:r>
              <a:rPr lang="es-ES" dirty="0" err="1"/>
              <a:t>estritamente</a:t>
            </a:r>
            <a:r>
              <a:rPr lang="es-ES" dirty="0"/>
              <a:t> poscubistas, consistentes en segmentos </a:t>
            </a:r>
            <a:r>
              <a:rPr lang="es-ES" dirty="0" err="1"/>
              <a:t>liñais</a:t>
            </a:r>
            <a:r>
              <a:rPr lang="es-ES" dirty="0"/>
              <a:t> </a:t>
            </a:r>
            <a:r>
              <a:rPr lang="es-ES" dirty="0" err="1"/>
              <a:t>horizontais</a:t>
            </a:r>
            <a:r>
              <a:rPr lang="es-ES" dirty="0"/>
              <a:t> e </a:t>
            </a:r>
            <a:r>
              <a:rPr lang="es-ES" dirty="0" err="1"/>
              <a:t>verticais</a:t>
            </a:r>
            <a:r>
              <a:rPr lang="es-ES" dirty="0"/>
              <a:t> </a:t>
            </a:r>
            <a:r>
              <a:rPr lang="es-ES" dirty="0" err="1"/>
              <a:t>co</a:t>
            </a:r>
            <a:r>
              <a:rPr lang="es-ES" dirty="0"/>
              <a:t> </a:t>
            </a:r>
            <a:r>
              <a:rPr lang="es-ES" dirty="0" err="1"/>
              <a:t>seu</a:t>
            </a:r>
            <a:r>
              <a:rPr lang="es-ES" dirty="0"/>
              <a:t> regreso a Holanda en 1914</a:t>
            </a:r>
            <a:r>
              <a:rPr lang="es-ES" dirty="0" smtClean="0"/>
              <a:t>.</a:t>
            </a:r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r>
              <a:rPr lang="es-ES" dirty="0"/>
              <a:t>Entre 1915 e 1916, en contacto frecuente con </a:t>
            </a:r>
            <a:r>
              <a:rPr lang="es-ES" dirty="0" err="1"/>
              <a:t>Schoenmaekers</a:t>
            </a:r>
            <a:r>
              <a:rPr lang="es-ES" dirty="0"/>
              <a:t> </a:t>
            </a:r>
            <a:r>
              <a:rPr lang="es-ES" dirty="0" err="1"/>
              <a:t>dedícase</a:t>
            </a:r>
            <a:r>
              <a:rPr lang="es-ES" dirty="0"/>
              <a:t> a escribir o </a:t>
            </a:r>
            <a:r>
              <a:rPr lang="es-ES" dirty="0" err="1"/>
              <a:t>seu</a:t>
            </a:r>
            <a:r>
              <a:rPr lang="es-ES" dirty="0"/>
              <a:t> </a:t>
            </a:r>
            <a:r>
              <a:rPr lang="es-ES" dirty="0" err="1"/>
              <a:t>ensaio</a:t>
            </a:r>
            <a:r>
              <a:rPr lang="es-ES" dirty="0"/>
              <a:t> teórico: “O Neoplasticismo na pintura</a:t>
            </a:r>
            <a:r>
              <a:rPr lang="es-ES" dirty="0" smtClean="0"/>
              <a:t>”.</a:t>
            </a:r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 </a:t>
            </a:r>
            <a:r>
              <a:rPr lang="es-ES" dirty="0" err="1"/>
              <a:t>Mondrian</a:t>
            </a:r>
            <a:r>
              <a:rPr lang="es-ES" dirty="0"/>
              <a:t> </a:t>
            </a:r>
            <a:r>
              <a:rPr lang="es-ES" dirty="0" err="1"/>
              <a:t>xa</a:t>
            </a:r>
            <a:r>
              <a:rPr lang="es-ES" dirty="0"/>
              <a:t> non copia da </a:t>
            </a:r>
            <a:r>
              <a:rPr lang="es-ES" dirty="0" err="1"/>
              <a:t>natureza</a:t>
            </a:r>
            <a:r>
              <a:rPr lang="es-ES" dirty="0"/>
              <a:t>, </a:t>
            </a:r>
            <a:r>
              <a:rPr lang="es-ES" dirty="0" err="1"/>
              <a:t>senón</a:t>
            </a:r>
            <a:r>
              <a:rPr lang="es-ES" dirty="0"/>
              <a:t> que pinta coas </a:t>
            </a:r>
            <a:r>
              <a:rPr lang="es-ES" dirty="0" err="1"/>
              <a:t>súas</a:t>
            </a:r>
            <a:r>
              <a:rPr lang="es-ES" dirty="0"/>
              <a:t> propias </a:t>
            </a:r>
            <a:r>
              <a:rPr lang="es-ES" dirty="0" err="1"/>
              <a:t>leis</a:t>
            </a:r>
            <a:r>
              <a:rPr lang="es-ES" dirty="0"/>
              <a:t> e normas derivadas do </a:t>
            </a:r>
            <a:r>
              <a:rPr lang="es-ES" dirty="0" err="1"/>
              <a:t>pensamento</a:t>
            </a:r>
            <a:r>
              <a:rPr lang="es-ES" dirty="0"/>
              <a:t> matemático. </a:t>
            </a:r>
          </a:p>
        </p:txBody>
      </p:sp>
      <p:pic>
        <p:nvPicPr>
          <p:cNvPr id="1026" name="Picture 2" descr="https://0901.static.prezi.com/preview/v2/muh3dwvnymrra4aa55wwho4zrd6jc3sachvcdoaizecfr3dnitcq_3_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263" y="1235412"/>
            <a:ext cx="7735437" cy="483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01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35021" y="525294"/>
            <a:ext cx="341440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As </a:t>
            </a:r>
            <a:r>
              <a:rPr lang="es-ES" dirty="0" err="1"/>
              <a:t>súas</a:t>
            </a:r>
            <a:r>
              <a:rPr lang="es-ES" dirty="0"/>
              <a:t> obras, </a:t>
            </a:r>
            <a:r>
              <a:rPr lang="es-ES" dirty="0" err="1"/>
              <a:t>cheas</a:t>
            </a:r>
            <a:r>
              <a:rPr lang="es-ES" dirty="0"/>
              <a:t> </a:t>
            </a:r>
            <a:r>
              <a:rPr lang="es-ES" dirty="0" err="1"/>
              <a:t>dun</a:t>
            </a:r>
            <a:r>
              <a:rPr lang="es-ES" dirty="0"/>
              <a:t> gran equilibrio dinámico, intentan crear </a:t>
            </a:r>
            <a:r>
              <a:rPr lang="es-ES" dirty="0" err="1"/>
              <a:t>unha</a:t>
            </a:r>
            <a:r>
              <a:rPr lang="es-ES" dirty="0"/>
              <a:t> sensación espiritual </a:t>
            </a:r>
            <a:r>
              <a:rPr lang="es-ES" dirty="0" err="1"/>
              <a:t>alén</a:t>
            </a:r>
            <a:r>
              <a:rPr lang="es-ES" dirty="0"/>
              <a:t> da </a:t>
            </a:r>
            <a:r>
              <a:rPr lang="es-ES" dirty="0" err="1"/>
              <a:t>realidade</a:t>
            </a:r>
            <a:r>
              <a:rPr lang="es-ES" dirty="0"/>
              <a:t> </a:t>
            </a:r>
            <a:r>
              <a:rPr lang="es-ES" dirty="0" err="1"/>
              <a:t>obxectiva</a:t>
            </a:r>
            <a:r>
              <a:rPr lang="es-ES" dirty="0"/>
              <a:t>, mediante un </a:t>
            </a:r>
            <a:r>
              <a:rPr lang="es-ES" dirty="0" err="1"/>
              <a:t>orde</a:t>
            </a:r>
            <a:r>
              <a:rPr lang="es-ES" dirty="0"/>
              <a:t> plástico puro:   </a:t>
            </a:r>
            <a:endParaRPr lang="es-ES" dirty="0" smtClean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err="1" smtClean="0"/>
              <a:t>Liñas</a:t>
            </a:r>
            <a:r>
              <a:rPr lang="es-ES" dirty="0" smtClean="0"/>
              <a:t> </a:t>
            </a:r>
            <a:r>
              <a:rPr lang="es-ES" dirty="0"/>
              <a:t>que se cruzan </a:t>
            </a:r>
            <a:r>
              <a:rPr lang="es-ES" dirty="0" err="1"/>
              <a:t>sempre</a:t>
            </a:r>
            <a:r>
              <a:rPr lang="es-ES" dirty="0"/>
              <a:t> en ángulo recto, creando </a:t>
            </a:r>
            <a:r>
              <a:rPr lang="es-ES" dirty="0" err="1"/>
              <a:t>espazos</a:t>
            </a:r>
            <a:r>
              <a:rPr lang="es-ES" dirty="0"/>
              <a:t> rectangulares </a:t>
            </a:r>
            <a:r>
              <a:rPr lang="es-ES" dirty="0" err="1"/>
              <a:t>ou</a:t>
            </a:r>
            <a:r>
              <a:rPr lang="es-ES" dirty="0"/>
              <a:t> </a:t>
            </a:r>
            <a:r>
              <a:rPr lang="es-ES" dirty="0" err="1"/>
              <a:t>cadrados</a:t>
            </a:r>
            <a:r>
              <a:rPr lang="es-ES" dirty="0"/>
              <a:t>, mediante </a:t>
            </a:r>
            <a:r>
              <a:rPr lang="es-ES" dirty="0" err="1"/>
              <a:t>liñas</a:t>
            </a:r>
            <a:r>
              <a:rPr lang="es-ES" dirty="0"/>
              <a:t> negras, </a:t>
            </a:r>
            <a:r>
              <a:rPr lang="es-ES" dirty="0" err="1"/>
              <a:t>onde</a:t>
            </a:r>
            <a:r>
              <a:rPr lang="es-ES" dirty="0"/>
              <a:t> se solapan planos de </a:t>
            </a:r>
            <a:r>
              <a:rPr lang="es-ES" dirty="0" err="1"/>
              <a:t>cor</a:t>
            </a:r>
            <a:r>
              <a:rPr lang="es-ES" dirty="0"/>
              <a:t> primarias, azul, </a:t>
            </a:r>
            <a:r>
              <a:rPr lang="es-ES" dirty="0" err="1"/>
              <a:t>vermello</a:t>
            </a:r>
            <a:r>
              <a:rPr lang="es-ES" dirty="0"/>
              <a:t>, </a:t>
            </a:r>
            <a:r>
              <a:rPr lang="es-ES" dirty="0" err="1"/>
              <a:t>amarelo</a:t>
            </a:r>
            <a:r>
              <a:rPr lang="es-ES" dirty="0"/>
              <a:t>, </a:t>
            </a:r>
            <a:r>
              <a:rPr lang="es-ES" dirty="0" err="1"/>
              <a:t>co</a:t>
            </a:r>
            <a:r>
              <a:rPr lang="es-ES" dirty="0"/>
              <a:t> fondo </a:t>
            </a:r>
            <a:r>
              <a:rPr lang="es-ES" dirty="0" err="1"/>
              <a:t>branco</a:t>
            </a:r>
            <a:r>
              <a:rPr lang="es-ES" dirty="0"/>
              <a:t>, aportando </a:t>
            </a:r>
            <a:r>
              <a:rPr lang="es-ES" dirty="0" err="1"/>
              <a:t>unha</a:t>
            </a:r>
            <a:r>
              <a:rPr lang="es-ES" dirty="0"/>
              <a:t> impresión de </a:t>
            </a:r>
            <a:r>
              <a:rPr lang="es-ES" dirty="0" err="1"/>
              <a:t>desprazamento</a:t>
            </a:r>
            <a:r>
              <a:rPr lang="es-ES" dirty="0"/>
              <a:t> espacial </a:t>
            </a:r>
            <a:r>
              <a:rPr lang="es-ES" dirty="0" err="1"/>
              <a:t>sen</a:t>
            </a:r>
            <a:r>
              <a:rPr lang="es-ES" dirty="0"/>
              <a:t> </a:t>
            </a:r>
            <a:r>
              <a:rPr lang="es-ES" dirty="0" err="1"/>
              <a:t>profundidade</a:t>
            </a:r>
            <a:r>
              <a:rPr lang="es-ES" dirty="0"/>
              <a:t>, evitando </a:t>
            </a:r>
            <a:r>
              <a:rPr lang="es-ES" dirty="0" err="1"/>
              <a:t>calquera</a:t>
            </a:r>
            <a:r>
              <a:rPr lang="es-ES" dirty="0"/>
              <a:t> </a:t>
            </a:r>
            <a:r>
              <a:rPr lang="es-ES" dirty="0" err="1"/>
              <a:t>liña</a:t>
            </a:r>
            <a:r>
              <a:rPr lang="es-ES" dirty="0"/>
              <a:t> curva </a:t>
            </a:r>
            <a:r>
              <a:rPr lang="es-ES" dirty="0" err="1"/>
              <a:t>ou</a:t>
            </a:r>
            <a:r>
              <a:rPr lang="es-ES" dirty="0"/>
              <a:t> diagonal.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4899" y="106157"/>
            <a:ext cx="6660602" cy="675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9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82103" y="1245140"/>
            <a:ext cx="324903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Nos </a:t>
            </a:r>
            <a:r>
              <a:rPr lang="es-ES" dirty="0" err="1"/>
              <a:t>seus</a:t>
            </a:r>
            <a:r>
              <a:rPr lang="es-ES" dirty="0"/>
              <a:t> </a:t>
            </a:r>
            <a:r>
              <a:rPr lang="es-ES" dirty="0" err="1"/>
              <a:t>Tableaux</a:t>
            </a:r>
            <a:r>
              <a:rPr lang="es-ES" dirty="0"/>
              <a:t>, abandona totalmente a forma central e </a:t>
            </a:r>
            <a:r>
              <a:rPr lang="es-ES" dirty="0" err="1"/>
              <a:t>elixe</a:t>
            </a:r>
            <a:r>
              <a:rPr lang="es-ES" dirty="0"/>
              <a:t> a asimetría. </a:t>
            </a:r>
            <a:endParaRPr lang="es-ES" dirty="0" smtClean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O </a:t>
            </a:r>
            <a:r>
              <a:rPr lang="es-ES" dirty="0" err="1"/>
              <a:t>baleiro</a:t>
            </a:r>
            <a:r>
              <a:rPr lang="es-ES" dirty="0"/>
              <a:t> </a:t>
            </a:r>
            <a:r>
              <a:rPr lang="es-ES" dirty="0" err="1"/>
              <a:t>convértese</a:t>
            </a:r>
            <a:r>
              <a:rPr lang="es-ES" dirty="0"/>
              <a:t> </a:t>
            </a:r>
            <a:r>
              <a:rPr lang="es-ES" dirty="0" err="1"/>
              <a:t>nun</a:t>
            </a:r>
            <a:r>
              <a:rPr lang="es-ES" dirty="0"/>
              <a:t> elemento fundamental que </a:t>
            </a:r>
            <a:r>
              <a:rPr lang="es-ES" dirty="0" err="1"/>
              <a:t>vai</a:t>
            </a:r>
            <a:r>
              <a:rPr lang="es-ES" dirty="0"/>
              <a:t> dominar na composición. </a:t>
            </a:r>
            <a:endParaRPr lang="es-ES" dirty="0" smtClean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Son </a:t>
            </a:r>
            <a:r>
              <a:rPr lang="es-ES" dirty="0"/>
              <a:t>obras </a:t>
            </a:r>
            <a:r>
              <a:rPr lang="es-ES" dirty="0" err="1"/>
              <a:t>cheas</a:t>
            </a:r>
            <a:r>
              <a:rPr lang="es-ES" dirty="0"/>
              <a:t> de </a:t>
            </a:r>
            <a:r>
              <a:rPr lang="es-ES" dirty="0" err="1"/>
              <a:t>racionalidade</a:t>
            </a:r>
            <a:r>
              <a:rPr lang="es-ES" dirty="0"/>
              <a:t>, de </a:t>
            </a:r>
            <a:r>
              <a:rPr lang="es-ES" dirty="0" err="1"/>
              <a:t>funcionalidade</a:t>
            </a:r>
            <a:r>
              <a:rPr lang="es-ES" dirty="0"/>
              <a:t> de formas en planos infinitos que se abren </a:t>
            </a:r>
            <a:r>
              <a:rPr lang="es-ES" dirty="0" err="1"/>
              <a:t>nas</a:t>
            </a:r>
            <a:r>
              <a:rPr lang="es-ES" dirty="0"/>
              <a:t> </a:t>
            </a:r>
            <a:r>
              <a:rPr lang="es-ES" dirty="0" err="1"/>
              <a:t>marxes</a:t>
            </a:r>
            <a:r>
              <a:rPr lang="es-ES" dirty="0"/>
              <a:t> do </a:t>
            </a:r>
            <a:r>
              <a:rPr lang="es-ES" dirty="0" err="1"/>
              <a:t>cadro</a:t>
            </a:r>
            <a:r>
              <a:rPr lang="es-ES" dirty="0" smtClean="0"/>
              <a:t>.</a:t>
            </a:r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err="1" smtClean="0"/>
              <a:t>Tableau</a:t>
            </a:r>
            <a:r>
              <a:rPr lang="es-ES" dirty="0" smtClean="0"/>
              <a:t> 1. 1921.</a:t>
            </a:r>
            <a:endParaRPr lang="es-ES" dirty="0"/>
          </a:p>
        </p:txBody>
      </p:sp>
      <p:pic>
        <p:nvPicPr>
          <p:cNvPr id="2052" name="Picture 4" descr="https://www.singulart.com/blog/wp-content/uploads/2024/02/Tableau-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56" y="0"/>
            <a:ext cx="6340159" cy="673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29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71948" y="481781"/>
            <a:ext cx="45425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b="1" u="sng" dirty="0" smtClean="0"/>
              <a:t>MALEVICH E O SUPREMATISMO.</a:t>
            </a:r>
          </a:p>
          <a:p>
            <a:endParaRPr lang="gl-ES" dirty="0"/>
          </a:p>
          <a:p>
            <a:pPr algn="just"/>
            <a:r>
              <a:rPr lang="gl-ES" dirty="0" smtClean="0"/>
              <a:t>Autor ucraíno, de ascendencia polaca (1879-1935), fundador do </a:t>
            </a:r>
            <a:r>
              <a:rPr lang="gl-ES" dirty="0" err="1" smtClean="0"/>
              <a:t>Suprematismo</a:t>
            </a:r>
            <a:r>
              <a:rPr lang="gl-ES" dirty="0" smtClean="0"/>
              <a:t>, corrente pictórica rusa, 1915-1916, que escapa de calquera imitación da natureza, recorrendo a módulos xeométricos (cadrados e circos) e o emprego das cores branca e negra.</a:t>
            </a:r>
          </a:p>
          <a:p>
            <a:endParaRPr lang="gl-ES" dirty="0" smtClean="0"/>
          </a:p>
          <a:p>
            <a:endParaRPr lang="gl-ES" dirty="0" smtClean="0"/>
          </a:p>
          <a:p>
            <a:pPr algn="just"/>
            <a:r>
              <a:rPr lang="es-ES" dirty="0"/>
              <a:t>Para </a:t>
            </a:r>
            <a:r>
              <a:rPr lang="es-ES" dirty="0" err="1"/>
              <a:t>Malevich</a:t>
            </a:r>
            <a:r>
              <a:rPr lang="es-ES" dirty="0"/>
              <a:t> a arte non ten por que ter </a:t>
            </a:r>
            <a:r>
              <a:rPr lang="es-ES" dirty="0" err="1"/>
              <a:t>utilidade</a:t>
            </a:r>
            <a:r>
              <a:rPr lang="es-ES" dirty="0"/>
              <a:t>, non </a:t>
            </a:r>
            <a:r>
              <a:rPr lang="es-ES" dirty="0" smtClean="0"/>
              <a:t>debe </a:t>
            </a:r>
            <a:r>
              <a:rPr lang="es-ES" dirty="0"/>
              <a:t>satisfacer necesidades </a:t>
            </a:r>
            <a:r>
              <a:rPr lang="es-ES" dirty="0" err="1"/>
              <a:t>materiais</a:t>
            </a:r>
            <a:r>
              <a:rPr lang="es-ES" dirty="0"/>
              <a:t>, </a:t>
            </a:r>
            <a:r>
              <a:rPr lang="es-ES" dirty="0" err="1"/>
              <a:t>senón</a:t>
            </a:r>
            <a:r>
              <a:rPr lang="es-ES" dirty="0"/>
              <a:t> significar o </a:t>
            </a:r>
            <a:r>
              <a:rPr lang="es-ES" dirty="0" err="1"/>
              <a:t>desexo</a:t>
            </a:r>
            <a:r>
              <a:rPr lang="es-ES" dirty="0"/>
              <a:t> do home de </a:t>
            </a:r>
            <a:r>
              <a:rPr lang="es-ES" dirty="0" err="1"/>
              <a:t>achegarse</a:t>
            </a:r>
            <a:r>
              <a:rPr lang="es-ES" dirty="0"/>
              <a:t> </a:t>
            </a:r>
            <a:r>
              <a:rPr lang="es-ES" dirty="0" err="1"/>
              <a:t>ó</a:t>
            </a:r>
            <a:r>
              <a:rPr lang="es-ES" dirty="0"/>
              <a:t> misterio inexplicable do universo. </a:t>
            </a:r>
            <a:endParaRPr lang="es-ES" dirty="0" smtClean="0"/>
          </a:p>
          <a:p>
            <a:pPr algn="just"/>
            <a:endParaRPr lang="es-ES" dirty="0" smtClean="0"/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Para </a:t>
            </a:r>
            <a:r>
              <a:rPr lang="es-ES" dirty="0" err="1" smtClean="0"/>
              <a:t>Malevich</a:t>
            </a:r>
            <a:r>
              <a:rPr lang="es-ES" dirty="0" smtClean="0"/>
              <a:t> a pintura </a:t>
            </a:r>
            <a:r>
              <a:rPr lang="es-ES" dirty="0" err="1" smtClean="0"/>
              <a:t>cumpría</a:t>
            </a:r>
            <a:r>
              <a:rPr lang="es-ES" dirty="0" smtClean="0"/>
              <a:t> un labor educativo: </a:t>
            </a:r>
            <a:r>
              <a:rPr lang="es-ES" dirty="0" err="1" smtClean="0"/>
              <a:t>obrigar</a:t>
            </a:r>
            <a:r>
              <a:rPr lang="es-ES" dirty="0" smtClean="0"/>
              <a:t> </a:t>
            </a:r>
            <a:r>
              <a:rPr lang="es-ES" dirty="0" err="1" smtClean="0"/>
              <a:t>ó</a:t>
            </a:r>
            <a:r>
              <a:rPr lang="es-ES" dirty="0" smtClean="0"/>
              <a:t> público a buscar </a:t>
            </a:r>
            <a:r>
              <a:rPr lang="es-ES" dirty="0" err="1" smtClean="0"/>
              <a:t>unha</a:t>
            </a:r>
            <a:r>
              <a:rPr lang="es-ES" dirty="0" smtClean="0"/>
              <a:t> </a:t>
            </a:r>
            <a:r>
              <a:rPr lang="es-ES" dirty="0" err="1" smtClean="0"/>
              <a:t>beleza</a:t>
            </a:r>
            <a:r>
              <a:rPr lang="es-ES" dirty="0" smtClean="0"/>
              <a:t> distinta á rutinaria.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0463" y="195914"/>
            <a:ext cx="2487873" cy="2803364"/>
          </a:xfrm>
          <a:prstGeom prst="rect">
            <a:avLst/>
          </a:prstGeom>
        </p:spPr>
      </p:pic>
      <p:pic>
        <p:nvPicPr>
          <p:cNvPr id="2050" name="Picture 2" descr="undef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337" y="3186090"/>
            <a:ext cx="3148863" cy="310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ndefin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784" y="3186091"/>
            <a:ext cx="3108787" cy="310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5585103" y="6316772"/>
            <a:ext cx="5850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smtClean="0"/>
              <a:t>Circo negro. 1915                                    Cadrado Negro. 1915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58968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63794" y="658761"/>
            <a:ext cx="33822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err="1" smtClean="0"/>
              <a:t>Fronte</a:t>
            </a:r>
            <a:r>
              <a:rPr lang="es-ES" dirty="0" smtClean="0"/>
              <a:t> </a:t>
            </a:r>
            <a:r>
              <a:rPr lang="es-ES" dirty="0" err="1"/>
              <a:t>ó</a:t>
            </a:r>
            <a:r>
              <a:rPr lang="es-ES" dirty="0"/>
              <a:t> caos da </a:t>
            </a:r>
            <a:r>
              <a:rPr lang="es-ES" dirty="0" err="1"/>
              <a:t>natureza</a:t>
            </a:r>
            <a:r>
              <a:rPr lang="es-ES" dirty="0"/>
              <a:t>, a </a:t>
            </a:r>
            <a:r>
              <a:rPr lang="es-ES" dirty="0" err="1"/>
              <a:t>xeometría</a:t>
            </a:r>
            <a:r>
              <a:rPr lang="es-ES" dirty="0"/>
              <a:t> de </a:t>
            </a:r>
            <a:r>
              <a:rPr lang="es-ES" dirty="0" err="1"/>
              <a:t>Malevich</a:t>
            </a:r>
            <a:r>
              <a:rPr lang="es-ES" dirty="0"/>
              <a:t> </a:t>
            </a:r>
            <a:r>
              <a:rPr lang="es-ES" dirty="0" err="1"/>
              <a:t>baseábase</a:t>
            </a:r>
            <a:r>
              <a:rPr lang="es-ES" dirty="0"/>
              <a:t> na </a:t>
            </a:r>
            <a:r>
              <a:rPr lang="es-ES" dirty="0" err="1"/>
              <a:t>liña</a:t>
            </a:r>
            <a:r>
              <a:rPr lang="es-ES" dirty="0"/>
              <a:t> recta (forma elemental que simbolizaba o elemento humano). </a:t>
            </a:r>
            <a:endParaRPr lang="es-ES" dirty="0" smtClean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O </a:t>
            </a:r>
            <a:r>
              <a:rPr lang="es-ES" dirty="0" err="1"/>
              <a:t>cadrado</a:t>
            </a:r>
            <a:r>
              <a:rPr lang="es-ES" dirty="0"/>
              <a:t>, imposible de </a:t>
            </a:r>
            <a:r>
              <a:rPr lang="es-ES" dirty="0" err="1"/>
              <a:t>atopar</a:t>
            </a:r>
            <a:r>
              <a:rPr lang="es-ES" dirty="0"/>
              <a:t> na </a:t>
            </a:r>
            <a:r>
              <a:rPr lang="es-ES" dirty="0" err="1"/>
              <a:t>natureza</a:t>
            </a:r>
            <a:r>
              <a:rPr lang="es-ES" dirty="0"/>
              <a:t>, </a:t>
            </a:r>
            <a:r>
              <a:rPr lang="es-ES" dirty="0" err="1"/>
              <a:t>convértese</a:t>
            </a:r>
            <a:r>
              <a:rPr lang="es-ES" dirty="0"/>
              <a:t> no elemento </a:t>
            </a:r>
            <a:r>
              <a:rPr lang="es-ES" dirty="0" err="1"/>
              <a:t>suprematista</a:t>
            </a:r>
            <a:r>
              <a:rPr lang="es-ES" dirty="0"/>
              <a:t> básico e a partir del </a:t>
            </a:r>
            <a:r>
              <a:rPr lang="es-ES" dirty="0" err="1"/>
              <a:t>derívanse</a:t>
            </a:r>
            <a:r>
              <a:rPr lang="es-ES" dirty="0"/>
              <a:t> as </a:t>
            </a:r>
            <a:r>
              <a:rPr lang="es-ES" dirty="0" err="1"/>
              <a:t>principais</a:t>
            </a:r>
            <a:r>
              <a:rPr lang="es-ES" dirty="0"/>
              <a:t> formas </a:t>
            </a:r>
            <a:r>
              <a:rPr lang="es-ES" dirty="0" err="1"/>
              <a:t>suprematistas</a:t>
            </a:r>
            <a:r>
              <a:rPr lang="es-ES" dirty="0"/>
              <a:t>: a cruz, o rectángulo... que representaban o triunfo da mente sobre a materia.</a:t>
            </a:r>
          </a:p>
        </p:txBody>
      </p:sp>
      <p:pic>
        <p:nvPicPr>
          <p:cNvPr id="3074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940" y="113326"/>
            <a:ext cx="6744673" cy="674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21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89936" y="255639"/>
            <a:ext cx="400172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err="1" smtClean="0"/>
              <a:t>Nas</a:t>
            </a:r>
            <a:r>
              <a:rPr lang="es-ES" dirty="0" smtClean="0"/>
              <a:t> </a:t>
            </a:r>
            <a:r>
              <a:rPr lang="es-ES" dirty="0" err="1" smtClean="0"/>
              <a:t>súas</a:t>
            </a:r>
            <a:r>
              <a:rPr lang="es-ES" dirty="0" smtClean="0"/>
              <a:t> pinturas busca </a:t>
            </a:r>
            <a:r>
              <a:rPr lang="es-ES" dirty="0"/>
              <a:t>harmonías entre formas </a:t>
            </a:r>
            <a:r>
              <a:rPr lang="es-ES" dirty="0" err="1"/>
              <a:t>xeométricas</a:t>
            </a:r>
            <a:r>
              <a:rPr lang="es-ES" dirty="0"/>
              <a:t> simples, rectángulos, círculos, triángulo, cruz... de </a:t>
            </a:r>
            <a:r>
              <a:rPr lang="es-ES" dirty="0" err="1"/>
              <a:t>cores</a:t>
            </a:r>
            <a:r>
              <a:rPr lang="es-ES" dirty="0"/>
              <a:t> planas situadas sobre fondo </a:t>
            </a:r>
            <a:r>
              <a:rPr lang="es-ES" dirty="0" err="1" smtClean="0"/>
              <a:t>branco</a:t>
            </a:r>
            <a:r>
              <a:rPr lang="es-ES" dirty="0" smtClean="0"/>
              <a:t>.</a:t>
            </a:r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r>
              <a:rPr lang="es-ES" dirty="0" err="1" smtClean="0"/>
              <a:t>Vai</a:t>
            </a:r>
            <a:r>
              <a:rPr lang="es-ES" dirty="0" smtClean="0"/>
              <a:t> </a:t>
            </a:r>
            <a:r>
              <a:rPr lang="es-ES" dirty="0"/>
              <a:t>utilizar formas </a:t>
            </a:r>
            <a:r>
              <a:rPr lang="es-ES" dirty="0" err="1"/>
              <a:t>elementais</a:t>
            </a:r>
            <a:r>
              <a:rPr lang="es-ES" dirty="0"/>
              <a:t> para crear novas realidades </a:t>
            </a:r>
            <a:endParaRPr lang="es-ES" dirty="0" smtClean="0"/>
          </a:p>
          <a:p>
            <a:pPr algn="just"/>
            <a:endParaRPr lang="es-ES" dirty="0" smtClean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“</a:t>
            </a:r>
            <a:r>
              <a:rPr lang="es-ES" dirty="0"/>
              <a:t>non menos significativas que as realidades da propia </a:t>
            </a:r>
            <a:r>
              <a:rPr lang="es-ES" dirty="0" err="1"/>
              <a:t>natureza</a:t>
            </a:r>
            <a:r>
              <a:rPr lang="es-ES" dirty="0"/>
              <a:t>”.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gl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217" y="332985"/>
            <a:ext cx="6517028" cy="647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3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83227" y="1187054"/>
            <a:ext cx="38739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Pretendía crear un mundo </a:t>
            </a:r>
            <a:r>
              <a:rPr lang="es-ES" dirty="0" err="1"/>
              <a:t>sen</a:t>
            </a:r>
            <a:r>
              <a:rPr lang="es-ES" dirty="0"/>
              <a:t> </a:t>
            </a:r>
            <a:r>
              <a:rPr lang="es-ES" dirty="0" err="1"/>
              <a:t>obxectos</a:t>
            </a:r>
            <a:r>
              <a:rPr lang="es-ES" dirty="0"/>
              <a:t>, </a:t>
            </a:r>
            <a:r>
              <a:rPr lang="es-ES" dirty="0" err="1"/>
              <a:t>unicamente</a:t>
            </a:r>
            <a:r>
              <a:rPr lang="es-ES" dirty="0"/>
              <a:t> de </a:t>
            </a:r>
            <a:r>
              <a:rPr lang="es-ES" dirty="0" err="1"/>
              <a:t>imaxes</a:t>
            </a:r>
            <a:r>
              <a:rPr lang="es-ES" dirty="0"/>
              <a:t> </a:t>
            </a:r>
            <a:r>
              <a:rPr lang="es-ES" dirty="0" smtClean="0"/>
              <a:t>coreadas.</a:t>
            </a:r>
          </a:p>
          <a:p>
            <a:pPr algn="just"/>
            <a:endParaRPr lang="es-ES" dirty="0" smtClean="0"/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En </a:t>
            </a:r>
            <a:r>
              <a:rPr lang="es-ES" dirty="0"/>
              <a:t>canto á </a:t>
            </a:r>
            <a:r>
              <a:rPr lang="es-ES" dirty="0" err="1"/>
              <a:t>cor</a:t>
            </a:r>
            <a:r>
              <a:rPr lang="es-ES" dirty="0"/>
              <a:t>, a </a:t>
            </a:r>
            <a:r>
              <a:rPr lang="es-ES" dirty="0" err="1"/>
              <a:t>cor</a:t>
            </a:r>
            <a:r>
              <a:rPr lang="es-ES" dirty="0"/>
              <a:t> branca e os </a:t>
            </a:r>
            <a:r>
              <a:rPr lang="es-ES" dirty="0" err="1"/>
              <a:t>baleiros</a:t>
            </a:r>
            <a:r>
              <a:rPr lang="es-ES" dirty="0"/>
              <a:t> </a:t>
            </a:r>
            <a:r>
              <a:rPr lang="es-ES" dirty="0" err="1"/>
              <a:t>substitúen</a:t>
            </a:r>
            <a:r>
              <a:rPr lang="es-ES" dirty="0"/>
              <a:t> </a:t>
            </a:r>
            <a:r>
              <a:rPr lang="es-ES" dirty="0" err="1"/>
              <a:t>ó</a:t>
            </a:r>
            <a:r>
              <a:rPr lang="es-ES" dirty="0"/>
              <a:t> tradicional azul para representar o </a:t>
            </a:r>
            <a:r>
              <a:rPr lang="es-ES" dirty="0" err="1"/>
              <a:t>espazo</a:t>
            </a:r>
            <a:r>
              <a:rPr lang="es-ES" dirty="0"/>
              <a:t> exterior. </a:t>
            </a:r>
            <a:endParaRPr lang="es-ES" dirty="0" smtClean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O </a:t>
            </a:r>
            <a:r>
              <a:rPr lang="es-ES" dirty="0" err="1"/>
              <a:t>branco</a:t>
            </a:r>
            <a:r>
              <a:rPr lang="es-ES" dirty="0"/>
              <a:t> representa a ilimitada extensión do </a:t>
            </a:r>
            <a:r>
              <a:rPr lang="es-ES" dirty="0" err="1"/>
              <a:t>espazo</a:t>
            </a:r>
            <a:r>
              <a:rPr lang="es-ES" dirty="0"/>
              <a:t> exterior e interior</a:t>
            </a:r>
            <a:r>
              <a:rPr lang="es-ES" dirty="0" smtClean="0"/>
              <a:t>.</a:t>
            </a:r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/>
              <a:t>“ O </a:t>
            </a:r>
            <a:r>
              <a:rPr lang="es-ES" dirty="0" err="1"/>
              <a:t>branco</a:t>
            </a:r>
            <a:r>
              <a:rPr lang="es-ES" dirty="0"/>
              <a:t>, mar libre, o infinito, está </a:t>
            </a:r>
            <a:r>
              <a:rPr lang="es-ES" dirty="0" err="1"/>
              <a:t>diante</a:t>
            </a:r>
            <a:r>
              <a:rPr lang="es-ES" dirty="0"/>
              <a:t> de </a:t>
            </a:r>
            <a:r>
              <a:rPr lang="es-ES" dirty="0" err="1"/>
              <a:t>vós</a:t>
            </a:r>
            <a:r>
              <a:rPr lang="es-ES" dirty="0"/>
              <a:t>”.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823" y="0"/>
            <a:ext cx="4250545" cy="689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9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90832" y="189250"/>
            <a:ext cx="325208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err="1"/>
              <a:t>Cren</a:t>
            </a:r>
            <a:r>
              <a:rPr lang="es-ES" dirty="0"/>
              <a:t> que a “conciencia moderna” debe ser nova, distinta e </a:t>
            </a:r>
            <a:r>
              <a:rPr lang="es-ES" dirty="0" err="1"/>
              <a:t>vanse</a:t>
            </a:r>
            <a:r>
              <a:rPr lang="es-ES" dirty="0"/>
              <a:t> centrar en fusionarse coas </a:t>
            </a:r>
            <a:r>
              <a:rPr lang="es-ES" dirty="0" err="1"/>
              <a:t>forzas</a:t>
            </a:r>
            <a:r>
              <a:rPr lang="es-ES" dirty="0"/>
              <a:t> dinámicas, a captar a </a:t>
            </a:r>
            <a:r>
              <a:rPr lang="es-ES" dirty="0" err="1"/>
              <a:t>enerxía</a:t>
            </a:r>
            <a:r>
              <a:rPr lang="es-ES" dirty="0"/>
              <a:t>, a atracción, </a:t>
            </a:r>
            <a:r>
              <a:rPr lang="es-ES" dirty="0" err="1"/>
              <a:t>forzas</a:t>
            </a:r>
            <a:r>
              <a:rPr lang="es-ES" dirty="0"/>
              <a:t> que superan </a:t>
            </a:r>
            <a:r>
              <a:rPr lang="es-ES" dirty="0" err="1"/>
              <a:t>ós</a:t>
            </a:r>
            <a:r>
              <a:rPr lang="es-ES" dirty="0"/>
              <a:t> </a:t>
            </a:r>
            <a:r>
              <a:rPr lang="es-ES" dirty="0" err="1"/>
              <a:t>obxectos</a:t>
            </a:r>
            <a:r>
              <a:rPr lang="es-ES" dirty="0"/>
              <a:t> e que explican todo, abandonando a arte figurativa.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Todos </a:t>
            </a:r>
            <a:r>
              <a:rPr lang="es-ES" dirty="0"/>
              <a:t>aspiraban a superar as </a:t>
            </a:r>
            <a:r>
              <a:rPr lang="es-ES" dirty="0" err="1"/>
              <a:t>limitacións</a:t>
            </a:r>
            <a:r>
              <a:rPr lang="es-ES" dirty="0"/>
              <a:t> dos valores artísticos predominantes e implantar ideas novas e profundas, con obras que </a:t>
            </a:r>
            <a:r>
              <a:rPr lang="es-ES" dirty="0" err="1"/>
              <a:t>posúan</a:t>
            </a:r>
            <a:r>
              <a:rPr lang="es-ES" dirty="0"/>
              <a:t> en si </a:t>
            </a:r>
            <a:r>
              <a:rPr lang="es-ES" dirty="0" err="1"/>
              <a:t>mesmas</a:t>
            </a:r>
            <a:r>
              <a:rPr lang="es-ES" dirty="0"/>
              <a:t> un universo interior propio, o fundamento </a:t>
            </a:r>
            <a:r>
              <a:rPr lang="es-ES" dirty="0" err="1"/>
              <a:t>dunha</a:t>
            </a:r>
            <a:r>
              <a:rPr lang="es-ES" dirty="0"/>
              <a:t> vida ordenada e espiritual</a:t>
            </a:r>
            <a:r>
              <a:rPr lang="es-ES" dirty="0" smtClean="0"/>
              <a:t>.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“A arte abstracta coloca un mundo </a:t>
            </a:r>
            <a:r>
              <a:rPr lang="es-ES" dirty="0" err="1"/>
              <a:t>novo</a:t>
            </a:r>
            <a:r>
              <a:rPr lang="es-ES" dirty="0"/>
              <a:t>, que exteriormente non ten nada que ver coa </a:t>
            </a:r>
            <a:r>
              <a:rPr lang="es-ES" dirty="0" err="1"/>
              <a:t>realidade</a:t>
            </a:r>
            <a:r>
              <a:rPr lang="es-ES" dirty="0"/>
              <a:t>, </a:t>
            </a:r>
            <a:r>
              <a:rPr lang="es-ES" dirty="0" err="1"/>
              <a:t>xunto</a:t>
            </a:r>
            <a:r>
              <a:rPr lang="es-ES" dirty="0"/>
              <a:t> </a:t>
            </a:r>
            <a:r>
              <a:rPr lang="es-ES" dirty="0" err="1"/>
              <a:t>ó</a:t>
            </a:r>
            <a:r>
              <a:rPr lang="es-ES" dirty="0"/>
              <a:t> mundo real”. Kandinsky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019" y="596348"/>
            <a:ext cx="8449854" cy="564911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912042" y="6345141"/>
            <a:ext cx="6607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err="1" smtClean="0"/>
              <a:t>Kandinsky</a:t>
            </a:r>
            <a:r>
              <a:rPr lang="gl-ES" dirty="0" smtClean="0"/>
              <a:t>. Sen título. 1916.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4087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32620" y="629265"/>
            <a:ext cx="29693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err="1"/>
              <a:t>Na</a:t>
            </a:r>
            <a:r>
              <a:rPr lang="es-ES" dirty="0"/>
              <a:t> </a:t>
            </a:r>
            <a:r>
              <a:rPr lang="es-ES" dirty="0" err="1"/>
              <a:t>súa</a:t>
            </a:r>
            <a:r>
              <a:rPr lang="es-ES" dirty="0"/>
              <a:t> obra </a:t>
            </a:r>
            <a:r>
              <a:rPr lang="es-ES" dirty="0" err="1"/>
              <a:t>Cadrado</a:t>
            </a:r>
            <a:r>
              <a:rPr lang="es-ES" dirty="0"/>
              <a:t> negro sobre fondo </a:t>
            </a:r>
            <a:r>
              <a:rPr lang="es-ES" dirty="0" err="1"/>
              <a:t>branco</a:t>
            </a:r>
            <a:r>
              <a:rPr lang="es-ES" dirty="0"/>
              <a:t>, </a:t>
            </a:r>
            <a:r>
              <a:rPr lang="es-ES" dirty="0" err="1"/>
              <a:t>Malevich</a:t>
            </a:r>
            <a:r>
              <a:rPr lang="es-ES" dirty="0"/>
              <a:t> </a:t>
            </a:r>
            <a:r>
              <a:rPr lang="es-ES" dirty="0" err="1"/>
              <a:t>defende</a:t>
            </a:r>
            <a:r>
              <a:rPr lang="es-ES" dirty="0"/>
              <a:t> a nova visión </a:t>
            </a:r>
            <a:r>
              <a:rPr lang="es-ES" dirty="0" smtClean="0"/>
              <a:t>abstracta:</a:t>
            </a:r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Non </a:t>
            </a:r>
            <a:r>
              <a:rPr lang="es-ES" dirty="0"/>
              <a:t>se trata </a:t>
            </a:r>
            <a:r>
              <a:rPr lang="es-ES" dirty="0" err="1"/>
              <a:t>dun</a:t>
            </a:r>
            <a:r>
              <a:rPr lang="es-ES" dirty="0"/>
              <a:t> </a:t>
            </a:r>
            <a:r>
              <a:rPr lang="es-ES" dirty="0" err="1"/>
              <a:t>cadrado</a:t>
            </a:r>
            <a:r>
              <a:rPr lang="es-ES" dirty="0"/>
              <a:t> </a:t>
            </a:r>
            <a:r>
              <a:rPr lang="es-ES" dirty="0" err="1"/>
              <a:t>baleiro</a:t>
            </a:r>
            <a:r>
              <a:rPr lang="es-ES" dirty="0" smtClean="0"/>
              <a:t>,</a:t>
            </a:r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 </a:t>
            </a:r>
            <a:r>
              <a:rPr lang="es-ES" dirty="0"/>
              <a:t>“está </a:t>
            </a:r>
            <a:r>
              <a:rPr lang="es-ES" dirty="0" err="1"/>
              <a:t>cheo</a:t>
            </a:r>
            <a:r>
              <a:rPr lang="es-ES" dirty="0"/>
              <a:t> de ausencia de </a:t>
            </a:r>
            <a:r>
              <a:rPr lang="es-ES" dirty="0" err="1"/>
              <a:t>obxectos</a:t>
            </a:r>
            <a:r>
              <a:rPr lang="es-ES" dirty="0"/>
              <a:t>, é </a:t>
            </a:r>
            <a:r>
              <a:rPr lang="es-ES" dirty="0" err="1"/>
              <a:t>dicir</a:t>
            </a:r>
            <a:r>
              <a:rPr lang="es-ES" dirty="0"/>
              <a:t>, está </a:t>
            </a:r>
            <a:r>
              <a:rPr lang="es-ES" dirty="0" err="1"/>
              <a:t>cheo</a:t>
            </a:r>
            <a:r>
              <a:rPr lang="es-ES" dirty="0"/>
              <a:t> de sentido”</a:t>
            </a:r>
            <a:endParaRPr lang="gl-ES" dirty="0"/>
          </a:p>
        </p:txBody>
      </p:sp>
      <p:pic>
        <p:nvPicPr>
          <p:cNvPr id="6146" name="Picture 2" descr="https://mundoarte.net/wp-content/uploads/2022/10/1665420379_768_Kazimir-Malevich-Cuadrado-Negro-%E2%80%93-Analizando-la-famosa-pintura-cuadra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812" y="125810"/>
            <a:ext cx="6748105" cy="67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86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62115" y="766916"/>
            <a:ext cx="40902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A composición </a:t>
            </a:r>
            <a:r>
              <a:rPr lang="es-ES" dirty="0" err="1"/>
              <a:t>suprematista</a:t>
            </a:r>
            <a:r>
              <a:rPr lang="es-ES" dirty="0"/>
              <a:t> </a:t>
            </a:r>
            <a:r>
              <a:rPr lang="es-ES" dirty="0" err="1"/>
              <a:t>máis</a:t>
            </a:r>
            <a:r>
              <a:rPr lang="es-ES" dirty="0"/>
              <a:t> curiosa e difícil de entender </a:t>
            </a:r>
            <a:r>
              <a:rPr lang="es-ES" dirty="0" smtClean="0"/>
              <a:t>é:</a:t>
            </a:r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err="1" smtClean="0"/>
              <a:t>Cadrado</a:t>
            </a:r>
            <a:r>
              <a:rPr lang="es-ES" dirty="0" smtClean="0"/>
              <a:t> </a:t>
            </a:r>
            <a:r>
              <a:rPr lang="es-ES" dirty="0" err="1"/>
              <a:t>branco</a:t>
            </a:r>
            <a:r>
              <a:rPr lang="es-ES" dirty="0"/>
              <a:t> inclinado sobre fondo </a:t>
            </a:r>
            <a:r>
              <a:rPr lang="es-ES" dirty="0" err="1"/>
              <a:t>branco</a:t>
            </a:r>
            <a:r>
              <a:rPr lang="es-ES" dirty="0"/>
              <a:t>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Algún </a:t>
            </a:r>
            <a:r>
              <a:rPr lang="es-ES" dirty="0"/>
              <a:t>crítico o interpreta como a expresión da evolución total do home, a </a:t>
            </a:r>
            <a:r>
              <a:rPr lang="es-ES" dirty="0" err="1"/>
              <a:t>súa</a:t>
            </a:r>
            <a:r>
              <a:rPr lang="es-ES" dirty="0"/>
              <a:t> </a:t>
            </a:r>
            <a:r>
              <a:rPr lang="es-ES" dirty="0" err="1"/>
              <a:t>vontade</a:t>
            </a:r>
            <a:r>
              <a:rPr lang="es-ES" dirty="0"/>
              <a:t> de fundirse </a:t>
            </a:r>
            <a:r>
              <a:rPr lang="es-ES" dirty="0" err="1"/>
              <a:t>co</a:t>
            </a:r>
            <a:r>
              <a:rPr lang="es-ES" dirty="0"/>
              <a:t> infinito, o fondo </a:t>
            </a:r>
            <a:r>
              <a:rPr lang="es-ES" dirty="0" err="1"/>
              <a:t>branco</a:t>
            </a:r>
            <a:r>
              <a:rPr lang="es-ES" dirty="0"/>
              <a:t>, </a:t>
            </a:r>
            <a:r>
              <a:rPr lang="es-ES" dirty="0" err="1"/>
              <a:t>onde</a:t>
            </a:r>
            <a:r>
              <a:rPr lang="es-ES" dirty="0"/>
              <a:t> o </a:t>
            </a:r>
            <a:r>
              <a:rPr lang="es-ES" dirty="0" err="1"/>
              <a:t>cadrado</a:t>
            </a:r>
            <a:r>
              <a:rPr lang="es-ES" dirty="0"/>
              <a:t> representaría o único </a:t>
            </a:r>
            <a:r>
              <a:rPr lang="es-ES" dirty="0" err="1"/>
              <a:t>vestixio</a:t>
            </a:r>
            <a:r>
              <a:rPr lang="es-ES" dirty="0"/>
              <a:t> da presencia do home.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410" y="108155"/>
            <a:ext cx="6684984" cy="663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7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4945711" cy="726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Obsesionados </a:t>
            </a:r>
            <a:r>
              <a:rPr lang="es-ES" dirty="0" err="1"/>
              <a:t>pola</a:t>
            </a:r>
            <a:r>
              <a:rPr lang="es-ES" dirty="0"/>
              <a:t> nova conciencia do mundo moderno, </a:t>
            </a:r>
            <a:r>
              <a:rPr lang="es-ES" dirty="0" smtClean="0"/>
              <a:t>crían </a:t>
            </a:r>
            <a:r>
              <a:rPr lang="es-ES" dirty="0"/>
              <a:t>que a arte naturalista era inadecuada ante a </a:t>
            </a:r>
            <a:r>
              <a:rPr lang="es-ES" dirty="0" err="1" smtClean="0"/>
              <a:t>amplitude</a:t>
            </a:r>
            <a:endParaRPr lang="es-ES" dirty="0" smtClean="0"/>
          </a:p>
          <a:p>
            <a:pPr algn="just"/>
            <a:r>
              <a:rPr lang="es-ES" dirty="0" smtClean="0"/>
              <a:t> </a:t>
            </a:r>
            <a:r>
              <a:rPr lang="es-ES" dirty="0"/>
              <a:t>e </a:t>
            </a:r>
            <a:r>
              <a:rPr lang="es-ES" dirty="0" err="1"/>
              <a:t>complexidade</a:t>
            </a:r>
            <a:r>
              <a:rPr lang="es-ES" dirty="0"/>
              <a:t> do </a:t>
            </a:r>
            <a:r>
              <a:rPr lang="es-ES" dirty="0" err="1"/>
              <a:t>novo</a:t>
            </a:r>
            <a:r>
              <a:rPr lang="es-ES" dirty="0"/>
              <a:t> estado de conciencia no mundo moderno</a:t>
            </a:r>
            <a:r>
              <a:rPr lang="es-ES" dirty="0" smtClean="0"/>
              <a:t>.</a:t>
            </a:r>
          </a:p>
          <a:p>
            <a:pPr algn="just"/>
            <a:endParaRPr lang="es-ES" sz="800" dirty="0"/>
          </a:p>
          <a:p>
            <a:pPr algn="just"/>
            <a:r>
              <a:rPr lang="es-ES" dirty="0"/>
              <a:t>“ A preocupación da pintura é </a:t>
            </a:r>
            <a:r>
              <a:rPr lang="es-ES" dirty="0" err="1"/>
              <a:t>acadar</a:t>
            </a:r>
            <a:r>
              <a:rPr lang="es-ES" dirty="0"/>
              <a:t> </a:t>
            </a:r>
            <a:r>
              <a:rPr lang="es-ES" dirty="0" err="1"/>
              <a:t>unha</a:t>
            </a:r>
            <a:r>
              <a:rPr lang="es-ES" dirty="0"/>
              <a:t> conciencia que </a:t>
            </a:r>
            <a:r>
              <a:rPr lang="es-ES" dirty="0" smtClean="0"/>
              <a:t>transcenderá </a:t>
            </a:r>
            <a:r>
              <a:rPr lang="es-ES" dirty="0"/>
              <a:t>as </a:t>
            </a:r>
            <a:r>
              <a:rPr lang="es-ES" dirty="0" err="1"/>
              <a:t>limitacións</a:t>
            </a:r>
            <a:r>
              <a:rPr lang="es-ES" dirty="0"/>
              <a:t> </a:t>
            </a:r>
            <a:r>
              <a:rPr lang="es-ES" dirty="0" err="1"/>
              <a:t>racionais</a:t>
            </a:r>
            <a:r>
              <a:rPr lang="es-ES" dirty="0"/>
              <a:t> para </a:t>
            </a:r>
            <a:r>
              <a:rPr lang="es-ES" dirty="0" err="1"/>
              <a:t>facerse</a:t>
            </a:r>
            <a:r>
              <a:rPr lang="es-ES" dirty="0"/>
              <a:t> un e </a:t>
            </a:r>
            <a:r>
              <a:rPr lang="es-ES" dirty="0" err="1"/>
              <a:t>mesmo</a:t>
            </a:r>
            <a:r>
              <a:rPr lang="es-ES" dirty="0"/>
              <a:t> </a:t>
            </a:r>
            <a:r>
              <a:rPr lang="es-ES" dirty="0" err="1"/>
              <a:t>co</a:t>
            </a:r>
            <a:r>
              <a:rPr lang="es-ES" dirty="0"/>
              <a:t> universo”. </a:t>
            </a:r>
            <a:r>
              <a:rPr lang="es-ES" dirty="0" err="1"/>
              <a:t>Apollinaire</a:t>
            </a:r>
            <a:r>
              <a:rPr lang="es-ES" dirty="0"/>
              <a:t>.</a:t>
            </a:r>
          </a:p>
          <a:p>
            <a:pPr algn="just"/>
            <a:r>
              <a:rPr lang="es-ES" dirty="0"/>
              <a:t> </a:t>
            </a:r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r>
              <a:rPr lang="es-ES" dirty="0"/>
              <a:t>Este estado de nova conciencia é compartida polo pintor e o espectador. </a:t>
            </a:r>
            <a:r>
              <a:rPr lang="es-ES" dirty="0" smtClean="0"/>
              <a:t>O </a:t>
            </a:r>
            <a:r>
              <a:rPr lang="es-ES" dirty="0"/>
              <a:t>pintor, mediante o acto de pintar, intenta afondar no interior da </a:t>
            </a:r>
            <a:r>
              <a:rPr lang="es-ES" dirty="0" err="1"/>
              <a:t>súa</a:t>
            </a:r>
            <a:r>
              <a:rPr lang="es-ES" dirty="0"/>
              <a:t> </a:t>
            </a:r>
            <a:r>
              <a:rPr lang="es-ES" dirty="0" smtClean="0"/>
              <a:t>propia </a:t>
            </a:r>
            <a:r>
              <a:rPr lang="es-ES" dirty="0"/>
              <a:t>conciencia. O espectador toma conciencia a través do </a:t>
            </a:r>
            <a:r>
              <a:rPr lang="es-ES" dirty="0" err="1" smtClean="0"/>
              <a:t>esquecemento</a:t>
            </a:r>
            <a:r>
              <a:rPr lang="es-ES" dirty="0"/>
              <a:t> </a:t>
            </a:r>
            <a:r>
              <a:rPr lang="es-ES" dirty="0" smtClean="0"/>
              <a:t>de </a:t>
            </a:r>
            <a:r>
              <a:rPr lang="es-ES" dirty="0"/>
              <a:t>si </a:t>
            </a:r>
            <a:r>
              <a:rPr lang="es-ES" dirty="0" err="1"/>
              <a:t>mesmo</a:t>
            </a:r>
            <a:r>
              <a:rPr lang="es-ES" dirty="0"/>
              <a:t> e a absorción consciente na condición de “</a:t>
            </a:r>
            <a:r>
              <a:rPr lang="es-ES" dirty="0" err="1"/>
              <a:t>outredade</a:t>
            </a:r>
            <a:r>
              <a:rPr lang="es-ES" dirty="0"/>
              <a:t>” do </a:t>
            </a:r>
            <a:r>
              <a:rPr lang="es-ES" dirty="0" err="1"/>
              <a:t>cadro</a:t>
            </a:r>
            <a:r>
              <a:rPr lang="es-ES" dirty="0" smtClean="0"/>
              <a:t>.</a:t>
            </a:r>
          </a:p>
          <a:p>
            <a:pPr algn="just"/>
            <a:endParaRPr lang="es-ES" sz="800" dirty="0"/>
          </a:p>
          <a:p>
            <a:pPr algn="just"/>
            <a:r>
              <a:rPr lang="es-ES" dirty="0"/>
              <a:t>“ O acto de ver, na medida en que crea conciencia, ten en si </a:t>
            </a:r>
            <a:r>
              <a:rPr lang="es-ES" dirty="0" err="1"/>
              <a:t>mesmo</a:t>
            </a:r>
            <a:r>
              <a:rPr lang="es-ES" dirty="0"/>
              <a:t> sentido, </a:t>
            </a:r>
            <a:r>
              <a:rPr lang="es-ES" dirty="0" smtClean="0"/>
              <a:t>e </a:t>
            </a:r>
            <a:r>
              <a:rPr lang="es-ES" dirty="0"/>
              <a:t>a pintura que </a:t>
            </a:r>
            <a:r>
              <a:rPr lang="es-ES" dirty="0" err="1"/>
              <a:t>esixe</a:t>
            </a:r>
            <a:r>
              <a:rPr lang="es-ES" dirty="0"/>
              <a:t> esta “visión pura” non é meramente </a:t>
            </a:r>
            <a:r>
              <a:rPr lang="es-ES" dirty="0" err="1"/>
              <a:t>unha</a:t>
            </a:r>
            <a:r>
              <a:rPr lang="es-ES" dirty="0"/>
              <a:t> pintura decorativa”.</a:t>
            </a:r>
          </a:p>
          <a:p>
            <a:endParaRPr lang="gl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625" y="-95228"/>
            <a:ext cx="4566556" cy="695322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0122010" y="5080883"/>
            <a:ext cx="1892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smtClean="0"/>
              <a:t>O un dentro de nós. 1928.</a:t>
            </a:r>
          </a:p>
          <a:p>
            <a:endParaRPr lang="gl-ES" dirty="0"/>
          </a:p>
          <a:p>
            <a:r>
              <a:rPr lang="gl-ES" dirty="0" err="1" smtClean="0"/>
              <a:t>Kandinsky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47179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78295" y="492981"/>
            <a:ext cx="368940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A pintura abstracta leva a cuestionar a </a:t>
            </a:r>
            <a:r>
              <a:rPr lang="es-ES" dirty="0" err="1"/>
              <a:t>mesma</a:t>
            </a:r>
            <a:r>
              <a:rPr lang="es-ES" dirty="0"/>
              <a:t> definición da pintura, </a:t>
            </a:r>
            <a:r>
              <a:rPr lang="es-ES" dirty="0" err="1"/>
              <a:t>pois</a:t>
            </a:r>
            <a:r>
              <a:rPr lang="es-ES" dirty="0"/>
              <a:t> se reduce </a:t>
            </a:r>
            <a:r>
              <a:rPr lang="es-ES" dirty="0" err="1"/>
              <a:t>só</a:t>
            </a:r>
            <a:r>
              <a:rPr lang="es-ES" dirty="0"/>
              <a:t> </a:t>
            </a:r>
            <a:r>
              <a:rPr lang="es-ES" dirty="0" err="1"/>
              <a:t>ó</a:t>
            </a:r>
            <a:r>
              <a:rPr lang="es-ES" dirty="0"/>
              <a:t> uso da </a:t>
            </a:r>
            <a:r>
              <a:rPr lang="es-ES" dirty="0" err="1"/>
              <a:t>cor</a:t>
            </a:r>
            <a:r>
              <a:rPr lang="es-ES" dirty="0"/>
              <a:t>, a apreciar a </a:t>
            </a:r>
            <a:r>
              <a:rPr lang="es-ES" dirty="0" err="1"/>
              <a:t>cor</a:t>
            </a:r>
            <a:r>
              <a:rPr lang="es-ES" dirty="0"/>
              <a:t> en si </a:t>
            </a:r>
            <a:r>
              <a:rPr lang="es-ES" dirty="0" err="1"/>
              <a:t>mesma</a:t>
            </a:r>
            <a:r>
              <a:rPr lang="es-ES" dirty="0"/>
              <a:t> que actúa directamente sobre os sentidos.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A </a:t>
            </a:r>
            <a:r>
              <a:rPr lang="es-ES" dirty="0"/>
              <a:t>pintura abstracta racha </a:t>
            </a:r>
            <a:r>
              <a:rPr lang="es-ES" dirty="0" err="1"/>
              <a:t>cos</a:t>
            </a:r>
            <a:r>
              <a:rPr lang="es-ES" dirty="0"/>
              <a:t> principios da pintura anterior: remata coa simetría, </a:t>
            </a:r>
            <a:r>
              <a:rPr lang="es-ES" dirty="0" err="1"/>
              <a:t>co</a:t>
            </a:r>
            <a:r>
              <a:rPr lang="es-ES" dirty="0"/>
              <a:t> modelado, coa perspectiva, coas luces, coas sombras, </a:t>
            </a:r>
            <a:r>
              <a:rPr lang="es-ES" dirty="0" err="1"/>
              <a:t>co</a:t>
            </a:r>
            <a:r>
              <a:rPr lang="es-ES" dirty="0"/>
              <a:t> </a:t>
            </a:r>
            <a:r>
              <a:rPr lang="es-ES" dirty="0" err="1"/>
              <a:t>orde</a:t>
            </a:r>
            <a:r>
              <a:rPr lang="es-ES" dirty="0"/>
              <a:t>...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429" y="230586"/>
            <a:ext cx="6782303" cy="618682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691429" y="6417408"/>
            <a:ext cx="7029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err="1" smtClean="0"/>
              <a:t>Tableau</a:t>
            </a:r>
            <a:r>
              <a:rPr lang="gl-ES" dirty="0" smtClean="0"/>
              <a:t> IV. Composición en rombo con vermello, gris.... </a:t>
            </a:r>
            <a:r>
              <a:rPr lang="gl-ES" dirty="0" err="1" smtClean="0"/>
              <a:t>Mondrian</a:t>
            </a:r>
            <a:r>
              <a:rPr lang="gl-ES" dirty="0" smtClean="0"/>
              <a:t>. 1924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58598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7565" y="508883"/>
            <a:ext cx="389613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Nos </a:t>
            </a:r>
            <a:r>
              <a:rPr lang="es-ES" dirty="0" err="1"/>
              <a:t>seus</a:t>
            </a:r>
            <a:r>
              <a:rPr lang="es-ES" dirty="0"/>
              <a:t> </a:t>
            </a:r>
            <a:r>
              <a:rPr lang="es-ES" dirty="0" err="1"/>
              <a:t>ensaios</a:t>
            </a:r>
            <a:r>
              <a:rPr lang="es-ES" dirty="0"/>
              <a:t>, </a:t>
            </a:r>
            <a:r>
              <a:rPr lang="es-ES" dirty="0" err="1"/>
              <a:t>Delaunay</a:t>
            </a:r>
            <a:r>
              <a:rPr lang="es-ES" dirty="0"/>
              <a:t> escribía</a:t>
            </a:r>
            <a:r>
              <a:rPr lang="es-ES" dirty="0" smtClean="0"/>
              <a:t>:</a:t>
            </a:r>
          </a:p>
          <a:p>
            <a:endParaRPr lang="es-ES" dirty="0"/>
          </a:p>
          <a:p>
            <a:pPr algn="just"/>
            <a:r>
              <a:rPr lang="es-ES" dirty="0"/>
              <a:t>“ </a:t>
            </a:r>
            <a:r>
              <a:rPr lang="es-ES" dirty="0" err="1"/>
              <a:t>Hai</a:t>
            </a:r>
            <a:r>
              <a:rPr lang="es-ES" dirty="0"/>
              <a:t> que evitar o </a:t>
            </a:r>
            <a:r>
              <a:rPr lang="es-ES" dirty="0" err="1"/>
              <a:t>recoñecemento</a:t>
            </a:r>
            <a:r>
              <a:rPr lang="es-ES" dirty="0"/>
              <a:t> do tema porque sitúa a obra </a:t>
            </a:r>
            <a:r>
              <a:rPr lang="es-ES" dirty="0" err="1"/>
              <a:t>nun</a:t>
            </a:r>
            <a:r>
              <a:rPr lang="es-ES" dirty="0"/>
              <a:t> mundo de </a:t>
            </a:r>
            <a:r>
              <a:rPr lang="es-ES" dirty="0" err="1"/>
              <a:t>obxectos</a:t>
            </a:r>
            <a:r>
              <a:rPr lang="es-ES" dirty="0"/>
              <a:t> finitos </a:t>
            </a:r>
            <a:r>
              <a:rPr lang="es-ES" dirty="0" err="1"/>
              <a:t>nunha</a:t>
            </a:r>
            <a:r>
              <a:rPr lang="es-ES" dirty="0"/>
              <a:t> distancia e tempo medibles; </a:t>
            </a:r>
            <a:r>
              <a:rPr lang="es-ES" dirty="0" err="1"/>
              <a:t>hai</a:t>
            </a:r>
            <a:r>
              <a:rPr lang="es-ES" dirty="0"/>
              <a:t> que realizar </a:t>
            </a:r>
            <a:r>
              <a:rPr lang="es-ES" dirty="0" err="1"/>
              <a:t>unha</a:t>
            </a:r>
            <a:r>
              <a:rPr lang="es-ES" dirty="0"/>
              <a:t> </a:t>
            </a:r>
            <a:r>
              <a:rPr lang="es-ES" dirty="0" err="1"/>
              <a:t>construción</a:t>
            </a:r>
            <a:r>
              <a:rPr lang="es-ES" dirty="0"/>
              <a:t> pictórica na que </a:t>
            </a:r>
            <a:r>
              <a:rPr lang="es-ES" dirty="0" err="1"/>
              <a:t>poida</a:t>
            </a:r>
            <a:r>
              <a:rPr lang="es-ES" dirty="0"/>
              <a:t> incorporarse a visión e a mente na </a:t>
            </a:r>
            <a:r>
              <a:rPr lang="es-ES" dirty="0" err="1"/>
              <a:t>súa</a:t>
            </a:r>
            <a:r>
              <a:rPr lang="es-ES" dirty="0"/>
              <a:t> continua </a:t>
            </a:r>
            <a:r>
              <a:rPr lang="es-ES" dirty="0" err="1"/>
              <a:t>mobilidade</a:t>
            </a:r>
            <a:r>
              <a:rPr lang="es-ES" dirty="0"/>
              <a:t> e así aportar á mente a intuición da </a:t>
            </a:r>
            <a:r>
              <a:rPr lang="es-ES" dirty="0" err="1"/>
              <a:t>súa</a:t>
            </a:r>
            <a:r>
              <a:rPr lang="es-ES" dirty="0"/>
              <a:t> simultánea concentración en si </a:t>
            </a:r>
            <a:r>
              <a:rPr lang="es-ES" dirty="0" err="1"/>
              <a:t>mesma</a:t>
            </a:r>
            <a:r>
              <a:rPr lang="es-ES" dirty="0"/>
              <a:t> e o </a:t>
            </a:r>
            <a:r>
              <a:rPr lang="es-ES" dirty="0" err="1"/>
              <a:t>seu</a:t>
            </a:r>
            <a:r>
              <a:rPr lang="es-ES" dirty="0"/>
              <a:t> </a:t>
            </a:r>
            <a:r>
              <a:rPr lang="es-ES" dirty="0" err="1"/>
              <a:t>espallamento</a:t>
            </a:r>
            <a:r>
              <a:rPr lang="es-ES" dirty="0"/>
              <a:t> para aprehender a </a:t>
            </a:r>
            <a:r>
              <a:rPr lang="es-ES" dirty="0" err="1"/>
              <a:t>totalidade</a:t>
            </a:r>
            <a:r>
              <a:rPr lang="es-ES" dirty="0"/>
              <a:t> do mundo”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416" y="0"/>
            <a:ext cx="6910697" cy="653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8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13468" y="477078"/>
            <a:ext cx="344291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A música </a:t>
            </a:r>
            <a:r>
              <a:rPr lang="es-ES" dirty="0" err="1"/>
              <a:t>vai</a:t>
            </a:r>
            <a:r>
              <a:rPr lang="es-ES" dirty="0"/>
              <a:t> ser </a:t>
            </a:r>
            <a:r>
              <a:rPr lang="es-ES" dirty="0" err="1"/>
              <a:t>unha</a:t>
            </a:r>
            <a:r>
              <a:rPr lang="es-ES" dirty="0"/>
              <a:t> </a:t>
            </a:r>
            <a:r>
              <a:rPr lang="es-ES" dirty="0" err="1"/>
              <a:t>fonte</a:t>
            </a:r>
            <a:r>
              <a:rPr lang="es-ES" dirty="0"/>
              <a:t> de inspiración.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A </a:t>
            </a:r>
            <a:r>
              <a:rPr lang="es-ES" dirty="0" err="1"/>
              <a:t>súa</a:t>
            </a:r>
            <a:r>
              <a:rPr lang="es-ES" dirty="0"/>
              <a:t> </a:t>
            </a:r>
            <a:r>
              <a:rPr lang="es-ES" dirty="0" err="1"/>
              <a:t>capacidade</a:t>
            </a:r>
            <a:r>
              <a:rPr lang="es-ES" dirty="0"/>
              <a:t> de transportar </a:t>
            </a:r>
            <a:r>
              <a:rPr lang="es-ES" dirty="0" err="1"/>
              <a:t>ó</a:t>
            </a:r>
            <a:r>
              <a:rPr lang="es-ES" dirty="0"/>
              <a:t> </a:t>
            </a:r>
            <a:r>
              <a:rPr lang="es-ES" dirty="0" err="1"/>
              <a:t>ouvinte</a:t>
            </a:r>
            <a:r>
              <a:rPr lang="es-ES" dirty="0"/>
              <a:t> a </a:t>
            </a:r>
            <a:r>
              <a:rPr lang="es-ES" dirty="0" err="1"/>
              <a:t>outros</a:t>
            </a:r>
            <a:r>
              <a:rPr lang="es-ES" dirty="0"/>
              <a:t> mundos, </a:t>
            </a:r>
            <a:r>
              <a:rPr lang="es-ES" dirty="0" err="1"/>
              <a:t>sen</a:t>
            </a:r>
            <a:r>
              <a:rPr lang="es-ES" dirty="0"/>
              <a:t> </a:t>
            </a:r>
            <a:r>
              <a:rPr lang="es-ES" dirty="0" err="1"/>
              <a:t>necesidade</a:t>
            </a:r>
            <a:r>
              <a:rPr lang="es-ES" dirty="0"/>
              <a:t> </a:t>
            </a:r>
            <a:r>
              <a:rPr lang="es-ES" dirty="0" err="1"/>
              <a:t>dunha</a:t>
            </a:r>
            <a:r>
              <a:rPr lang="es-ES" dirty="0"/>
              <a:t> representación directa da </a:t>
            </a:r>
            <a:r>
              <a:rPr lang="es-ES" dirty="0" err="1"/>
              <a:t>natureza</a:t>
            </a:r>
            <a:r>
              <a:rPr lang="es-ES" dirty="0"/>
              <a:t>, </a:t>
            </a:r>
            <a:r>
              <a:rPr lang="es-ES" dirty="0" err="1"/>
              <a:t>serviu</a:t>
            </a:r>
            <a:r>
              <a:rPr lang="es-ES" dirty="0"/>
              <a:t> de guía </a:t>
            </a:r>
            <a:r>
              <a:rPr lang="es-ES" dirty="0" err="1"/>
              <a:t>ós</a:t>
            </a:r>
            <a:r>
              <a:rPr lang="es-ES" dirty="0"/>
              <a:t> pintores abstractos.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Se </a:t>
            </a:r>
            <a:r>
              <a:rPr lang="es-ES" dirty="0"/>
              <a:t>a música podía ser abstracta, ordenada e cargada de emoción (capaz de </a:t>
            </a:r>
            <a:r>
              <a:rPr lang="es-ES" dirty="0" err="1"/>
              <a:t>facer</a:t>
            </a:r>
            <a:r>
              <a:rPr lang="es-ES" dirty="0"/>
              <a:t> </a:t>
            </a:r>
            <a:r>
              <a:rPr lang="es-ES" dirty="0" err="1"/>
              <a:t>imaxinar</a:t>
            </a:r>
            <a:r>
              <a:rPr lang="es-ES" dirty="0"/>
              <a:t> a risa dos </a:t>
            </a:r>
            <a:r>
              <a:rPr lang="es-ES" dirty="0" err="1"/>
              <a:t>nenos</a:t>
            </a:r>
            <a:r>
              <a:rPr lang="es-ES" dirty="0"/>
              <a:t>, o campo, a infancia...), </a:t>
            </a:r>
            <a:r>
              <a:rPr lang="es-ES" dirty="0" err="1"/>
              <a:t>tamén</a:t>
            </a:r>
            <a:r>
              <a:rPr lang="es-ES" dirty="0"/>
              <a:t> podía selo a </a:t>
            </a:r>
            <a:r>
              <a:rPr lang="es-ES" dirty="0" smtClean="0"/>
              <a:t>pintura</a:t>
            </a:r>
            <a:r>
              <a:rPr lang="es-ES" dirty="0" smtClean="0"/>
              <a:t>.</a:t>
            </a:r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                            Ritmos. </a:t>
            </a:r>
            <a:r>
              <a:rPr lang="es-ES" dirty="0" err="1" smtClean="0"/>
              <a:t>Delaunay</a:t>
            </a:r>
            <a:r>
              <a:rPr lang="es-ES" dirty="0" smtClean="0"/>
              <a:t>.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294" y="0"/>
            <a:ext cx="5349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9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57810" y="683812"/>
            <a:ext cx="397565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ANTECEDENTES</a:t>
            </a:r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O </a:t>
            </a:r>
            <a:r>
              <a:rPr lang="es-ES" dirty="0" err="1"/>
              <a:t>camiño</a:t>
            </a:r>
            <a:r>
              <a:rPr lang="es-ES" dirty="0"/>
              <a:t> cara á abstracción, a arte </a:t>
            </a:r>
            <a:r>
              <a:rPr lang="es-ES" dirty="0" err="1"/>
              <a:t>sen</a:t>
            </a:r>
            <a:r>
              <a:rPr lang="es-ES" dirty="0"/>
              <a:t> representación, ten os </a:t>
            </a:r>
            <a:r>
              <a:rPr lang="es-ES" dirty="0" err="1"/>
              <a:t>seus</a:t>
            </a:r>
            <a:r>
              <a:rPr lang="es-ES" dirty="0"/>
              <a:t> inicios </a:t>
            </a:r>
            <a:r>
              <a:rPr lang="es-ES" dirty="0" err="1"/>
              <a:t>nas</a:t>
            </a:r>
            <a:r>
              <a:rPr lang="es-ES" dirty="0"/>
              <a:t> </a:t>
            </a:r>
            <a:r>
              <a:rPr lang="es-ES" dirty="0" err="1"/>
              <a:t>primeiras</a:t>
            </a:r>
            <a:r>
              <a:rPr lang="es-ES" dirty="0"/>
              <a:t> décadas so s. XX.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Os </a:t>
            </a:r>
            <a:r>
              <a:rPr lang="es-ES" dirty="0" err="1"/>
              <a:t>fauvistas</a:t>
            </a:r>
            <a:r>
              <a:rPr lang="es-ES" dirty="0"/>
              <a:t> e expresionistas </a:t>
            </a:r>
            <a:r>
              <a:rPr lang="es-ES" dirty="0" err="1"/>
              <a:t>nas</a:t>
            </a:r>
            <a:r>
              <a:rPr lang="es-ES" dirty="0"/>
              <a:t> </a:t>
            </a:r>
            <a:r>
              <a:rPr lang="es-ES" dirty="0" err="1"/>
              <a:t>súas</a:t>
            </a:r>
            <a:r>
              <a:rPr lang="es-ES" dirty="0"/>
              <a:t> obras asignaron </a:t>
            </a:r>
            <a:r>
              <a:rPr lang="es-ES" dirty="0" err="1"/>
              <a:t>cores</a:t>
            </a:r>
            <a:r>
              <a:rPr lang="es-ES" dirty="0"/>
              <a:t> </a:t>
            </a:r>
            <a:r>
              <a:rPr lang="es-ES" dirty="0" err="1"/>
              <a:t>ós</a:t>
            </a:r>
            <a:r>
              <a:rPr lang="es-ES" dirty="0"/>
              <a:t> </a:t>
            </a:r>
            <a:r>
              <a:rPr lang="es-ES" dirty="0" err="1"/>
              <a:t>obxectos</a:t>
            </a:r>
            <a:r>
              <a:rPr lang="es-ES" dirty="0"/>
              <a:t> distintos </a:t>
            </a:r>
            <a:r>
              <a:rPr lang="es-ES" dirty="0" err="1"/>
              <a:t>ós</a:t>
            </a:r>
            <a:r>
              <a:rPr lang="es-ES" dirty="0"/>
              <a:t> da </a:t>
            </a:r>
            <a:r>
              <a:rPr lang="es-ES" dirty="0" err="1"/>
              <a:t>natureza</a:t>
            </a:r>
            <a:r>
              <a:rPr lang="es-ES" dirty="0"/>
              <a:t>; </a:t>
            </a:r>
            <a:endParaRPr lang="es-ES" dirty="0" smtClean="0"/>
          </a:p>
          <a:p>
            <a:pPr algn="just"/>
            <a:r>
              <a:rPr lang="es-ES" dirty="0" smtClean="0"/>
              <a:t>o </a:t>
            </a:r>
            <a:r>
              <a:rPr lang="es-ES" dirty="0"/>
              <a:t>cubismo </a:t>
            </a:r>
            <a:r>
              <a:rPr lang="es-ES" dirty="0" err="1"/>
              <a:t>dividiu</a:t>
            </a:r>
            <a:r>
              <a:rPr lang="es-ES" dirty="0"/>
              <a:t> en numerosos planos os </a:t>
            </a:r>
            <a:r>
              <a:rPr lang="es-ES" dirty="0" err="1"/>
              <a:t>obxectos</a:t>
            </a:r>
            <a:r>
              <a:rPr lang="es-ES" dirty="0"/>
              <a:t> </a:t>
            </a:r>
            <a:endParaRPr lang="es-ES" dirty="0" smtClean="0"/>
          </a:p>
          <a:p>
            <a:pPr algn="just"/>
            <a:r>
              <a:rPr lang="es-ES" dirty="0" smtClean="0"/>
              <a:t>os </a:t>
            </a:r>
            <a:r>
              <a:rPr lang="es-ES" dirty="0"/>
              <a:t>futuristas intentaron introducir o tempo e o </a:t>
            </a:r>
            <a:r>
              <a:rPr lang="es-ES" dirty="0" err="1"/>
              <a:t>movemento</a:t>
            </a:r>
            <a:r>
              <a:rPr lang="es-ES" dirty="0"/>
              <a:t> </a:t>
            </a:r>
            <a:r>
              <a:rPr lang="es-ES" dirty="0" err="1"/>
              <a:t>nas</a:t>
            </a:r>
            <a:r>
              <a:rPr lang="es-ES" dirty="0"/>
              <a:t> </a:t>
            </a:r>
            <a:r>
              <a:rPr lang="es-ES" dirty="0" err="1"/>
              <a:t>súas</a:t>
            </a:r>
            <a:r>
              <a:rPr lang="es-ES" dirty="0"/>
              <a:t> obras</a:t>
            </a:r>
            <a:r>
              <a:rPr lang="es-ES" dirty="0" smtClean="0"/>
              <a:t>.</a:t>
            </a:r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 </a:t>
            </a:r>
            <a:r>
              <a:rPr lang="es-ES" dirty="0" err="1"/>
              <a:t>Tamén</a:t>
            </a:r>
            <a:r>
              <a:rPr lang="es-ES" dirty="0"/>
              <a:t> </a:t>
            </a:r>
            <a:r>
              <a:rPr lang="es-ES" dirty="0" smtClean="0"/>
              <a:t>son antecedentes </a:t>
            </a:r>
            <a:r>
              <a:rPr lang="es-ES" dirty="0"/>
              <a:t>da abstracción </a:t>
            </a:r>
            <a:r>
              <a:rPr lang="es-ES" dirty="0" smtClean="0"/>
              <a:t> </a:t>
            </a:r>
            <a:r>
              <a:rPr lang="es-ES" dirty="0"/>
              <a:t>representantes do “orfismo” (termo creado polo poeta </a:t>
            </a:r>
            <a:r>
              <a:rPr lang="es-ES" dirty="0" err="1"/>
              <a:t>Apollinaire</a:t>
            </a:r>
            <a:r>
              <a:rPr lang="es-ES" dirty="0"/>
              <a:t>) como </a:t>
            </a:r>
            <a:r>
              <a:rPr lang="es-ES" dirty="0" err="1"/>
              <a:t>Delaunay</a:t>
            </a:r>
            <a:r>
              <a:rPr lang="es-ES" dirty="0"/>
              <a:t>, coas </a:t>
            </a:r>
            <a:r>
              <a:rPr lang="es-ES" dirty="0" err="1"/>
              <a:t>súas</a:t>
            </a:r>
            <a:r>
              <a:rPr lang="es-ES" dirty="0"/>
              <a:t> “</a:t>
            </a:r>
            <a:r>
              <a:rPr lang="es-ES" dirty="0" err="1"/>
              <a:t>fiestras</a:t>
            </a:r>
            <a:r>
              <a:rPr lang="es-ES" dirty="0"/>
              <a:t>”, Fran </a:t>
            </a:r>
            <a:r>
              <a:rPr lang="es-ES" dirty="0" err="1"/>
              <a:t>Kupka</a:t>
            </a:r>
            <a:r>
              <a:rPr lang="es-ES" dirty="0"/>
              <a:t> e </a:t>
            </a:r>
            <a:r>
              <a:rPr lang="es-ES" dirty="0" err="1"/>
              <a:t>ó</a:t>
            </a:r>
            <a:r>
              <a:rPr lang="es-ES" dirty="0"/>
              <a:t> </a:t>
            </a:r>
            <a:r>
              <a:rPr lang="es-ES" dirty="0" err="1"/>
              <a:t>uruguaio</a:t>
            </a:r>
            <a:r>
              <a:rPr lang="es-ES" dirty="0"/>
              <a:t> Torres García, </a:t>
            </a:r>
            <a:r>
              <a:rPr lang="es-ES" dirty="0" err="1"/>
              <a:t>quen</a:t>
            </a:r>
            <a:r>
              <a:rPr lang="es-ES" dirty="0"/>
              <a:t> nos </a:t>
            </a:r>
            <a:r>
              <a:rPr lang="es-ES" dirty="0" err="1"/>
              <a:t>seus</a:t>
            </a:r>
            <a:r>
              <a:rPr lang="es-ES" dirty="0"/>
              <a:t> </a:t>
            </a:r>
            <a:r>
              <a:rPr lang="es-ES" dirty="0" err="1"/>
              <a:t>cadros</a:t>
            </a:r>
            <a:r>
              <a:rPr lang="es-ES" dirty="0"/>
              <a:t> utiliza caracteres </a:t>
            </a:r>
            <a:r>
              <a:rPr lang="es-ES" dirty="0" err="1"/>
              <a:t>semellantes</a:t>
            </a:r>
            <a:r>
              <a:rPr lang="es-ES" dirty="0"/>
              <a:t> á escritura </a:t>
            </a:r>
            <a:r>
              <a:rPr lang="es-ES" dirty="0" err="1"/>
              <a:t>xeroglífica</a:t>
            </a:r>
            <a:r>
              <a:rPr lang="es-ES" dirty="0"/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419" y="373710"/>
            <a:ext cx="2488758" cy="338968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205" y="373710"/>
            <a:ext cx="2423131" cy="335038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3419" y="3937862"/>
            <a:ext cx="2488758" cy="283091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205" y="3872284"/>
            <a:ext cx="3136891" cy="298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9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593</TotalTime>
  <Words>2841</Words>
  <Application>Microsoft Office PowerPoint</Application>
  <PresentationFormat>Panorámica</PresentationFormat>
  <Paragraphs>361</Paragraphs>
  <Slides>41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47</cp:revision>
  <dcterms:created xsi:type="dcterms:W3CDTF">2025-07-08T08:26:07Z</dcterms:created>
  <dcterms:modified xsi:type="dcterms:W3CDTF">2025-07-13T16:04:19Z</dcterms:modified>
</cp:coreProperties>
</file>