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87" r:id="rId2"/>
    <p:sldId id="275" r:id="rId3"/>
    <p:sldId id="276" r:id="rId4"/>
    <p:sldId id="298" r:id="rId5"/>
    <p:sldId id="274" r:id="rId6"/>
    <p:sldId id="282" r:id="rId7"/>
    <p:sldId id="295" r:id="rId8"/>
    <p:sldId id="283" r:id="rId9"/>
    <p:sldId id="297" r:id="rId10"/>
    <p:sldId id="284" r:id="rId11"/>
    <p:sldId id="289" r:id="rId12"/>
    <p:sldId id="288" r:id="rId13"/>
    <p:sldId id="285" r:id="rId14"/>
    <p:sldId id="286" r:id="rId15"/>
    <p:sldId id="290" r:id="rId16"/>
    <p:sldId id="291" r:id="rId17"/>
    <p:sldId id="292" r:id="rId18"/>
    <p:sldId id="293" r:id="rId19"/>
    <p:sldId id="294" r:id="rId20"/>
    <p:sldId id="281" r:id="rId21"/>
    <p:sldId id="301" r:id="rId22"/>
    <p:sldId id="280" r:id="rId23"/>
    <p:sldId id="263" r:id="rId24"/>
    <p:sldId id="265" r:id="rId25"/>
    <p:sldId id="270" r:id="rId26"/>
    <p:sldId id="272" r:id="rId27"/>
    <p:sldId id="271" r:id="rId28"/>
    <p:sldId id="267" r:id="rId29"/>
    <p:sldId id="269" r:id="rId30"/>
    <p:sldId id="266" r:id="rId31"/>
    <p:sldId id="268" r:id="rId32"/>
    <p:sldId id="273" r:id="rId33"/>
    <p:sldId id="278" r:id="rId34"/>
    <p:sldId id="279" r:id="rId35"/>
    <p:sldId id="296" r:id="rId36"/>
    <p:sldId id="299" r:id="rId37"/>
    <p:sldId id="300" r:id="rId38"/>
    <p:sldId id="303" r:id="rId39"/>
    <p:sldId id="305" r:id="rId40"/>
    <p:sldId id="304" r:id="rId41"/>
    <p:sldId id="321" r:id="rId42"/>
    <p:sldId id="260" r:id="rId43"/>
    <p:sldId id="261" r:id="rId44"/>
    <p:sldId id="306" r:id="rId45"/>
    <p:sldId id="307" r:id="rId46"/>
    <p:sldId id="308" r:id="rId47"/>
    <p:sldId id="309" r:id="rId48"/>
    <p:sldId id="317" r:id="rId49"/>
    <p:sldId id="310" r:id="rId50"/>
    <p:sldId id="311" r:id="rId51"/>
    <p:sldId id="312" r:id="rId52"/>
    <p:sldId id="319" r:id="rId53"/>
    <p:sldId id="320" r:id="rId54"/>
    <p:sldId id="313" r:id="rId55"/>
    <p:sldId id="314" r:id="rId56"/>
    <p:sldId id="315" r:id="rId57"/>
    <p:sldId id="316" r:id="rId58"/>
    <p:sldId id="318" r:id="rId5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Hoja_de_c_lculo_de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84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4388489208633168"/>
          <c:y val="9.3406593406593727E-2"/>
          <c:w val="0.58633093525179869"/>
          <c:h val="0.7197802197802197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millóns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Sheet1!$B$1:$E$1</c:f>
              <c:numCache>
                <c:formatCode>General</c:formatCode>
                <c:ptCount val="4"/>
                <c:pt idx="0">
                  <c:v>1924</c:v>
                </c:pt>
                <c:pt idx="1">
                  <c:v>1927</c:v>
                </c:pt>
                <c:pt idx="2">
                  <c:v>1928</c:v>
                </c:pt>
                <c:pt idx="3">
                  <c:v>1929</c:v>
                </c:pt>
              </c:numCache>
            </c:numRef>
          </c:cat>
          <c:val>
            <c:numRef>
              <c:f>Sheet1!$B$2:$E$2</c:f>
              <c:numCache>
                <c:formatCode>General</c:formatCode>
                <c:ptCount val="4"/>
                <c:pt idx="0">
                  <c:v>1500</c:v>
                </c:pt>
                <c:pt idx="1">
                  <c:v>3500</c:v>
                </c:pt>
                <c:pt idx="2">
                  <c:v>5000</c:v>
                </c:pt>
                <c:pt idx="3">
                  <c:v>7000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dólares</c:v>
                </c:pt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Sheet1!$B$1:$E$1</c:f>
              <c:numCache>
                <c:formatCode>General</c:formatCode>
                <c:ptCount val="4"/>
                <c:pt idx="0">
                  <c:v>1924</c:v>
                </c:pt>
                <c:pt idx="1">
                  <c:v>1927</c:v>
                </c:pt>
                <c:pt idx="2">
                  <c:v>1928</c:v>
                </c:pt>
                <c:pt idx="3">
                  <c:v>1929</c:v>
                </c:pt>
              </c:numCache>
            </c:numRef>
          </c:cat>
          <c:val>
            <c:numRef>
              <c:f>Sheet1!$B$3:$E$3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 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Sheet1!$B$1:$E$1</c:f>
              <c:numCache>
                <c:formatCode>General</c:formatCode>
                <c:ptCount val="4"/>
                <c:pt idx="0">
                  <c:v>1924</c:v>
                </c:pt>
                <c:pt idx="1">
                  <c:v>1927</c:v>
                </c:pt>
                <c:pt idx="2">
                  <c:v>1928</c:v>
                </c:pt>
                <c:pt idx="3">
                  <c:v>1929</c:v>
                </c:pt>
              </c:numCache>
            </c:numRef>
          </c:cat>
          <c:val>
            <c:numRef>
              <c:f>Sheet1!$B$4:$E$4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244506368"/>
        <c:axId val="244510720"/>
        <c:axId val="0"/>
      </c:bar3DChart>
      <c:catAx>
        <c:axId val="244506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ES"/>
          </a:p>
        </c:txPr>
        <c:crossAx val="24451072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44510720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ES"/>
          </a:p>
        </c:txPr>
        <c:crossAx val="2445063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697841726618756"/>
          <c:y val="0.34065934065934139"/>
          <c:w val="0.21582733812949759"/>
          <c:h val="0.31868131868131866"/>
        </c:manualLayout>
      </c:layout>
      <c:overlay val="0"/>
      <c:spPr>
        <a:noFill/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735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E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84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2230215827338169"/>
          <c:y val="9.3406593406593505E-2"/>
          <c:w val="0.6079136690647482"/>
          <c:h val="0.7197802197802197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Dólares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Sheet1!$B$1:$E$1</c:f>
              <c:numCache>
                <c:formatCode>General</c:formatCode>
                <c:ptCount val="4"/>
                <c:pt idx="0">
                  <c:v>1929</c:v>
                </c:pt>
                <c:pt idx="1">
                  <c:v>1930</c:v>
                </c:pt>
                <c:pt idx="2">
                  <c:v>1931</c:v>
                </c:pt>
                <c:pt idx="3">
                  <c:v>1932</c:v>
                </c:pt>
              </c:numCache>
            </c:numRef>
          </c:cat>
          <c:val>
            <c:numRef>
              <c:f>Sheet1!$B$2:$E$2</c:f>
              <c:numCache>
                <c:formatCode>General</c:formatCode>
                <c:ptCount val="4"/>
                <c:pt idx="0">
                  <c:v>126</c:v>
                </c:pt>
                <c:pt idx="1">
                  <c:v>95</c:v>
                </c:pt>
                <c:pt idx="2">
                  <c:v>55</c:v>
                </c:pt>
                <c:pt idx="3">
                  <c:v>26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 </c:v>
                </c:pt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Sheet1!$B$1:$E$1</c:f>
              <c:numCache>
                <c:formatCode>General</c:formatCode>
                <c:ptCount val="4"/>
                <c:pt idx="0">
                  <c:v>1929</c:v>
                </c:pt>
                <c:pt idx="1">
                  <c:v>1930</c:v>
                </c:pt>
                <c:pt idx="2">
                  <c:v>1931</c:v>
                </c:pt>
                <c:pt idx="3">
                  <c:v>1932</c:v>
                </c:pt>
              </c:numCache>
            </c:numRef>
          </c:cat>
          <c:val>
            <c:numRef>
              <c:f>Sheet1!$B$3:$E$3</c:f>
              <c:numCache>
                <c:formatCode>General</c:formatCode>
                <c:ptCount val="4"/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  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Sheet1!$B$1:$E$1</c:f>
              <c:numCache>
                <c:formatCode>General</c:formatCode>
                <c:ptCount val="4"/>
                <c:pt idx="0">
                  <c:v>1929</c:v>
                </c:pt>
                <c:pt idx="1">
                  <c:v>1930</c:v>
                </c:pt>
                <c:pt idx="2">
                  <c:v>1931</c:v>
                </c:pt>
                <c:pt idx="3">
                  <c:v>1932</c:v>
                </c:pt>
              </c:numCache>
            </c:numRef>
          </c:cat>
          <c:val>
            <c:numRef>
              <c:f>Sheet1!$B$4:$E$4</c:f>
              <c:numCache>
                <c:formatCode>General</c:formatCode>
                <c:ptCount val="4"/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244518336"/>
        <c:axId val="244516704"/>
        <c:axId val="0"/>
      </c:bar3DChart>
      <c:catAx>
        <c:axId val="244518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ES"/>
          </a:p>
        </c:txPr>
        <c:crossAx val="24451670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44516704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ES"/>
          </a:p>
        </c:txPr>
        <c:crossAx val="2445183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633195812092195"/>
          <c:y val="0.32773008508331447"/>
          <c:w val="0.21582733812949748"/>
          <c:h val="0.31868131868131866"/>
        </c:manualLayout>
      </c:layout>
      <c:overlay val="0"/>
      <c:spPr>
        <a:noFill/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735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E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90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5.5682783205950152E-2"/>
          <c:y val="0.13445645174836943"/>
          <c:w val="0.58633093525179858"/>
          <c:h val="0.714285714285714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Parados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Sheet1!$B$1:$F$1</c:f>
              <c:numCache>
                <c:formatCode>General</c:formatCode>
                <c:ptCount val="5"/>
                <c:pt idx="0">
                  <c:v>1929</c:v>
                </c:pt>
                <c:pt idx="1">
                  <c:v>1930</c:v>
                </c:pt>
                <c:pt idx="2">
                  <c:v>1931</c:v>
                </c:pt>
                <c:pt idx="3">
                  <c:v>1932</c:v>
                </c:pt>
                <c:pt idx="4">
                  <c:v>1933</c:v>
                </c:pt>
              </c:numCache>
            </c:numRef>
          </c:cat>
          <c:val>
            <c:numRef>
              <c:f>Sheet1!$B$2:$F$2</c:f>
              <c:numCache>
                <c:formatCode>General</c:formatCode>
                <c:ptCount val="5"/>
                <c:pt idx="0">
                  <c:v>2</c:v>
                </c:pt>
                <c:pt idx="1">
                  <c:v>4</c:v>
                </c:pt>
                <c:pt idx="2">
                  <c:v>8</c:v>
                </c:pt>
                <c:pt idx="3">
                  <c:v>12</c:v>
                </c:pt>
                <c:pt idx="4">
                  <c:v>13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Pob. Activ</c:v>
                </c:pt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Sheet1!$B$1:$F$1</c:f>
              <c:numCache>
                <c:formatCode>General</c:formatCode>
                <c:ptCount val="5"/>
                <c:pt idx="0">
                  <c:v>1929</c:v>
                </c:pt>
                <c:pt idx="1">
                  <c:v>1930</c:v>
                </c:pt>
                <c:pt idx="2">
                  <c:v>1931</c:v>
                </c:pt>
                <c:pt idx="3">
                  <c:v>1932</c:v>
                </c:pt>
                <c:pt idx="4">
                  <c:v>1933</c:v>
                </c:pt>
              </c:numCache>
            </c:numRef>
          </c:cat>
          <c:val>
            <c:numRef>
              <c:f>Sheet1!$B$3:$F$3</c:f>
              <c:numCache>
                <c:formatCode>General</c:formatCode>
                <c:ptCount val="5"/>
                <c:pt idx="0">
                  <c:v>3</c:v>
                </c:pt>
                <c:pt idx="1">
                  <c:v>9</c:v>
                </c:pt>
                <c:pt idx="2">
                  <c:v>16</c:v>
                </c:pt>
                <c:pt idx="3">
                  <c:v>24</c:v>
                </c:pt>
                <c:pt idx="4">
                  <c:v>27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Sheet1!$B$1:$F$1</c:f>
              <c:numCache>
                <c:formatCode>General</c:formatCode>
                <c:ptCount val="5"/>
                <c:pt idx="0">
                  <c:v>1929</c:v>
                </c:pt>
                <c:pt idx="1">
                  <c:v>1930</c:v>
                </c:pt>
                <c:pt idx="2">
                  <c:v>1931</c:v>
                </c:pt>
                <c:pt idx="3">
                  <c:v>1932</c:v>
                </c:pt>
                <c:pt idx="4">
                  <c:v>1933</c:v>
                </c:pt>
              </c:numCache>
            </c:numRef>
          </c:cat>
          <c:val>
            <c:numRef>
              <c:f>Sheet1!$B$4:$F$4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244519424"/>
        <c:axId val="244504192"/>
        <c:axId val="0"/>
      </c:bar3DChart>
      <c:catAx>
        <c:axId val="244519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ES"/>
          </a:p>
        </c:txPr>
        <c:crossAx val="24450419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44504192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ES"/>
          </a:p>
        </c:txPr>
        <c:crossAx val="2445194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266187050359717"/>
          <c:y val="0.34065934065934078"/>
          <c:w val="0.25899280575539568"/>
          <c:h val="0.31868131868131866"/>
        </c:manualLayout>
      </c:layout>
      <c:overlay val="0"/>
      <c:spPr>
        <a:noFill/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735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ES"/>
    </a:p>
  </c:txPr>
  <c:externalData r:id="rId1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0.73582</cdr:x>
      <cdr:y>0.07775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3548180" cy="249958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gl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35221-D597-4CEB-BE05-13BDA8061D7A}" type="datetimeFigureOut">
              <a:rPr lang="es-ES" smtClean="0"/>
              <a:pPr/>
              <a:t>10/04/2023</a:t>
            </a:fld>
            <a:endParaRPr lang="gl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gl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gl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BF4C67-7B70-4FF4-B79C-7B63CB34A710}" type="slidenum">
              <a:rPr lang="gl-ES" smtClean="0"/>
              <a:pPr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199334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F4C67-7B70-4FF4-B79C-7B63CB34A710}" type="slidenum">
              <a:rPr lang="gl-ES" smtClean="0"/>
              <a:pPr/>
              <a:t>8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846582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gl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8721-C3A7-400E-9D43-54F98BDD646A}" type="datetimeFigureOut">
              <a:rPr lang="es-ES" smtClean="0"/>
              <a:pPr/>
              <a:t>10/04/2023</a:t>
            </a:fld>
            <a:endParaRPr lang="gl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73B1E-A70E-4A09-AFBD-A7CC35CECEF6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8721-C3A7-400E-9D43-54F98BDD646A}" type="datetimeFigureOut">
              <a:rPr lang="es-ES" smtClean="0"/>
              <a:pPr/>
              <a:t>10/04/2023</a:t>
            </a:fld>
            <a:endParaRPr lang="gl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73B1E-A70E-4A09-AFBD-A7CC35CECEF6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8721-C3A7-400E-9D43-54F98BDD646A}" type="datetimeFigureOut">
              <a:rPr lang="es-ES" smtClean="0"/>
              <a:pPr/>
              <a:t>10/04/2023</a:t>
            </a:fld>
            <a:endParaRPr lang="gl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73B1E-A70E-4A09-AFBD-A7CC35CECEF6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8721-C3A7-400E-9D43-54F98BDD646A}" type="datetimeFigureOut">
              <a:rPr lang="es-ES" smtClean="0"/>
              <a:pPr/>
              <a:t>10/04/2023</a:t>
            </a:fld>
            <a:endParaRPr lang="gl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73B1E-A70E-4A09-AFBD-A7CC35CECEF6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8721-C3A7-400E-9D43-54F98BDD646A}" type="datetimeFigureOut">
              <a:rPr lang="es-ES" smtClean="0"/>
              <a:pPr/>
              <a:t>10/04/2023</a:t>
            </a:fld>
            <a:endParaRPr lang="gl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73B1E-A70E-4A09-AFBD-A7CC35CECEF6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8721-C3A7-400E-9D43-54F98BDD646A}" type="datetimeFigureOut">
              <a:rPr lang="es-ES" smtClean="0"/>
              <a:pPr/>
              <a:t>10/04/2023</a:t>
            </a:fld>
            <a:endParaRPr lang="gl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73B1E-A70E-4A09-AFBD-A7CC35CECEF6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8721-C3A7-400E-9D43-54F98BDD646A}" type="datetimeFigureOut">
              <a:rPr lang="es-ES" smtClean="0"/>
              <a:pPr/>
              <a:t>10/04/2023</a:t>
            </a:fld>
            <a:endParaRPr lang="gl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73B1E-A70E-4A09-AFBD-A7CC35CECEF6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8721-C3A7-400E-9D43-54F98BDD646A}" type="datetimeFigureOut">
              <a:rPr lang="es-ES" smtClean="0"/>
              <a:pPr/>
              <a:t>10/04/2023</a:t>
            </a:fld>
            <a:endParaRPr lang="gl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73B1E-A70E-4A09-AFBD-A7CC35CECEF6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8721-C3A7-400E-9D43-54F98BDD646A}" type="datetimeFigureOut">
              <a:rPr lang="es-ES" smtClean="0"/>
              <a:pPr/>
              <a:t>10/04/2023</a:t>
            </a:fld>
            <a:endParaRPr lang="gl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73B1E-A70E-4A09-AFBD-A7CC35CECEF6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8721-C3A7-400E-9D43-54F98BDD646A}" type="datetimeFigureOut">
              <a:rPr lang="es-ES" smtClean="0"/>
              <a:pPr/>
              <a:t>10/04/2023</a:t>
            </a:fld>
            <a:endParaRPr lang="gl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73B1E-A70E-4A09-AFBD-A7CC35CECEF6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gl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8721-C3A7-400E-9D43-54F98BDD646A}" type="datetimeFigureOut">
              <a:rPr lang="es-ES" smtClean="0"/>
              <a:pPr/>
              <a:t>10/04/2023</a:t>
            </a:fld>
            <a:endParaRPr lang="gl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73B1E-A70E-4A09-AFBD-A7CC35CECEF6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48721-C3A7-400E-9D43-54F98BDD646A}" type="datetimeFigureOut">
              <a:rPr lang="es-ES" smtClean="0"/>
              <a:pPr/>
              <a:t>10/04/2023</a:t>
            </a:fld>
            <a:endParaRPr lang="gl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gl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73B1E-A70E-4A09-AFBD-A7CC35CECEF6}" type="slidenum">
              <a:rPr lang="gl-ES" smtClean="0"/>
              <a:pPr/>
              <a:t>‹Nº›</a:t>
            </a:fld>
            <a:endParaRPr lang="gl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214290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3200" b="1" dirty="0" smtClean="0">
                <a:latin typeface="Times New Roman" pitchFamily="18" charset="0"/>
                <a:cs typeface="Times New Roman" pitchFamily="18" charset="0"/>
              </a:rPr>
              <a:t>            A ECONOMÍA DE ENTREGUERRAS.</a:t>
            </a:r>
          </a:p>
          <a:p>
            <a:r>
              <a:rPr lang="gl-ES" sz="3200" b="1" dirty="0" smtClean="0">
                <a:latin typeface="Times New Roman" pitchFamily="18" charset="0"/>
                <a:cs typeface="Times New Roman" pitchFamily="18" charset="0"/>
              </a:rPr>
              <a:t>                             (1914-1939)</a:t>
            </a:r>
          </a:p>
          <a:p>
            <a:r>
              <a:rPr lang="gl-E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gl-ES" sz="3200" b="1" dirty="0" smtClean="0">
                <a:latin typeface="Times New Roman" pitchFamily="18" charset="0"/>
                <a:cs typeface="Times New Roman" pitchFamily="18" charset="0"/>
              </a:rPr>
              <a:t>           A PROSPERITY DOS ANOS 20.</a:t>
            </a:r>
          </a:p>
          <a:p>
            <a:r>
              <a:rPr lang="gl-ES" sz="3200" b="1" dirty="0" smtClean="0">
                <a:latin typeface="Times New Roman" pitchFamily="18" charset="0"/>
                <a:cs typeface="Times New Roman" pitchFamily="18" charset="0"/>
              </a:rPr>
              <a:t>        A CRISE DE 1929. A GRAN DEPRESIÓN.</a:t>
            </a:r>
            <a:endParaRPr lang="gl-E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3071810"/>
            <a:ext cx="3768159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2928934"/>
            <a:ext cx="458336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14282" y="117693"/>
            <a:ext cx="871543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sz="2400" b="1" u="sng" dirty="0" smtClean="0">
                <a:latin typeface="Times New Roman" pitchFamily="18" charset="0"/>
                <a:cs typeface="Times New Roman" pitchFamily="18" charset="0"/>
              </a:rPr>
              <a:t>2.3. A HIPERINFLACIÓN EN ALEMAÑA. 1923</a:t>
            </a:r>
          </a:p>
          <a:p>
            <a:pPr algn="just"/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O proceso inflacionista en Alemaña agravouse ó recorrer  o estado á emisión de billetes como medio de sufragar os importantes gastos e reducir as débedas , incluídas as indemnizacións, que tiña que soportar.</a:t>
            </a:r>
          </a:p>
          <a:p>
            <a:pPr algn="just"/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Segundo </a:t>
            </a:r>
            <a:r>
              <a:rPr lang="gl-ES" sz="2000" dirty="0" err="1" smtClean="0">
                <a:latin typeface="Times New Roman" pitchFamily="18" charset="0"/>
                <a:cs typeface="Times New Roman" pitchFamily="18" charset="0"/>
              </a:rPr>
              <a:t>Launay</a:t>
            </a:r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gl-ES" sz="2000" dirty="0" err="1" smtClean="0">
                <a:latin typeface="Times New Roman" pitchFamily="18" charset="0"/>
                <a:cs typeface="Times New Roman" pitchFamily="18" charset="0"/>
              </a:rPr>
              <a:t>Brunet</a:t>
            </a:r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 ó recurso á inflación é un medio cómodo aínda que pouco honesto, para reducir as débedas, ó reembolsalas en moeda depreciada, ademais, se non se contén a inflación, pode darse un fenómeno de </a:t>
            </a:r>
            <a:r>
              <a:rPr lang="gl-ES" sz="2000" dirty="0" err="1" smtClean="0">
                <a:latin typeface="Times New Roman" pitchFamily="18" charset="0"/>
                <a:cs typeface="Times New Roman" pitchFamily="18" charset="0"/>
              </a:rPr>
              <a:t>hiperinflación</a:t>
            </a:r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. fenómeno que se produciu no ano 1923.</a:t>
            </a:r>
          </a:p>
          <a:p>
            <a:pPr algn="just"/>
            <a:endParaRPr lang="gl-ES" sz="1600" dirty="0" smtClean="0"/>
          </a:p>
          <a:p>
            <a:pPr algn="just"/>
            <a:r>
              <a:rPr lang="gl-ES" b="1" dirty="0" smtClean="0"/>
              <a:t>CAMBIO DUN DÓLAR POR MARCOS NA BOLSA DE BERLÍN</a:t>
            </a:r>
          </a:p>
          <a:p>
            <a:pPr algn="just"/>
            <a:r>
              <a:rPr lang="gl-ES" b="1" dirty="0" smtClean="0"/>
              <a:t>XULLO 1914…………………….4´2 MARCOS………………………………………………….1  $</a:t>
            </a:r>
          </a:p>
          <a:p>
            <a:pPr algn="just"/>
            <a:r>
              <a:rPr lang="gl-ES" b="1" dirty="0" smtClean="0"/>
              <a:t>XANEIRO 1919…………………8´9 MARCOS………………………………………………….1  $</a:t>
            </a:r>
          </a:p>
          <a:p>
            <a:pPr algn="just"/>
            <a:r>
              <a:rPr lang="gl-ES" b="1" dirty="0" smtClean="0"/>
              <a:t>XANEIRO 1920…………………64´8 M……………………………………………………………1 $</a:t>
            </a:r>
          </a:p>
          <a:p>
            <a:pPr algn="just"/>
            <a:r>
              <a:rPr lang="gl-ES" b="1" dirty="0" smtClean="0"/>
              <a:t>XANEIRO 1921…………………76´7 M……………………………………………………………1 $</a:t>
            </a:r>
          </a:p>
          <a:p>
            <a:pPr algn="just"/>
            <a:r>
              <a:rPr lang="gl-ES" b="1" dirty="0" smtClean="0"/>
              <a:t>XANEIRO 1922………………….191´8 M…………………………………………………………1 $</a:t>
            </a:r>
          </a:p>
          <a:p>
            <a:pPr algn="just"/>
            <a:r>
              <a:rPr lang="gl-ES" b="1" dirty="0" smtClean="0"/>
              <a:t>XULLO 1922………………………493´2 M…………………………………………………………1 $</a:t>
            </a:r>
          </a:p>
          <a:p>
            <a:pPr algn="just"/>
            <a:r>
              <a:rPr lang="gl-ES" b="1" dirty="0" smtClean="0"/>
              <a:t>XANEIRO 1923…………………..17.792 M………………………………………………………1 $</a:t>
            </a:r>
          </a:p>
          <a:p>
            <a:pPr algn="just"/>
            <a:r>
              <a:rPr lang="gl-ES" b="1" dirty="0" smtClean="0"/>
              <a:t>XULLO 1923……………………….353.410 M…………………………………………………….1 $</a:t>
            </a:r>
          </a:p>
          <a:p>
            <a:pPr algn="just"/>
            <a:r>
              <a:rPr lang="gl-ES" b="1" dirty="0" smtClean="0"/>
              <a:t>AGOSTO 1923…………………….4.600.000 M………………………………………………….1 $</a:t>
            </a:r>
          </a:p>
          <a:p>
            <a:pPr algn="just"/>
            <a:r>
              <a:rPr lang="gl-ES" b="1" dirty="0" smtClean="0"/>
              <a:t>SETEMBRO 1923………………..98.800.000 M……………………………………………..…1 $</a:t>
            </a:r>
          </a:p>
          <a:p>
            <a:pPr algn="just"/>
            <a:r>
              <a:rPr lang="gl-ES" b="1" dirty="0" smtClean="0"/>
              <a:t>OUTUBRO 1923………………….25.200.000.000. M………………………………………..1 $</a:t>
            </a:r>
          </a:p>
          <a:p>
            <a:pPr algn="just"/>
            <a:r>
              <a:rPr lang="gl-ES" b="1" dirty="0" smtClean="0"/>
              <a:t>NOVEMBRO 1923……………….4.200.000.000.000. M…………………………………..1 $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3116"/>
            <a:ext cx="4861051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0" y="0"/>
            <a:ext cx="88582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dirty="0" smtClean="0"/>
              <a:t>A </a:t>
            </a:r>
            <a:r>
              <a:rPr lang="gl-ES" dirty="0" err="1" smtClean="0"/>
              <a:t>hiperinflación</a:t>
            </a:r>
            <a:r>
              <a:rPr lang="gl-ES" dirty="0" smtClean="0"/>
              <a:t> dominou Alemaña en 1923 cando, ante a súa “falta voluntaria de pago” das reparacións de guerra, Francia responde o 11 de xaneiro coa ocupación militar do </a:t>
            </a:r>
            <a:r>
              <a:rPr lang="gl-ES" dirty="0" err="1" smtClean="0"/>
              <a:t>Rhur</a:t>
            </a:r>
            <a:r>
              <a:rPr lang="gl-ES" dirty="0" smtClean="0"/>
              <a:t>. </a:t>
            </a:r>
          </a:p>
          <a:p>
            <a:pPr algn="just"/>
            <a:r>
              <a:rPr lang="gl-ES" dirty="0" smtClean="0"/>
              <a:t>O </a:t>
            </a:r>
            <a:r>
              <a:rPr lang="gl-ES" dirty="0" smtClean="0"/>
              <a:t>Estado </a:t>
            </a:r>
            <a:r>
              <a:rPr lang="gl-ES" dirty="0" smtClean="0"/>
              <a:t>alemán para alentar a resistencia pasiva, promove a paralización absoluta da economía na zona (industria siderúrxica, produción de carbón…), e  vai  acudir á emisión indiscriminada de billetes para indemnizar ós industriais que pechan as súas fábricas, chegando a crear un fenómeno de </a:t>
            </a:r>
            <a:r>
              <a:rPr lang="gl-ES" dirty="0" err="1" smtClean="0"/>
              <a:t>hiperinflación</a:t>
            </a:r>
            <a:r>
              <a:rPr lang="gl-ES" dirty="0" smtClean="0"/>
              <a:t>, que se manifesta nunha suba colosal dos prezos e o deterioro da moeda alemá.</a:t>
            </a:r>
          </a:p>
          <a:p>
            <a:endParaRPr lang="gl-E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591" y="2714620"/>
            <a:ext cx="3962409" cy="2643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3962400"/>
            <a:ext cx="25717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28736"/>
            <a:ext cx="3973800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0" y="0"/>
            <a:ext cx="8929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dirty="0" smtClean="0"/>
              <a:t>Coa </a:t>
            </a:r>
            <a:r>
              <a:rPr lang="gl-ES" dirty="0" err="1" smtClean="0"/>
              <a:t>hiperinflación</a:t>
            </a:r>
            <a:r>
              <a:rPr lang="gl-ES" dirty="0" smtClean="0"/>
              <a:t> os selos de correos chegan a valer millóns e logo miles de millóns de marcos. Os salarios recollíanse en carretillas e variaban como os prezos varias veces ó día. O marco perdeu tanto valor que acaba sendo utilizado como xoguete dos pequenos e como combustible da calefacción.</a:t>
            </a:r>
            <a:endParaRPr lang="gl-E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1428736"/>
            <a:ext cx="3064872" cy="2416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0"/>
            <a:ext cx="9407062" cy="93564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“En aquellos tiempos las complicaciones cotidianas de la vida en a capital eran tales</a:t>
            </a:r>
          </a:p>
          <a:p>
            <a:r>
              <a:rPr lang="es-ES" dirty="0" smtClean="0"/>
              <a:t> que se precisaban amplios conocimientos matemáticos para las cuestiones más elementales.</a:t>
            </a:r>
          </a:p>
          <a:p>
            <a:r>
              <a:rPr lang="es-ES" dirty="0" smtClean="0"/>
              <a:t> La prensa de cada mañana publicaba los precios del día:</a:t>
            </a:r>
            <a:br>
              <a:rPr lang="es-ES" dirty="0" smtClean="0"/>
            </a:br>
            <a:r>
              <a:rPr lang="es-ES" dirty="0" smtClean="0"/>
              <a:t>Billete de tranvía...................................50.000 marcos. (...).</a:t>
            </a:r>
            <a:br>
              <a:rPr lang="es-ES" dirty="0" smtClean="0"/>
            </a:br>
            <a:r>
              <a:rPr lang="es-ES" dirty="0" smtClean="0"/>
              <a:t>Coches de caballos.............................300.000 marcos.</a:t>
            </a:r>
            <a:br>
              <a:rPr lang="es-ES" dirty="0" smtClean="0"/>
            </a:br>
            <a:r>
              <a:rPr lang="es-ES" dirty="0" smtClean="0"/>
              <a:t>Baños públicos....................................115.000 marcos.</a:t>
            </a:r>
            <a:br>
              <a:rPr lang="es-ES" dirty="0" smtClean="0"/>
            </a:br>
            <a:r>
              <a:rPr lang="es-ES" dirty="0" smtClean="0"/>
              <a:t>Asistencia médica..................................80.000 marcos."</a:t>
            </a:r>
          </a:p>
          <a:p>
            <a:r>
              <a:rPr lang="es-ES" dirty="0" smtClean="0"/>
              <a:t>Adam </a:t>
            </a:r>
            <a:r>
              <a:rPr lang="es-ES" dirty="0" err="1" smtClean="0"/>
              <a:t>Fergusson</a:t>
            </a:r>
            <a:r>
              <a:rPr lang="es-ES" dirty="0" smtClean="0"/>
              <a:t>. </a:t>
            </a:r>
            <a:r>
              <a:rPr lang="es-ES" b="1" dirty="0" smtClean="0"/>
              <a:t>Cuando muere el dinero.</a:t>
            </a:r>
          </a:p>
          <a:p>
            <a:endParaRPr lang="es-ES" sz="800" b="1" dirty="0" smtClean="0"/>
          </a:p>
          <a:p>
            <a:r>
              <a:rPr lang="es-ES" dirty="0" smtClean="0"/>
              <a:t>O marco </a:t>
            </a:r>
            <a:r>
              <a:rPr lang="es-ES" dirty="0" err="1" smtClean="0"/>
              <a:t>deixou</a:t>
            </a:r>
            <a:r>
              <a:rPr lang="es-ES" dirty="0" smtClean="0"/>
              <a:t> de ser un patrón de valores. Ningún comerciante podía </a:t>
            </a:r>
            <a:r>
              <a:rPr lang="es-ES" dirty="0" err="1" smtClean="0"/>
              <a:t>fixar</a:t>
            </a:r>
            <a:r>
              <a:rPr lang="es-ES" dirty="0" smtClean="0"/>
              <a:t> os </a:t>
            </a:r>
            <a:r>
              <a:rPr lang="es-ES" dirty="0" err="1" smtClean="0"/>
              <a:t>seus</a:t>
            </a:r>
            <a:r>
              <a:rPr lang="es-ES" dirty="0" smtClean="0"/>
              <a:t> </a:t>
            </a:r>
            <a:r>
              <a:rPr lang="es-ES" dirty="0" err="1" smtClean="0"/>
              <a:t>prezos</a:t>
            </a:r>
            <a:r>
              <a:rPr lang="es-ES" dirty="0" smtClean="0"/>
              <a:t>; era</a:t>
            </a:r>
          </a:p>
          <a:p>
            <a:r>
              <a:rPr lang="es-ES" dirty="0" smtClean="0"/>
              <a:t>preciso </a:t>
            </a:r>
            <a:r>
              <a:rPr lang="es-ES" dirty="0" err="1" smtClean="0"/>
              <a:t>cambialos</a:t>
            </a:r>
            <a:r>
              <a:rPr lang="es-ES" dirty="0" smtClean="0"/>
              <a:t> continuamente. Os </a:t>
            </a:r>
            <a:r>
              <a:rPr lang="es-ES" dirty="0" err="1" smtClean="0"/>
              <a:t>obreiros</a:t>
            </a:r>
            <a:r>
              <a:rPr lang="es-ES" dirty="0" smtClean="0"/>
              <a:t>, e con </a:t>
            </a:r>
            <a:r>
              <a:rPr lang="es-ES" dirty="0" err="1" smtClean="0"/>
              <a:t>moita</a:t>
            </a:r>
            <a:r>
              <a:rPr lang="es-ES" dirty="0" smtClean="0"/>
              <a:t> </a:t>
            </a:r>
            <a:r>
              <a:rPr lang="es-ES" dirty="0" err="1" smtClean="0"/>
              <a:t>maior</a:t>
            </a:r>
            <a:r>
              <a:rPr lang="es-ES" dirty="0" smtClean="0"/>
              <a:t> razón os </a:t>
            </a:r>
            <a:r>
              <a:rPr lang="es-ES" dirty="0" err="1" smtClean="0"/>
              <a:t>empregados</a:t>
            </a:r>
            <a:r>
              <a:rPr lang="es-ES" dirty="0" smtClean="0"/>
              <a:t> a </a:t>
            </a:r>
            <a:r>
              <a:rPr lang="es-ES" dirty="0" err="1" smtClean="0"/>
              <a:t>soldo</a:t>
            </a:r>
            <a:endParaRPr lang="es-ES" dirty="0" smtClean="0"/>
          </a:p>
          <a:p>
            <a:r>
              <a:rPr lang="es-ES" dirty="0" smtClean="0"/>
              <a:t>mensual, pedían que se </a:t>
            </a:r>
            <a:r>
              <a:rPr lang="es-ES" dirty="0" err="1" smtClean="0"/>
              <a:t>lles</a:t>
            </a:r>
            <a:r>
              <a:rPr lang="es-ES" dirty="0" smtClean="0"/>
              <a:t> pagase diariamente; </a:t>
            </a:r>
            <a:r>
              <a:rPr lang="es-ES" dirty="0" err="1" smtClean="0"/>
              <a:t>ademais</a:t>
            </a:r>
            <a:r>
              <a:rPr lang="es-ES" dirty="0" smtClean="0"/>
              <a:t>, os marcos que se </a:t>
            </a:r>
            <a:r>
              <a:rPr lang="es-ES" dirty="0" err="1" smtClean="0"/>
              <a:t>lles</a:t>
            </a:r>
            <a:r>
              <a:rPr lang="es-ES" dirty="0" smtClean="0"/>
              <a:t> pagaban </a:t>
            </a:r>
            <a:r>
              <a:rPr lang="es-ES" dirty="0" err="1" smtClean="0"/>
              <a:t>pola</a:t>
            </a:r>
            <a:endParaRPr lang="es-ES" dirty="0" smtClean="0"/>
          </a:p>
          <a:p>
            <a:r>
              <a:rPr lang="es-ES" dirty="0" smtClean="0"/>
              <a:t> </a:t>
            </a:r>
            <a:r>
              <a:rPr lang="es-ES" dirty="0" err="1" smtClean="0"/>
              <a:t>mañá</a:t>
            </a:r>
            <a:r>
              <a:rPr lang="es-ES" dirty="0" smtClean="0"/>
              <a:t>, a </a:t>
            </a:r>
            <a:r>
              <a:rPr lang="es-ES" dirty="0" err="1" smtClean="0"/>
              <a:t>miúdo</a:t>
            </a:r>
            <a:r>
              <a:rPr lang="es-ES" dirty="0" smtClean="0"/>
              <a:t> en sacos </a:t>
            </a:r>
            <a:r>
              <a:rPr lang="es-ES" dirty="0" err="1" smtClean="0"/>
              <a:t>cheos</a:t>
            </a:r>
            <a:r>
              <a:rPr lang="es-ES" dirty="0" smtClean="0"/>
              <a:t>, perdían antes do mediodía a </a:t>
            </a:r>
            <a:r>
              <a:rPr lang="es-ES" dirty="0" err="1" smtClean="0"/>
              <a:t>maior</a:t>
            </a:r>
            <a:r>
              <a:rPr lang="es-ES" dirty="0" smtClean="0"/>
              <a:t> parte do </a:t>
            </a:r>
            <a:r>
              <a:rPr lang="es-ES" dirty="0" err="1" smtClean="0"/>
              <a:t>seu</a:t>
            </a:r>
            <a:r>
              <a:rPr lang="es-ES" dirty="0" smtClean="0"/>
              <a:t> valor de compra</a:t>
            </a:r>
          </a:p>
          <a:p>
            <a:r>
              <a:rPr lang="es-ES" dirty="0" smtClean="0"/>
              <a:t>(…). O marco </a:t>
            </a:r>
            <a:r>
              <a:rPr lang="es-ES" dirty="0" err="1" smtClean="0"/>
              <a:t>deixou</a:t>
            </a:r>
            <a:r>
              <a:rPr lang="es-ES" dirty="0" smtClean="0"/>
              <a:t> de ser un medio de pago. </a:t>
            </a:r>
            <a:r>
              <a:rPr lang="es-ES" dirty="0" err="1" smtClean="0"/>
              <a:t>Desenvolveuse</a:t>
            </a:r>
            <a:r>
              <a:rPr lang="es-ES" dirty="0" smtClean="0"/>
              <a:t> o troco e </a:t>
            </a:r>
            <a:r>
              <a:rPr lang="es-ES" dirty="0" err="1" smtClean="0"/>
              <a:t>tívose</a:t>
            </a:r>
            <a:r>
              <a:rPr lang="es-ES" dirty="0" smtClean="0"/>
              <a:t> a impresión de </a:t>
            </a:r>
          </a:p>
          <a:p>
            <a:r>
              <a:rPr lang="es-ES" dirty="0" smtClean="0"/>
              <a:t>volver á economía dos pobos </a:t>
            </a:r>
            <a:r>
              <a:rPr lang="es-ES" dirty="0" err="1" smtClean="0"/>
              <a:t>salvaxes</a:t>
            </a:r>
            <a:r>
              <a:rPr lang="es-ES" dirty="0" smtClean="0"/>
              <a:t>. </a:t>
            </a:r>
            <a:r>
              <a:rPr lang="es-ES" dirty="0" err="1" smtClean="0"/>
              <a:t>Ninguén</a:t>
            </a:r>
            <a:r>
              <a:rPr lang="es-ES" dirty="0" smtClean="0"/>
              <a:t> quería ter en marcos </a:t>
            </a:r>
            <a:r>
              <a:rPr lang="es-ES" dirty="0" err="1" smtClean="0"/>
              <a:t>máis</a:t>
            </a:r>
            <a:r>
              <a:rPr lang="es-ES" dirty="0" smtClean="0"/>
              <a:t> que as </a:t>
            </a:r>
            <a:r>
              <a:rPr lang="es-ES" dirty="0" err="1" smtClean="0"/>
              <a:t>súas</a:t>
            </a:r>
            <a:r>
              <a:rPr lang="es-ES" dirty="0" smtClean="0"/>
              <a:t> </a:t>
            </a:r>
            <a:r>
              <a:rPr lang="es-ES" dirty="0" err="1" smtClean="0"/>
              <a:t>débedas</a:t>
            </a:r>
            <a:r>
              <a:rPr lang="es-ES" dirty="0" smtClean="0"/>
              <a:t>.</a:t>
            </a:r>
          </a:p>
          <a:p>
            <a:r>
              <a:rPr lang="es-ES" dirty="0" smtClean="0"/>
              <a:t>Os agricultores </a:t>
            </a:r>
            <a:r>
              <a:rPr lang="es-ES" dirty="0" err="1" smtClean="0"/>
              <a:t>negábanse</a:t>
            </a:r>
            <a:r>
              <a:rPr lang="es-ES" dirty="0" smtClean="0"/>
              <a:t> a vender os </a:t>
            </a:r>
            <a:r>
              <a:rPr lang="es-ES" dirty="0" err="1" smtClean="0"/>
              <a:t>seus</a:t>
            </a:r>
            <a:r>
              <a:rPr lang="es-ES" dirty="0" smtClean="0"/>
              <a:t> </a:t>
            </a:r>
            <a:r>
              <a:rPr lang="es-ES" dirty="0" err="1" smtClean="0"/>
              <a:t>animais</a:t>
            </a:r>
            <a:r>
              <a:rPr lang="es-ES" dirty="0" smtClean="0"/>
              <a:t> </a:t>
            </a:r>
            <a:r>
              <a:rPr lang="es-ES" dirty="0" err="1" smtClean="0"/>
              <a:t>ou</a:t>
            </a:r>
            <a:r>
              <a:rPr lang="es-ES" dirty="0" smtClean="0"/>
              <a:t> o </a:t>
            </a:r>
            <a:r>
              <a:rPr lang="es-ES" dirty="0" err="1" smtClean="0"/>
              <a:t>seu</a:t>
            </a:r>
            <a:r>
              <a:rPr lang="es-ES" dirty="0" smtClean="0"/>
              <a:t> trigo, non querían cambiar os </a:t>
            </a:r>
            <a:r>
              <a:rPr lang="es-ES" dirty="0" err="1" smtClean="0"/>
              <a:t>seus</a:t>
            </a:r>
            <a:endParaRPr lang="es-ES" dirty="0" smtClean="0"/>
          </a:p>
          <a:p>
            <a:r>
              <a:rPr lang="es-ES" dirty="0" err="1" smtClean="0"/>
              <a:t>Produtos</a:t>
            </a:r>
            <a:r>
              <a:rPr lang="es-ES" dirty="0" smtClean="0"/>
              <a:t> por marcos. O deserto </a:t>
            </a:r>
            <a:r>
              <a:rPr lang="es-ES" dirty="0" err="1" smtClean="0"/>
              <a:t>estendíase</a:t>
            </a:r>
            <a:r>
              <a:rPr lang="es-ES" dirty="0" smtClean="0"/>
              <a:t> polo mercado. A </a:t>
            </a:r>
            <a:r>
              <a:rPr lang="es-ES" dirty="0" err="1" smtClean="0"/>
              <a:t>fame</a:t>
            </a:r>
            <a:r>
              <a:rPr lang="es-ES" dirty="0" smtClean="0"/>
              <a:t> </a:t>
            </a:r>
            <a:r>
              <a:rPr lang="es-ES" dirty="0" err="1" smtClean="0"/>
              <a:t>ameazaba</a:t>
            </a:r>
            <a:r>
              <a:rPr lang="es-ES" dirty="0" smtClean="0"/>
              <a:t> as </a:t>
            </a:r>
            <a:r>
              <a:rPr lang="es-ES" dirty="0" err="1" smtClean="0"/>
              <a:t>cidades</a:t>
            </a:r>
            <a:r>
              <a:rPr lang="es-ES" dirty="0" smtClean="0"/>
              <a:t>.</a:t>
            </a:r>
          </a:p>
          <a:p>
            <a:r>
              <a:rPr lang="es-ES" dirty="0" smtClean="0"/>
              <a:t>     H. </a:t>
            </a:r>
            <a:r>
              <a:rPr lang="es-ES" dirty="0" err="1" smtClean="0"/>
              <a:t>Hermant</a:t>
            </a:r>
            <a:r>
              <a:rPr lang="es-ES" dirty="0" smtClean="0"/>
              <a:t>. </a:t>
            </a:r>
            <a:r>
              <a:rPr lang="es-ES" b="1" dirty="0" smtClean="0"/>
              <a:t>Os </a:t>
            </a:r>
            <a:r>
              <a:rPr lang="es-ES" b="1" dirty="0" err="1" smtClean="0"/>
              <a:t>paradoxos</a:t>
            </a:r>
            <a:r>
              <a:rPr lang="es-ES" b="1" dirty="0" smtClean="0"/>
              <a:t> económicos da </a:t>
            </a:r>
            <a:r>
              <a:rPr lang="es-ES" b="1" dirty="0" err="1" smtClean="0"/>
              <a:t>Alemaña</a:t>
            </a:r>
            <a:r>
              <a:rPr lang="es-ES" b="1" dirty="0" smtClean="0"/>
              <a:t> moderna. 1931.</a:t>
            </a:r>
          </a:p>
          <a:p>
            <a:endParaRPr lang="es-ES" sz="800" b="1" dirty="0" smtClean="0"/>
          </a:p>
          <a:p>
            <a:r>
              <a:rPr lang="es-ES" dirty="0" smtClean="0"/>
              <a:t>“En Alemania, en 1923, el valor de la moneda se redujo a una millonésima parte respecto a 1913,</a:t>
            </a:r>
          </a:p>
          <a:p>
            <a:r>
              <a:rPr lang="es-ES" dirty="0" smtClean="0"/>
              <a:t> lo que equivale a decir que la moneda perdió completamente su valor. Incluso en casos extremos</a:t>
            </a:r>
          </a:p>
          <a:p>
            <a:r>
              <a:rPr lang="es-ES" dirty="0" smtClean="0"/>
              <a:t> las consecuencias fueron realmente dramáticas. El abuelo del autor, cuya póliza de seguros venció</a:t>
            </a:r>
          </a:p>
          <a:p>
            <a:r>
              <a:rPr lang="es-ES" dirty="0" smtClean="0"/>
              <a:t> durante el período de la inflación austríaca, contaba que cobró esa gran suma en moneda</a:t>
            </a:r>
          </a:p>
          <a:p>
            <a:r>
              <a:rPr lang="es-ES" dirty="0" smtClean="0"/>
              <a:t> devaluada y que solamente le sirvió para pagar una bebida en un bar al que acudía</a:t>
            </a:r>
          </a:p>
          <a:p>
            <a:r>
              <a:rPr lang="es-ES" dirty="0" smtClean="0"/>
              <a:t> habitualmente.”</a:t>
            </a:r>
          </a:p>
          <a:p>
            <a:r>
              <a:rPr lang="es-ES" dirty="0" smtClean="0"/>
              <a:t>E. </a:t>
            </a:r>
            <a:r>
              <a:rPr lang="es-ES" dirty="0" err="1" smtClean="0"/>
              <a:t>Hobsbawm</a:t>
            </a:r>
            <a:r>
              <a:rPr lang="es-ES" b="1" dirty="0" smtClean="0"/>
              <a:t>. Historia del siglo XX.</a:t>
            </a:r>
            <a:endParaRPr lang="es-ES" dirty="0" smtClean="0"/>
          </a:p>
          <a:p>
            <a:endParaRPr lang="es-ES" dirty="0" smtClean="0"/>
          </a:p>
          <a:p>
            <a:endParaRPr lang="es-ES" b="1" dirty="0" smtClean="0"/>
          </a:p>
          <a:p>
            <a:endParaRPr lang="es-ES" b="1" dirty="0" smtClean="0"/>
          </a:p>
          <a:p>
            <a:endParaRPr lang="es-ES" b="1" dirty="0" smtClean="0"/>
          </a:p>
          <a:p>
            <a:endParaRPr lang="es-ES" b="1" dirty="0" smtClean="0"/>
          </a:p>
          <a:p>
            <a:endParaRPr lang="es-ES" b="1" dirty="0" smtClean="0"/>
          </a:p>
          <a:p>
            <a:endParaRPr lang="es-ES" dirty="0" smtClean="0"/>
          </a:p>
          <a:p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0"/>
            <a:ext cx="9107365" cy="6863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/>
              <a:t>“Pedí la cuenta. Cuando la trajeron, estaba cuidadosamente detallada y sumaba 650. 000.000 de marcos. </a:t>
            </a:r>
          </a:p>
          <a:p>
            <a:r>
              <a:rPr lang="es-ES" sz="1400" dirty="0" smtClean="0"/>
              <a:t>Muy serviciales, habían calculado al cambio especial de 31 dólares con 63.</a:t>
            </a:r>
            <a:br>
              <a:rPr lang="es-ES" sz="1400" dirty="0" smtClean="0"/>
            </a:br>
            <a:r>
              <a:rPr lang="es-ES" sz="1400" dirty="0" smtClean="0"/>
              <a:t>- ¿Puedo ver esa cuenta? -preguntó Alfred, poniéndose las gafas de leer y, antes de que yo pudiera evitarlo,</a:t>
            </a:r>
          </a:p>
          <a:p>
            <a:r>
              <a:rPr lang="es-ES" sz="1400" dirty="0" smtClean="0"/>
              <a:t> la tomó. </a:t>
            </a:r>
            <a:r>
              <a:rPr lang="es-ES" sz="1400" dirty="0" err="1" smtClean="0"/>
              <a:t>Christoph</a:t>
            </a:r>
            <a:r>
              <a:rPr lang="es-ES" sz="1400" dirty="0" smtClean="0"/>
              <a:t> se puso de pie, miró por encima del hombre de </a:t>
            </a:r>
            <a:r>
              <a:rPr lang="es-ES" sz="1400" dirty="0" err="1" smtClean="0"/>
              <a:t>Alfrd</a:t>
            </a:r>
            <a:r>
              <a:rPr lang="es-ES" sz="1400" dirty="0" smtClean="0"/>
              <a:t> y sacó la estilográfica (...)</a:t>
            </a:r>
            <a:br>
              <a:rPr lang="es-ES" sz="1400" dirty="0" smtClean="0"/>
            </a:br>
            <a:r>
              <a:rPr lang="es-ES" sz="1400" dirty="0" smtClean="0"/>
              <a:t>¡</a:t>
            </a:r>
            <a:r>
              <a:rPr lang="es-ES" sz="1400" dirty="0" err="1" smtClean="0"/>
              <a:t>Herr</a:t>
            </a:r>
            <a:r>
              <a:rPr lang="es-ES" sz="1400" dirty="0" smtClean="0"/>
              <a:t> camarero¡ -gritó Alfred.</a:t>
            </a:r>
            <a:br>
              <a:rPr lang="es-ES" sz="1400" dirty="0" smtClean="0"/>
            </a:br>
            <a:r>
              <a:rPr lang="es-ES" sz="1400" dirty="0" smtClean="0"/>
              <a:t>Un momento -protesté-. Esta es mi fiesta, sé que el lugar es caro...</a:t>
            </a:r>
            <a:br>
              <a:rPr lang="es-ES" sz="1400" dirty="0" smtClean="0"/>
            </a:br>
            <a:r>
              <a:rPr lang="es-ES" sz="1400" dirty="0" smtClean="0"/>
              <a:t>No me prestaron atención. En un abrir y cerrar de ojos, el maître, el gerente y un cajero se habían reunido</a:t>
            </a:r>
          </a:p>
          <a:p>
            <a:r>
              <a:rPr lang="es-ES" sz="1400" dirty="0" smtClean="0"/>
              <a:t> en torno a nuestra mesa.</a:t>
            </a:r>
            <a:br>
              <a:rPr lang="es-ES" sz="1400" dirty="0" smtClean="0"/>
            </a:br>
            <a:r>
              <a:rPr lang="es-ES" sz="1400" dirty="0" smtClean="0"/>
              <a:t>-</a:t>
            </a:r>
            <a:r>
              <a:rPr lang="es-ES" sz="1400" dirty="0" err="1" smtClean="0"/>
              <a:t>Herr</a:t>
            </a:r>
            <a:r>
              <a:rPr lang="es-ES" sz="1400" dirty="0" smtClean="0"/>
              <a:t> </a:t>
            </a:r>
            <a:r>
              <a:rPr lang="es-ES" sz="1400" dirty="0" err="1" smtClean="0"/>
              <a:t>Baron</a:t>
            </a:r>
            <a:r>
              <a:rPr lang="es-ES" sz="1400" dirty="0" smtClean="0"/>
              <a:t>, es el procedimiento habitual aquí.</a:t>
            </a:r>
            <a:br>
              <a:rPr lang="es-ES" sz="1400" dirty="0" smtClean="0"/>
            </a:br>
            <a:r>
              <a:rPr lang="es-ES" sz="1400" dirty="0" smtClean="0"/>
              <a:t>-¿Desde cuándo? ¡Esto es ultrajante¡ </a:t>
            </a:r>
            <a:br>
              <a:rPr lang="es-ES" sz="1400" dirty="0" smtClean="0"/>
            </a:br>
            <a:r>
              <a:rPr lang="es-ES" sz="1400" dirty="0" smtClean="0"/>
              <a:t>¡No es culpa nuestra, señor¡</a:t>
            </a:r>
            <a:br>
              <a:rPr lang="es-ES" sz="1400" dirty="0" smtClean="0"/>
            </a:br>
            <a:r>
              <a:rPr lang="es-ES" sz="1400" dirty="0" smtClean="0"/>
              <a:t>¿De dónde ha sacado este tipo de cambio? Usted sabe muy bien que a las doce eran veintiséis mil millones </a:t>
            </a:r>
          </a:p>
          <a:p>
            <a:r>
              <a:rPr lang="es-ES" sz="1400" dirty="0" smtClean="0"/>
              <a:t>(el dólar).</a:t>
            </a:r>
            <a:br>
              <a:rPr lang="es-ES" sz="1400" dirty="0" smtClean="0"/>
            </a:br>
            <a:r>
              <a:rPr lang="es-ES" sz="1400" dirty="0" smtClean="0"/>
              <a:t>-¡Pero ahora son las dos de la madrugada, </a:t>
            </a:r>
            <a:r>
              <a:rPr lang="es-ES" sz="1400" dirty="0" err="1" smtClean="0"/>
              <a:t>Herr</a:t>
            </a:r>
            <a:r>
              <a:rPr lang="es-ES" sz="1400" dirty="0" smtClean="0"/>
              <a:t> </a:t>
            </a:r>
            <a:r>
              <a:rPr lang="es-ES" sz="1400" dirty="0" err="1" smtClean="0"/>
              <a:t>Baron</a:t>
            </a:r>
            <a:r>
              <a:rPr lang="es-ES" sz="1400" dirty="0" smtClean="0"/>
              <a:t>¡ Tenemos que defendernos...</a:t>
            </a:r>
            <a:br>
              <a:rPr lang="es-ES" sz="1400" dirty="0" smtClean="0"/>
            </a:br>
            <a:r>
              <a:rPr lang="es-ES" sz="1400" dirty="0" smtClean="0"/>
              <a:t>-¿E inventa por ello un nuevo cambio? ¿El cambio nocturno del </a:t>
            </a:r>
            <a:r>
              <a:rPr lang="es-ES" sz="1400" dirty="0" err="1" smtClean="0"/>
              <a:t>Adlon</a:t>
            </a:r>
            <a:r>
              <a:rPr lang="es-ES" sz="1400" dirty="0" smtClean="0"/>
              <a:t>?</a:t>
            </a:r>
            <a:br>
              <a:rPr lang="es-ES" sz="1400" dirty="0" smtClean="0"/>
            </a:br>
            <a:r>
              <a:rPr lang="es-ES" sz="1400" dirty="0" smtClean="0"/>
              <a:t>El cálculo da menos de veinticinco mil millones por dólar -anunció </a:t>
            </a:r>
            <a:r>
              <a:rPr lang="es-ES" sz="1400" dirty="0" err="1" smtClean="0"/>
              <a:t>Christoph</a:t>
            </a:r>
            <a:r>
              <a:rPr lang="es-ES" sz="1400" dirty="0" smtClean="0"/>
              <a:t>, que había estado haciendo</a:t>
            </a:r>
          </a:p>
          <a:p>
            <a:r>
              <a:rPr lang="es-ES" sz="1400" dirty="0" smtClean="0"/>
              <a:t> cuentas en el reverso de un menú.</a:t>
            </a:r>
            <a:br>
              <a:rPr lang="es-ES" sz="1400" dirty="0" smtClean="0"/>
            </a:br>
            <a:r>
              <a:rPr lang="es-ES" sz="1400" dirty="0" smtClean="0"/>
              <a:t>-</a:t>
            </a:r>
            <a:r>
              <a:rPr lang="es-ES" sz="1400" dirty="0" err="1" smtClean="0"/>
              <a:t>Herr</a:t>
            </a:r>
            <a:r>
              <a:rPr lang="es-ES" sz="1400" dirty="0" smtClean="0"/>
              <a:t> </a:t>
            </a:r>
            <a:r>
              <a:rPr lang="es-ES" sz="1400" dirty="0" err="1" smtClean="0"/>
              <a:t>Baron</a:t>
            </a:r>
            <a:r>
              <a:rPr lang="es-ES" sz="1400" dirty="0" smtClean="0"/>
              <a:t>, tenemos que defendernos -dijo el gerente.</a:t>
            </a:r>
            <a:br>
              <a:rPr lang="es-ES" sz="1400" dirty="0" smtClean="0"/>
            </a:br>
            <a:r>
              <a:rPr lang="es-ES" sz="1400" dirty="0" smtClean="0"/>
              <a:t>¿Cómo sabremos cuál será el cambio cuando depositemos el dinero mañana por la mañana? -preguntó el</a:t>
            </a:r>
          </a:p>
          <a:p>
            <a:r>
              <a:rPr lang="es-ES" sz="1400" dirty="0" smtClean="0"/>
              <a:t> cajero. Era un joven pálido, colérico, de piel enfermiza y gafas de cristales gruesos. Vestía un traje raído. </a:t>
            </a:r>
          </a:p>
          <a:p>
            <a:r>
              <a:rPr lang="es-ES" sz="1400" dirty="0" smtClean="0"/>
              <a:t>Parecía cansado.</a:t>
            </a:r>
            <a:br>
              <a:rPr lang="es-ES" sz="1400" dirty="0" smtClean="0"/>
            </a:br>
            <a:r>
              <a:rPr lang="es-ES" sz="1400" dirty="0" smtClean="0"/>
              <a:t>-¡Usted está cobrando en dólares, hombre¡ -dijo </a:t>
            </a:r>
            <a:r>
              <a:rPr lang="es-ES" sz="1400" dirty="0" err="1" smtClean="0"/>
              <a:t>Christoph</a:t>
            </a:r>
            <a:r>
              <a:rPr lang="es-ES" sz="1400" dirty="0" smtClean="0"/>
              <a:t> en tono de plaza de armas-, ¡Mañana por la</a:t>
            </a:r>
          </a:p>
          <a:p>
            <a:r>
              <a:rPr lang="es-ES" sz="1400" dirty="0" smtClean="0"/>
              <a:t> mañana valdrán más¡</a:t>
            </a:r>
            <a:br>
              <a:rPr lang="es-ES" sz="1400" dirty="0" smtClean="0"/>
            </a:br>
            <a:r>
              <a:rPr lang="es-ES" sz="1400" dirty="0" smtClean="0"/>
              <a:t>Por supuesto, ellos lo sabían perfectamente. Si yo hubiera tratado de pagar la cuenta en marcos –suponiendo</a:t>
            </a:r>
          </a:p>
          <a:p>
            <a:r>
              <a:rPr lang="es-ES" sz="1400" dirty="0" smtClean="0"/>
              <a:t> que hubiese podido llevar al comedor más de setecientos noventa mil millones de marcos- no los hubieran</a:t>
            </a:r>
          </a:p>
          <a:p>
            <a:r>
              <a:rPr lang="es-ES" sz="1400" dirty="0" smtClean="0"/>
              <a:t> aceptado. ¿Qué hacía la gente si no tenía dólares, libras, florines o francos? Algo que seguro no hacían era cenar en el</a:t>
            </a:r>
          </a:p>
          <a:p>
            <a:r>
              <a:rPr lang="es-ES" sz="1400" dirty="0" smtClean="0"/>
              <a:t> Hotel </a:t>
            </a:r>
            <a:r>
              <a:rPr lang="es-ES" sz="1400" dirty="0" err="1" smtClean="0"/>
              <a:t>Adlon</a:t>
            </a:r>
            <a:r>
              <a:rPr lang="es-ES" sz="1400" dirty="0" smtClean="0"/>
              <a:t>.</a:t>
            </a:r>
            <a:br>
              <a:rPr lang="es-ES" sz="1400" dirty="0" smtClean="0"/>
            </a:br>
            <a:r>
              <a:rPr lang="es-ES" sz="1400" dirty="0" smtClean="0"/>
              <a:t>Cuando terminaron las negociaciones, mi cuenta había sido reducida en un dólar y veintitrés centavos, lo cual difícilmente </a:t>
            </a:r>
          </a:p>
          <a:p>
            <a:r>
              <a:rPr lang="es-ES" sz="1400" dirty="0" smtClean="0"/>
              <a:t>valía la pequeña escena.” </a:t>
            </a:r>
          </a:p>
          <a:p>
            <a:r>
              <a:rPr lang="es-ES" sz="1400" b="1" dirty="0" smtClean="0"/>
              <a:t>Arthur R. G. </a:t>
            </a:r>
            <a:r>
              <a:rPr lang="es-ES" sz="1400" b="1" dirty="0" err="1" smtClean="0"/>
              <a:t>Somssen</a:t>
            </a:r>
            <a:r>
              <a:rPr lang="es-ES" sz="1400" b="1" dirty="0" smtClean="0"/>
              <a:t>. Una princesa en Berlín.</a:t>
            </a:r>
            <a:endParaRPr lang="es-ES" sz="1400" dirty="0" smtClean="0"/>
          </a:p>
          <a:p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14282" y="0"/>
            <a:ext cx="4857784" cy="703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sz="2000" b="1" dirty="0" smtClean="0">
                <a:latin typeface="Times New Roman" pitchFamily="18" charset="0"/>
                <a:cs typeface="Times New Roman" pitchFamily="18" charset="0"/>
              </a:rPr>
              <a:t>2.3.1. CONSECUENCIAS DA HIPERINFLACIÓN</a:t>
            </a:r>
          </a:p>
          <a:p>
            <a:pPr algn="just"/>
            <a:endParaRPr lang="gl-E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gl-ES" b="1" dirty="0" smtClean="0">
                <a:latin typeface="Times New Roman" pitchFamily="18" charset="0"/>
                <a:cs typeface="Times New Roman" pitchFamily="18" charset="0"/>
              </a:rPr>
              <a:t>A HIPERINFLACIÓN REPRESENTA UN DESASTRE FINANCEIRO E SOCIAL. </a:t>
            </a:r>
          </a:p>
          <a:p>
            <a:pPr algn="just"/>
            <a:endParaRPr lang="gl-ES" sz="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gl-ES" b="1" dirty="0" smtClean="0">
                <a:latin typeface="Times New Roman" pitchFamily="18" charset="0"/>
                <a:cs typeface="Times New Roman" pitchFamily="18" charset="0"/>
              </a:rPr>
              <a:t>A HIPERINFLACIÓN PERXUDICOU A:</a:t>
            </a:r>
          </a:p>
          <a:p>
            <a:pPr algn="just"/>
            <a:endParaRPr lang="gl-ES" sz="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     - TRABALLADORES: </a:t>
            </a:r>
          </a:p>
          <a:p>
            <a:pPr algn="just"/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A alza de prezos supuxo a  diminución do seu nivel de vida nun 20 a un 25%</a:t>
            </a:r>
          </a:p>
          <a:p>
            <a:pPr algn="just"/>
            <a:endParaRPr lang="gl-ES" sz="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     -  PEQUENA E MEDIANA BURGUESÍA:        </a:t>
            </a:r>
          </a:p>
          <a:p>
            <a:pPr algn="just"/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           FUNCIONARIOS, CARGOS DIRECTIVOS viron diminuídos os seus ingresos</a:t>
            </a:r>
          </a:p>
          <a:p>
            <a:pPr algn="just"/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           PENSIONISTAS, XUBILADOS, </a:t>
            </a:r>
          </a:p>
          <a:p>
            <a:pPr algn="just"/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           RENTISTAS, ACCIONISTAS…  </a:t>
            </a:r>
          </a:p>
          <a:p>
            <a:pPr algn="just"/>
            <a:endParaRPr lang="gl-ES" sz="9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As persoas que vivían de ingresos fixos e que tiñan aforros, víronse totalmente arruinados. A clase media desaparece, proletarízase. </a:t>
            </a:r>
          </a:p>
          <a:p>
            <a:pPr algn="just"/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Entre estas capas intermedias xeneralízase o descontento social. Culparán ós países aliados e á república alemá do seu empobrecemento e serán estes sectores da sociedade os que apoiarán e nutrirán ó partido nazi de </a:t>
            </a:r>
            <a:r>
              <a:rPr lang="gl-ES" dirty="0" err="1" smtClean="0">
                <a:latin typeface="Times New Roman" pitchFamily="18" charset="0"/>
                <a:cs typeface="Times New Roman" pitchFamily="18" charset="0"/>
              </a:rPr>
              <a:t>Hitler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gl-E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1071546"/>
            <a:ext cx="3825743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7699" y="214290"/>
            <a:ext cx="896630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dirty="0" smtClean="0"/>
              <a:t>O paradoxo é que a </a:t>
            </a:r>
            <a:r>
              <a:rPr lang="gl-ES" dirty="0" err="1" smtClean="0"/>
              <a:t>hiperinflación</a:t>
            </a:r>
            <a:r>
              <a:rPr lang="gl-ES" dirty="0" smtClean="0"/>
              <a:t> beneficiará a distintos grupos sociais  e á propia economía</a:t>
            </a:r>
          </a:p>
          <a:p>
            <a:r>
              <a:rPr lang="gl-ES" dirty="0" smtClean="0"/>
              <a:t> alemá.</a:t>
            </a:r>
          </a:p>
          <a:p>
            <a:r>
              <a:rPr lang="gl-ES" b="1" dirty="0" smtClean="0"/>
              <a:t>BENEFICIA A:</a:t>
            </a:r>
          </a:p>
          <a:p>
            <a:r>
              <a:rPr lang="gl-ES" dirty="0" smtClean="0"/>
              <a:t>        ESTADO, LANDERS E CALQUERA PERSOA QUE TIÑAN DÉBEDAS (hipotecas…)</a:t>
            </a:r>
          </a:p>
          <a:p>
            <a:r>
              <a:rPr lang="gl-ES" dirty="0" smtClean="0"/>
              <a:t>        ARISTOCRACIA TERRATENENTE E CAMPESIÑADO MEDIO: </a:t>
            </a:r>
          </a:p>
          <a:p>
            <a:r>
              <a:rPr lang="gl-ES" dirty="0" smtClean="0"/>
              <a:t>Remata coas súas débedas e benefícianse do incremento dos prezos agrarios</a:t>
            </a:r>
          </a:p>
          <a:p>
            <a:r>
              <a:rPr lang="gl-ES" dirty="0" smtClean="0"/>
              <a:t>        GRANDES INDUSTRIAIS COMO STINNER, THYSSEN, OTTO WOLF: </a:t>
            </a:r>
          </a:p>
          <a:p>
            <a:r>
              <a:rPr lang="gl-ES" dirty="0" smtClean="0"/>
              <a:t>  A </a:t>
            </a:r>
            <a:r>
              <a:rPr lang="gl-ES" dirty="0" err="1" smtClean="0"/>
              <a:t>hiperinflación</a:t>
            </a:r>
            <a:r>
              <a:rPr lang="gl-ES" dirty="0" smtClean="0"/>
              <a:t> permítelles obter créditos moi baratos que converten en divisas estranxeiras</a:t>
            </a:r>
          </a:p>
          <a:p>
            <a:r>
              <a:rPr lang="gl-ES" dirty="0" smtClean="0"/>
              <a:t>  e que van utilizar para a modernización de maquinaria para as industrias. Devolven en</a:t>
            </a:r>
          </a:p>
          <a:p>
            <a:r>
              <a:rPr lang="gl-ES" dirty="0" smtClean="0"/>
              <a:t>  cambio as súas débedas con diñeiro depreciado. Constituíronse imperios industriais (algúns</a:t>
            </a:r>
          </a:p>
          <a:p>
            <a:r>
              <a:rPr lang="gl-ES" dirty="0" smtClean="0"/>
              <a:t>non sobreviviron á estabilización de 1924) e reforzáronse os </a:t>
            </a:r>
            <a:r>
              <a:rPr lang="gl-ES" dirty="0" err="1" smtClean="0"/>
              <a:t>Konzerns</a:t>
            </a:r>
            <a:r>
              <a:rPr lang="gl-ES" dirty="0" smtClean="0"/>
              <a:t>.</a:t>
            </a:r>
            <a:endParaRPr lang="gl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3357562"/>
            <a:ext cx="200025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CuadroTexto"/>
          <p:cNvSpPr txBox="1"/>
          <p:nvPr/>
        </p:nvSpPr>
        <p:spPr>
          <a:xfrm>
            <a:off x="1785918" y="6286520"/>
            <a:ext cx="1393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 err="1" smtClean="0"/>
              <a:t>Fritz</a:t>
            </a:r>
            <a:r>
              <a:rPr lang="gl-ES" dirty="0" smtClean="0"/>
              <a:t> </a:t>
            </a:r>
            <a:r>
              <a:rPr lang="gl-ES" dirty="0" err="1" smtClean="0"/>
              <a:t>Thyssen</a:t>
            </a:r>
            <a:endParaRPr lang="gl-E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3357562"/>
            <a:ext cx="2051045" cy="3376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93574" y="214290"/>
            <a:ext cx="8771632" cy="655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gl-ES" sz="2000" b="1" dirty="0" smtClean="0">
                <a:latin typeface="Times New Roman" pitchFamily="18" charset="0"/>
                <a:cs typeface="Times New Roman" pitchFamily="18" charset="0"/>
              </a:rPr>
              <a:t>A HIPERINFLACIÓN ESTIMULOU A ECONOMÍA ALEMÁ:</a:t>
            </a:r>
          </a:p>
          <a:p>
            <a:pPr algn="just"/>
            <a:endParaRPr lang="gl-E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</a:t>
            </a:r>
          </a:p>
          <a:p>
            <a:pPr algn="just"/>
            <a:endParaRPr lang="gl-E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</a:p>
          <a:p>
            <a:pPr algn="just"/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</a:p>
          <a:p>
            <a:pPr algn="just"/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</a:p>
          <a:p>
            <a:pPr algn="just"/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</a:p>
          <a:p>
            <a:pPr algn="just"/>
            <a:endParaRPr lang="gl-E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</a:p>
          <a:p>
            <a:pPr algn="just"/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</a:p>
          <a:p>
            <a:pPr algn="just"/>
            <a:endParaRPr lang="gl-E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</a:p>
          <a:p>
            <a:pPr algn="just"/>
            <a:endParaRPr lang="gl-E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</a:p>
          <a:p>
            <a:pPr algn="just"/>
            <a:endParaRPr lang="gl-E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</a:p>
          <a:p>
            <a:pPr algn="just"/>
            <a:endParaRPr lang="gl-E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endParaRPr lang="gl-ES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1" y="714356"/>
          <a:ext cx="9144000" cy="5980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1828800"/>
                <a:gridCol w="1943119"/>
                <a:gridCol w="1714481"/>
              </a:tblGrid>
              <a:tr h="1500198">
                <a:tc>
                  <a:txBody>
                    <a:bodyPr/>
                    <a:lstStyle/>
                    <a:p>
                      <a:r>
                        <a:rPr lang="gl-E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INFLACIÓN: </a:t>
                      </a:r>
                      <a:endParaRPr lang="gl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gl-E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CONCENTRACIÓN DA INDUSTRIA:</a:t>
                      </a:r>
                      <a:endParaRPr lang="gl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gl-E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DEVOLUCIÓN DE PRÉSTAMOS EN MOEDA DEVALUADA</a:t>
                      </a:r>
                      <a:endParaRPr lang="gl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gl-E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DEPRECIACIÓN DO MARCO: </a:t>
                      </a:r>
                      <a:endParaRPr lang="gl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gl-E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“ RESISTENCIA PASIVA NO RUHR “</a:t>
                      </a:r>
                      <a:endParaRPr lang="gl-ES" dirty="0"/>
                    </a:p>
                  </a:txBody>
                  <a:tcPr/>
                </a:tc>
              </a:tr>
              <a:tr h="1500198">
                <a:tc>
                  <a:txBody>
                    <a:bodyPr/>
                    <a:lstStyle/>
                    <a:p>
                      <a:r>
                        <a:rPr lang="gl-E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Favoreceu o consumo e polo tanto </a:t>
                      </a:r>
                    </a:p>
                    <a:p>
                      <a:endParaRPr lang="gl-ES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gl-ES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gl-ES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gl-ES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gl-ES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gl-E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INCREMENTOD</a:t>
                      </a:r>
                      <a:r>
                        <a:rPr lang="gl-E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br>
                        <a:rPr lang="gl-E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gl-ES" sz="18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PRODUCIÓN</a:t>
                      </a:r>
                      <a:r>
                        <a:rPr lang="gl-ES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endParaRPr lang="gl-E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gl-E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Favoreceu o </a:t>
                      </a:r>
                    </a:p>
                    <a:p>
                      <a:endParaRPr lang="gl-ES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gl-ES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gl-ES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gl-ES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gl-ES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gl-ES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gl-ES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gl-E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CRECEMENTO DA PRODUTIVIDADE</a:t>
                      </a:r>
                      <a:endParaRPr lang="gl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gl-E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Permite a </a:t>
                      </a:r>
                    </a:p>
                    <a:p>
                      <a:endParaRPr lang="gl-ES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gl-ES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gl-ES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gl-ES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gl-ES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gl-ES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gl-ES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gl-E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MODERNIZACIÓN DAS INDUSTRIAS</a:t>
                      </a:r>
                      <a:endParaRPr lang="gl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gl-E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Prezos competitivos para o exterior que supuxo o </a:t>
                      </a:r>
                    </a:p>
                    <a:p>
                      <a:endParaRPr lang="gl-ES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gl-ES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gl-ES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gl-ES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gl-E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INCREMENTO DAS EXPORTACIÓNS</a:t>
                      </a:r>
                    </a:p>
                    <a:p>
                      <a:endParaRPr lang="gl-ES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gl-ES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gl-ES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gl-ES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gl-ES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gl-ES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gl-ES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gl-ES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gl-ES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gl-ES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gl-ES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gl-ES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gl-ES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gl-E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ABUNDANCIA DE CRÉDITOS E SUBVENCIÓNS Á</a:t>
                      </a:r>
                      <a:r>
                        <a:rPr lang="gl-ES" dirty="0" smtClean="0"/>
                        <a:t> INDUSTRIA</a:t>
                      </a:r>
                      <a:endParaRPr lang="gl-E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42844" y="214290"/>
            <a:ext cx="4214842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000" b="1" u="sng" dirty="0" smtClean="0">
                <a:latin typeface="Times New Roman" pitchFamily="18" charset="0"/>
                <a:cs typeface="Times New Roman" pitchFamily="18" charset="0"/>
              </a:rPr>
              <a:t>2.3.2. </a:t>
            </a:r>
          </a:p>
          <a:p>
            <a:r>
              <a:rPr lang="gl-ES" sz="2000" b="1" u="sng" dirty="0" smtClean="0">
                <a:latin typeface="Times New Roman" pitchFamily="18" charset="0"/>
                <a:cs typeface="Times New Roman" pitchFamily="18" charset="0"/>
              </a:rPr>
              <a:t>ESTABILIZACIÓN MONETARIA:</a:t>
            </a:r>
          </a:p>
          <a:p>
            <a:endParaRPr lang="gl-ES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gl-ES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En novembro de 1923, co obxectivo de frear a </a:t>
            </a:r>
            <a:r>
              <a:rPr lang="gl-ES" dirty="0" err="1" smtClean="0">
                <a:latin typeface="Times New Roman" pitchFamily="18" charset="0"/>
                <a:cs typeface="Times New Roman" pitchFamily="18" charset="0"/>
              </a:rPr>
              <a:t>hiperinflación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creouse unha nova moeda o </a:t>
            </a:r>
            <a:r>
              <a:rPr lang="gl-ES" dirty="0" err="1" smtClean="0">
                <a:latin typeface="Times New Roman" pitchFamily="18" charset="0"/>
                <a:cs typeface="Times New Roman" pitchFamily="18" charset="0"/>
              </a:rPr>
              <a:t>rentenmark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, avalada pola hipoteca xeral sobre a produción agrícola e industrial, que acabou desprazando á anterior (o cambio era de 1 </a:t>
            </a:r>
            <a:r>
              <a:rPr lang="gl-ES" dirty="0" err="1" smtClean="0">
                <a:latin typeface="Times New Roman" pitchFamily="18" charset="0"/>
                <a:cs typeface="Times New Roman" pitchFamily="18" charset="0"/>
              </a:rPr>
              <a:t>rentenmark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por 1.000.000.000.000. de marcos) </a:t>
            </a:r>
          </a:p>
          <a:p>
            <a:pPr algn="just"/>
            <a:endParaRPr lang="gl-E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gl-E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gl-E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gl-E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A aceptación por parte da poboación desta moeda axudou a desacelerar o proceso inflacionista e facilitou que en 1924 xa fora posible a súa substitución polo </a:t>
            </a:r>
            <a:r>
              <a:rPr lang="gl-ES" dirty="0" err="1" smtClean="0">
                <a:latin typeface="Times New Roman" pitchFamily="18" charset="0"/>
                <a:cs typeface="Times New Roman" pitchFamily="18" charset="0"/>
              </a:rPr>
              <a:t>reichsmark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, moeda baseada no patrón ouro e que estivo en circulación ata 1948.</a:t>
            </a:r>
            <a:endParaRPr lang="gl-E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1285860"/>
            <a:ext cx="4519618" cy="2500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4214818"/>
            <a:ext cx="4572000" cy="2277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85720" y="56138"/>
            <a:ext cx="414340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sz="2000" b="1" u="sng" dirty="0" smtClean="0">
                <a:latin typeface="Times New Roman" pitchFamily="18" charset="0"/>
                <a:cs typeface="Times New Roman" pitchFamily="18" charset="0"/>
              </a:rPr>
              <a:t>2.3.3.</a:t>
            </a:r>
            <a:r>
              <a:rPr lang="gl-ES" sz="2000" b="1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gl-ES" sz="2000" b="1" u="sng" dirty="0" smtClean="0">
                <a:latin typeface="Times New Roman" pitchFamily="18" charset="0"/>
                <a:cs typeface="Times New Roman" pitchFamily="18" charset="0"/>
              </a:rPr>
              <a:t>PLAN DAWES:</a:t>
            </a:r>
          </a:p>
          <a:p>
            <a:pPr algn="just"/>
            <a:endParaRPr lang="gl-ES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Baixo a a dirección de Charles G. </a:t>
            </a:r>
            <a:r>
              <a:rPr lang="gl-ES" dirty="0" err="1" smtClean="0">
                <a:latin typeface="Times New Roman" pitchFamily="18" charset="0"/>
                <a:cs typeface="Times New Roman" pitchFamily="18" charset="0"/>
              </a:rPr>
              <a:t>Dawes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, unha comisión de británicos, franceses e alemáns reuniuse co obxectivo de facer viable o pago de reparacións de Alemaña e rematar coa súa inestabilidade monetaria e económica. </a:t>
            </a:r>
          </a:p>
          <a:p>
            <a:pPr algn="just"/>
            <a:endParaRPr lang="gl-E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Francia remataba a súa ocupación do </a:t>
            </a:r>
            <a:r>
              <a:rPr lang="gl-ES" dirty="0" err="1" smtClean="0">
                <a:latin typeface="Times New Roman" pitchFamily="18" charset="0"/>
                <a:cs typeface="Times New Roman" pitchFamily="18" charset="0"/>
              </a:rPr>
              <a:t>Rhur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, reducíanse os pagos por reparacións de Alemaña, rematábase coa requisa de bens por parte das potencias aliadas e establecíase que o pago faríase a partir de impostos ó consumo, dereitos aduaneiros e de explotación de ferrocarrís.</a:t>
            </a:r>
          </a:p>
          <a:p>
            <a:pPr algn="just"/>
            <a:endParaRPr lang="gl-E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Os pagos establecíanse mediante cotas anuais e cada pago sería correspondido por préstamos  do exterior (USA). Estes préstamos axudaron a financiar a economía e a industria alemá permitindo a estabilidade e a recuperación económica de Europa no seu conxunto.</a:t>
            </a:r>
            <a:endParaRPr lang="gl-E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785794"/>
            <a:ext cx="3500462" cy="320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4572008"/>
            <a:ext cx="26955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214290"/>
            <a:ext cx="90011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sz="2400" dirty="0" smtClean="0">
                <a:latin typeface="Times New Roman" pitchFamily="18" charset="0"/>
                <a:cs typeface="Times New Roman" pitchFamily="18" charset="0"/>
              </a:rPr>
              <a:t>TRALA 1ª GUERRA MUNDIAL, DESDE O PUNTO DE VISTA ECONÓMICO, ASÍSTESE A UN NOVO ESCENARIO:</a:t>
            </a:r>
          </a:p>
          <a:p>
            <a:pPr algn="just"/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gl-E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gl-ES" sz="2000" b="1" dirty="0" smtClean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gl-E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gl-ES" sz="2400" b="1" dirty="0" smtClean="0">
                <a:latin typeface="Times New Roman" pitchFamily="18" charset="0"/>
                <a:cs typeface="Times New Roman" pitchFamily="18" charset="0"/>
              </a:rPr>
              <a:t>DECADENCIA DE EUROPA.</a:t>
            </a:r>
          </a:p>
          <a:p>
            <a:pPr algn="just"/>
            <a:endParaRPr lang="gl-E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gl-ES" sz="2400" b="1" dirty="0" smtClean="0">
                <a:latin typeface="Times New Roman" pitchFamily="18" charset="0"/>
                <a:cs typeface="Times New Roman" pitchFamily="18" charset="0"/>
              </a:rPr>
              <a:t>                         - LIDERADO DOS EE.UU.</a:t>
            </a:r>
            <a:endParaRPr lang="gl-E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2643158"/>
            <a:ext cx="4676970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643182"/>
            <a:ext cx="4000508" cy="421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14282" y="214290"/>
            <a:ext cx="871543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400" u="sng" dirty="0" smtClean="0">
                <a:latin typeface="Times New Roman" pitchFamily="18" charset="0"/>
                <a:cs typeface="Times New Roman" pitchFamily="18" charset="0"/>
              </a:rPr>
              <a:t>3-  </a:t>
            </a:r>
            <a:r>
              <a:rPr lang="gl-ES" sz="2400" b="1" u="sng" dirty="0" smtClean="0">
                <a:latin typeface="Times New Roman" pitchFamily="18" charset="0"/>
                <a:cs typeface="Times New Roman" pitchFamily="18" charset="0"/>
              </a:rPr>
              <a:t>EXPANSIÓN ECONÓMICA. 1923, 24  -  1929 .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endParaRPr lang="gl-E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A partir de 1924, co Plan </a:t>
            </a:r>
            <a:r>
              <a:rPr lang="gl-ES" dirty="0" err="1" smtClean="0">
                <a:latin typeface="Times New Roman" pitchFamily="18" charset="0"/>
                <a:cs typeface="Times New Roman" pitchFamily="18" charset="0"/>
              </a:rPr>
              <a:t>Dawes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, comezou de novo un desenvolvemento  da economía europea.</a:t>
            </a:r>
          </a:p>
          <a:p>
            <a:endParaRPr lang="es-ES" b="1" dirty="0" smtClean="0"/>
          </a:p>
          <a:p>
            <a:endParaRPr lang="es-ES" b="1" dirty="0" smtClean="0"/>
          </a:p>
          <a:p>
            <a:endParaRPr lang="es-ES" b="1" dirty="0" smtClean="0"/>
          </a:p>
          <a:p>
            <a:r>
              <a:rPr lang="es-ES" dirty="0" smtClean="0"/>
              <a:t>                                                              Estados Unidos</a:t>
            </a:r>
            <a:endParaRPr lang="es-ES" b="1" dirty="0" smtClean="0"/>
          </a:p>
          <a:p>
            <a:r>
              <a:rPr lang="es-ES" dirty="0" smtClean="0"/>
              <a:t>                         </a:t>
            </a:r>
            <a:r>
              <a:rPr lang="es-ES" dirty="0" err="1" smtClean="0"/>
              <a:t>Débeda</a:t>
            </a:r>
            <a:r>
              <a:rPr lang="es-ES" dirty="0" smtClean="0"/>
              <a:t>                                                                        Préstamos</a:t>
            </a:r>
            <a:endParaRPr lang="es-ES" b="1" dirty="0" smtClean="0"/>
          </a:p>
          <a:p>
            <a:r>
              <a:rPr lang="es-ES" dirty="0" smtClean="0"/>
              <a:t> </a:t>
            </a:r>
          </a:p>
          <a:p>
            <a:endParaRPr lang="es-ES" b="1" dirty="0" smtClean="0"/>
          </a:p>
          <a:p>
            <a:r>
              <a:rPr lang="es-ES" dirty="0" smtClean="0"/>
              <a:t>                           G. Bretaña e Francia                                             </a:t>
            </a:r>
            <a:r>
              <a:rPr lang="es-ES" dirty="0" err="1" smtClean="0"/>
              <a:t>Alemaña</a:t>
            </a:r>
            <a:endParaRPr lang="es-ES" b="1" dirty="0" smtClean="0"/>
          </a:p>
          <a:p>
            <a:r>
              <a:rPr lang="es-ES" dirty="0" smtClean="0"/>
              <a:t>                                                  </a:t>
            </a:r>
            <a:endParaRPr lang="es-ES" b="1" dirty="0" smtClean="0"/>
          </a:p>
          <a:p>
            <a:r>
              <a:rPr lang="es-ES" dirty="0" smtClean="0"/>
              <a:t>                                                                 </a:t>
            </a:r>
            <a:r>
              <a:rPr lang="es-ES" dirty="0" err="1" smtClean="0"/>
              <a:t>Reparacións</a:t>
            </a:r>
            <a:r>
              <a:rPr lang="es-ES" dirty="0" smtClean="0"/>
              <a:t> </a:t>
            </a:r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En 1925 Europa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recuperou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os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niveis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anteriores á guerra, superándoos a partir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deste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ano. </a:t>
            </a:r>
          </a:p>
          <a:p>
            <a:endParaRPr lang="gl-E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s-ES" dirty="0" smtClean="0"/>
          </a:p>
          <a:p>
            <a:endParaRPr lang="es-ES" dirty="0" smtClean="0"/>
          </a:p>
        </p:txBody>
      </p:sp>
      <p:cxnSp>
        <p:nvCxnSpPr>
          <p:cNvPr id="3" name="2 Conector recto de flecha"/>
          <p:cNvCxnSpPr/>
          <p:nvPr/>
        </p:nvCxnSpPr>
        <p:spPr>
          <a:xfrm flipV="1">
            <a:off x="1428728" y="2714620"/>
            <a:ext cx="1857388" cy="100013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3 Conector recto de flecha"/>
          <p:cNvCxnSpPr/>
          <p:nvPr/>
        </p:nvCxnSpPr>
        <p:spPr>
          <a:xfrm>
            <a:off x="5286380" y="2714620"/>
            <a:ext cx="1785950" cy="107157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4 Conector recto de flecha"/>
          <p:cNvCxnSpPr/>
          <p:nvPr/>
        </p:nvCxnSpPr>
        <p:spPr>
          <a:xfrm rot="10800000">
            <a:off x="2428860" y="4071942"/>
            <a:ext cx="392909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42844" y="214290"/>
            <a:ext cx="900115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A recuperación económica europea desde 1924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baseouse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en:</a:t>
            </a:r>
          </a:p>
          <a:p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  FLUXO DE CAPITAIS DESDE OS ESTADOS UNIDOS.</a:t>
            </a:r>
          </a:p>
          <a:p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Un dos factores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fundamentais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. A dependencia dos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capitais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USA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porase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manifesto</a:t>
            </a:r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en 1929, cando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trala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súa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retirada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pola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crise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, esta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estenderase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con rapidez por toda Europa. </a:t>
            </a:r>
          </a:p>
          <a:p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s-ES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  PROTECIÓN DOS MERCADOS INTERIORES:</a:t>
            </a:r>
          </a:p>
          <a:p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Políticas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protecionistas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, que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impoñen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s-ES" i="1" dirty="0" err="1" smtClean="0">
                <a:latin typeface="Times New Roman" pitchFamily="18" charset="0"/>
                <a:cs typeface="Times New Roman" pitchFamily="18" charset="0"/>
              </a:rPr>
              <a:t>fortes</a:t>
            </a:r>
            <a:r>
              <a:rPr lang="es-E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i="1" dirty="0" err="1" smtClean="0">
                <a:latin typeface="Times New Roman" pitchFamily="18" charset="0"/>
                <a:cs typeface="Times New Roman" pitchFamily="18" charset="0"/>
              </a:rPr>
              <a:t>aranceis</a:t>
            </a:r>
            <a:r>
              <a:rPr lang="es-ES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ós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produtos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estranxeiros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EXPANSIÓN DOS NOVOS SECTORES PRODUTIVOS:  </a:t>
            </a:r>
          </a:p>
          <a:p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Electricidade, Química, Automóbil e Construción.</a:t>
            </a:r>
          </a:p>
          <a:p>
            <a:endParaRPr lang="gl-ES" dirty="0" smtClean="0">
              <a:latin typeface="Times New Roman" pitchFamily="18" charset="0"/>
              <a:cs typeface="Times New Roman" pitchFamily="18" charset="0"/>
            </a:endParaRPr>
          </a:p>
          <a:p>
            <a:endParaRPr lang="gl-E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gl-ES" b="1" dirty="0" smtClean="0">
                <a:latin typeface="Times New Roman" pitchFamily="18" charset="0"/>
                <a:cs typeface="Times New Roman" pitchFamily="18" charset="0"/>
              </a:rPr>
              <a:t>CONCENTRACIÓN DE EMPRESAS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gl-ES" b="1" dirty="0" smtClean="0">
                <a:latin typeface="Times New Roman" pitchFamily="18" charset="0"/>
                <a:cs typeface="Times New Roman" pitchFamily="18" charset="0"/>
              </a:rPr>
              <a:t>Química: 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I.G. </a:t>
            </a:r>
            <a:r>
              <a:rPr lang="gl-ES" dirty="0" err="1" smtClean="0">
                <a:latin typeface="Times New Roman" pitchFamily="18" charset="0"/>
                <a:cs typeface="Times New Roman" pitchFamily="18" charset="0"/>
              </a:rPr>
              <a:t>Farben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en Alemaña. Imperial </a:t>
            </a:r>
            <a:r>
              <a:rPr lang="gl-ES" dirty="0" err="1" smtClean="0">
                <a:latin typeface="Times New Roman" pitchFamily="18" charset="0"/>
                <a:cs typeface="Times New Roman" pitchFamily="18" charset="0"/>
              </a:rPr>
              <a:t>Chemical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gl-ES" dirty="0" err="1" smtClean="0">
                <a:latin typeface="Times New Roman" pitchFamily="18" charset="0"/>
                <a:cs typeface="Times New Roman" pitchFamily="18" charset="0"/>
              </a:rPr>
              <a:t>Industries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en R.U., </a:t>
            </a:r>
            <a:r>
              <a:rPr lang="gl-ES" dirty="0" err="1" smtClean="0">
                <a:latin typeface="Times New Roman" pitchFamily="18" charset="0"/>
                <a:cs typeface="Times New Roman" pitchFamily="18" charset="0"/>
              </a:rPr>
              <a:t>Saint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gl-ES" dirty="0" err="1" smtClean="0">
                <a:latin typeface="Times New Roman" pitchFamily="18" charset="0"/>
                <a:cs typeface="Times New Roman" pitchFamily="18" charset="0"/>
              </a:rPr>
              <a:t>Gobain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en Francia. </a:t>
            </a:r>
          </a:p>
          <a:p>
            <a:r>
              <a:rPr lang="gl-ES" b="1" dirty="0" smtClean="0">
                <a:latin typeface="Times New Roman" pitchFamily="18" charset="0"/>
                <a:cs typeface="Times New Roman" pitchFamily="18" charset="0"/>
              </a:rPr>
              <a:t>Siderurxia: </a:t>
            </a:r>
            <a:r>
              <a:rPr lang="gl-ES" dirty="0" err="1" smtClean="0">
                <a:latin typeface="Times New Roman" pitchFamily="18" charset="0"/>
                <a:cs typeface="Times New Roman" pitchFamily="18" charset="0"/>
              </a:rPr>
              <a:t>Krupp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(AL) </a:t>
            </a:r>
            <a:r>
              <a:rPr lang="gl-ES" dirty="0" err="1" smtClean="0">
                <a:latin typeface="Times New Roman" pitchFamily="18" charset="0"/>
                <a:cs typeface="Times New Roman" pitchFamily="18" charset="0"/>
              </a:rPr>
              <a:t>British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gl-ES" dirty="0" err="1" smtClean="0">
                <a:latin typeface="Times New Roman" pitchFamily="18" charset="0"/>
                <a:cs typeface="Times New Roman" pitchFamily="18" charset="0"/>
              </a:rPr>
              <a:t>Iron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gl-ES" dirty="0" err="1" smtClean="0">
                <a:latin typeface="Times New Roman" pitchFamily="18" charset="0"/>
                <a:cs typeface="Times New Roman" pitchFamily="18" charset="0"/>
              </a:rPr>
              <a:t>Steel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gl-ES" dirty="0" err="1" smtClean="0">
                <a:latin typeface="Times New Roman" pitchFamily="18" charset="0"/>
                <a:cs typeface="Times New Roman" pitchFamily="18" charset="0"/>
              </a:rPr>
              <a:t>Company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(R.U.), Le </a:t>
            </a:r>
            <a:r>
              <a:rPr lang="gl-ES" dirty="0" err="1" smtClean="0">
                <a:latin typeface="Times New Roman" pitchFamily="18" charset="0"/>
                <a:cs typeface="Times New Roman" pitchFamily="18" charset="0"/>
              </a:rPr>
              <a:t>Comptoir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gl-ES" dirty="0" err="1" smtClean="0">
                <a:latin typeface="Times New Roman" pitchFamily="18" charset="0"/>
                <a:cs typeface="Times New Roman" pitchFamily="18" charset="0"/>
              </a:rPr>
              <a:t>Siderurgique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gl-ES" dirty="0" smtClean="0">
              <a:latin typeface="Times New Roman" pitchFamily="18" charset="0"/>
              <a:cs typeface="Times New Roman" pitchFamily="18" charset="0"/>
            </a:endParaRPr>
          </a:p>
          <a:p>
            <a:endParaRPr lang="gl-ES" sz="1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gl-ES" b="1" dirty="0" smtClean="0">
                <a:latin typeface="Times New Roman" pitchFamily="18" charset="0"/>
                <a:cs typeface="Times New Roman" pitchFamily="18" charset="0"/>
              </a:rPr>
              <a:t>NOVO TIPO DE EMPRESARIOS: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Seguindo o prototipo dos americanos, </a:t>
            </a:r>
            <a:r>
              <a:rPr lang="gl-ES" dirty="0" err="1" smtClean="0">
                <a:latin typeface="Times New Roman" pitchFamily="18" charset="0"/>
                <a:cs typeface="Times New Roman" pitchFamily="18" charset="0"/>
              </a:rPr>
              <a:t>Ford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gl-ES" dirty="0" err="1" smtClean="0">
                <a:latin typeface="Times New Roman" pitchFamily="18" charset="0"/>
                <a:cs typeface="Times New Roman" pitchFamily="18" charset="0"/>
              </a:rPr>
              <a:t>Morgan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…en Europa, no sector automobilístico sobresaen as figuras de Citroën, </a:t>
            </a:r>
            <a:r>
              <a:rPr lang="gl-ES" dirty="0" err="1" smtClean="0">
                <a:latin typeface="Times New Roman" pitchFamily="18" charset="0"/>
                <a:cs typeface="Times New Roman" pitchFamily="18" charset="0"/>
              </a:rPr>
              <a:t>Renault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gl-ES" dirty="0" err="1" smtClean="0">
                <a:latin typeface="Times New Roman" pitchFamily="18" charset="0"/>
                <a:cs typeface="Times New Roman" pitchFamily="18" charset="0"/>
              </a:rPr>
              <a:t>Morris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s-ES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42844" y="117693"/>
            <a:ext cx="878687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sz="2800" b="1" u="sng" dirty="0" smtClean="0">
                <a:latin typeface="Times New Roman" pitchFamily="18" charset="0"/>
                <a:cs typeface="Times New Roman" pitchFamily="18" charset="0"/>
              </a:rPr>
              <a:t>I I -         O LIDERADO DOS EE.UU.</a:t>
            </a:r>
          </a:p>
          <a:p>
            <a:pPr algn="just"/>
            <a:endParaRPr lang="gl-ES" sz="2400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gl-ES" sz="2000" b="1" u="sng" dirty="0" smtClean="0">
                <a:latin typeface="Times New Roman" pitchFamily="18" charset="0"/>
                <a:cs typeface="Times New Roman" pitchFamily="18" charset="0"/>
              </a:rPr>
              <a:t>II.I.     EE.UU. 1ª POTENCIA ECONÓMICA MUNDIAL.</a:t>
            </a:r>
          </a:p>
          <a:p>
            <a:pPr algn="just"/>
            <a:endParaRPr lang="gl-ES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Trala 1ª Guerra Mundial os EE.UU. van converterse na primeira potencia económica mundial  substituíndo a Gran Bretaña e Europa no liderado e empezando a depender a maior parte dos países dos seus capitais, xeralmente en forma de préstamos.</a:t>
            </a:r>
          </a:p>
          <a:p>
            <a:pPr algn="just"/>
            <a:endParaRPr lang="gl-ES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gl-ES" sz="2000" b="1" dirty="0" smtClean="0">
                <a:latin typeface="Times New Roman" pitchFamily="18" charset="0"/>
                <a:cs typeface="Times New Roman" pitchFamily="18" charset="0"/>
              </a:rPr>
              <a:t>SUBSTITÚE Ó REINO UNIDO COMO O BANQUEIRO DO MUNDO.</a:t>
            </a:r>
          </a:p>
          <a:p>
            <a:pPr algn="just"/>
            <a:endParaRPr lang="gl-E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gl-E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gl-ES" sz="2000" b="1" dirty="0" smtClean="0">
                <a:latin typeface="Times New Roman" pitchFamily="18" charset="0"/>
                <a:cs typeface="Times New Roman" pitchFamily="18" charset="0"/>
              </a:rPr>
              <a:t>CONVÉRTESE NO GRANDE ACREDOR DOS PAÍSES EUROPEOS. </a:t>
            </a:r>
          </a:p>
          <a:p>
            <a:pPr algn="just"/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En 1919 os países aliados débenlle ós EE.UU. máis de 11.000 millóns de dólares. Despois da guerra vaise converter no gran prestamista de Estados, cidades,  empresas…</a:t>
            </a:r>
          </a:p>
          <a:p>
            <a:pPr algn="just"/>
            <a:endParaRPr lang="gl-E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gl-E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gl-ES" sz="2000" b="1" dirty="0" smtClean="0">
                <a:latin typeface="Times New Roman" pitchFamily="18" charset="0"/>
                <a:cs typeface="Times New Roman" pitchFamily="18" charset="0"/>
              </a:rPr>
              <a:t> PASA A SER O GRANDE INVERSOR EN TODO O MUNDO. </a:t>
            </a:r>
          </a:p>
          <a:p>
            <a:pPr algn="just"/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En 1929 os capitais investidos polos EE.UU. en todo o mundo ascenden a 17.000  millóns de dólares.</a:t>
            </a:r>
            <a:endParaRPr lang="gl-ES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1643050"/>
            <a:ext cx="385765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gl-E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Os anos anteriores a 1929 nos EE.UU. caracterizáronse pola prosperidade económica</a:t>
            </a:r>
            <a:r>
              <a:rPr lang="gl-ES" sz="2000" b="1" dirty="0" smtClean="0">
                <a:latin typeface="Times New Roman" pitchFamily="18" charset="0"/>
                <a:cs typeface="Times New Roman" pitchFamily="18" charset="0"/>
              </a:rPr>
              <a:t> “Os felices anos vinte”. </a:t>
            </a:r>
          </a:p>
          <a:p>
            <a:pPr algn="just"/>
            <a:endParaRPr lang="gl-E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Do ano 1923 ó 1929, a </a:t>
            </a:r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produción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 industrial dos EUA </a:t>
            </a:r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aumentou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 un 64%,</a:t>
            </a:r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 mentres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que a renda nacional medraba un 30%. </a:t>
            </a:r>
          </a:p>
          <a:p>
            <a:pPr algn="just"/>
            <a:endParaRPr lang="es-E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crecemento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consolidábase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grazas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 a un gran mercado interior que</a:t>
            </a:r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 xa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no ano 1923 contaba con 115 </a:t>
            </a:r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millóns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de consumidores. </a:t>
            </a:r>
          </a:p>
          <a:p>
            <a:pPr algn="just"/>
            <a:endParaRPr lang="gl-E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571480"/>
            <a:ext cx="4691513" cy="614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CuadroTexto"/>
          <p:cNvSpPr txBox="1"/>
          <p:nvPr/>
        </p:nvSpPr>
        <p:spPr>
          <a:xfrm>
            <a:off x="0" y="0"/>
            <a:ext cx="48181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800" b="1" u="sng" dirty="0" smtClean="0">
                <a:latin typeface="Times New Roman" pitchFamily="18" charset="0"/>
                <a:cs typeface="Times New Roman" pitchFamily="18" charset="0"/>
              </a:rPr>
              <a:t>OS FELICES ANOS 20.        </a:t>
            </a:r>
          </a:p>
          <a:p>
            <a:r>
              <a:rPr lang="gl-ES" sz="2400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r>
              <a:rPr lang="gl-ES" sz="2800" b="1" u="sng" dirty="0" smtClean="0">
                <a:latin typeface="Times New Roman" pitchFamily="18" charset="0"/>
                <a:cs typeface="Times New Roman" pitchFamily="18" charset="0"/>
              </a:rPr>
              <a:t>II. II. A PROSPERITY </a:t>
            </a:r>
          </a:p>
          <a:p>
            <a:r>
              <a:rPr lang="gl-ES" sz="2800" b="1" u="sng" dirty="0" smtClean="0">
                <a:latin typeface="Times New Roman" pitchFamily="18" charset="0"/>
                <a:cs typeface="Times New Roman" pitchFamily="18" charset="0"/>
              </a:rPr>
              <a:t>DOS  EE.UU</a:t>
            </a:r>
            <a:r>
              <a:rPr lang="gl-ES" u="sng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4572000" cy="667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gl-ES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FACTORES DA PROSPERITY  DOS EE.UU.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gl-ES" sz="20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gl-E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gl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.- A existencia de </a:t>
            </a:r>
            <a:r>
              <a:rPr kumimoji="0" lang="gl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ABUNDANTES RECURSOS MINERAIS E ENERXÉTICOS</a:t>
            </a:r>
            <a:r>
              <a:rPr lang="gl-ES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kumimoji="0" lang="gl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minas de carbón e de ferro, xacementos de petróleo</a:t>
            </a:r>
            <a:r>
              <a:rPr lang="gl-ES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</a:t>
            </a:r>
            <a:endParaRPr kumimoji="0" lang="gl-E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sz="8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sz="8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sz="8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sz="8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sz="8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2.- </a:t>
            </a:r>
            <a:r>
              <a:rPr kumimoji="0" lang="gl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existencia de </a:t>
            </a:r>
            <a:r>
              <a:rPr kumimoji="0" lang="gl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CUALIFICADOS HOMES DE NEGOCIOS E GRANDES INVESTIGADORES</a:t>
            </a:r>
            <a:r>
              <a:rPr kumimoji="0" lang="gl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gl-ES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Destacan</a:t>
            </a:r>
            <a:r>
              <a:rPr kumimoji="0" lang="gl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as figuras de </a:t>
            </a:r>
            <a:r>
              <a:rPr kumimoji="0" lang="gl-E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Morgan</a:t>
            </a:r>
            <a:r>
              <a:rPr kumimoji="0" lang="gl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gl-E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Rockefeller</a:t>
            </a:r>
            <a:r>
              <a:rPr kumimoji="0" lang="gl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gl-E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Ford</a:t>
            </a:r>
            <a:r>
              <a:rPr kumimoji="0" lang="gl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gl-E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Carnegie</a:t>
            </a:r>
            <a:r>
              <a:rPr kumimoji="0" lang="gl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as Universidades e Centros de investigación</a:t>
            </a:r>
            <a:r>
              <a:rPr lang="gl-ES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gl-E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gl-ES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3357562"/>
            <a:ext cx="3732887" cy="3118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CuadroTexto"/>
          <p:cNvSpPr txBox="1"/>
          <p:nvPr/>
        </p:nvSpPr>
        <p:spPr>
          <a:xfrm>
            <a:off x="4733369" y="6488668"/>
            <a:ext cx="4410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dirty="0" smtClean="0"/>
              <a:t>Henry </a:t>
            </a:r>
            <a:r>
              <a:rPr lang="gl-ES" dirty="0" err="1" smtClean="0"/>
              <a:t>Ford</a:t>
            </a:r>
            <a:r>
              <a:rPr lang="gl-ES" dirty="0" smtClean="0"/>
              <a:t> xunto a un dos seus automóbiles.</a:t>
            </a:r>
            <a:endParaRPr lang="gl-E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0"/>
            <a:ext cx="4131316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CuadroTexto"/>
          <p:cNvSpPr txBox="1"/>
          <p:nvPr/>
        </p:nvSpPr>
        <p:spPr>
          <a:xfrm>
            <a:off x="4714876" y="2786058"/>
            <a:ext cx="427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dirty="0" smtClean="0"/>
              <a:t>Pozos de petróleo en </a:t>
            </a:r>
            <a:r>
              <a:rPr lang="gl-ES" dirty="0" err="1" smtClean="0"/>
              <a:t>Signal</a:t>
            </a:r>
            <a:r>
              <a:rPr lang="gl-ES" dirty="0" smtClean="0"/>
              <a:t> </a:t>
            </a:r>
            <a:r>
              <a:rPr lang="gl-ES" dirty="0" err="1" smtClean="0"/>
              <a:t>Hills</a:t>
            </a:r>
            <a:r>
              <a:rPr lang="gl-ES" dirty="0" smtClean="0"/>
              <a:t>. California.</a:t>
            </a:r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117693"/>
            <a:ext cx="8786842" cy="714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gl-E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3.- </a:t>
            </a:r>
            <a:r>
              <a:rPr lang="gl-ES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RENOVACIÓN DO SECTOR ENERXÉTICO.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gl-E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 carbón vai verse desprazado polo grande incremento do consumo de petróleo e de electricidade na actividade industrial, nos transportes, na iluminación de fogares e cidades…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sz="8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gl-ES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Petróleo: </a:t>
            </a:r>
            <a:r>
              <a:rPr lang="gl-E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 seu emprego, estimulado coa invención do motor de explosión, revolucionará primeiro os medios de comunicación (automóbil e máis tarde avións e barcos) e logo, debido á súa facilidade de transporte, permitirá a implantación de industrias preto das cidades. En 1919 USA produce 52.000 TM,  (68% do mundo) 138.000 TM  en 1929 ( 67%)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sz="105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gl-ES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Electricidade: </a:t>
            </a:r>
            <a:r>
              <a:rPr lang="gl-E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 seu desenvolvemento a partir da 1ª Guerra Mundial débese a importantes progresos técnicos que permitiron o transporte de corrente eléctrica a centos de quilómetros (aparición de transformadores, as conexións entre Centrais Elécticas…)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2285992"/>
            <a:ext cx="5500726" cy="363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000372"/>
            <a:ext cx="3831768" cy="3019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142844" y="214290"/>
            <a:ext cx="8715437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gl-E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electricidade, ademais da transformación das cidades co transporte e iluminación, aportou á industria grandes vantaxes como a regularidade no subministro, a limpeza e o fraccionamento da enerxía que posibilitaban a expansión da produción en cadea e a produción en masa. </a:t>
            </a:r>
          </a:p>
          <a:p>
            <a:pPr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gl-E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electricidade propiciou a aparición de novas técnicas metalúrxicas, como a electrólise para a fabricación de aluminio. Este empregarase na produción de numerosos bens como electrodomésticos, artigos de cociña e do fogar, aeronaves…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gl-E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Entre 1919 e 1929 a produción de electricidade no mundo multiplícase por 6.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143248"/>
            <a:ext cx="1857388" cy="1393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54" y="2928934"/>
            <a:ext cx="15906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142852"/>
            <a:ext cx="9144000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gl-E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4.- A consolidación de </a:t>
            </a:r>
            <a:r>
              <a:rPr lang="gl-ES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NOVOS SECTORES INDUSTRIAIS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gl-E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Ademais dos que xurdiron en relación coa electricidade, hai que destacar outros sectores como a </a:t>
            </a:r>
            <a:r>
              <a:rPr lang="gl-ES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industria química, a construción, as fibras artificiais </a:t>
            </a:r>
            <a:r>
              <a:rPr lang="gl-E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como o raión, </a:t>
            </a:r>
            <a:r>
              <a:rPr lang="gl-ES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industria farmacéutica, a industria cinematográfica</a:t>
            </a:r>
            <a:r>
              <a:rPr lang="gl-E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e, sobre todo, a </a:t>
            </a:r>
            <a:r>
              <a:rPr lang="gl-ES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industria automobilística </a:t>
            </a:r>
            <a:r>
              <a:rPr lang="gl-E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 a produción de automóbiles pasou de catro mil vehículos no ano 1900 a cinco millóns no 1929). A produción en masa de automóbiles favoreceu ademais o desenvolvemento das refinerías, da produción de caucho, estacións de servizo…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sz="16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sz="16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sz="16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sz="16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sz="16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sz="16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sz="16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sz="16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sz="16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sz="16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sz="16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sz="16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sz="16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sz="16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gl-ES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En 1919 USA fabricaba 700.000 automóbiles ó ano. En  1931, 2.390.000 automóbiles ó ano (nesta data, Gran Bretaña e Francia producía ó ano 233.000 e 201.000 respectivamente) . O parque móbil dos EE.UU. era de un pouco máis dun millón en 1914 e de 26.650.000 automóbiles en 1929 (Neste ano Gran Bretaña e Francia tiñan un parque móbil de 1.300.000 cada un)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2428868"/>
            <a:ext cx="5024285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34" y="2357430"/>
            <a:ext cx="4071966" cy="3202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0"/>
            <a:ext cx="9144000" cy="71404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gl-E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5.- </a:t>
            </a:r>
            <a:r>
              <a:rPr lang="gl-ES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 AUMENTO DA PRODUTIVIDADE E DO CONSUMO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sz="8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A xeneralización en importantes sectores industriais da racionalización do traballo, coa implantación do Taylorismo e da cadea de montaxe, xunto coa estandarización, ( Creación de modelos e pezas intercambiables e máis unificados. Pásase de 287 tipos de pneumáticos a 32, de 210 formas de botellas a 4…) vai significar un considerable incremento da produtividade e rendibilidade das empresas. Este aumento ven acompañado polo dos beneficios empresariais que permiten a mellora dos salarios e un alto índice de consumo dos norteamericanos.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                 RACIONALIZACIÓN                                  ESTANDARIZACIÓN                             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                                             AUMENTO PRODUTIVIDADE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                                  INCREMENTO BENEFICIOS EMPRESARIAIS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                                               AUMENTO DOS SALARIOS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                                            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                                               AUMENTO DO CONSUMO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1357290" y="2500306"/>
            <a:ext cx="250033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gl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5429256" y="2500306"/>
            <a:ext cx="250033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gl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3000364" y="3357562"/>
            <a:ext cx="335758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gl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2428860" y="4143380"/>
            <a:ext cx="478634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gl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3071802" y="4929198"/>
            <a:ext cx="321471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gl-ES" dirty="0"/>
          </a:p>
        </p:txBody>
      </p:sp>
      <p:sp>
        <p:nvSpPr>
          <p:cNvPr id="8" name="7 CuadroTexto"/>
          <p:cNvSpPr txBox="1"/>
          <p:nvPr/>
        </p:nvSpPr>
        <p:spPr>
          <a:xfrm>
            <a:off x="3000364" y="5786454"/>
            <a:ext cx="321471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gl-ES" dirty="0"/>
          </a:p>
        </p:txBody>
      </p:sp>
      <p:cxnSp>
        <p:nvCxnSpPr>
          <p:cNvPr id="10" name="9 Conector recto"/>
          <p:cNvCxnSpPr/>
          <p:nvPr/>
        </p:nvCxnSpPr>
        <p:spPr>
          <a:xfrm>
            <a:off x="3857620" y="2714620"/>
            <a:ext cx="157163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/>
          <p:nvPr/>
        </p:nvCxnSpPr>
        <p:spPr>
          <a:xfrm rot="5400000">
            <a:off x="4358480" y="3071016"/>
            <a:ext cx="57150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/>
          <p:nvPr/>
        </p:nvCxnSpPr>
        <p:spPr>
          <a:xfrm rot="5400000">
            <a:off x="4465637" y="3963991"/>
            <a:ext cx="35719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/>
          <p:nvPr/>
        </p:nvCxnSpPr>
        <p:spPr>
          <a:xfrm rot="5400000">
            <a:off x="4501356" y="4714090"/>
            <a:ext cx="284958" cy="7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 de flecha"/>
          <p:cNvCxnSpPr/>
          <p:nvPr/>
        </p:nvCxnSpPr>
        <p:spPr>
          <a:xfrm rot="5400000">
            <a:off x="4464843" y="5536421"/>
            <a:ext cx="35719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14282" y="214290"/>
            <a:ext cx="328614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gl-E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 crecemento da produción só se pode entender se vai aparellado dun incremento constante do consumo.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gl-E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Ampliáronse os mercados interiores e exteriores e para facilitar o consumo, aparecen novos métodos de venda e compra. 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gl-E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</a:t>
            </a:r>
            <a:r>
              <a:rPr lang="gl-ES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mercadotecnia</a:t>
            </a:r>
            <a:r>
              <a:rPr lang="gl-E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o </a:t>
            </a:r>
            <a:r>
              <a:rPr lang="gl-ES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marketing</a:t>
            </a:r>
            <a:r>
              <a:rPr lang="gl-E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as campañas de publicidade (2% da renda nacional en 1929), e sobre todo as vendas a prazo e os préstamos para  o consumo,(en 1929 mércanse a crédito o 60% dos automóbiles, o 75% dos aparatos de radio, o 50% dos aparatos domésticos…) adquiriron unha grande relevancia nos anos 20 nos Estados Unidos de Norteamérica.</a:t>
            </a:r>
            <a:endParaRPr lang="gl-E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214290"/>
            <a:ext cx="535785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4000504"/>
            <a:ext cx="3357586" cy="2672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0"/>
            <a:ext cx="91440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2800" b="1" u="sng" dirty="0" smtClean="0">
                <a:latin typeface="Times New Roman" pitchFamily="18" charset="0"/>
                <a:cs typeface="Times New Roman" pitchFamily="18" charset="0"/>
              </a:rPr>
              <a:t>I-        A  DECADENCIA  DE  EUROPA:</a:t>
            </a:r>
          </a:p>
          <a:p>
            <a:endParaRPr lang="gl-ES" sz="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gl-ES" sz="2400" b="1" u="sng" dirty="0" smtClean="0">
                <a:latin typeface="Times New Roman" pitchFamily="18" charset="0"/>
                <a:cs typeface="Times New Roman" pitchFamily="18" charset="0"/>
              </a:rPr>
              <a:t>I. I.                                               CAUSAS </a:t>
            </a:r>
          </a:p>
          <a:p>
            <a:endParaRPr lang="gl-ES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gl-ES" sz="2000" b="1" dirty="0" smtClean="0">
                <a:latin typeface="Times New Roman" pitchFamily="18" charset="0"/>
                <a:cs typeface="Times New Roman" pitchFamily="18" charset="0"/>
              </a:rPr>
              <a:t>ENDEBEDAMENTO DOS PAÍSES EN GUERRA                                                                                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 R. U. :      1913:    17.600  millóns de francos          1920       197.000 millóns </a:t>
            </a:r>
            <a:r>
              <a:rPr lang="gl-ES" dirty="0" err="1" smtClean="0">
                <a:latin typeface="Times New Roman" pitchFamily="18" charset="0"/>
                <a:cs typeface="Times New Roman" pitchFamily="18" charset="0"/>
              </a:rPr>
              <a:t>fr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 Alemaña:                 6.000                                                        168.000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 Francia:                   3.000                                                         300.000  </a:t>
            </a:r>
          </a:p>
          <a:p>
            <a:endParaRPr lang="gl-ES" dirty="0" smtClean="0">
              <a:latin typeface="Times New Roman" pitchFamily="18" charset="0"/>
              <a:cs typeface="Times New Roman" pitchFamily="18" charset="0"/>
            </a:endParaRPr>
          </a:p>
          <a:p>
            <a:endParaRPr lang="gl-E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gl-ES" b="1" dirty="0" smtClean="0">
                <a:latin typeface="Times New Roman" pitchFamily="18" charset="0"/>
                <a:cs typeface="Times New Roman" pitchFamily="18" charset="0"/>
              </a:rPr>
              <a:t>DÉBEDAS INTERALIADAS EN MILLÓNS DE DÓLARES:</a:t>
            </a:r>
          </a:p>
          <a:p>
            <a:endParaRPr lang="gl-E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gl-ES" b="1" dirty="0" smtClean="0">
                <a:latin typeface="Times New Roman" pitchFamily="18" charset="0"/>
                <a:cs typeface="Times New Roman" pitchFamily="18" charset="0"/>
              </a:rPr>
              <a:t>   FRANCIA                                       3.463                                      OUTROS PAÍSES</a:t>
            </a:r>
          </a:p>
          <a:p>
            <a:endParaRPr lang="gl-E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gl-ES" b="1" dirty="0" smtClean="0">
                <a:latin typeface="Times New Roman" pitchFamily="18" charset="0"/>
                <a:cs typeface="Times New Roman" pitchFamily="18" charset="0"/>
              </a:rPr>
              <a:t> 3.030               GRAN BRETAÑA              8.141   </a:t>
            </a:r>
          </a:p>
          <a:p>
            <a:endParaRPr lang="gl-E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gl-ES" b="1" dirty="0" smtClean="0">
                <a:latin typeface="Times New Roman" pitchFamily="18" charset="0"/>
                <a:cs typeface="Times New Roman" pitchFamily="18" charset="0"/>
              </a:rPr>
              <a:t>              3.991                                        4. 661                                    3.209                             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</a:t>
            </a:r>
            <a:r>
              <a:rPr lang="gl-ES" b="1" dirty="0" smtClean="0">
                <a:latin typeface="Times New Roman" pitchFamily="18" charset="0"/>
                <a:cs typeface="Times New Roman" pitchFamily="18" charset="0"/>
              </a:rPr>
              <a:t>EE.UU.</a:t>
            </a:r>
          </a:p>
          <a:p>
            <a:endParaRPr lang="gl-ES" dirty="0" smtClean="0">
              <a:latin typeface="Times New Roman" pitchFamily="18" charset="0"/>
              <a:cs typeface="Times New Roman" pitchFamily="18" charset="0"/>
            </a:endParaRPr>
          </a:p>
          <a:p>
            <a:endParaRPr lang="gl-ES" sz="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gl-ES" sz="2000" b="1" dirty="0" smtClean="0">
                <a:latin typeface="Times New Roman" pitchFamily="18" charset="0"/>
                <a:cs typeface="Times New Roman" pitchFamily="18" charset="0"/>
              </a:rPr>
              <a:t>REDUCIÓN DAS SÚAS RESERVAS DE OURO </a:t>
            </a:r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gl-ES" sz="2000" dirty="0" err="1" smtClean="0">
                <a:latin typeface="Times New Roman" pitchFamily="18" charset="0"/>
                <a:cs typeface="Times New Roman" pitchFamily="18" charset="0"/>
              </a:rPr>
              <a:t>stok</a:t>
            </a:r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 en ouro)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Europa Oc. e </a:t>
            </a:r>
            <a:r>
              <a:rPr lang="gl-ES" dirty="0" err="1" smtClean="0">
                <a:latin typeface="Times New Roman" pitchFamily="18" charset="0"/>
                <a:cs typeface="Times New Roman" pitchFamily="18" charset="0"/>
              </a:rPr>
              <a:t>Cent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.      1913   3.500 millóns $          1919        2.200 millóns $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Estados Unidos:                      1.750                                         + 3.000</a:t>
            </a:r>
            <a:endParaRPr lang="gl-ES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7 Conector recto de flecha"/>
          <p:cNvCxnSpPr/>
          <p:nvPr/>
        </p:nvCxnSpPr>
        <p:spPr>
          <a:xfrm rot="10800000">
            <a:off x="4929190" y="4000504"/>
            <a:ext cx="1500198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rot="5400000">
            <a:off x="750861" y="3821115"/>
            <a:ext cx="35719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/>
          <p:nvPr/>
        </p:nvCxnSpPr>
        <p:spPr>
          <a:xfrm>
            <a:off x="928662" y="4000504"/>
            <a:ext cx="2000264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 rot="5400000">
            <a:off x="-34957" y="4321181"/>
            <a:ext cx="1214446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>
            <a:off x="571472" y="4929198"/>
            <a:ext cx="2928958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 rot="5400000">
            <a:off x="7358876" y="4356900"/>
            <a:ext cx="1143008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 rot="10800000">
            <a:off x="4429124" y="4929198"/>
            <a:ext cx="3500462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/>
          <p:nvPr/>
        </p:nvCxnSpPr>
        <p:spPr>
          <a:xfrm rot="5400000">
            <a:off x="3536943" y="4606933"/>
            <a:ext cx="642942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>
            <a:off x="1285852" y="3643314"/>
            <a:ext cx="214314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 de flecha"/>
          <p:cNvCxnSpPr/>
          <p:nvPr/>
        </p:nvCxnSpPr>
        <p:spPr>
          <a:xfrm>
            <a:off x="4214810" y="3643314"/>
            <a:ext cx="1928826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"/>
          <p:cNvCxnSpPr/>
          <p:nvPr/>
        </p:nvCxnSpPr>
        <p:spPr>
          <a:xfrm rot="5400000">
            <a:off x="6287306" y="3856834"/>
            <a:ext cx="285752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14283" y="0"/>
            <a:ext cx="4286279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gl-ES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É o </a:t>
            </a:r>
            <a:r>
              <a:rPr lang="es-ES" sz="2000" dirty="0" smtClean="0"/>
              <a:t>"</a:t>
            </a:r>
            <a:r>
              <a:rPr lang="es-ES" sz="2000" b="1" dirty="0" err="1" smtClean="0"/>
              <a:t>american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way</a:t>
            </a:r>
            <a:r>
              <a:rPr lang="es-ES" sz="2000" b="1" dirty="0" smtClean="0"/>
              <a:t> of </a:t>
            </a:r>
            <a:r>
              <a:rPr lang="es-ES" sz="2000" b="1" dirty="0" err="1" smtClean="0"/>
              <a:t>life</a:t>
            </a:r>
            <a:r>
              <a:rPr lang="es-ES" sz="2000" dirty="0" smtClean="0"/>
              <a:t>" , a </a:t>
            </a:r>
            <a:r>
              <a:rPr lang="es-ES" sz="2000" dirty="0" err="1" smtClean="0"/>
              <a:t>sociedade</a:t>
            </a:r>
            <a:r>
              <a:rPr lang="es-ES" sz="2000" dirty="0" smtClean="0"/>
              <a:t> de consumo (</a:t>
            </a:r>
            <a:r>
              <a:rPr lang="es-ES" sz="2000" dirty="0" err="1" smtClean="0"/>
              <a:t>automóbiles</a:t>
            </a:r>
            <a:r>
              <a:rPr lang="es-ES" sz="2000" dirty="0" smtClean="0"/>
              <a:t>, teléfonos, electrodomésticos…) animada </a:t>
            </a:r>
            <a:r>
              <a:rPr lang="es-ES" sz="2000" dirty="0" err="1" smtClean="0"/>
              <a:t>pola</a:t>
            </a:r>
            <a:r>
              <a:rPr lang="es-ES" sz="2000" dirty="0" smtClean="0"/>
              <a:t> </a:t>
            </a:r>
            <a:r>
              <a:rPr lang="es-ES" sz="2000" dirty="0" err="1" smtClean="0"/>
              <a:t>publicidade</a:t>
            </a:r>
            <a:r>
              <a:rPr lang="es-ES" sz="2000" dirty="0" smtClean="0"/>
              <a:t> e </a:t>
            </a:r>
            <a:r>
              <a:rPr lang="es-ES" sz="2000" dirty="0" err="1" smtClean="0"/>
              <a:t>sostida</a:t>
            </a:r>
            <a:r>
              <a:rPr lang="es-ES" sz="2000" dirty="0" smtClean="0"/>
              <a:t> por un crédito </a:t>
            </a:r>
            <a:r>
              <a:rPr lang="es-ES" sz="2000" dirty="0" err="1" smtClean="0"/>
              <a:t>moi</a:t>
            </a:r>
            <a:r>
              <a:rPr lang="es-ES" sz="2000" dirty="0" smtClean="0"/>
              <a:t> </a:t>
            </a:r>
            <a:r>
              <a:rPr lang="es-ES" sz="2000" dirty="0" err="1" smtClean="0"/>
              <a:t>espallado</a:t>
            </a:r>
            <a:r>
              <a:rPr lang="es-ES" sz="2000" dirty="0" smtClean="0"/>
              <a:t>.</a:t>
            </a:r>
            <a:endParaRPr lang="es-ES" sz="2000" dirty="0" smtClean="0"/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000" dirty="0" smtClean="0"/>
          </a:p>
          <a:p>
            <a:pPr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000" dirty="0" err="1" smtClean="0"/>
              <a:t>Neste</a:t>
            </a:r>
            <a:r>
              <a:rPr lang="es-ES" sz="2000" dirty="0" smtClean="0"/>
              <a:t> modo de vida destacan as actividades de ocio, deportes, cultura que se </a:t>
            </a:r>
            <a:r>
              <a:rPr lang="es-ES" sz="2000" dirty="0" err="1" smtClean="0"/>
              <a:t>converten</a:t>
            </a:r>
            <a:r>
              <a:rPr lang="es-ES" sz="2000" dirty="0" smtClean="0"/>
              <a:t> en </a:t>
            </a:r>
            <a:r>
              <a:rPr lang="es-ES" sz="2000" dirty="0" err="1" smtClean="0"/>
              <a:t>verdadeiros</a:t>
            </a:r>
            <a:r>
              <a:rPr lang="es-ES" sz="2000" dirty="0" smtClean="0"/>
              <a:t> espectáculos de masas. </a:t>
            </a:r>
          </a:p>
          <a:p>
            <a:pPr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000" dirty="0" smtClean="0"/>
          </a:p>
          <a:p>
            <a:pPr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000" dirty="0" smtClean="0"/>
              <a:t>O </a:t>
            </a:r>
            <a:r>
              <a:rPr lang="es-ES" sz="2000" dirty="0" err="1" smtClean="0"/>
              <a:t>desenvolvemento</a:t>
            </a:r>
            <a:r>
              <a:rPr lang="es-ES" sz="2000" dirty="0" smtClean="0"/>
              <a:t> dos deportes (béisbol, fútbol americano…), a asistencia masiva </a:t>
            </a:r>
            <a:r>
              <a:rPr lang="es-ES" sz="2000" dirty="0" err="1" smtClean="0"/>
              <a:t>ós</a:t>
            </a:r>
            <a:r>
              <a:rPr lang="es-ES" sz="2000" dirty="0" smtClean="0"/>
              <a:t> cines (</a:t>
            </a:r>
            <a:r>
              <a:rPr lang="es-ES" sz="2000" dirty="0" err="1" smtClean="0"/>
              <a:t>nikelodeons</a:t>
            </a:r>
            <a:r>
              <a:rPr lang="es-ES" sz="2000" dirty="0" smtClean="0"/>
              <a:t>), </a:t>
            </a:r>
            <a:r>
              <a:rPr lang="es-ES" sz="2000" dirty="0" err="1" smtClean="0"/>
              <a:t>ós</a:t>
            </a:r>
            <a:r>
              <a:rPr lang="es-ES" sz="2000" dirty="0" smtClean="0"/>
              <a:t> cabarets, a difusión da radio, así como </a:t>
            </a:r>
            <a:r>
              <a:rPr lang="es-ES" sz="2000" dirty="0" err="1" smtClean="0"/>
              <a:t>ó</a:t>
            </a:r>
            <a:r>
              <a:rPr lang="es-ES" sz="2000" dirty="0" smtClean="0"/>
              <a:t> </a:t>
            </a:r>
            <a:r>
              <a:rPr lang="es-ES" sz="2000" dirty="0" smtClean="0"/>
              <a:t>interese </a:t>
            </a:r>
            <a:r>
              <a:rPr lang="es-ES" sz="2000" dirty="0" err="1" smtClean="0"/>
              <a:t>pola</a:t>
            </a:r>
            <a:r>
              <a:rPr lang="es-ES" sz="2000" dirty="0" smtClean="0"/>
              <a:t> moda e a difusión de variadas </a:t>
            </a:r>
            <a:r>
              <a:rPr lang="es-ES" sz="2000" dirty="0" err="1" smtClean="0"/>
              <a:t>correntes</a:t>
            </a:r>
            <a:r>
              <a:rPr lang="es-ES" sz="2000" dirty="0" smtClean="0"/>
              <a:t> </a:t>
            </a:r>
            <a:r>
              <a:rPr lang="es-ES" sz="2000" dirty="0" err="1" smtClean="0"/>
              <a:t>musicais</a:t>
            </a:r>
            <a:r>
              <a:rPr lang="es-ES" sz="2000" dirty="0" smtClean="0"/>
              <a:t> (jazz, Charleston, Blues…) </a:t>
            </a:r>
            <a:r>
              <a:rPr lang="es-ES" sz="2000" dirty="0" err="1" smtClean="0"/>
              <a:t>contribúen</a:t>
            </a:r>
            <a:r>
              <a:rPr lang="es-ES" sz="2000" dirty="0" smtClean="0"/>
              <a:t> o </a:t>
            </a:r>
            <a:r>
              <a:rPr lang="es-ES" sz="2000" dirty="0" err="1" smtClean="0"/>
              <a:t>espallamento</a:t>
            </a:r>
            <a:r>
              <a:rPr lang="es-ES" sz="2000" dirty="0" smtClean="0"/>
              <a:t> de novas industrias como o cine (Hollywood), a moda, empresas discográficas...</a:t>
            </a:r>
          </a:p>
          <a:p>
            <a:pPr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000" dirty="0" smtClean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3429000"/>
            <a:ext cx="428625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14290"/>
            <a:ext cx="4333874" cy="2950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16200" y="0"/>
            <a:ext cx="9160200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gl-ES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6.- O INCREMENTO DA CONCENTRACIÓN EMPRESARIAL</a:t>
            </a:r>
            <a:r>
              <a:rPr lang="gl-E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gl-E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concentración empresarial que xa se iniciara a finais do s.XIX vaise espallar a partir da 1ª Guerra Mundial. Un claro exemplo é o da US </a:t>
            </a:r>
            <a:r>
              <a:rPr lang="gl-ES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Steell</a:t>
            </a:r>
            <a:r>
              <a:rPr lang="gl-E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que producía o 30% do aceiro dos EE.UU. ó mesmo tempo que se consolida e amplían outras grandes empresas como </a:t>
            </a:r>
            <a:r>
              <a:rPr lang="gl-ES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Ford</a:t>
            </a:r>
            <a:r>
              <a:rPr lang="gl-E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ou </a:t>
            </a:r>
            <a:r>
              <a:rPr lang="gl-ES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General</a:t>
            </a:r>
            <a:r>
              <a:rPr lang="gl-E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gl-ES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Motors</a:t>
            </a:r>
            <a:r>
              <a:rPr lang="gl-E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gl-E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 incremento da competencia e a diminución dos mercados levará á colaboración entre empresas, coa creación de </a:t>
            </a:r>
            <a:r>
              <a:rPr lang="gl-ES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cartels</a:t>
            </a:r>
            <a:r>
              <a:rPr lang="gl-E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para firmar acordos, repartir as vendas, intercambiar patentes…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dirty="0" smtClean="0">
              <a:latin typeface="Times New Roman" pitchFamily="18" charset="0"/>
              <a:cs typeface="Times New Roman" pitchFamily="18" charset="0"/>
            </a:endParaRPr>
          </a:p>
          <a:p>
            <a:endParaRPr lang="gl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785926"/>
            <a:ext cx="6515102" cy="4203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85720" y="500042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dirty="0" smtClean="0"/>
              <a:t> </a:t>
            </a: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42844" y="214290"/>
            <a:ext cx="8786841" cy="652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Nunca </a:t>
            </a:r>
            <a:r>
              <a:rPr lang="es-E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Congreso dos Estados Unidos, </a:t>
            </a:r>
            <a:r>
              <a:rPr lang="es-E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analizar </a:t>
            </a:r>
            <a:r>
              <a:rPr lang="es-E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estado da Unión, </a:t>
            </a:r>
            <a:r>
              <a:rPr kumimoji="0" lang="es-E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atopouse</a:t>
            </a:r>
            <a:r>
              <a:rPr kumimoji="0" lang="es-E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s-E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cunha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perspectiva </a:t>
            </a:r>
            <a:r>
              <a:rPr kumimoji="0" lang="es-E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máis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placentera que a que existe </a:t>
            </a:r>
            <a:r>
              <a:rPr lang="es-ES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</a:t>
            </a:r>
            <a:r>
              <a:rPr kumimoji="0" lang="es-E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este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momento... </a:t>
            </a:r>
            <a:r>
              <a:rPr lang="es-E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grande riqueza que </a:t>
            </a:r>
            <a:r>
              <a:rPr lang="es-E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crearon as </a:t>
            </a:r>
            <a:r>
              <a:rPr lang="es-ES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nosas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empresas </a:t>
            </a:r>
            <a:r>
              <a:rPr lang="es-E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 as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s-E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nosas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industrias, e que </a:t>
            </a:r>
            <a:r>
              <a:rPr lang="es-ES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aforrou</a:t>
            </a:r>
            <a:r>
              <a:rPr lang="es-E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s-E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nosa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economía, </a:t>
            </a:r>
            <a:r>
              <a:rPr lang="es-ES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foi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s-E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distribuída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ampliamente entre a </a:t>
            </a:r>
            <a:r>
              <a:rPr kumimoji="0" lang="es-E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nosa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s-E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poboación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s-E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saiu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do país </a:t>
            </a:r>
            <a:r>
              <a:rPr kumimoji="0" lang="es-E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nunha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s-E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corrente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constante para servir </a:t>
            </a:r>
            <a:r>
              <a:rPr lang="es-E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á </a:t>
            </a:r>
            <a:r>
              <a:rPr kumimoji="0" lang="es-E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actividade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benéfica e económica en todo </a:t>
            </a:r>
            <a:r>
              <a:rPr lang="es-E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mundo. </a:t>
            </a:r>
            <a:r>
              <a:rPr lang="es-E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 </a:t>
            </a:r>
            <a:r>
              <a:rPr kumimoji="0" lang="es-E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esixencias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non se cifran </a:t>
            </a:r>
            <a:r>
              <a:rPr kumimoji="0" lang="es-E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xa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en satisfacer a </a:t>
            </a:r>
            <a:r>
              <a:rPr kumimoji="0" lang="es-E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necesidade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s-E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senón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en conseguir </a:t>
            </a:r>
            <a:r>
              <a:rPr lang="es-E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luxo. </a:t>
            </a:r>
            <a:r>
              <a:rPr lang="es-E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aumento da </a:t>
            </a:r>
            <a:r>
              <a:rPr kumimoji="0" lang="es-E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produción</a:t>
            </a:r>
            <a:r>
              <a:rPr lang="es-E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s-E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permitiu</a:t>
            </a:r>
            <a:r>
              <a:rPr kumimoji="0" lang="es-E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atender </a:t>
            </a:r>
            <a:r>
              <a:rPr kumimoji="0" lang="es-E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unha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demanda crecente no interior e un comercio </a:t>
            </a:r>
            <a:r>
              <a:rPr kumimoji="0" lang="es-E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máis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activo </a:t>
            </a:r>
            <a:r>
              <a:rPr lang="es-E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no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exterior.</a:t>
            </a:r>
            <a:r>
              <a:rPr kumimoji="0" lang="es-E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O 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país pode contemplar </a:t>
            </a:r>
            <a:r>
              <a:rPr lang="es-E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presente con </a:t>
            </a:r>
            <a:r>
              <a:rPr kumimoji="0" lang="es-E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satisfación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mirar </a:t>
            </a:r>
            <a:r>
              <a:rPr lang="es-E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cara ó 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futuro con optimismo.</a:t>
            </a:r>
            <a:endParaRPr kumimoji="0" lang="es-E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CALVIN COOLIDGE, </a:t>
            </a:r>
            <a:r>
              <a:rPr kumimoji="0" lang="es-E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Mensaxe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ó Congreso.4 de </a:t>
            </a:r>
            <a:r>
              <a:rPr kumimoji="0" lang="es-E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decembro 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 1928.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“ O</a:t>
            </a:r>
            <a:r>
              <a:rPr kumimoji="0" lang="es-E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negocio de América son os negocios. O home que </a:t>
            </a:r>
            <a:r>
              <a:rPr kumimoji="0" lang="es-ES" sz="24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constrúe</a:t>
            </a:r>
            <a:r>
              <a:rPr kumimoji="0" lang="es-E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s-ES" sz="24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unha</a:t>
            </a:r>
            <a:r>
              <a:rPr kumimoji="0" lang="es-E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fábrica </a:t>
            </a:r>
            <a:r>
              <a:rPr kumimoji="0" lang="es-ES" sz="24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constrúe</a:t>
            </a:r>
            <a:r>
              <a:rPr kumimoji="0" lang="es-E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un templo. O home que </a:t>
            </a:r>
            <a:r>
              <a:rPr kumimoji="0" lang="es-ES" sz="24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alí</a:t>
            </a:r>
            <a:r>
              <a:rPr kumimoji="0" lang="es-E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s-ES" sz="24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traballa</a:t>
            </a:r>
            <a:r>
              <a:rPr kumimoji="0" lang="es-E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reza…”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sz="1000" baseline="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CALVIN COOLIDGE. Campaña electoral. 1924.</a:t>
            </a:r>
            <a:endParaRPr kumimoji="0" lang="es-E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71538" y="0"/>
            <a:ext cx="620253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b="1" u="sng" dirty="0" smtClean="0">
                <a:latin typeface="Times New Roman" pitchFamily="18" charset="0"/>
                <a:cs typeface="Times New Roman" pitchFamily="18" charset="0"/>
              </a:rPr>
              <a:t>III-     A </a:t>
            </a:r>
            <a:r>
              <a:rPr lang="es-ES" sz="4400" b="1" u="sng" dirty="0">
                <a:latin typeface="Times New Roman" pitchFamily="18" charset="0"/>
                <a:cs typeface="Times New Roman" pitchFamily="18" charset="0"/>
              </a:rPr>
              <a:t>CRISE DE 1929</a:t>
            </a:r>
            <a:r>
              <a:rPr lang="es-ES" b="1" u="sng" dirty="0"/>
              <a:t>.</a:t>
            </a:r>
            <a:endParaRPr lang="es-ES" b="1" dirty="0"/>
          </a:p>
          <a:p>
            <a:endParaRPr lang="gl-E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50749" y="1214422"/>
            <a:ext cx="4231328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14422"/>
            <a:ext cx="4500562" cy="5515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14282" y="785794"/>
            <a:ext cx="3786182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A grande </a:t>
            </a:r>
            <a:r>
              <a:rPr lang="es-ES" sz="2000" dirty="0" err="1">
                <a:latin typeface="Times New Roman" pitchFamily="18" charset="0"/>
                <a:cs typeface="Times New Roman" pitchFamily="18" charset="0"/>
              </a:rPr>
              <a:t>crise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 que se inicia en 1929 </a:t>
            </a:r>
            <a:r>
              <a:rPr lang="es-ES" sz="2000" dirty="0" err="1">
                <a:latin typeface="Times New Roman" pitchFamily="18" charset="0"/>
                <a:cs typeface="Times New Roman" pitchFamily="18" charset="0"/>
              </a:rPr>
              <a:t>foi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 o principal </a:t>
            </a:r>
            <a:r>
              <a:rPr lang="es-ES" sz="2000" dirty="0" err="1">
                <a:latin typeface="Times New Roman" pitchFamily="18" charset="0"/>
                <a:cs typeface="Times New Roman" pitchFamily="18" charset="0"/>
              </a:rPr>
              <a:t>acontecemento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 económico e social da </a:t>
            </a:r>
            <a:r>
              <a:rPr lang="es-ES" sz="2000" dirty="0" err="1">
                <a:latin typeface="Times New Roman" pitchFamily="18" charset="0"/>
                <a:cs typeface="Times New Roman" pitchFamily="18" charset="0"/>
              </a:rPr>
              <a:t>primeira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000" dirty="0" err="1">
                <a:latin typeface="Times New Roman" pitchFamily="18" charset="0"/>
                <a:cs typeface="Times New Roman" pitchFamily="18" charset="0"/>
              </a:rPr>
              <a:t>metade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 do s. XX. </a:t>
            </a:r>
            <a:endParaRPr lang="es-E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ES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“Crack” da bolsa de Wall </a:t>
            </a:r>
            <a:r>
              <a:rPr lang="es-ES" sz="2000" dirty="0" err="1">
                <a:latin typeface="Times New Roman" pitchFamily="18" charset="0"/>
                <a:cs typeface="Times New Roman" pitchFamily="18" charset="0"/>
              </a:rPr>
              <a:t>Street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, a </a:t>
            </a:r>
            <a:r>
              <a:rPr lang="es-ES" sz="2000" dirty="0" err="1">
                <a:latin typeface="Times New Roman" pitchFamily="18" charset="0"/>
                <a:cs typeface="Times New Roman" pitchFamily="18" charset="0"/>
              </a:rPr>
              <a:t>finais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s-ES" sz="2000" dirty="0" err="1">
                <a:latin typeface="Times New Roman" pitchFamily="18" charset="0"/>
                <a:cs typeface="Times New Roman" pitchFamily="18" charset="0"/>
              </a:rPr>
              <a:t>outubro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 de 1929, </a:t>
            </a:r>
            <a:r>
              <a:rPr lang="es-ES" sz="2000" dirty="0" err="1">
                <a:latin typeface="Times New Roman" pitchFamily="18" charset="0"/>
                <a:cs typeface="Times New Roman" pitchFamily="18" charset="0"/>
              </a:rPr>
              <a:t>iniciou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000" dirty="0" err="1">
                <a:latin typeface="Times New Roman" pitchFamily="18" charset="0"/>
                <a:cs typeface="Times New Roman" pitchFamily="18" charset="0"/>
              </a:rPr>
              <a:t>unha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 época de depresión económica (A Gran Depresión) que </a:t>
            </a:r>
            <a:r>
              <a:rPr lang="es-ES" sz="2000" dirty="0" err="1">
                <a:latin typeface="Times New Roman" pitchFamily="18" charset="0"/>
                <a:cs typeface="Times New Roman" pitchFamily="18" charset="0"/>
              </a:rPr>
              <a:t>traspasou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 as </a:t>
            </a:r>
            <a:r>
              <a:rPr lang="es-ES" sz="2000" dirty="0" err="1">
                <a:latin typeface="Times New Roman" pitchFamily="18" charset="0"/>
                <a:cs typeface="Times New Roman" pitchFamily="18" charset="0"/>
              </a:rPr>
              <a:t>fronteiras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 dos EE.UU. e </a:t>
            </a:r>
            <a:r>
              <a:rPr lang="es-ES" sz="2000" dirty="0" err="1">
                <a:latin typeface="Times New Roman" pitchFamily="18" charset="0"/>
                <a:cs typeface="Times New Roman" pitchFamily="18" charset="0"/>
              </a:rPr>
              <a:t>afectou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 á </a:t>
            </a:r>
            <a:r>
              <a:rPr lang="es-ES" sz="2000" dirty="0" err="1">
                <a:latin typeface="Times New Roman" pitchFamily="18" charset="0"/>
                <a:cs typeface="Times New Roman" pitchFamily="18" charset="0"/>
              </a:rPr>
              <a:t>totalidade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 do mundo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capitalista.</a:t>
            </a:r>
          </a:p>
          <a:p>
            <a:pPr algn="just"/>
            <a:endParaRPr lang="es-ES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S" sz="2000" dirty="0" err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s-ES" sz="2000" dirty="0" err="1" smtClean="0">
                <a:latin typeface="Times New Roman" pitchFamily="18" charset="0"/>
                <a:cs typeface="Times New Roman" pitchFamily="18" charset="0"/>
              </a:rPr>
              <a:t>ó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a URSS, a causa da </a:t>
            </a:r>
            <a:r>
              <a:rPr lang="es-ES" sz="2000" dirty="0" err="1">
                <a:latin typeface="Times New Roman" pitchFamily="18" charset="0"/>
                <a:cs typeface="Times New Roman" pitchFamily="18" charset="0"/>
              </a:rPr>
              <a:t>súa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 economía planificada polo Estado (os planos </a:t>
            </a:r>
            <a:r>
              <a:rPr lang="es-ES" sz="2000" dirty="0" err="1">
                <a:latin typeface="Times New Roman" pitchFamily="18" charset="0"/>
                <a:cs typeface="Times New Roman" pitchFamily="18" charset="0"/>
              </a:rPr>
              <a:t>quinquenais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s-ES" sz="2000" dirty="0" err="1">
                <a:latin typeface="Times New Roman" pitchFamily="18" charset="0"/>
                <a:cs typeface="Times New Roman" pitchFamily="18" charset="0"/>
              </a:rPr>
              <a:t>librouse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 dos </a:t>
            </a:r>
            <a:r>
              <a:rPr lang="es-ES" sz="2000" dirty="0" err="1">
                <a:latin typeface="Times New Roman" pitchFamily="18" charset="0"/>
                <a:cs typeface="Times New Roman" pitchFamily="18" charset="0"/>
              </a:rPr>
              <a:t>seus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 graves efectos.</a:t>
            </a:r>
          </a:p>
          <a:p>
            <a:endParaRPr lang="gl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1000108"/>
            <a:ext cx="4786346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gl-E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gl-ES" sz="2000" dirty="0" smtClean="0">
                <a:latin typeface="Times New Roman" pitchFamily="18" charset="0"/>
                <a:cs typeface="Times New Roman" pitchFamily="18" charset="0"/>
              </a:rPr>
            </a:br>
            <a:endParaRPr lang="gl-E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28596" y="148471"/>
            <a:ext cx="8900193" cy="71404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2400" b="1" u="sng" dirty="0" smtClean="0">
                <a:latin typeface="Times New Roman" pitchFamily="18" charset="0"/>
                <a:cs typeface="Times New Roman" pitchFamily="18" charset="0"/>
              </a:rPr>
              <a:t>III. I .      DEFICIENCIAS DO SISTEMA ECONÓMICO: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Antes do crack de 1929 xa se podían observar certas deficiencias do sistema económico:</a:t>
            </a:r>
          </a:p>
          <a:p>
            <a:endParaRPr lang="gl-E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gl-ES" b="1" u="sng" dirty="0" smtClean="0">
                <a:latin typeface="Times New Roman" pitchFamily="18" charset="0"/>
                <a:cs typeface="Times New Roman" pitchFamily="18" charset="0"/>
              </a:rPr>
              <a:t>TENDENCIA Á SUPERPRODUCIÓN INDUSTRIAL:</a:t>
            </a:r>
          </a:p>
          <a:p>
            <a:endParaRPr lang="gl-E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gl-ES" b="1" dirty="0" smtClean="0">
                <a:latin typeface="Times New Roman" pitchFamily="18" charset="0"/>
                <a:cs typeface="Times New Roman" pitchFamily="18" charset="0"/>
              </a:rPr>
              <a:t> O AUMENTO DA PRODUCIÓN E PRODUTIVIDADE:</a:t>
            </a:r>
          </a:p>
          <a:p>
            <a:r>
              <a:rPr lang="gl-ES" sz="1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- MECANIZACIÓN, TAYLORISMO, STANDARIZACIÓN</a:t>
            </a:r>
          </a:p>
          <a:p>
            <a:r>
              <a:rPr lang="gl-ES" sz="1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- CONCENTRACIÓN EMPRESARIAL</a:t>
            </a:r>
          </a:p>
          <a:p>
            <a:r>
              <a:rPr lang="gl-ES" sz="1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- DIFUSIÓN INDUSTRIAL A NIVEL MUNDIAL</a:t>
            </a:r>
          </a:p>
          <a:p>
            <a:endParaRPr lang="gl-ES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gl-ES" sz="1400" dirty="0" smtClean="0"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  <a:r>
              <a:rPr lang="gl-ES" b="1" dirty="0" smtClean="0">
                <a:latin typeface="Times New Roman" pitchFamily="18" charset="0"/>
                <a:cs typeface="Times New Roman" pitchFamily="18" charset="0"/>
              </a:rPr>
              <a:t>CONTRASTA   CO</a:t>
            </a:r>
          </a:p>
          <a:p>
            <a:endParaRPr lang="gl-ES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gl-ES" b="1" dirty="0" smtClean="0">
                <a:latin typeface="Times New Roman" pitchFamily="18" charset="0"/>
                <a:cs typeface="Times New Roman" pitchFamily="18" charset="0"/>
              </a:rPr>
              <a:t>FREO DA DEMANDA: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gl-ES" sz="1400" dirty="0" smtClean="0">
                <a:latin typeface="Times New Roman" pitchFamily="18" charset="0"/>
                <a:cs typeface="Times New Roman" pitchFamily="18" charset="0"/>
              </a:rPr>
              <a:t>- NIVEL DE PARO IMPORTANTE NALGÚNS PAÍSES</a:t>
            </a:r>
          </a:p>
          <a:p>
            <a:r>
              <a:rPr lang="gl-ES" sz="1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- ESTÉNDENSE AS POLÍTICAS PROTECIONISTAS (ARANCEIS)</a:t>
            </a:r>
          </a:p>
          <a:p>
            <a:r>
              <a:rPr lang="gl-ES" sz="1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- SUBSTITUCIÓN DE IMPORTACIÓNS NAS COLONIAS</a:t>
            </a:r>
          </a:p>
          <a:p>
            <a:r>
              <a:rPr lang="gl-ES" sz="1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- DIMINÚE A DEMANDA DE PRODUTOS INDUSTRIAIS POLOS AGRICULTORES</a:t>
            </a:r>
          </a:p>
          <a:p>
            <a:endParaRPr lang="gl-ES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gl-ES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gl-ES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gl-ES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gl-ES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gl-ES" b="1" u="sng" dirty="0" smtClean="0">
                <a:latin typeface="Times New Roman" pitchFamily="18" charset="0"/>
                <a:cs typeface="Times New Roman" pitchFamily="18" charset="0"/>
              </a:rPr>
              <a:t>- DISTRIBUCIÓN DESIGUAL DA RIQUEZA: 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Os campesiños e os traballadores virán diminuír a súa renda, mentres que os que dispuñan de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diñeiro, ou incrementaban o seu aforro ou investíano na bolsa para especular, polo que non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se favorecía o incremento do consumo</a:t>
            </a:r>
          </a:p>
          <a:p>
            <a:endParaRPr lang="gl-ES" dirty="0" smtClean="0">
              <a:latin typeface="Times New Roman" pitchFamily="18" charset="0"/>
              <a:cs typeface="Times New Roman" pitchFamily="18" charset="0"/>
            </a:endParaRPr>
          </a:p>
          <a:p>
            <a:endParaRPr lang="gl-ES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917912"/>
            <a:ext cx="535781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gl-ES" dirty="0" smtClean="0">
              <a:latin typeface="Times New Roman" pitchFamily="18" charset="0"/>
              <a:cs typeface="Times New Roman" pitchFamily="18" charset="0"/>
            </a:endParaRPr>
          </a:p>
          <a:p>
            <a:endParaRPr lang="gl-ES" sz="800" b="1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gl-ES" sz="800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AUMENTO DA PRODUCIÓN E PRODUTIVIDADE AGRARIA: </a:t>
            </a:r>
            <a:r>
              <a:rPr lang="gl-ES" sz="1600" dirty="0" smtClean="0">
                <a:latin typeface="Times New Roman" pitchFamily="18" charset="0"/>
                <a:cs typeface="Times New Roman" pitchFamily="18" charset="0"/>
              </a:rPr>
              <a:t>A boa conxuntura da Guerra </a:t>
            </a:r>
          </a:p>
          <a:p>
            <a:r>
              <a:rPr lang="gl-ES" sz="1600" dirty="0" smtClean="0">
                <a:latin typeface="Times New Roman" pitchFamily="18" charset="0"/>
                <a:cs typeface="Times New Roman" pitchFamily="18" charset="0"/>
              </a:rPr>
              <a:t>Mundial animara ós campesiños, debido ós altos prezos, a mecanizarse e endebedarse para atender o mercado</a:t>
            </a:r>
          </a:p>
          <a:p>
            <a:r>
              <a:rPr lang="gl-ES" sz="1600" dirty="0" smtClean="0">
                <a:latin typeface="Times New Roman" pitchFamily="18" charset="0"/>
                <a:cs typeface="Times New Roman" pitchFamily="18" charset="0"/>
              </a:rPr>
              <a:t> dos países en guerra. Rematada a guerra e volver á produción os países europeos, prodúcese un incremento </a:t>
            </a:r>
          </a:p>
          <a:p>
            <a:r>
              <a:rPr lang="gl-ES" sz="1600" dirty="0" smtClean="0">
                <a:latin typeface="Times New Roman" pitchFamily="18" charset="0"/>
                <a:cs typeface="Times New Roman" pitchFamily="18" charset="0"/>
              </a:rPr>
              <a:t>da produción agraria, acentuada polo proceso de mecanización ( Francia: 2.500 tractores en 1918- 35.000 en 1939).</a:t>
            </a:r>
          </a:p>
          <a:p>
            <a:endParaRPr lang="gl-E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CAÍDA DE PREZOS AGRARIOS: </a:t>
            </a:r>
          </a:p>
          <a:p>
            <a:r>
              <a:rPr lang="gl-ES" sz="1600" dirty="0" smtClean="0">
                <a:latin typeface="Times New Roman" pitchFamily="18" charset="0"/>
                <a:cs typeface="Times New Roman" pitchFamily="18" charset="0"/>
              </a:rPr>
              <a:t>Causada polo incremento da produción (Entre 1919 e 1929 en Canadá, o prezo do trigo caerá aprox.un 66% e o do millo un 80%)</a:t>
            </a:r>
          </a:p>
          <a:p>
            <a:endParaRPr lang="gl-E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gl-ES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DESCENSO DO NIVEL DE VIDA: </a:t>
            </a:r>
          </a:p>
          <a:p>
            <a:r>
              <a:rPr lang="gl-ES" sz="1600" dirty="0" smtClean="0">
                <a:latin typeface="Times New Roman" pitchFamily="18" charset="0"/>
                <a:cs typeface="Times New Roman" pitchFamily="18" charset="0"/>
              </a:rPr>
              <a:t>Os campesiños verán reducidos os seus ingresos e terán dificultades para facer fronte as súas débedas e </a:t>
            </a:r>
          </a:p>
          <a:p>
            <a:r>
              <a:rPr lang="gl-ES" sz="1600" dirty="0" smtClean="0">
                <a:latin typeface="Times New Roman" pitchFamily="18" charset="0"/>
                <a:cs typeface="Times New Roman" pitchFamily="18" charset="0"/>
              </a:rPr>
              <a:t>hipotecas.</a:t>
            </a:r>
          </a:p>
          <a:p>
            <a:endParaRPr lang="gl-ES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gl-ES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gl-ES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1428736"/>
            <a:ext cx="3185814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CuadroTexto"/>
          <p:cNvSpPr txBox="1"/>
          <p:nvPr/>
        </p:nvSpPr>
        <p:spPr>
          <a:xfrm>
            <a:off x="285720" y="571480"/>
            <a:ext cx="8157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gl-ES" b="1" u="sng" dirty="0" smtClean="0">
                <a:latin typeface="Times New Roman" pitchFamily="18" charset="0"/>
                <a:cs typeface="Times New Roman" pitchFamily="18" charset="0"/>
              </a:rPr>
              <a:t> CAÍDA DOS PREZOS AGRARIOS E DESCENSO DO NIVEL DE VIDA DOS </a:t>
            </a:r>
          </a:p>
          <a:p>
            <a:r>
              <a:rPr lang="gl-ES" b="1" u="sng" dirty="0" smtClean="0">
                <a:latin typeface="Times New Roman" pitchFamily="18" charset="0"/>
                <a:cs typeface="Times New Roman" pitchFamily="18" charset="0"/>
              </a:rPr>
              <a:t>CAMPESIÑOS</a:t>
            </a:r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0" y="142852"/>
            <a:ext cx="9257663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b="1" u="sng" dirty="0" smtClean="0">
                <a:latin typeface="Times New Roman" pitchFamily="18" charset="0"/>
                <a:cs typeface="Times New Roman" pitchFamily="18" charset="0"/>
              </a:rPr>
              <a:t>A ESPECULACIÓN IMPONSE SOBRE A ECONOMÍA REAL.</a:t>
            </a:r>
          </a:p>
          <a:p>
            <a:endParaRPr lang="gl-ES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- ESPECULACIÓN DA CONSTRUCIÓN. O caso de Florida: 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Desde principios dos anos 20 ata 1926, coa atracción dun clima máis soleado, espállase a compra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de solares, vivendas, centros de recreo en Florida. O incremento de prezo, mes a mes, produciu un</a:t>
            </a:r>
          </a:p>
          <a:p>
            <a:r>
              <a:rPr lang="gl-ES" dirty="0" err="1" smtClean="0">
                <a:latin typeface="Times New Roman" pitchFamily="18" charset="0"/>
                <a:cs typeface="Times New Roman" pitchFamily="18" charset="0"/>
              </a:rPr>
              <a:t>boom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especulativo</a:t>
            </a:r>
            <a:r>
              <a:rPr lang="es-ES" dirty="0" smtClean="0"/>
              <a:t>  de modo </a:t>
            </a:r>
            <a:r>
              <a:rPr lang="gl-ES" dirty="0" smtClean="0"/>
              <a:t>que novos </a:t>
            </a:r>
            <a:r>
              <a:rPr lang="es-ES" dirty="0" smtClean="0"/>
              <a:t>inversores eran atraídos á compra-venta, a </a:t>
            </a:r>
            <a:r>
              <a:rPr lang="es-ES" dirty="0" err="1" smtClean="0"/>
              <a:t>maioría</a:t>
            </a:r>
            <a:r>
              <a:rPr lang="es-ES" dirty="0" smtClean="0"/>
              <a:t> das</a:t>
            </a:r>
          </a:p>
          <a:p>
            <a:r>
              <a:rPr lang="es-ES" dirty="0" smtClean="0"/>
              <a:t>veces </a:t>
            </a:r>
            <a:r>
              <a:rPr lang="es-ES" dirty="0" err="1" smtClean="0"/>
              <a:t>sen</a:t>
            </a:r>
            <a:r>
              <a:rPr lang="es-ES" dirty="0" smtClean="0"/>
              <a:t> haberse </a:t>
            </a:r>
            <a:r>
              <a:rPr lang="es-ES" dirty="0" err="1" smtClean="0"/>
              <a:t>chegado</a:t>
            </a:r>
            <a:r>
              <a:rPr lang="es-ES" dirty="0" smtClean="0"/>
              <a:t> a construir. O fraude coa venta de </a:t>
            </a:r>
            <a:r>
              <a:rPr lang="es-ES" dirty="0" err="1" smtClean="0"/>
              <a:t>terreos</a:t>
            </a:r>
            <a:r>
              <a:rPr lang="es-ES" dirty="0" smtClean="0"/>
              <a:t> pantanosos e a </a:t>
            </a:r>
            <a:r>
              <a:rPr lang="es-ES" dirty="0" err="1" smtClean="0"/>
              <a:t>desfeita</a:t>
            </a:r>
            <a:r>
              <a:rPr lang="es-ES" dirty="0" smtClean="0"/>
              <a:t> de</a:t>
            </a:r>
          </a:p>
          <a:p>
            <a:r>
              <a:rPr lang="es-ES" dirty="0" smtClean="0"/>
              <a:t>varios </a:t>
            </a:r>
            <a:r>
              <a:rPr lang="es-ES" dirty="0" err="1" smtClean="0"/>
              <a:t>furacáns</a:t>
            </a:r>
            <a:r>
              <a:rPr lang="es-ES" dirty="0" smtClean="0"/>
              <a:t> </a:t>
            </a:r>
            <a:r>
              <a:rPr lang="es-ES" dirty="0" err="1" smtClean="0"/>
              <a:t>alonxou</a:t>
            </a:r>
            <a:r>
              <a:rPr lang="es-ES" dirty="0" smtClean="0"/>
              <a:t> </a:t>
            </a:r>
            <a:r>
              <a:rPr lang="es-ES" dirty="0" err="1" smtClean="0"/>
              <a:t>ós</a:t>
            </a:r>
            <a:r>
              <a:rPr lang="es-ES" dirty="0" smtClean="0"/>
              <a:t> compradores e a </a:t>
            </a:r>
            <a:r>
              <a:rPr lang="es-ES" dirty="0" err="1" smtClean="0"/>
              <a:t>burbulla</a:t>
            </a:r>
            <a:r>
              <a:rPr lang="es-ES" dirty="0" smtClean="0"/>
              <a:t> </a:t>
            </a:r>
            <a:r>
              <a:rPr lang="es-ES" dirty="0" err="1" smtClean="0"/>
              <a:t>rachou</a:t>
            </a:r>
            <a:r>
              <a:rPr lang="es-ES" dirty="0" smtClean="0"/>
              <a:t>. </a:t>
            </a:r>
            <a:r>
              <a:rPr lang="es-ES" dirty="0" err="1" smtClean="0"/>
              <a:t>Moitos</a:t>
            </a:r>
            <a:r>
              <a:rPr lang="es-ES" dirty="0" smtClean="0"/>
              <a:t> </a:t>
            </a:r>
            <a:r>
              <a:rPr lang="es-ES" dirty="0" err="1" smtClean="0"/>
              <a:t>capitais</a:t>
            </a:r>
            <a:r>
              <a:rPr lang="es-ES" dirty="0" smtClean="0"/>
              <a:t> </a:t>
            </a:r>
            <a:r>
              <a:rPr lang="es-ES" dirty="0" err="1" smtClean="0"/>
              <a:t>dirixíronse</a:t>
            </a:r>
            <a:r>
              <a:rPr lang="es-ES" dirty="0" smtClean="0"/>
              <a:t> logo</a:t>
            </a:r>
          </a:p>
          <a:p>
            <a:r>
              <a:rPr lang="es-ES" dirty="0" smtClean="0"/>
              <a:t>cara á inversión en Bolsa. </a:t>
            </a:r>
            <a:endParaRPr lang="gl-ES" dirty="0" smtClean="0">
              <a:latin typeface="Times New Roman" pitchFamily="18" charset="0"/>
              <a:cs typeface="Times New Roman" pitchFamily="18" charset="0"/>
            </a:endParaRPr>
          </a:p>
          <a:p>
            <a:endParaRPr lang="gl-ES" sz="1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gl-E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2428868"/>
            <a:ext cx="5286412" cy="4211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CuadroTexto"/>
          <p:cNvSpPr txBox="1"/>
          <p:nvPr/>
        </p:nvSpPr>
        <p:spPr>
          <a:xfrm>
            <a:off x="214282" y="5572140"/>
            <a:ext cx="2993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dirty="0" smtClean="0"/>
              <a:t>Efectos do furacán que asolou</a:t>
            </a:r>
          </a:p>
          <a:p>
            <a:r>
              <a:rPr lang="gl-ES" dirty="0" smtClean="0"/>
              <a:t>Florida en 1926.</a:t>
            </a:r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0"/>
            <a:ext cx="91440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b="1" dirty="0" smtClean="0">
                <a:latin typeface="Times New Roman" pitchFamily="18" charset="0"/>
                <a:cs typeface="Times New Roman" pitchFamily="18" charset="0"/>
              </a:rPr>
              <a:t>- O BOOM ESPECULATIVO DA BOLSA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Ante a perspectiva dunha doada ganancia e sobre todo grazas á gran facilidade de crédito, coa xeneralización da compra á marxe, moitos capitais tanto de bancos como de particulares vanse destinar á compra de accións ( de 1925 a 1929 o prezo dos títulos cuadriplícase ). 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Os particulares compran a crédito entregando só un 20 ou 25% ós axentes de bolsa (</a:t>
            </a:r>
            <a:r>
              <a:rPr lang="gl-ES" dirty="0" err="1" smtClean="0">
                <a:latin typeface="Times New Roman" pitchFamily="18" charset="0"/>
                <a:cs typeface="Times New Roman" pitchFamily="18" charset="0"/>
              </a:rPr>
              <a:t>brokers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que lles conceden créditos que chegaron a alcanzar un 15% de interese.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Os </a:t>
            </a:r>
            <a:r>
              <a:rPr lang="gl-ES" dirty="0" err="1" smtClean="0">
                <a:latin typeface="Times New Roman" pitchFamily="18" charset="0"/>
                <a:cs typeface="Times New Roman" pitchFamily="18" charset="0"/>
              </a:rPr>
              <a:t>brokers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solicitan esa cantidade a un Banco a cambio dun 12% de interese. A Reserva Federal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préstalle diñeiro ós bancos a un 5%, polo que os bancos investirán gran parte dos seus activos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na inversión en Bolsa.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Cando as cotizacións subían, revendíanse as accións cun beneficio que se repartía entre o 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comprador e o axente.</a:t>
            </a:r>
          </a:p>
          <a:p>
            <a:endParaRPr lang="gl-ES" dirty="0" smtClean="0">
              <a:latin typeface="Times New Roman" pitchFamily="18" charset="0"/>
              <a:cs typeface="Times New Roman" pitchFamily="18" charset="0"/>
            </a:endParaRPr>
          </a:p>
          <a:p>
            <a:endParaRPr lang="gl-ES" dirty="0" smtClean="0">
              <a:latin typeface="Times New Roman" pitchFamily="18" charset="0"/>
              <a:cs typeface="Times New Roman" pitchFamily="18" charset="0"/>
            </a:endParaRPr>
          </a:p>
          <a:p>
            <a:endParaRPr lang="gl-ES" dirty="0" smtClean="0">
              <a:latin typeface="Times New Roman" pitchFamily="18" charset="0"/>
              <a:cs typeface="Times New Roman" pitchFamily="18" charset="0"/>
            </a:endParaRPr>
          </a:p>
          <a:p>
            <a:endParaRPr lang="gl-ES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to 1"/>
          <p:cNvGraphicFramePr>
            <a:graphicFrameLocks noChangeAspect="1"/>
          </p:cNvGraphicFramePr>
          <p:nvPr/>
        </p:nvGraphicFramePr>
        <p:xfrm>
          <a:off x="4143372" y="3357562"/>
          <a:ext cx="4822065" cy="321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4 Rectángulo"/>
          <p:cNvSpPr/>
          <p:nvPr/>
        </p:nvSpPr>
        <p:spPr>
          <a:xfrm>
            <a:off x="500034" y="4429132"/>
            <a:ext cx="35719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gl-E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 volume dos préstamos indica o nivel de especulación(en tempo normal os préstamos a curto prazo estarían entre 1000 e 1500 millóns de dólares.)</a:t>
            </a:r>
            <a:endParaRPr lang="es-E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285728"/>
            <a:ext cx="885828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As declaracións optimistas dos principais homes de negocios, da radio, automóbil, aceiro,</a:t>
            </a:r>
            <a:r>
              <a:rPr kumimoji="0" lang="gl-E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gl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interesados na suba de cotización das accións, que</a:t>
            </a:r>
            <a:r>
              <a:rPr kumimoji="0" lang="gl-E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gl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resaltan a esperanza do futuro da actividade</a:t>
            </a:r>
            <a:r>
              <a:rPr kumimoji="0" lang="gl-E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gl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económica e dos beneficios, animan ós inversores.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gl-E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“Existen crimes (escribe o presidente </a:t>
            </a:r>
            <a:r>
              <a:rPr kumimoji="0" lang="gl-ES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Hoover</a:t>
            </a:r>
            <a:r>
              <a:rPr kumimoji="0" lang="gl-E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nas súas</a:t>
            </a:r>
            <a:r>
              <a:rPr kumimoji="0" lang="gl-ES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gl-E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Memorias) peores que o asasinato</a:t>
            </a:r>
            <a:r>
              <a:rPr kumimoji="0" lang="gl-ES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gl-E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polos que os homes merecerían</a:t>
            </a:r>
            <a:r>
              <a:rPr kumimoji="0" lang="gl-ES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gl-E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ser inxuriados e castigados”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gl-ES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gl-ES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gl-ES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gl-ES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S" dirty="0" smtClean="0"/>
              <a:t>“ ...</a:t>
            </a:r>
            <a:r>
              <a:rPr lang="es-ES" dirty="0" err="1" smtClean="0"/>
              <a:t>Algunhas</a:t>
            </a:r>
            <a:r>
              <a:rPr lang="es-ES" dirty="0" smtClean="0"/>
              <a:t> veces...</a:t>
            </a:r>
            <a:r>
              <a:rPr lang="es-ES" dirty="0" err="1" smtClean="0"/>
              <a:t>aquelas</a:t>
            </a:r>
            <a:r>
              <a:rPr lang="es-ES" dirty="0" smtClean="0"/>
              <a:t> </a:t>
            </a:r>
            <a:r>
              <a:rPr lang="es-ES" dirty="0" err="1" smtClean="0"/>
              <a:t>xentes</a:t>
            </a:r>
            <a:r>
              <a:rPr lang="es-ES" dirty="0" smtClean="0"/>
              <a:t> “</a:t>
            </a:r>
            <a:r>
              <a:rPr lang="es-ES" dirty="0" err="1" smtClean="0"/>
              <a:t>posuían</a:t>
            </a:r>
            <a:r>
              <a:rPr lang="es-ES" dirty="0" smtClean="0"/>
              <a:t>” cinco </a:t>
            </a:r>
            <a:r>
              <a:rPr lang="es-ES" dirty="0" err="1" smtClean="0"/>
              <a:t>ou</a:t>
            </a:r>
            <a:r>
              <a:rPr lang="es-ES" dirty="0" smtClean="0"/>
              <a:t> </a:t>
            </a:r>
            <a:r>
              <a:rPr lang="es-ES" dirty="0" err="1" smtClean="0"/>
              <a:t>dez</a:t>
            </a:r>
            <a:r>
              <a:rPr lang="es-ES" dirty="0" smtClean="0"/>
              <a:t> veces </a:t>
            </a:r>
            <a:r>
              <a:rPr lang="es-ES" dirty="0" err="1" smtClean="0"/>
              <a:t>máis</a:t>
            </a:r>
            <a:r>
              <a:rPr lang="es-ES" dirty="0" smtClean="0"/>
              <a:t> </a:t>
            </a:r>
            <a:r>
              <a:rPr lang="es-ES" dirty="0" err="1" smtClean="0"/>
              <a:t>accións</a:t>
            </a:r>
            <a:r>
              <a:rPr lang="es-ES" dirty="0" smtClean="0"/>
              <a:t> que as que correspondían á suma de </a:t>
            </a:r>
            <a:r>
              <a:rPr lang="es-ES" dirty="0" err="1" smtClean="0"/>
              <a:t>diñeiro</a:t>
            </a:r>
            <a:r>
              <a:rPr lang="es-ES" dirty="0" smtClean="0"/>
              <a:t> propio investido </a:t>
            </a:r>
            <a:r>
              <a:rPr lang="es-ES" dirty="0" err="1" smtClean="0"/>
              <a:t>nelas</a:t>
            </a:r>
            <a:r>
              <a:rPr lang="es-ES" dirty="0" smtClean="0"/>
              <a:t>: o resto </a:t>
            </a:r>
            <a:r>
              <a:rPr lang="es-ES" dirty="0" err="1" smtClean="0"/>
              <a:t>tomábano</a:t>
            </a:r>
            <a:r>
              <a:rPr lang="es-ES" dirty="0" smtClean="0"/>
              <a:t> prestado dos corredores, e </a:t>
            </a:r>
            <a:r>
              <a:rPr lang="es-ES" dirty="0" err="1" smtClean="0"/>
              <a:t>estes</a:t>
            </a:r>
            <a:r>
              <a:rPr lang="es-ES" dirty="0" smtClean="0"/>
              <a:t> os tomaban dos bancos, </a:t>
            </a:r>
            <a:r>
              <a:rPr lang="es-ES" dirty="0" err="1" smtClean="0"/>
              <a:t>servindo</a:t>
            </a:r>
            <a:r>
              <a:rPr lang="es-ES" dirty="0" smtClean="0"/>
              <a:t> en cada caso como garantía as </a:t>
            </a:r>
            <a:r>
              <a:rPr lang="es-ES" dirty="0" err="1" smtClean="0"/>
              <a:t>accións</a:t>
            </a:r>
            <a:r>
              <a:rPr lang="es-ES" dirty="0" smtClean="0"/>
              <a:t> mercadas. </a:t>
            </a:r>
            <a:r>
              <a:rPr lang="es-ES" dirty="0" err="1" smtClean="0"/>
              <a:t>Cun</a:t>
            </a:r>
            <a:r>
              <a:rPr lang="es-ES" dirty="0" smtClean="0"/>
              <a:t> </a:t>
            </a:r>
            <a:r>
              <a:rPr lang="es-ES" dirty="0" err="1" smtClean="0"/>
              <a:t>diñeiro</a:t>
            </a:r>
            <a:r>
              <a:rPr lang="es-ES" dirty="0" smtClean="0"/>
              <a:t> tan </a:t>
            </a:r>
            <a:r>
              <a:rPr lang="es-ES" dirty="0" err="1" smtClean="0"/>
              <a:t>doado</a:t>
            </a:r>
            <a:r>
              <a:rPr lang="es-ES" dirty="0" smtClean="0"/>
              <a:t> de adquirir, a </a:t>
            </a:r>
            <a:r>
              <a:rPr lang="es-ES" dirty="0" err="1" smtClean="0"/>
              <a:t>xente</a:t>
            </a:r>
            <a:r>
              <a:rPr lang="es-ES" dirty="0" smtClean="0"/>
              <a:t> </a:t>
            </a:r>
            <a:r>
              <a:rPr lang="es-ES" dirty="0" err="1" smtClean="0"/>
              <a:t>facía</a:t>
            </a:r>
            <a:r>
              <a:rPr lang="es-ES" dirty="0" smtClean="0"/>
              <a:t> subir os </a:t>
            </a:r>
            <a:r>
              <a:rPr lang="es-ES" dirty="0" err="1" smtClean="0"/>
              <a:t>prezos</a:t>
            </a:r>
            <a:r>
              <a:rPr lang="es-ES" dirty="0" smtClean="0"/>
              <a:t> das </a:t>
            </a:r>
            <a:r>
              <a:rPr lang="es-ES" dirty="0" err="1" smtClean="0"/>
              <a:t>accións</a:t>
            </a:r>
            <a:r>
              <a:rPr lang="es-ES" dirty="0" smtClean="0"/>
              <a:t>... e gozaban de enormes fortunas sobre o papel; pero se os </a:t>
            </a:r>
            <a:r>
              <a:rPr lang="es-ES" dirty="0" err="1" smtClean="0"/>
              <a:t>prezos</a:t>
            </a:r>
            <a:r>
              <a:rPr lang="es-ES" dirty="0" smtClean="0"/>
              <a:t> </a:t>
            </a:r>
            <a:r>
              <a:rPr lang="es-ES" dirty="0" err="1" smtClean="0"/>
              <a:t>baixaban</a:t>
            </a:r>
            <a:r>
              <a:rPr lang="es-ES" dirty="0" smtClean="0"/>
              <a:t>, </a:t>
            </a:r>
            <a:r>
              <a:rPr lang="es-ES" dirty="0" err="1" smtClean="0"/>
              <a:t>aínda</a:t>
            </a:r>
            <a:r>
              <a:rPr lang="es-ES" dirty="0" smtClean="0"/>
              <a:t> que </a:t>
            </a:r>
            <a:r>
              <a:rPr lang="es-ES" dirty="0" err="1" smtClean="0"/>
              <a:t>fora</a:t>
            </a:r>
            <a:r>
              <a:rPr lang="es-ES" dirty="0" smtClean="0"/>
              <a:t> </a:t>
            </a:r>
            <a:r>
              <a:rPr lang="es-ES" dirty="0" err="1" smtClean="0"/>
              <a:t>moi</a:t>
            </a:r>
            <a:r>
              <a:rPr lang="es-ES" dirty="0" smtClean="0"/>
              <a:t> </a:t>
            </a:r>
            <a:r>
              <a:rPr lang="es-ES" dirty="0" err="1" smtClean="0"/>
              <a:t>pouco</a:t>
            </a:r>
            <a:r>
              <a:rPr lang="es-ES" dirty="0" smtClean="0"/>
              <a:t>, os infelices propietarios </a:t>
            </a:r>
            <a:r>
              <a:rPr lang="es-ES" dirty="0" err="1" smtClean="0"/>
              <a:t>veríanse</a:t>
            </a:r>
            <a:r>
              <a:rPr lang="es-ES" dirty="0" smtClean="0"/>
              <a:t> </a:t>
            </a:r>
            <a:r>
              <a:rPr lang="es-ES" dirty="0" err="1" smtClean="0"/>
              <a:t>obrigados</a:t>
            </a:r>
            <a:r>
              <a:rPr lang="es-ES" dirty="0" smtClean="0"/>
              <a:t> a vender as </a:t>
            </a:r>
            <a:r>
              <a:rPr lang="es-ES" dirty="0" err="1" smtClean="0"/>
              <a:t>súas</a:t>
            </a:r>
            <a:r>
              <a:rPr lang="es-ES" dirty="0" smtClean="0"/>
              <a:t> </a:t>
            </a:r>
            <a:r>
              <a:rPr lang="es-ES" dirty="0" err="1" smtClean="0"/>
              <a:t>accións</a:t>
            </a:r>
            <a:r>
              <a:rPr lang="es-ES" dirty="0" smtClean="0"/>
              <a:t> para devolver o </a:t>
            </a:r>
            <a:r>
              <a:rPr lang="es-ES" dirty="0" err="1" smtClean="0"/>
              <a:t>diñeiro</a:t>
            </a:r>
            <a:r>
              <a:rPr lang="es-ES" dirty="0" smtClean="0"/>
              <a:t> que tomaran a préstamo”.</a:t>
            </a:r>
            <a:endParaRPr lang="es-ES" b="1" dirty="0" smtClean="0"/>
          </a:p>
          <a:p>
            <a:pPr algn="just"/>
            <a:r>
              <a:rPr lang="es-ES" dirty="0" smtClean="0"/>
              <a:t>                                                  Palmer &amp; </a:t>
            </a:r>
            <a:r>
              <a:rPr lang="es-ES" dirty="0" err="1" smtClean="0"/>
              <a:t>Colton</a:t>
            </a:r>
            <a:r>
              <a:rPr lang="es-ES" dirty="0" smtClean="0"/>
              <a:t>. Historia Contemporánea.</a:t>
            </a:r>
            <a:endParaRPr lang="es-ES" b="1" dirty="0" smtClean="0"/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gl-E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gl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0"/>
            <a:ext cx="9264075" cy="70480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gl-ES" sz="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gl-ES" sz="2000" b="1" dirty="0" smtClean="0">
                <a:latin typeface="Times New Roman" pitchFamily="18" charset="0"/>
                <a:cs typeface="Times New Roman" pitchFamily="18" charset="0"/>
              </a:rPr>
              <a:t>REDUCIÓN DOS VALORES INVESTIDOS FÓRA DE EUROPA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Francia, Reino Unido e Alemaña tiveron que vender o 35% dos seus valores foráneos durante a 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guerra. Despois da guerra, os investimentos europeos fóra de Europa descenderon  de forma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considerable (Inversións francesas:  50%. R.U.:  70% )</a:t>
            </a:r>
          </a:p>
          <a:p>
            <a:endParaRPr lang="gl-ES" dirty="0" smtClean="0">
              <a:latin typeface="Times New Roman" pitchFamily="18" charset="0"/>
              <a:cs typeface="Times New Roman" pitchFamily="18" charset="0"/>
            </a:endParaRPr>
          </a:p>
          <a:p>
            <a:endParaRPr lang="gl-E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gl-ES" sz="2000" b="1" dirty="0" smtClean="0">
                <a:latin typeface="Times New Roman" pitchFamily="18" charset="0"/>
                <a:cs typeface="Times New Roman" pitchFamily="18" charset="0"/>
              </a:rPr>
              <a:t>REDUCIÓN DE ESPAZOS ECONÓMICOS EN EUROPA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A desaparición dos Imperios e a formación de novos países europeos, racharon coas relacións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económicas anteriores (privando a zonas industriais dos recursos enerxéticos e materias primas e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viceversa) e incrementaron o número de barreiras aduaneiras. Ademais hai que engadir o illamento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da URSS.</a:t>
            </a:r>
          </a:p>
          <a:p>
            <a:endParaRPr lang="gl-ES" dirty="0" smtClean="0">
              <a:latin typeface="Times New Roman" pitchFamily="18" charset="0"/>
              <a:cs typeface="Times New Roman" pitchFamily="18" charset="0"/>
            </a:endParaRPr>
          </a:p>
          <a:p>
            <a:endParaRPr lang="gl-ES" sz="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gl-ES" sz="2000" b="1" dirty="0" smtClean="0">
                <a:latin typeface="Times New Roman" pitchFamily="18" charset="0"/>
                <a:cs typeface="Times New Roman" pitchFamily="18" charset="0"/>
              </a:rPr>
              <a:t> DIMINUCIÓN DAS EXPORTACIÓNS</a:t>
            </a:r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A industrialización de países neutrais e os dominios, SUBSTITUCIÓN DE IMPORTACIÓNS,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reduciu o mercado dos países europeos, sobre todo na industria téxtil, carbón e construción naval.</a:t>
            </a:r>
          </a:p>
          <a:p>
            <a:endParaRPr lang="gl-ES" sz="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gl-ES" sz="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gl-ES" sz="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gl-ES" sz="2000" b="1" dirty="0" smtClean="0">
                <a:latin typeface="Times New Roman" pitchFamily="18" charset="0"/>
                <a:cs typeface="Times New Roman" pitchFamily="18" charset="0"/>
              </a:rPr>
              <a:t>PREDOMINIO DA INDUSTRIA TRADICIONAL</a:t>
            </a:r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Agás en Alemaña onde se producen as transformacións propias da 2ª Revolución Industrial.</a:t>
            </a:r>
          </a:p>
          <a:p>
            <a:endParaRPr lang="gl-E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gl-E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gl-E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gl-ES" sz="2000" b="1" dirty="0" smtClean="0">
                <a:latin typeface="Times New Roman" pitchFamily="18" charset="0"/>
                <a:cs typeface="Times New Roman" pitchFamily="18" charset="0"/>
              </a:rPr>
              <a:t>1880-1914</a:t>
            </a:r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: Europa crecía un </a:t>
            </a:r>
            <a:r>
              <a:rPr lang="gl-ES" sz="2000" b="1" dirty="0" smtClean="0">
                <a:latin typeface="Times New Roman" pitchFamily="18" charset="0"/>
                <a:cs typeface="Times New Roman" pitchFamily="18" charset="0"/>
              </a:rPr>
              <a:t>3´25% anual</a:t>
            </a:r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.   </a:t>
            </a:r>
            <a:r>
              <a:rPr lang="gl-ES" sz="2000" b="1" dirty="0" smtClean="0">
                <a:latin typeface="Times New Roman" pitchFamily="18" charset="0"/>
                <a:cs typeface="Times New Roman" pitchFamily="18" charset="0"/>
              </a:rPr>
              <a:t>1923-1929: 1% </a:t>
            </a:r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anual</a:t>
            </a:r>
          </a:p>
          <a:p>
            <a:endParaRPr lang="gl-ES" dirty="0"/>
          </a:p>
        </p:txBody>
      </p:sp>
      <p:cxnSp>
        <p:nvCxnSpPr>
          <p:cNvPr id="11" name="10 Conector recto de flecha"/>
          <p:cNvCxnSpPr/>
          <p:nvPr/>
        </p:nvCxnSpPr>
        <p:spPr>
          <a:xfrm rot="5400000">
            <a:off x="3214678" y="1214422"/>
            <a:ext cx="285752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/>
          <p:nvPr/>
        </p:nvCxnSpPr>
        <p:spPr>
          <a:xfrm rot="5400000">
            <a:off x="4356892" y="1214422"/>
            <a:ext cx="286546" cy="79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0"/>
            <a:ext cx="437698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b="1" u="sng" dirty="0" smtClean="0">
                <a:latin typeface="Times New Roman" pitchFamily="18" charset="0"/>
                <a:cs typeface="Times New Roman" pitchFamily="18" charset="0"/>
              </a:rPr>
              <a:t>III. II.               O CRACK:</a:t>
            </a:r>
          </a:p>
          <a:p>
            <a:endParaRPr lang="gl-ES" sz="8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As ganancias animan á inversión e a compra das accións e, ó non existir ningún tipo de control, o seu valor multiplícase moi por riba da actividade económica e do valor real das accións. </a:t>
            </a:r>
          </a:p>
          <a:p>
            <a:pPr algn="just"/>
            <a:endParaRPr lang="gl-ES" sz="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Mentres a xente compre, a ganancia é segura. O problema xorde cando a confianza desaparece e a xente empeza a querer vender.</a:t>
            </a:r>
          </a:p>
          <a:p>
            <a:pPr algn="just"/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Esa perda de confianza vaise producir en outubro de 1929. </a:t>
            </a:r>
          </a:p>
          <a:p>
            <a:pPr algn="just"/>
            <a:endParaRPr lang="gl-ES" sz="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Antes do </a:t>
            </a:r>
            <a:r>
              <a:rPr lang="gl-ES" dirty="0" err="1" smtClean="0">
                <a:latin typeface="Times New Roman" pitchFamily="18" charset="0"/>
                <a:cs typeface="Times New Roman" pitchFamily="18" charset="0"/>
              </a:rPr>
              <a:t>estourido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xa se empezaron a sentir síntomas da desaceleración económica e freo da demanda: 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as dificultades dos agricultores, a desaceleración do ritmo da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construción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e a caída da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produción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industrial.</a:t>
            </a:r>
            <a:r>
              <a:rPr lang="es-ES" dirty="0" smtClean="0"/>
              <a:t> </a:t>
            </a:r>
          </a:p>
          <a:p>
            <a:pPr algn="just"/>
            <a:endParaRPr lang="es-ES" sz="800" dirty="0" smtClean="0"/>
          </a:p>
          <a:p>
            <a:pPr algn="just"/>
            <a:r>
              <a:rPr lang="es-ES" dirty="0" smtClean="0"/>
              <a:t>O 20 de </a:t>
            </a:r>
            <a:r>
              <a:rPr lang="es-ES" dirty="0" err="1" smtClean="0"/>
              <a:t>setembro</a:t>
            </a:r>
            <a:r>
              <a:rPr lang="es-ES" dirty="0" smtClean="0"/>
              <a:t> de 1929 </a:t>
            </a:r>
            <a:r>
              <a:rPr lang="es-ES" dirty="0" err="1" smtClean="0"/>
              <a:t>prodúcese</a:t>
            </a:r>
            <a:r>
              <a:rPr lang="es-ES" dirty="0" smtClean="0"/>
              <a:t> en Londres </a:t>
            </a:r>
            <a:r>
              <a:rPr lang="es-ES" dirty="0" err="1" smtClean="0"/>
              <a:t>unha</a:t>
            </a:r>
            <a:r>
              <a:rPr lang="es-ES" dirty="0" smtClean="0"/>
              <a:t> </a:t>
            </a:r>
            <a:r>
              <a:rPr lang="es-ES" dirty="0" err="1" smtClean="0"/>
              <a:t>quebra</a:t>
            </a:r>
            <a:r>
              <a:rPr lang="es-ES" dirty="0" smtClean="0"/>
              <a:t> fraudulenta, a de </a:t>
            </a:r>
            <a:r>
              <a:rPr lang="es-ES" dirty="0" err="1" smtClean="0"/>
              <a:t>Hatry</a:t>
            </a:r>
            <a:r>
              <a:rPr lang="es-ES" dirty="0" smtClean="0"/>
              <a:t>, un importante empresario de </a:t>
            </a:r>
            <a:r>
              <a:rPr lang="es-ES" dirty="0" err="1" smtClean="0"/>
              <a:t>subministros</a:t>
            </a:r>
            <a:r>
              <a:rPr lang="es-ES" dirty="0" smtClean="0"/>
              <a:t> fotográficos, tragaperras … e que </a:t>
            </a:r>
            <a:r>
              <a:rPr lang="es-ES" dirty="0" err="1" smtClean="0"/>
              <a:t>desatou</a:t>
            </a:r>
            <a:r>
              <a:rPr lang="es-ES" dirty="0" smtClean="0"/>
              <a:t> </a:t>
            </a:r>
            <a:r>
              <a:rPr lang="es-ES" dirty="0" err="1" smtClean="0"/>
              <a:t>unha</a:t>
            </a:r>
            <a:r>
              <a:rPr lang="es-ES" dirty="0" smtClean="0"/>
              <a:t> vaga de pánico que pronto se trasladará á Bolsa de Nova </a:t>
            </a:r>
            <a:r>
              <a:rPr lang="es-ES" dirty="0" err="1" smtClean="0"/>
              <a:t>Iorque</a:t>
            </a:r>
            <a:r>
              <a:rPr lang="es-ES" dirty="0" smtClean="0"/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357166"/>
            <a:ext cx="4271992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0"/>
            <a:ext cx="10768325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400" b="1" dirty="0" smtClean="0">
                <a:latin typeface="Times New Roman" pitchFamily="18" charset="0"/>
                <a:cs typeface="Times New Roman" pitchFamily="18" charset="0"/>
              </a:rPr>
              <a:t>CAUSAS DO CRACK DE 1929:</a:t>
            </a:r>
          </a:p>
          <a:p>
            <a:endParaRPr lang="gl-E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gl-ES" b="1" dirty="0" smtClean="0">
                <a:latin typeface="Times New Roman" pitchFamily="18" charset="0"/>
                <a:cs typeface="Times New Roman" pitchFamily="18" charset="0"/>
              </a:rPr>
              <a:t>EXPLICACIÓNS MONETARISTAS:</a:t>
            </a:r>
          </a:p>
          <a:p>
            <a:pPr>
              <a:buFontTx/>
              <a:buChar char="-"/>
            </a:pP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POLÍTICA MONETARIA DE DIÑEIRO BARATO</a:t>
            </a:r>
          </a:p>
          <a:p>
            <a:pPr>
              <a:buFontTx/>
              <a:buChar char="-"/>
            </a:pP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FACILIDADE DE ACCESO Ó CRÉDITO</a:t>
            </a:r>
          </a:p>
          <a:p>
            <a:endParaRPr lang="gl-E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gl-ES" b="1" dirty="0" smtClean="0">
                <a:latin typeface="Times New Roman" pitchFamily="18" charset="0"/>
                <a:cs typeface="Times New Roman" pitchFamily="18" charset="0"/>
              </a:rPr>
              <a:t>O BOOM ALZISTA</a:t>
            </a:r>
          </a:p>
          <a:p>
            <a:pPr>
              <a:buFontTx/>
              <a:buChar char="-"/>
            </a:pP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ALZA ESAXERADA DO VALOR DAS ACCIÓNS</a:t>
            </a:r>
          </a:p>
          <a:p>
            <a:pPr>
              <a:buFontTx/>
              <a:buChar char="-"/>
            </a:pP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PREVISIÓNS DE SUBA SEN LÍMITE TRANSMITIDA A TODA A SOCIEDADE POR 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PARTE DOS ESPECULADORES E SOCIEDADES DE INVERSIÓN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AS SOCIEDADES DE INVERSIÓN “ DE CARTERA “ POSUÍAN PAQUETES DE ACCIÓNS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E OBRIGACIÓNS E TIÑAN INTERESE EN FACER SUBIR AS COTIZACIÓNS, INCLUSO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A FORZA DE FRAUDES E MANEXOS POUCO HONRADOS.</a:t>
            </a:r>
          </a:p>
          <a:p>
            <a:endParaRPr lang="gl-E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gl-ES" b="1" dirty="0" smtClean="0">
                <a:latin typeface="Times New Roman" pitchFamily="18" charset="0"/>
                <a:cs typeface="Times New Roman" pitchFamily="18" charset="0"/>
              </a:rPr>
              <a:t>ESTRUCTURA BANCARIA FRAGMENTADA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A MAIORÍA PEQUENOS BANCOS DE ÁMBITO LOCAL OU ESTATAL. A MAIORÍA VAN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A APOSTAR POR EMPREGAR OS SEUS DEPÓSITOS EN PRÉSTAMOS A CURTO PLAZO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E DE ALTO INTERÉS (13/15%) DESTINADOS FUNDAMENTALMENTE Á ESPECULACIÓN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EN BOLSA</a:t>
            </a:r>
          </a:p>
          <a:p>
            <a:endParaRPr lang="gl-E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gl-ES" b="1" dirty="0" smtClean="0">
                <a:latin typeface="Times New Roman" pitchFamily="18" charset="0"/>
                <a:cs typeface="Times New Roman" pitchFamily="18" charset="0"/>
              </a:rPr>
              <a:t>FACTORES PSICOLÓXICOS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O DESENVOLVEMENTO ENTRE A SOCIEDADE AMERICANA DA GANANCIA FÁCIL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QUE LEVOU Ó SEU ENDEBEDAMENTO ANTE UNHA GANANCIA FUTURA SEGURA.</a:t>
            </a:r>
          </a:p>
          <a:p>
            <a:endParaRPr lang="gl-ES" dirty="0" smtClean="0">
              <a:latin typeface="Times New Roman" pitchFamily="18" charset="0"/>
              <a:cs typeface="Times New Roman" pitchFamily="18" charset="0"/>
            </a:endParaRPr>
          </a:p>
          <a:p>
            <a:endParaRPr lang="gl-E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3143240" y="1285860"/>
            <a:ext cx="2271714" cy="92869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Crise Financeira</a:t>
            </a:r>
            <a:endParaRPr kumimoji="0" lang="gl-E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1676400" y="534988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143240" y="2857496"/>
            <a:ext cx="2343152" cy="85725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Crise Bancaria</a:t>
            </a:r>
            <a:endParaRPr kumimoji="0" lang="gl-E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143240" y="4357694"/>
            <a:ext cx="2343152" cy="85725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Crise Industrial</a:t>
            </a:r>
            <a:endParaRPr kumimoji="0" lang="gl-E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214678" y="6000744"/>
            <a:ext cx="2357454" cy="85725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Crise Social:   Paro</a:t>
            </a:r>
            <a:endParaRPr kumimoji="0" lang="gl-E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gl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</a:t>
            </a:r>
            <a:endParaRPr kumimoji="0" lang="es-E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0200" algn="l"/>
              </a:tabLst>
            </a:pPr>
            <a:r>
              <a: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0200" algn="l"/>
              </a:tabLst>
            </a:pPr>
            <a:r>
              <a:rPr kumimoji="0" lang="es-E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	</a:t>
            </a:r>
            <a:endParaRPr kumimoji="0" lang="es-E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0200" algn="l"/>
              </a:tabLst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88" name="Rectangle 1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" name="31 Conector recto de flecha"/>
          <p:cNvCxnSpPr/>
          <p:nvPr/>
        </p:nvCxnSpPr>
        <p:spPr>
          <a:xfrm rot="5400000">
            <a:off x="3894133" y="2535231"/>
            <a:ext cx="64294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Conector recto de flecha"/>
          <p:cNvCxnSpPr/>
          <p:nvPr/>
        </p:nvCxnSpPr>
        <p:spPr>
          <a:xfrm rot="5400000">
            <a:off x="4037009" y="5607065"/>
            <a:ext cx="64294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 rot="5400000">
            <a:off x="3965571" y="4035429"/>
            <a:ext cx="64294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CuadroTexto"/>
          <p:cNvSpPr txBox="1"/>
          <p:nvPr/>
        </p:nvSpPr>
        <p:spPr>
          <a:xfrm>
            <a:off x="0" y="21429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800" b="1" dirty="0" smtClean="0">
                <a:latin typeface="Times New Roman" pitchFamily="18" charset="0"/>
                <a:cs typeface="Times New Roman" pitchFamily="18" charset="0"/>
              </a:rPr>
              <a:t>III. III.     A EXTENSIÓN DA CRISE. </a:t>
            </a:r>
          </a:p>
          <a:p>
            <a:r>
              <a:rPr lang="gl-ES" sz="2800" b="1" dirty="0" smtClean="0">
                <a:latin typeface="Times New Roman" pitchFamily="18" charset="0"/>
                <a:cs typeface="Times New Roman" pitchFamily="18" charset="0"/>
              </a:rPr>
              <a:t>                  A GRAN DEPRESIÓN.</a:t>
            </a:r>
            <a:endParaRPr lang="gl-E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85720" y="0"/>
            <a:ext cx="335380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gl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CRISE FINANCEIRA: </a:t>
            </a:r>
            <a:endParaRPr lang="gl-ES" sz="24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kumimoji="0" lang="gl-E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500042"/>
            <a:ext cx="9144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 24 de Outubro de 1929  (</a:t>
            </a:r>
            <a:r>
              <a:rPr kumimoji="0" lang="gl-E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 xoves negro) puxéronse á venda 13 millóns de accións </a:t>
            </a:r>
            <a:r>
              <a:rPr kumimoji="0" lang="gl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(algúns Bancos e grupos industriais tiveron que intervir e a caída foi freada), pero o Luns e principalmente o </a:t>
            </a:r>
            <a:r>
              <a:rPr kumimoji="0" lang="gl-E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Martes 29 de Outubro </a:t>
            </a:r>
            <a:r>
              <a:rPr kumimoji="0" lang="gl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afúndense as cotizacións da Bolsa (</a:t>
            </a:r>
            <a:r>
              <a:rPr kumimoji="0" lang="gl-E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33 millóns de títulos foron postos á venda</a:t>
            </a:r>
            <a:r>
              <a:rPr kumimoji="0" lang="gl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 Iniciouse así un descenso da Bolsa a niveis inimaxinables.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Objeto 2"/>
          <p:cNvGraphicFramePr>
            <a:graphicFrameLocks noChangeAspect="1"/>
          </p:cNvGraphicFramePr>
          <p:nvPr/>
        </p:nvGraphicFramePr>
        <p:xfrm>
          <a:off x="0" y="2571744"/>
          <a:ext cx="5893635" cy="3929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-142908" y="2214554"/>
            <a:ext cx="521497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</a:t>
            </a:r>
            <a:r>
              <a:rPr kumimoji="0" lang="gl-ES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Evolución do índice “</a:t>
            </a:r>
            <a:r>
              <a:rPr kumimoji="0" lang="gl-ES" sz="14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Dow</a:t>
            </a:r>
            <a:r>
              <a:rPr kumimoji="0" lang="gl-ES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gl-ES" sz="14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Jones</a:t>
            </a:r>
            <a:r>
              <a:rPr kumimoji="0" lang="gl-ES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 entre 1929 e 1932</a:t>
            </a:r>
            <a:r>
              <a:rPr kumimoji="0" lang="gl-E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gl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2786058"/>
            <a:ext cx="457203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42844" y="0"/>
            <a:ext cx="878687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gl-ES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CRISE BANCARIA: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es-ES" dirty="0" smtClean="0"/>
              <a:t>Ante a caída da Bolsa, os aforradores </a:t>
            </a:r>
            <a:r>
              <a:rPr lang="es-ES" dirty="0" err="1" smtClean="0"/>
              <a:t>queren</a:t>
            </a:r>
            <a:r>
              <a:rPr lang="es-ES" dirty="0" smtClean="0"/>
              <a:t> retirar os </a:t>
            </a:r>
            <a:r>
              <a:rPr lang="es-ES" dirty="0" err="1" smtClean="0"/>
              <a:t>seus</a:t>
            </a:r>
            <a:r>
              <a:rPr lang="es-ES" dirty="0" smtClean="0"/>
              <a:t> depósitos, o que non é posible porque </a:t>
            </a:r>
            <a:r>
              <a:rPr lang="es-ES" dirty="0" err="1" smtClean="0"/>
              <a:t>estes</a:t>
            </a:r>
            <a:r>
              <a:rPr lang="es-ES" dirty="0" smtClean="0"/>
              <a:t> estaban investidos </a:t>
            </a:r>
            <a:r>
              <a:rPr lang="es-ES" dirty="0" err="1" smtClean="0"/>
              <a:t>na</a:t>
            </a:r>
            <a:r>
              <a:rPr lang="es-ES" dirty="0" smtClean="0"/>
              <a:t> </a:t>
            </a:r>
            <a:r>
              <a:rPr lang="es-ES" dirty="0" err="1" smtClean="0"/>
              <a:t>súa</a:t>
            </a:r>
            <a:r>
              <a:rPr lang="es-ES" dirty="0" smtClean="0"/>
              <a:t> </a:t>
            </a:r>
            <a:r>
              <a:rPr lang="es-ES" dirty="0" err="1" smtClean="0"/>
              <a:t>maior</a:t>
            </a:r>
            <a:r>
              <a:rPr lang="es-ES" dirty="0" smtClean="0"/>
              <a:t> parte </a:t>
            </a:r>
            <a:r>
              <a:rPr lang="es-ES" dirty="0" err="1" smtClean="0"/>
              <a:t>na</a:t>
            </a:r>
            <a:r>
              <a:rPr lang="es-ES" dirty="0" smtClean="0"/>
              <a:t> especulación en Bolsa.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es-ES" dirty="0" smtClean="0"/>
              <a:t>Este factor </a:t>
            </a:r>
            <a:r>
              <a:rPr lang="es-ES" dirty="0" err="1" smtClean="0"/>
              <a:t>xunto</a:t>
            </a:r>
            <a:r>
              <a:rPr lang="es-ES" dirty="0" smtClean="0"/>
              <a:t> coa </a:t>
            </a:r>
            <a:r>
              <a:rPr lang="es-ES" dirty="0" err="1" smtClean="0"/>
              <a:t>imposibilidade</a:t>
            </a:r>
            <a:r>
              <a:rPr lang="es-ES" dirty="0" smtClean="0"/>
              <a:t> dos Bancos de recuperar os </a:t>
            </a:r>
            <a:r>
              <a:rPr lang="es-ES" dirty="0" err="1" smtClean="0"/>
              <a:t>seus</a:t>
            </a:r>
            <a:r>
              <a:rPr lang="es-ES" dirty="0" smtClean="0"/>
              <a:t> créditos explica que entre 1929 e 1932, 5096 bancos entran en suspensión de pagos.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es-ES" dirty="0" err="1" smtClean="0"/>
              <a:t>Inflúe</a:t>
            </a:r>
            <a:r>
              <a:rPr lang="es-ES" dirty="0" smtClean="0"/>
              <a:t> </a:t>
            </a:r>
            <a:r>
              <a:rPr lang="es-ES" dirty="0" err="1" smtClean="0"/>
              <a:t>nestas</a:t>
            </a:r>
            <a:r>
              <a:rPr lang="es-ES" dirty="0" smtClean="0"/>
              <a:t> </a:t>
            </a:r>
            <a:r>
              <a:rPr lang="es-ES" dirty="0" err="1" smtClean="0"/>
              <a:t>quebras</a:t>
            </a:r>
            <a:r>
              <a:rPr lang="es-ES" dirty="0" smtClean="0"/>
              <a:t> o </a:t>
            </a:r>
            <a:r>
              <a:rPr lang="es-ES" dirty="0" err="1" smtClean="0"/>
              <a:t>feito</a:t>
            </a:r>
            <a:r>
              <a:rPr lang="es-ES" dirty="0" smtClean="0"/>
              <a:t> de que a </a:t>
            </a:r>
            <a:r>
              <a:rPr lang="es-ES" dirty="0" err="1" smtClean="0"/>
              <a:t>maioría</a:t>
            </a:r>
            <a:r>
              <a:rPr lang="es-ES" dirty="0" smtClean="0"/>
              <a:t> dos bancos en EE.UU. eran </a:t>
            </a:r>
            <a:r>
              <a:rPr lang="es-ES" dirty="0" err="1" smtClean="0"/>
              <a:t>pequenos</a:t>
            </a:r>
            <a:r>
              <a:rPr lang="es-ES" dirty="0" smtClean="0"/>
              <a:t> e dependían en gran medida dos préstamos. Os </a:t>
            </a:r>
            <a:r>
              <a:rPr lang="es-ES" dirty="0" err="1" smtClean="0"/>
              <a:t>máis</a:t>
            </a:r>
            <a:r>
              <a:rPr lang="es-ES" dirty="0" smtClean="0"/>
              <a:t> afectados van ser os asentados en zonas </a:t>
            </a:r>
            <a:r>
              <a:rPr lang="es-ES" dirty="0" err="1" smtClean="0"/>
              <a:t>rurais</a:t>
            </a:r>
            <a:r>
              <a:rPr lang="es-ES" dirty="0" smtClean="0"/>
              <a:t>, </a:t>
            </a:r>
            <a:r>
              <a:rPr lang="es-ES" dirty="0" err="1" smtClean="0"/>
              <a:t>pois</a:t>
            </a:r>
            <a:r>
              <a:rPr lang="es-ES" dirty="0" smtClean="0"/>
              <a:t> os </a:t>
            </a:r>
            <a:r>
              <a:rPr lang="es-ES" dirty="0" err="1" smtClean="0"/>
              <a:t>campesiños</a:t>
            </a:r>
            <a:r>
              <a:rPr lang="es-ES" dirty="0" smtClean="0"/>
              <a:t>  se </a:t>
            </a:r>
            <a:r>
              <a:rPr lang="es-ES" dirty="0" err="1" smtClean="0"/>
              <a:t>viron</a:t>
            </a:r>
            <a:r>
              <a:rPr lang="es-ES" dirty="0" smtClean="0"/>
              <a:t> imposibilitados para pagar os préstamos, dado o </a:t>
            </a:r>
            <a:r>
              <a:rPr lang="es-ES" dirty="0" err="1" smtClean="0"/>
              <a:t>forte</a:t>
            </a:r>
            <a:r>
              <a:rPr lang="es-ES" dirty="0" smtClean="0"/>
              <a:t> descenso dos </a:t>
            </a:r>
            <a:r>
              <a:rPr lang="es-ES" dirty="0" err="1" smtClean="0"/>
              <a:t>prezos</a:t>
            </a:r>
            <a:r>
              <a:rPr lang="es-ES" dirty="0" smtClean="0"/>
              <a:t> agrícolas (57% de descenso medio entre </a:t>
            </a:r>
            <a:r>
              <a:rPr lang="es-ES" dirty="0" err="1" smtClean="0"/>
              <a:t>Xuño</a:t>
            </a:r>
            <a:r>
              <a:rPr lang="es-ES" dirty="0" smtClean="0"/>
              <a:t> de 1929 e </a:t>
            </a:r>
            <a:r>
              <a:rPr lang="es-ES" dirty="0" err="1" smtClean="0"/>
              <a:t>Decembro</a:t>
            </a:r>
            <a:r>
              <a:rPr lang="es-ES" dirty="0" smtClean="0"/>
              <a:t> de 1932).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gl-ES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714620"/>
            <a:ext cx="5524506" cy="414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42844" y="214290"/>
            <a:ext cx="864399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hangingPunct="0"/>
            <a:r>
              <a:rPr lang="es-ES" sz="2400" b="1" dirty="0" smtClean="0">
                <a:latin typeface="Times New Roman" pitchFamily="18" charset="0"/>
                <a:cs typeface="Times New Roman" pitchFamily="18" charset="0"/>
              </a:rPr>
              <a:t>CRISE INDUSTRIAL</a:t>
            </a:r>
            <a:endParaRPr lang="es-E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hangingPunct="0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maioría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dos bancos retiran os créditos das empresas, este factor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xunto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descenso da demanda leva á  reducción de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custos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ou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á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quebra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de sociedades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industriais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comerciais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máis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de 20000 firmas en 1929;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máis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de 30000 en 1932). </a:t>
            </a:r>
          </a:p>
          <a:p>
            <a:pPr algn="just" hangingPunct="0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A demanda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diminúe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posto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que os consumidores ante a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crise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atesouran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billetes e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ouro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e reducen as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súas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compras. As empresas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vense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obrigadas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baixar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os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prezos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e a reducir a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produción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(a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produción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industrial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reduciuse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máis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dun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50% entre 1929 e agosto de 1932).</a:t>
            </a:r>
          </a:p>
          <a:p>
            <a:pPr algn="just" hangingPunct="0"/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Multiplícanse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os peches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patronais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, as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reducións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de equipo de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traballo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e de salarios e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fai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súa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aparición a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pantasma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do paro.</a:t>
            </a:r>
          </a:p>
          <a:p>
            <a:pPr algn="just" hangingPunct="0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es-E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000372"/>
            <a:ext cx="4314836" cy="3497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071810"/>
            <a:ext cx="416480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9161482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gl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CRISE SOCIAL</a:t>
            </a:r>
            <a:endParaRPr kumimoji="0" lang="es-E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gl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depresión económica afecta a numerosos sectores de poboación, pero especialmente ós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gl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traballadores industriais, ós campesiños e ós mozos en busca do seu primeiro emprego.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gl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Increméntase a conflitividade </a:t>
            </a:r>
            <a:r>
              <a:rPr lang="gl-E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</a:t>
            </a:r>
            <a:r>
              <a:rPr kumimoji="0" lang="gl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ocial, sendo convocadas grandes manifestacións de traballadores,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gl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aparecen as famosas “marchas da fame”.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gl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gl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En canto ó nº de parados: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/>
        </p:nvGraphicFramePr>
        <p:xfrm>
          <a:off x="2571736" y="1571612"/>
          <a:ext cx="535785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0" y="3811012"/>
            <a:ext cx="9144000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gl-ES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gl-ES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sz="1200" b="1" i="0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kumimoji="0" lang="gl-ES" sz="1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Evolución do nº de parados(en millóns) e a proporción coa poboación activa(%) desde 1929 a 1933.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gl-ES" sz="1200" b="1" u="sng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gl-ES" sz="12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hangingPunct="0"/>
            <a:r>
              <a:rPr kumimoji="0" lang="gl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Os parados pasan de ser 1´5 millóns en 1929 a case 13 millóns en 1933 nos EE.UU.(uns 30 millóns en todo o mundo).</a:t>
            </a:r>
            <a:r>
              <a:rPr lang="es-ES" dirty="0" smtClean="0"/>
              <a:t> </a:t>
            </a:r>
          </a:p>
          <a:p>
            <a:pPr hangingPunct="0"/>
            <a:r>
              <a:rPr lang="es-ES" dirty="0" smtClean="0"/>
              <a:t>A </a:t>
            </a:r>
            <a:r>
              <a:rPr lang="es-ES" dirty="0" err="1" smtClean="0"/>
              <a:t>crise</a:t>
            </a:r>
            <a:r>
              <a:rPr lang="es-ES" dirty="0" smtClean="0"/>
              <a:t> ten </a:t>
            </a:r>
            <a:r>
              <a:rPr lang="es-ES" dirty="0" err="1" smtClean="0"/>
              <a:t>tamén</a:t>
            </a:r>
            <a:r>
              <a:rPr lang="es-ES" dirty="0" smtClean="0"/>
              <a:t> os </a:t>
            </a:r>
            <a:r>
              <a:rPr lang="es-ES" dirty="0" err="1" smtClean="0"/>
              <a:t>seus</a:t>
            </a:r>
            <a:r>
              <a:rPr lang="es-ES" dirty="0" smtClean="0"/>
              <a:t> efectos demográficos: </a:t>
            </a:r>
            <a:r>
              <a:rPr lang="es-ES" dirty="0" err="1" smtClean="0"/>
              <a:t>redúcese</a:t>
            </a:r>
            <a:r>
              <a:rPr lang="es-ES" dirty="0" smtClean="0"/>
              <a:t> o nº de </a:t>
            </a:r>
            <a:r>
              <a:rPr lang="es-ES" dirty="0" err="1" smtClean="0"/>
              <a:t>vodas</a:t>
            </a:r>
            <a:r>
              <a:rPr lang="es-ES" dirty="0" smtClean="0"/>
              <a:t>, de </a:t>
            </a:r>
            <a:r>
              <a:rPr lang="es-ES" dirty="0" err="1" smtClean="0"/>
              <a:t>nacementos</a:t>
            </a:r>
            <a:r>
              <a:rPr lang="es-ES" dirty="0" smtClean="0"/>
              <a:t> e a entrada de inmigrantes.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0"/>
            <a:ext cx="89297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A DEPRESIÓN </a:t>
            </a:r>
          </a:p>
          <a:p>
            <a:pPr algn="just"/>
            <a:r>
              <a:rPr lang="es-ES" dirty="0" err="1" smtClean="0"/>
              <a:t>Nun</a:t>
            </a:r>
            <a:r>
              <a:rPr lang="es-ES" dirty="0" smtClean="0"/>
              <a:t> </a:t>
            </a:r>
            <a:r>
              <a:rPr lang="es-ES" dirty="0" err="1" smtClean="0"/>
              <a:t>primeiro</a:t>
            </a:r>
            <a:r>
              <a:rPr lang="es-ES" dirty="0" smtClean="0"/>
              <a:t> momento o </a:t>
            </a:r>
            <a:r>
              <a:rPr lang="es-ES" dirty="0" err="1" smtClean="0"/>
              <a:t>goberno</a:t>
            </a:r>
            <a:r>
              <a:rPr lang="es-ES" dirty="0" smtClean="0"/>
              <a:t> dos EE.UU. do republicano Herbert </a:t>
            </a:r>
            <a:r>
              <a:rPr lang="es-ES" dirty="0" err="1" smtClean="0"/>
              <a:t>Hoover</a:t>
            </a:r>
            <a:r>
              <a:rPr lang="es-ES" dirty="0" smtClean="0"/>
              <a:t> non </a:t>
            </a:r>
            <a:r>
              <a:rPr lang="es-ES" dirty="0" err="1" smtClean="0"/>
              <a:t>tomou</a:t>
            </a:r>
            <a:r>
              <a:rPr lang="es-ES" dirty="0" smtClean="0"/>
              <a:t> ningún tipo de medidas económicas que </a:t>
            </a:r>
            <a:r>
              <a:rPr lang="es-ES" dirty="0" err="1" smtClean="0"/>
              <a:t>corrixiran</a:t>
            </a:r>
            <a:r>
              <a:rPr lang="es-ES" dirty="0" smtClean="0"/>
              <a:t> a </a:t>
            </a:r>
            <a:r>
              <a:rPr lang="es-ES" dirty="0" err="1" smtClean="0"/>
              <a:t>crise</a:t>
            </a:r>
            <a:r>
              <a:rPr lang="es-ES" dirty="0" smtClean="0"/>
              <a:t>, </a:t>
            </a:r>
            <a:r>
              <a:rPr lang="es-ES" dirty="0" err="1" smtClean="0"/>
              <a:t>pois</a:t>
            </a:r>
            <a:r>
              <a:rPr lang="es-ES" dirty="0" smtClean="0"/>
              <a:t> tanto os economistas como o propio </a:t>
            </a:r>
            <a:r>
              <a:rPr lang="es-ES" dirty="0" err="1" smtClean="0"/>
              <a:t>goberno</a:t>
            </a:r>
            <a:r>
              <a:rPr lang="es-ES" dirty="0" smtClean="0"/>
              <a:t> pensaban que a </a:t>
            </a:r>
            <a:r>
              <a:rPr lang="es-ES" dirty="0" err="1" smtClean="0"/>
              <a:t>crise</a:t>
            </a:r>
            <a:r>
              <a:rPr lang="es-ES" dirty="0" smtClean="0"/>
              <a:t> sería </a:t>
            </a:r>
            <a:r>
              <a:rPr lang="es-ES" dirty="0" err="1" smtClean="0"/>
              <a:t>pasaxeira</a:t>
            </a:r>
            <a:r>
              <a:rPr lang="es-ES" dirty="0" smtClean="0"/>
              <a:t> e que </a:t>
            </a:r>
            <a:r>
              <a:rPr lang="es-ES" dirty="0" err="1" smtClean="0"/>
              <a:t>calquera</a:t>
            </a:r>
            <a:r>
              <a:rPr lang="es-ES" dirty="0" smtClean="0"/>
              <a:t> medida tomada polo Estado </a:t>
            </a:r>
            <a:r>
              <a:rPr lang="es-ES" dirty="0" err="1" smtClean="0"/>
              <a:t>só</a:t>
            </a:r>
            <a:r>
              <a:rPr lang="es-ES" dirty="0" smtClean="0"/>
              <a:t> empeoraría a situación. Defensores do </a:t>
            </a:r>
            <a:r>
              <a:rPr lang="es-ES" dirty="0" err="1" smtClean="0"/>
              <a:t>pensamento</a:t>
            </a:r>
            <a:r>
              <a:rPr lang="es-ES" dirty="0" smtClean="0"/>
              <a:t> económico liberal, crían que sería o propio mercado o que resolvería a situación.  </a:t>
            </a:r>
          </a:p>
          <a:p>
            <a:pPr algn="just"/>
            <a:r>
              <a:rPr lang="es-ES" dirty="0" err="1" smtClean="0"/>
              <a:t>Nembargante</a:t>
            </a:r>
            <a:r>
              <a:rPr lang="es-ES" dirty="0" smtClean="0"/>
              <a:t> en 1930 </a:t>
            </a:r>
            <a:r>
              <a:rPr lang="es-ES" dirty="0" err="1" smtClean="0"/>
              <a:t>aprobarase</a:t>
            </a:r>
            <a:r>
              <a:rPr lang="es-ES" dirty="0" smtClean="0"/>
              <a:t> </a:t>
            </a:r>
            <a:r>
              <a:rPr lang="es-ES" dirty="0" err="1" smtClean="0"/>
              <a:t>unha</a:t>
            </a:r>
            <a:r>
              <a:rPr lang="es-ES" dirty="0" smtClean="0"/>
              <a:t> medida proteccionista, a </a:t>
            </a:r>
            <a:r>
              <a:rPr lang="es-ES" dirty="0" err="1" smtClean="0"/>
              <a:t>lei</a:t>
            </a:r>
            <a:r>
              <a:rPr lang="es-ES" dirty="0" smtClean="0"/>
              <a:t> </a:t>
            </a:r>
            <a:r>
              <a:rPr lang="es-ES" dirty="0" err="1" smtClean="0"/>
              <a:t>Hawley-Smoot</a:t>
            </a:r>
            <a:r>
              <a:rPr lang="es-ES" dirty="0" smtClean="0"/>
              <a:t> que </a:t>
            </a:r>
            <a:r>
              <a:rPr lang="es-ES" dirty="0" err="1" smtClean="0"/>
              <a:t>supuña</a:t>
            </a:r>
            <a:r>
              <a:rPr lang="es-ES" dirty="0" smtClean="0"/>
              <a:t> a imposición de </a:t>
            </a:r>
            <a:r>
              <a:rPr lang="es-ES" dirty="0" err="1" smtClean="0"/>
              <a:t>aranceis</a:t>
            </a:r>
            <a:r>
              <a:rPr lang="es-ES" dirty="0" smtClean="0"/>
              <a:t> a </a:t>
            </a:r>
            <a:r>
              <a:rPr lang="es-ES" dirty="0" err="1" smtClean="0"/>
              <a:t>uns</a:t>
            </a:r>
            <a:r>
              <a:rPr lang="es-ES" dirty="0" smtClean="0"/>
              <a:t> 20.000 productos </a:t>
            </a:r>
            <a:r>
              <a:rPr lang="es-ES" dirty="0" err="1" smtClean="0"/>
              <a:t>comerciais</a:t>
            </a:r>
            <a:r>
              <a:rPr lang="es-ES" dirty="0" smtClean="0"/>
              <a:t> do </a:t>
            </a:r>
            <a:r>
              <a:rPr lang="es-ES" dirty="0" err="1" smtClean="0"/>
              <a:t>estranxeiro</a:t>
            </a:r>
            <a:r>
              <a:rPr lang="es-ES" dirty="0" smtClean="0"/>
              <a:t> e que significará </a:t>
            </a:r>
            <a:r>
              <a:rPr lang="es-ES" dirty="0" err="1" smtClean="0"/>
              <a:t>unha</a:t>
            </a:r>
            <a:r>
              <a:rPr lang="es-ES" dirty="0" smtClean="0"/>
              <a:t> contracción do comercio mundial, </a:t>
            </a:r>
            <a:r>
              <a:rPr lang="es-ES" dirty="0" err="1" smtClean="0"/>
              <a:t>contribuíndo</a:t>
            </a:r>
            <a:r>
              <a:rPr lang="es-ES" dirty="0" smtClean="0"/>
              <a:t> á </a:t>
            </a:r>
            <a:r>
              <a:rPr lang="es-ES" dirty="0" err="1" smtClean="0"/>
              <a:t>gravidade</a:t>
            </a:r>
            <a:r>
              <a:rPr lang="es-ES" dirty="0" smtClean="0"/>
              <a:t> e ó </a:t>
            </a:r>
            <a:r>
              <a:rPr lang="es-ES" dirty="0" err="1" smtClean="0"/>
              <a:t>espallamento</a:t>
            </a:r>
            <a:r>
              <a:rPr lang="es-ES" dirty="0" smtClean="0"/>
              <a:t> da </a:t>
            </a:r>
            <a:r>
              <a:rPr lang="es-ES" dirty="0" err="1" smtClean="0"/>
              <a:t>crise</a:t>
            </a:r>
            <a:r>
              <a:rPr lang="es-ES" dirty="0" smtClean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1" y="2571744"/>
            <a:ext cx="5520177" cy="428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CuadroTexto"/>
          <p:cNvSpPr txBox="1"/>
          <p:nvPr/>
        </p:nvSpPr>
        <p:spPr>
          <a:xfrm>
            <a:off x="6643702" y="3786190"/>
            <a:ext cx="19288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dirty="0" smtClean="0"/>
              <a:t>Foto duns dos numerosos barrios de chabolas que se espallaron por EE.UU. coa Gran Depresión que recibiron o nome de: </a:t>
            </a:r>
            <a:r>
              <a:rPr lang="gl-ES" dirty="0" err="1" smtClean="0"/>
              <a:t>Hoovervilles</a:t>
            </a:r>
            <a:r>
              <a:rPr lang="gl-ES" dirty="0" smtClean="0"/>
              <a:t>.</a:t>
            </a:r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142852"/>
            <a:ext cx="485778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dirty="0" smtClean="0"/>
              <a:t>Na campaña presidencial dos EE.UU. de 1932, o Presidente republicano </a:t>
            </a:r>
            <a:r>
              <a:rPr lang="gl-ES" dirty="0" err="1" smtClean="0"/>
              <a:t>Hoover</a:t>
            </a:r>
            <a:r>
              <a:rPr lang="gl-ES" dirty="0" smtClean="0"/>
              <a:t> defendía a súa actuación, ó considerar que a depresión tiña a súa orixe fóra dos EE.UU e que </a:t>
            </a:r>
            <a:r>
              <a:rPr lang="gl-ES" dirty="0" err="1" smtClean="0"/>
              <a:t>comenzara</a:t>
            </a:r>
            <a:r>
              <a:rPr lang="gl-ES" dirty="0" smtClean="0"/>
              <a:t> antes do crack de 1929. Segundo </a:t>
            </a:r>
            <a:r>
              <a:rPr lang="gl-ES" dirty="0" err="1" smtClean="0"/>
              <a:t>Hoover</a:t>
            </a:r>
            <a:r>
              <a:rPr lang="gl-ES" dirty="0" smtClean="0"/>
              <a:t> a Gran Guerra levara á desfeita financeira a Europa,  o que </a:t>
            </a:r>
            <a:r>
              <a:rPr lang="gl-ES" dirty="0" err="1" smtClean="0"/>
              <a:t>imposibiltaba</a:t>
            </a:r>
            <a:r>
              <a:rPr lang="gl-ES" dirty="0" smtClean="0"/>
              <a:t> o cobro das débedas que tiñan cos EE.UU.. Ademais afirmaba que a súa suba de aranceis (Lei </a:t>
            </a:r>
            <a:r>
              <a:rPr lang="gl-ES" dirty="0" err="1" smtClean="0"/>
              <a:t>Hawley-Smoot</a:t>
            </a:r>
            <a:r>
              <a:rPr lang="gl-ES" dirty="0" smtClean="0"/>
              <a:t>) tiña como obxectivo protexer ós agricultores de USA.</a:t>
            </a:r>
          </a:p>
          <a:p>
            <a:pPr algn="just"/>
            <a:endParaRPr lang="gl-ES" dirty="0" smtClean="0"/>
          </a:p>
          <a:p>
            <a:pPr algn="just"/>
            <a:endParaRPr lang="gl-ES" dirty="0" smtClean="0"/>
          </a:p>
          <a:p>
            <a:pPr algn="just"/>
            <a:endParaRPr lang="gl-ES" dirty="0" smtClean="0"/>
          </a:p>
          <a:p>
            <a:pPr algn="just"/>
            <a:r>
              <a:rPr lang="gl-ES" dirty="0" smtClean="0"/>
              <a:t>O candidato demócrata, </a:t>
            </a:r>
            <a:r>
              <a:rPr lang="gl-ES" dirty="0" err="1" smtClean="0"/>
              <a:t>Franklin</a:t>
            </a:r>
            <a:r>
              <a:rPr lang="gl-ES" dirty="0" smtClean="0"/>
              <a:t> </a:t>
            </a:r>
            <a:r>
              <a:rPr lang="gl-ES" dirty="0" err="1" smtClean="0"/>
              <a:t>Delano</a:t>
            </a:r>
            <a:r>
              <a:rPr lang="gl-ES" dirty="0" smtClean="0"/>
              <a:t> </a:t>
            </a:r>
            <a:r>
              <a:rPr lang="gl-ES" dirty="0" err="1" smtClean="0"/>
              <a:t>Roosevelt</a:t>
            </a:r>
            <a:r>
              <a:rPr lang="gl-ES" dirty="0" smtClean="0"/>
              <a:t>, na súa contra afirmaba que a crise tiña a súa orixe nos EE.UU., acusaba a </a:t>
            </a:r>
            <a:r>
              <a:rPr lang="gl-ES" dirty="0" err="1" smtClean="0"/>
              <a:t>Hoover</a:t>
            </a:r>
            <a:r>
              <a:rPr lang="gl-ES" dirty="0" smtClean="0"/>
              <a:t> de non ser quen de parar coa especulación na Bolsa e de</a:t>
            </a:r>
          </a:p>
          <a:p>
            <a:pPr algn="just"/>
            <a:r>
              <a:rPr lang="gl-ES" dirty="0" smtClean="0"/>
              <a:t>non controlar os créditos ó exterior. </a:t>
            </a:r>
          </a:p>
          <a:p>
            <a:pPr algn="just"/>
            <a:r>
              <a:rPr lang="gl-ES" dirty="0" smtClean="0"/>
              <a:t>Ademais afirmaba que a lei </a:t>
            </a:r>
            <a:r>
              <a:rPr lang="gl-ES" dirty="0" err="1" smtClean="0"/>
              <a:t>Hawley-Smoot</a:t>
            </a:r>
            <a:r>
              <a:rPr lang="gl-ES" dirty="0" smtClean="0"/>
              <a:t> provocaba as represalias comerciais en todo o mundo. Na súa campaña prometía un </a:t>
            </a:r>
            <a:r>
              <a:rPr lang="gl-ES" dirty="0" err="1" smtClean="0"/>
              <a:t>New</a:t>
            </a:r>
            <a:r>
              <a:rPr lang="gl-ES" dirty="0" smtClean="0"/>
              <a:t> </a:t>
            </a:r>
            <a:r>
              <a:rPr lang="gl-ES" dirty="0" err="1" smtClean="0"/>
              <a:t>Deal</a:t>
            </a:r>
            <a:r>
              <a:rPr lang="gl-ES" dirty="0" smtClean="0"/>
              <a:t> (un novo reparto) co fin de loitar contra a extensión dos aspectos sociais máis negativos da depresión, o paro e a pobreza.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0"/>
            <a:ext cx="2571768" cy="312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3357562"/>
            <a:ext cx="3866697" cy="3257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7158" y="0"/>
            <a:ext cx="8686737" cy="7294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A EXTENSIÓN DA CRISE A  TODO O MUNDO:</a:t>
            </a:r>
          </a:p>
          <a:p>
            <a:r>
              <a:rPr lang="es-ES" dirty="0" smtClean="0"/>
              <a:t>A </a:t>
            </a:r>
            <a:r>
              <a:rPr lang="es-ES" dirty="0" err="1" smtClean="0"/>
              <a:t>crise</a:t>
            </a:r>
            <a:r>
              <a:rPr lang="es-ES" dirty="0" smtClean="0"/>
              <a:t> que se inicia nos EE.UU.(segundo a </a:t>
            </a:r>
            <a:r>
              <a:rPr lang="es-ES" dirty="0" err="1" smtClean="0"/>
              <a:t>maioría</a:t>
            </a:r>
            <a:r>
              <a:rPr lang="es-ES" dirty="0" smtClean="0"/>
              <a:t> dos historiadores e economistas. </a:t>
            </a:r>
          </a:p>
          <a:p>
            <a:r>
              <a:rPr lang="es-ES" dirty="0" err="1" smtClean="0"/>
              <a:t>Uns</a:t>
            </a:r>
            <a:r>
              <a:rPr lang="es-ES" dirty="0" smtClean="0"/>
              <a:t> </a:t>
            </a:r>
            <a:r>
              <a:rPr lang="es-ES" dirty="0" err="1" smtClean="0"/>
              <a:t>poucos</a:t>
            </a:r>
            <a:r>
              <a:rPr lang="es-ES" dirty="0" smtClean="0"/>
              <a:t> </a:t>
            </a:r>
            <a:r>
              <a:rPr lang="es-ES" dirty="0" err="1" smtClean="0"/>
              <a:t>pensan</a:t>
            </a:r>
            <a:r>
              <a:rPr lang="es-ES" dirty="0" smtClean="0"/>
              <a:t> que a </a:t>
            </a:r>
            <a:r>
              <a:rPr lang="es-ES" dirty="0" err="1" smtClean="0"/>
              <a:t>crise</a:t>
            </a:r>
            <a:r>
              <a:rPr lang="es-ES" dirty="0" smtClean="0"/>
              <a:t> nace </a:t>
            </a:r>
            <a:r>
              <a:rPr lang="es-ES" dirty="0" err="1" smtClean="0"/>
              <a:t>fóra</a:t>
            </a:r>
            <a:r>
              <a:rPr lang="es-ES" dirty="0" smtClean="0"/>
              <a:t> dos EE.UU.) </a:t>
            </a:r>
            <a:r>
              <a:rPr lang="es-ES" dirty="0" err="1" smtClean="0"/>
              <a:t>espallarase</a:t>
            </a:r>
            <a:r>
              <a:rPr lang="es-ES" dirty="0" smtClean="0"/>
              <a:t> por todo o Mundo:</a:t>
            </a:r>
          </a:p>
          <a:p>
            <a:r>
              <a:rPr lang="es-ES" dirty="0" smtClean="0"/>
              <a:t> </a:t>
            </a:r>
            <a:endParaRPr lang="es-ES" b="1" dirty="0" smtClean="0"/>
          </a:p>
          <a:p>
            <a:r>
              <a:rPr lang="es-ES" b="1" dirty="0" smtClean="0"/>
              <a:t>  </a:t>
            </a:r>
          </a:p>
          <a:p>
            <a:r>
              <a:rPr lang="es-ES" b="1" dirty="0" smtClean="0"/>
              <a:t>   REPATRIACIÓN                     MEDIDAS PROTECCIONISTAS           REDUCE IMPORTACIÓNS</a:t>
            </a:r>
          </a:p>
          <a:p>
            <a:r>
              <a:rPr lang="es-ES" b="1" dirty="0" smtClean="0"/>
              <a:t>     CAPITAIS USA</a:t>
            </a:r>
          </a:p>
          <a:p>
            <a:r>
              <a:rPr lang="es-ES" b="1" dirty="0" smtClean="0"/>
              <a:t> </a:t>
            </a:r>
          </a:p>
          <a:p>
            <a:r>
              <a:rPr lang="es-ES" dirty="0" smtClean="0"/>
              <a:t> </a:t>
            </a:r>
            <a:endParaRPr lang="es-ES" b="1" dirty="0" smtClean="0"/>
          </a:p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b="1" dirty="0" smtClean="0"/>
              <a:t> </a:t>
            </a:r>
          </a:p>
          <a:p>
            <a:r>
              <a:rPr lang="es-ES" dirty="0" smtClean="0"/>
              <a:t> </a:t>
            </a:r>
            <a:endParaRPr lang="es-ES" b="1" dirty="0" smtClean="0"/>
          </a:p>
          <a:p>
            <a:r>
              <a:rPr lang="es-ES" dirty="0" smtClean="0"/>
              <a:t> </a:t>
            </a:r>
            <a:endParaRPr lang="es-ES" b="1" dirty="0" smtClean="0"/>
          </a:p>
          <a:p>
            <a:r>
              <a:rPr lang="es-ES" dirty="0" smtClean="0"/>
              <a:t> </a:t>
            </a:r>
            <a:endParaRPr lang="es-ES" b="1" dirty="0" smtClean="0"/>
          </a:p>
          <a:p>
            <a:r>
              <a:rPr lang="es-ES" dirty="0" smtClean="0"/>
              <a:t>   </a:t>
            </a:r>
            <a:r>
              <a:rPr lang="es-ES" b="1" dirty="0" smtClean="0"/>
              <a:t>QUEBRA DE BANCOS                             DIMINUCIÓN DO COMERC. INTERNACIONAL</a:t>
            </a:r>
          </a:p>
          <a:p>
            <a:r>
              <a:rPr lang="es-ES" b="1" dirty="0" smtClean="0"/>
              <a:t>   EN ALEMAÑA,AUSTRIA                         E DA PRODUCCIÓN MUNDIAL</a:t>
            </a:r>
          </a:p>
          <a:p>
            <a:r>
              <a:rPr lang="es-ES" dirty="0" smtClean="0"/>
              <a:t> </a:t>
            </a:r>
            <a:endParaRPr lang="es-ES" b="1" dirty="0" smtClean="0"/>
          </a:p>
          <a:p>
            <a:r>
              <a:rPr lang="es-ES" dirty="0" smtClean="0"/>
              <a:t>  </a:t>
            </a:r>
            <a:endParaRPr lang="es-ES" b="1" dirty="0" smtClean="0"/>
          </a:p>
          <a:p>
            <a:r>
              <a:rPr lang="es-ES" b="1" dirty="0" smtClean="0"/>
              <a:t>                                                         CRISE INDUSTRIAL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 smtClean="0"/>
          </a:p>
          <a:p>
            <a:endParaRPr lang="es-ES" b="1" dirty="0" smtClean="0"/>
          </a:p>
          <a:p>
            <a:r>
              <a:rPr lang="es-ES" dirty="0" smtClean="0"/>
              <a:t>                                                        </a:t>
            </a:r>
          </a:p>
          <a:p>
            <a:r>
              <a:rPr lang="es-ES" b="1" dirty="0" smtClean="0"/>
              <a:t>                                                      INCREMENTO DO PARO</a:t>
            </a:r>
          </a:p>
          <a:p>
            <a:r>
              <a:rPr lang="es-ES" dirty="0" smtClean="0"/>
              <a:t> </a:t>
            </a:r>
            <a:endParaRPr lang="es-ES" b="1" dirty="0" smtClean="0"/>
          </a:p>
          <a:p>
            <a:r>
              <a:rPr lang="es-ES" dirty="0" smtClean="0"/>
              <a:t> </a:t>
            </a:r>
            <a:endParaRPr lang="es-E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00034" y="1357298"/>
            <a:ext cx="200026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gl-ES" dirty="0" smtClean="0"/>
              <a:t>  </a:t>
            </a:r>
          </a:p>
          <a:p>
            <a:endParaRPr lang="gl-ES" dirty="0" smtClean="0"/>
          </a:p>
        </p:txBody>
      </p:sp>
      <p:sp>
        <p:nvSpPr>
          <p:cNvPr id="5" name="4 CuadroTexto"/>
          <p:cNvSpPr txBox="1"/>
          <p:nvPr/>
        </p:nvSpPr>
        <p:spPr>
          <a:xfrm>
            <a:off x="2928926" y="1357298"/>
            <a:ext cx="30003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gl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6143636" y="1357298"/>
            <a:ext cx="264320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gl-ES" dirty="0"/>
          </a:p>
        </p:txBody>
      </p:sp>
      <p:sp>
        <p:nvSpPr>
          <p:cNvPr id="8" name="7 CuadroTexto"/>
          <p:cNvSpPr txBox="1"/>
          <p:nvPr/>
        </p:nvSpPr>
        <p:spPr>
          <a:xfrm>
            <a:off x="1785918" y="2643182"/>
            <a:ext cx="228601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gl-ES" b="1" dirty="0" smtClean="0"/>
              <a:t>SUBA DE ARANCEIS</a:t>
            </a:r>
          </a:p>
          <a:p>
            <a:r>
              <a:rPr lang="gl-ES" b="1" dirty="0" smtClean="0"/>
              <a:t>HAWLEY-SMOOT</a:t>
            </a:r>
            <a:endParaRPr lang="gl-ES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5286380" y="2643182"/>
            <a:ext cx="192430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gl-ES" b="1" dirty="0" smtClean="0"/>
              <a:t>DEVALUACIÓN DO</a:t>
            </a:r>
          </a:p>
          <a:p>
            <a:r>
              <a:rPr lang="gl-ES" b="1" dirty="0" smtClean="0"/>
              <a:t>DÓLAR</a:t>
            </a:r>
            <a:endParaRPr lang="gl-ES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3214678" y="5000636"/>
            <a:ext cx="235745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gl-ES" dirty="0"/>
          </a:p>
        </p:txBody>
      </p:sp>
      <p:sp>
        <p:nvSpPr>
          <p:cNvPr id="12" name="11 CuadroTexto"/>
          <p:cNvSpPr txBox="1"/>
          <p:nvPr/>
        </p:nvSpPr>
        <p:spPr>
          <a:xfrm>
            <a:off x="3071802" y="6000768"/>
            <a:ext cx="257176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gl-ES" dirty="0"/>
          </a:p>
        </p:txBody>
      </p:sp>
      <p:sp>
        <p:nvSpPr>
          <p:cNvPr id="13" name="12 CuadroTexto"/>
          <p:cNvSpPr txBox="1"/>
          <p:nvPr/>
        </p:nvSpPr>
        <p:spPr>
          <a:xfrm>
            <a:off x="500034" y="3857628"/>
            <a:ext cx="257176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gl-ES" dirty="0" smtClean="0"/>
          </a:p>
          <a:p>
            <a:endParaRPr lang="gl-ES" dirty="0"/>
          </a:p>
        </p:txBody>
      </p:sp>
      <p:sp>
        <p:nvSpPr>
          <p:cNvPr id="14" name="13 CuadroTexto"/>
          <p:cNvSpPr txBox="1"/>
          <p:nvPr/>
        </p:nvSpPr>
        <p:spPr>
          <a:xfrm>
            <a:off x="4000496" y="3857628"/>
            <a:ext cx="435771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gl-ES" dirty="0" smtClean="0"/>
          </a:p>
          <a:p>
            <a:endParaRPr lang="gl-ES" dirty="0"/>
          </a:p>
        </p:txBody>
      </p:sp>
      <p:cxnSp>
        <p:nvCxnSpPr>
          <p:cNvPr id="16" name="15 Conector recto de flecha"/>
          <p:cNvCxnSpPr/>
          <p:nvPr/>
        </p:nvCxnSpPr>
        <p:spPr>
          <a:xfrm rot="5400000">
            <a:off x="321439" y="2893215"/>
            <a:ext cx="178595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 rot="5400000">
            <a:off x="3000364" y="2143116"/>
            <a:ext cx="857256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 rot="5400000">
            <a:off x="6894529" y="2749545"/>
            <a:ext cx="2071702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/>
          <p:nvPr/>
        </p:nvCxnSpPr>
        <p:spPr>
          <a:xfrm rot="5400000">
            <a:off x="5144298" y="2142322"/>
            <a:ext cx="857256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"/>
          <p:cNvCxnSpPr>
            <a:stCxn id="8" idx="3"/>
            <a:endCxn id="9" idx="1"/>
          </p:cNvCxnSpPr>
          <p:nvPr/>
        </p:nvCxnSpPr>
        <p:spPr>
          <a:xfrm>
            <a:off x="4071934" y="2966348"/>
            <a:ext cx="1214446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/>
          <p:nvPr/>
        </p:nvCxnSpPr>
        <p:spPr>
          <a:xfrm rot="5400000">
            <a:off x="4287042" y="3428206"/>
            <a:ext cx="857256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>
            <a:off x="3071802" y="4143380"/>
            <a:ext cx="928694" cy="339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 de flecha"/>
          <p:cNvCxnSpPr/>
          <p:nvPr/>
        </p:nvCxnSpPr>
        <p:spPr>
          <a:xfrm rot="5400000">
            <a:off x="3178959" y="4536289"/>
            <a:ext cx="785818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recto de flecha"/>
          <p:cNvCxnSpPr/>
          <p:nvPr/>
        </p:nvCxnSpPr>
        <p:spPr>
          <a:xfrm rot="5400000">
            <a:off x="3286116" y="5643578"/>
            <a:ext cx="571504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0"/>
            <a:ext cx="9072997" cy="70480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2800" b="1" u="sng" dirty="0" smtClean="0">
                <a:latin typeface="Times New Roman" pitchFamily="18" charset="0"/>
                <a:cs typeface="Times New Roman" pitchFamily="18" charset="0"/>
              </a:rPr>
              <a:t>I.  II.            EVOLUCIÓN DA ECONOMÍA EUROPEA</a:t>
            </a:r>
          </a:p>
          <a:p>
            <a:endParaRPr lang="gl-E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Despois da 1ª G.M. a economía europea vai atravesar por varias etapas:</a:t>
            </a:r>
          </a:p>
          <a:p>
            <a:r>
              <a:rPr lang="gl-E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endParaRPr lang="gl-E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gl-E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gl-ES" sz="2400" b="1" dirty="0" smtClean="0">
                <a:latin typeface="Times New Roman" pitchFamily="18" charset="0"/>
                <a:cs typeface="Times New Roman" pitchFamily="18" charset="0"/>
              </a:rPr>
              <a:t>1 -  </a:t>
            </a:r>
            <a:r>
              <a:rPr lang="gl-ES" sz="2400" b="1" u="sng" dirty="0" smtClean="0">
                <a:latin typeface="Times New Roman" pitchFamily="18" charset="0"/>
                <a:cs typeface="Times New Roman" pitchFamily="18" charset="0"/>
              </a:rPr>
              <a:t>BOOM ECONÓMICO: 1919      </a:t>
            </a:r>
            <a:endParaRPr lang="gl-ES" sz="2400" b="1" u="sng" dirty="0" smtClean="0"/>
          </a:p>
          <a:p>
            <a:r>
              <a:rPr lang="gl-ES" sz="2000" dirty="0" smtClean="0"/>
              <a:t>                           . Reconstrución e reconversión de infraestruturas. </a:t>
            </a:r>
          </a:p>
          <a:p>
            <a:r>
              <a:rPr lang="gl-ES" sz="2000" dirty="0" smtClean="0"/>
              <a:t>                           . Necesidade de repoñer bens duradeiros </a:t>
            </a:r>
          </a:p>
          <a:p>
            <a:r>
              <a:rPr lang="gl-ES" sz="2000" dirty="0" smtClean="0"/>
              <a:t>                           . Incremento da demanda de consumo (freado durante a guerra)</a:t>
            </a:r>
          </a:p>
          <a:p>
            <a:r>
              <a:rPr lang="gl-ES" sz="2000" dirty="0" smtClean="0"/>
              <a:t>                           . Préstamos e créditos dos EE.UU.</a:t>
            </a:r>
          </a:p>
          <a:p>
            <a:endParaRPr lang="gl-ES" sz="2000" dirty="0" smtClean="0"/>
          </a:p>
          <a:p>
            <a:endParaRPr lang="gl-E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gl-E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gl-E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gl-E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gl-ES" sz="2400" b="1" dirty="0" smtClean="0">
                <a:latin typeface="Times New Roman" pitchFamily="18" charset="0"/>
                <a:cs typeface="Times New Roman" pitchFamily="18" charset="0"/>
              </a:rPr>
              <a:t>2-     </a:t>
            </a:r>
            <a:r>
              <a:rPr lang="gl-ES" sz="2400" b="1" u="sng" dirty="0" smtClean="0">
                <a:latin typeface="Times New Roman" pitchFamily="18" charset="0"/>
                <a:cs typeface="Times New Roman" pitchFamily="18" charset="0"/>
              </a:rPr>
              <a:t>CRISE DE RECONVERSIÓN DUNHA ECONOMÍA  DE </a:t>
            </a:r>
          </a:p>
          <a:p>
            <a:r>
              <a:rPr lang="gl-ES" sz="2400" b="1" u="sng" dirty="0" smtClean="0">
                <a:latin typeface="Times New Roman" pitchFamily="18" charset="0"/>
                <a:cs typeface="Times New Roman" pitchFamily="18" charset="0"/>
              </a:rPr>
              <a:t>         GUERRA  A UNHA DE PAZ. 1920-1921.    </a:t>
            </a:r>
          </a:p>
          <a:p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                          . </a:t>
            </a:r>
            <a:r>
              <a:rPr lang="gl-ES" sz="2000" dirty="0" smtClean="0">
                <a:cs typeface="Times New Roman" pitchFamily="18" charset="0"/>
              </a:rPr>
              <a:t>Descenso da demanda de bens de consumo (unha vez repostos)</a:t>
            </a:r>
          </a:p>
          <a:p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                          . Restrición de préstamos e créditos dos EE.UU.</a:t>
            </a:r>
          </a:p>
          <a:p>
            <a:endParaRPr lang="gl-ES" sz="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gl-E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0"/>
            <a:ext cx="8929717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Os americanos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reduciron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drasticamente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as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súas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importacións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ó que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contribuiu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a contraer o comercio mundial. A este problema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engádese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nos países non industrializados o do descenso dos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prezos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agrarios e materias primas.</a:t>
            </a:r>
          </a:p>
          <a:p>
            <a:pPr algn="just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A consecuencia da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crise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os americanos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deixaron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de investir en Europa e no resto do mundo. </a:t>
            </a:r>
          </a:p>
          <a:p>
            <a:pPr algn="just"/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Trala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retirada de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capitais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norteamericanos, a economía europea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resíntese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, especialmente en Austria e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Alemaña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. En 1931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quebra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o </a:t>
            </a:r>
            <a:r>
              <a:rPr lang="es-ES" b="1" dirty="0" err="1" smtClean="0">
                <a:latin typeface="Times New Roman" pitchFamily="18" charset="0"/>
                <a:cs typeface="Times New Roman" pitchFamily="18" charset="0"/>
              </a:rPr>
              <a:t>Creditanstalt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, banco de Viena que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produciu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unha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serie de bancarrotas e peches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industriais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en toda Europa e como consecuencia e extensión do paro.</a:t>
            </a:r>
          </a:p>
          <a:p>
            <a:pPr algn="just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Gran Bretaña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tamén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foi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vítima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de o descenso das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exportacións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, case un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terzo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entre 1929 e 1930, e de problemas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financeiros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cunha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importante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saída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capitais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ó redor de 1931.</a:t>
            </a:r>
          </a:p>
          <a:p>
            <a:pPr algn="just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En Francia, as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repercusións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crise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foron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menores debido a 2 causas anteriores á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crise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de 1929: a devaluación do franco no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goberno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Poincaré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1926 e a política económica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protecionista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gl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214422"/>
            <a:ext cx="5913138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142852"/>
            <a:ext cx="8929718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u="sng" dirty="0" smtClean="0">
                <a:latin typeface="Times New Roman" pitchFamily="18" charset="0"/>
                <a:cs typeface="Times New Roman" pitchFamily="18" charset="0"/>
              </a:rPr>
              <a:t>XENERALIZACIÓN DAS POLÍTICAS PROTECIONISTAS.</a:t>
            </a:r>
          </a:p>
          <a:p>
            <a:pPr algn="just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Para intentar paliar a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crise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maioría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de países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introduciron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medidas proteccionistas:</a:t>
            </a:r>
          </a:p>
          <a:p>
            <a:pPr algn="just"/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SUBIRON OS ARANCEIS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, para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protexer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os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seus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produtos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da competencia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estranxeira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FontTx/>
              <a:buChar char="-"/>
            </a:pP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 DEPRECIARON AS SÚAS MOEDAS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, coa intención de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facer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máis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competitiva a exportación dos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seus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produtos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buFontTx/>
              <a:buChar char="-"/>
            </a:pP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FIN DO GOLD ECHANGE STANDARD</a:t>
            </a:r>
          </a:p>
          <a:p>
            <a:pPr algn="just"/>
            <a:r>
              <a:rPr lang="es-ES" b="1" dirty="0" err="1" smtClean="0">
                <a:latin typeface="Times New Roman" pitchFamily="18" charset="0"/>
                <a:cs typeface="Times New Roman" pitchFamily="18" charset="0"/>
              </a:rPr>
              <a:t>Moitos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 países abandonaron o patrón </a:t>
            </a:r>
            <a:r>
              <a:rPr lang="es-ES" b="1" dirty="0" err="1" smtClean="0">
                <a:latin typeface="Times New Roman" pitchFamily="18" charset="0"/>
                <a:cs typeface="Times New Roman" pitchFamily="18" charset="0"/>
              </a:rPr>
              <a:t>ouro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(G. Bretaña 1931; EE.UU. 1934) e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formáronse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varias áreas::</a:t>
            </a:r>
          </a:p>
          <a:p>
            <a:pPr algn="just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Dólar:      EE.UU 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e países Latinoamericanos</a:t>
            </a:r>
          </a:p>
          <a:p>
            <a:pPr algn="just"/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                   Libra:      Gran Bretaña 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e países da Commonwealth</a:t>
            </a:r>
          </a:p>
          <a:p>
            <a:pPr algn="just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s-ES" b="1" dirty="0" err="1" smtClean="0">
                <a:latin typeface="Times New Roman" pitchFamily="18" charset="0"/>
                <a:cs typeface="Times New Roman" pitchFamily="18" charset="0"/>
              </a:rPr>
              <a:t>Ien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.           </a:t>
            </a:r>
            <a:r>
              <a:rPr lang="es-ES" b="1" dirty="0" err="1" smtClean="0">
                <a:latin typeface="Times New Roman" pitchFamily="18" charset="0"/>
                <a:cs typeface="Times New Roman" pitchFamily="18" charset="0"/>
              </a:rPr>
              <a:t>Xapón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e países de Extremo Oriente</a:t>
            </a:r>
          </a:p>
          <a:p>
            <a:pPr algn="just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s-ES" b="1" dirty="0" err="1" smtClean="0">
                <a:latin typeface="Times New Roman" pitchFamily="18" charset="0"/>
                <a:cs typeface="Times New Roman" pitchFamily="18" charset="0"/>
              </a:rPr>
              <a:t>Ouro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.       Francia,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Bélxica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e países da Europa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Ocidental</a:t>
            </a:r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Control de cambios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:   </a:t>
            </a:r>
            <a:r>
              <a:rPr lang="es-ES" b="1" dirty="0" err="1" smtClean="0">
                <a:latin typeface="Times New Roman" pitchFamily="18" charset="0"/>
                <a:cs typeface="Times New Roman" pitchFamily="18" charset="0"/>
              </a:rPr>
              <a:t>Alemaña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e países de Europa Central e SO.</a:t>
            </a:r>
          </a:p>
          <a:p>
            <a:pPr algn="just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just"/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O problema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foi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que ó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xeneralizarse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as medidas proteccionistas,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diminuíron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o comercio internacional e as posibilidades de recuperación industrial en todo o mundo. </a:t>
            </a:r>
          </a:p>
          <a:p>
            <a:pPr algn="just"/>
            <a:endParaRPr lang="es-E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   “ Se cada país intenta exportar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querer importar non se pode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chegar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máis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que á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parálise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dos intercambios. As políticas de </a:t>
            </a:r>
            <a:r>
              <a:rPr lang="es-ES" i="1" dirty="0" err="1" smtClean="0">
                <a:latin typeface="Times New Roman" pitchFamily="18" charset="0"/>
                <a:cs typeface="Times New Roman" pitchFamily="18" charset="0"/>
              </a:rPr>
              <a:t>beggar</a:t>
            </a:r>
            <a:r>
              <a:rPr lang="es-ES" i="1" dirty="0" smtClean="0">
                <a:latin typeface="Times New Roman" pitchFamily="18" charset="0"/>
                <a:cs typeface="Times New Roman" pitchFamily="18" charset="0"/>
              </a:rPr>
              <a:t> my </a:t>
            </a:r>
            <a:r>
              <a:rPr lang="es-ES" i="1" dirty="0" err="1" smtClean="0">
                <a:latin typeface="Times New Roman" pitchFamily="18" charset="0"/>
                <a:cs typeface="Times New Roman" pitchFamily="18" charset="0"/>
              </a:rPr>
              <a:t>neighbour</a:t>
            </a:r>
            <a:r>
              <a:rPr lang="es-E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(arruinar ó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veciño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foron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amplamente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adoptadas por un gran número de países.”</a:t>
            </a:r>
            <a:endParaRPr lang="es-E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M.Niveau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. “Historia dos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feitos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económicos contemporáneos”</a:t>
            </a:r>
          </a:p>
          <a:p>
            <a:pPr algn="just"/>
            <a:endParaRPr lang="es-E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E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14282" y="0"/>
            <a:ext cx="8715436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b="1" dirty="0" smtClean="0">
                <a:latin typeface="Times New Roman" pitchFamily="18" charset="0"/>
                <a:cs typeface="Times New Roman" pitchFamily="18" charset="0"/>
              </a:rPr>
              <a:t>O Triunfo do </a:t>
            </a:r>
            <a:r>
              <a:rPr lang="gl-ES" b="1" dirty="0" err="1" smtClean="0">
                <a:latin typeface="Times New Roman" pitchFamily="18" charset="0"/>
                <a:cs typeface="Times New Roman" pitchFamily="18" charset="0"/>
              </a:rPr>
              <a:t>Protecionismo</a:t>
            </a:r>
            <a:r>
              <a:rPr lang="gl-ES" b="1" dirty="0" smtClean="0">
                <a:latin typeface="Times New Roman" pitchFamily="18" charset="0"/>
                <a:cs typeface="Times New Roman" pitchFamily="18" charset="0"/>
              </a:rPr>
              <a:t> e a ruptura do comercio internacional levou á unhas novas relacións comerciais internacionais baseadas no </a:t>
            </a:r>
            <a:r>
              <a:rPr lang="gl-ES" b="1" dirty="0" err="1" smtClean="0">
                <a:latin typeface="Times New Roman" pitchFamily="18" charset="0"/>
                <a:cs typeface="Times New Roman" pitchFamily="18" charset="0"/>
              </a:rPr>
              <a:t>Bilateralismo</a:t>
            </a:r>
            <a:r>
              <a:rPr lang="gl-ES" b="1" dirty="0" smtClean="0">
                <a:latin typeface="Times New Roman" pitchFamily="18" charset="0"/>
                <a:cs typeface="Times New Roman" pitchFamily="18" charset="0"/>
              </a:rPr>
              <a:t> e na creación de Acordos comerciais rexionais.</a:t>
            </a:r>
          </a:p>
          <a:p>
            <a:endParaRPr lang="gl-ES" sz="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gl-ES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gl-ES" b="1" u="sng" dirty="0" smtClean="0">
                <a:latin typeface="Times New Roman" pitchFamily="18" charset="0"/>
                <a:cs typeface="Times New Roman" pitchFamily="18" charset="0"/>
              </a:rPr>
              <a:t>ACORDOS BILATERAIS:</a:t>
            </a:r>
          </a:p>
          <a:p>
            <a:pPr algn="just"/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Para continuar coas </a:t>
            </a:r>
            <a:r>
              <a:rPr lang="gl-ES" dirty="0" err="1" smtClean="0">
                <a:latin typeface="Times New Roman" pitchFamily="18" charset="0"/>
                <a:cs typeface="Times New Roman" pitchFamily="18" charset="0"/>
              </a:rPr>
              <a:t>transacións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comerciais durante a crise, os países como Alemaña </a:t>
            </a:r>
            <a:r>
              <a:rPr lang="gl-ES" dirty="0" err="1" smtClean="0">
                <a:latin typeface="Times New Roman" pitchFamily="18" charset="0"/>
                <a:cs typeface="Times New Roman" pitchFamily="18" charset="0"/>
              </a:rPr>
              <a:t>recurriron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a distintas fórmulas de relacións bilaterais:</a:t>
            </a:r>
          </a:p>
          <a:p>
            <a:pPr algn="just"/>
            <a:r>
              <a:rPr lang="gl-ES" b="1" dirty="0" smtClean="0">
                <a:latin typeface="Times New Roman" pitchFamily="18" charset="0"/>
                <a:cs typeface="Times New Roman" pitchFamily="18" charset="0"/>
              </a:rPr>
              <a:t>ACORDOS DE COMPENSACIÓN:</a:t>
            </a:r>
          </a:p>
          <a:p>
            <a:pPr algn="just"/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En esencia era unha forma de troco. Os países concertaban o intercambio de bens polo mesmo valor (polo que facían innecesario o uso de diñeiro). Esta fórmula foi moi empregada por Alemaña desde 1932: Con Brasil: carbón por café; fertilizantes por algodón con Exipto…</a:t>
            </a:r>
          </a:p>
          <a:p>
            <a:pPr algn="just"/>
            <a:r>
              <a:rPr lang="gl-ES" b="1" dirty="0" smtClean="0">
                <a:latin typeface="Times New Roman" pitchFamily="18" charset="0"/>
                <a:cs typeface="Times New Roman" pitchFamily="18" charset="0"/>
              </a:rPr>
              <a:t>ACORDOS DE CLEARING:</a:t>
            </a:r>
          </a:p>
          <a:p>
            <a:pPr algn="just"/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Máis flexible. Cada país abría unha conta no seu  Banco Central a través da que se realizaban as </a:t>
            </a:r>
            <a:r>
              <a:rPr lang="gl-ES" dirty="0" err="1" smtClean="0">
                <a:latin typeface="Times New Roman" pitchFamily="18" charset="0"/>
                <a:cs typeface="Times New Roman" pitchFamily="18" charset="0"/>
              </a:rPr>
              <a:t>transacións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entre eses países. Este sistema foi utilizado por Alemaña con Iugoslavia, Arxentina, Chile, Hungría… Este sistema facíase entre países do control de cambios.</a:t>
            </a:r>
          </a:p>
          <a:p>
            <a:pPr algn="just"/>
            <a:r>
              <a:rPr lang="gl-ES" b="1" dirty="0" smtClean="0">
                <a:latin typeface="Times New Roman" pitchFamily="18" charset="0"/>
                <a:cs typeface="Times New Roman" pitchFamily="18" charset="0"/>
              </a:rPr>
              <a:t>ACORDOS DE PAGAMENTOS: </a:t>
            </a:r>
          </a:p>
          <a:p>
            <a:pPr algn="just"/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Realizábanse entre un país de control de cambios e outro de cambio libre. Procedemento normal de intercambio comercial.</a:t>
            </a:r>
          </a:p>
          <a:p>
            <a:pPr algn="just"/>
            <a:endParaRPr lang="gl-E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gl-ES" sz="1400" b="1" dirty="0" smtClean="0">
                <a:latin typeface="Times New Roman" pitchFamily="18" charset="0"/>
                <a:cs typeface="Times New Roman" pitchFamily="18" charset="0"/>
              </a:rPr>
              <a:t>CONTROL DE CAMBIOS:</a:t>
            </a:r>
          </a:p>
          <a:p>
            <a:pPr algn="just"/>
            <a:r>
              <a:rPr lang="gl-ES" sz="1400" dirty="0" smtClean="0">
                <a:latin typeface="Times New Roman" pitchFamily="18" charset="0"/>
                <a:cs typeface="Times New Roman" pitchFamily="18" charset="0"/>
              </a:rPr>
              <a:t>Alemaña e os países de Europa Oriental impuxeron restricións oficiais ás </a:t>
            </a:r>
            <a:r>
              <a:rPr lang="gl-ES" sz="1400" dirty="0" err="1" smtClean="0">
                <a:latin typeface="Times New Roman" pitchFamily="18" charset="0"/>
                <a:cs typeface="Times New Roman" pitchFamily="18" charset="0"/>
              </a:rPr>
              <a:t>transacións</a:t>
            </a:r>
            <a:r>
              <a:rPr lang="gl-ES" sz="1400" dirty="0" smtClean="0">
                <a:latin typeface="Times New Roman" pitchFamily="18" charset="0"/>
                <a:cs typeface="Times New Roman" pitchFamily="18" charset="0"/>
              </a:rPr>
              <a:t> privadas de divisas estranxeiras. O Estado controla o cambio exterior, esixindo dos exportadores as divisas recibidas polas súas exportacións e dándollelas ós importadores</a:t>
            </a:r>
          </a:p>
          <a:p>
            <a:pPr algn="just"/>
            <a:endParaRPr lang="gl-E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gl-ES" dirty="0" smtClean="0">
              <a:latin typeface="Times New Roman" pitchFamily="18" charset="0"/>
              <a:cs typeface="Times New Roman" pitchFamily="18" charset="0"/>
            </a:endParaRPr>
          </a:p>
          <a:p>
            <a:endParaRPr lang="gl-ES" dirty="0" smtClean="0">
              <a:latin typeface="Times New Roman" pitchFamily="18" charset="0"/>
              <a:cs typeface="Times New Roman" pitchFamily="18" charset="0"/>
            </a:endParaRPr>
          </a:p>
          <a:p>
            <a:endParaRPr lang="gl-E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0"/>
            <a:ext cx="87154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b="1" dirty="0" smtClean="0">
                <a:latin typeface="Times New Roman" pitchFamily="18" charset="0"/>
                <a:cs typeface="Times New Roman" pitchFamily="18" charset="0"/>
              </a:rPr>
              <a:t>ACORDOS REXIONAIS COMERCIAIS: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Ademais dos acordos bilaterais, os distintos países buscaron acordos comerciais máis amplos. Hai que destacar o sistema de “preferencia imperial” de Gran Bretaña que se inicia a partir da Conferencia de </a:t>
            </a:r>
            <a:r>
              <a:rPr lang="gl-ES" dirty="0" err="1" smtClean="0">
                <a:latin typeface="Times New Roman" pitchFamily="18" charset="0"/>
                <a:cs typeface="Times New Roman" pitchFamily="18" charset="0"/>
              </a:rPr>
              <a:t>Ottawa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de 1932, que incluía ós países da </a:t>
            </a:r>
            <a:r>
              <a:rPr lang="gl-ES" dirty="0" err="1" smtClean="0">
                <a:latin typeface="Times New Roman" pitchFamily="18" charset="0"/>
                <a:cs typeface="Times New Roman" pitchFamily="18" charset="0"/>
              </a:rPr>
              <a:t>Commonwealth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. Segundo este Gran Bretaña daba preferencia ás importacións dos países da </a:t>
            </a:r>
            <a:r>
              <a:rPr lang="gl-ES" dirty="0" err="1" smtClean="0">
                <a:latin typeface="Times New Roman" pitchFamily="18" charset="0"/>
                <a:cs typeface="Times New Roman" pitchFamily="18" charset="0"/>
              </a:rPr>
              <a:t>Commonwealth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, en troques estes países facían o mesmo cos produtos británicos. Casos semellantes son os dos países da conca do Danubio (Hungría, Romanía, Iugoslavia e Bulgaria); o Grupo de Oslo…</a:t>
            </a:r>
          </a:p>
          <a:p>
            <a:endParaRPr lang="gl-E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538" y="2071678"/>
            <a:ext cx="9007586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" y="0"/>
            <a:ext cx="4857751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 smtClean="0">
                <a:latin typeface="Times New Roman" pitchFamily="18" charset="0"/>
                <a:cs typeface="Times New Roman" pitchFamily="18" charset="0"/>
              </a:rPr>
              <a:t>OS INTENTOS DE PALIAR A CRISE. </a:t>
            </a:r>
          </a:p>
          <a:p>
            <a:pPr algn="just"/>
            <a:r>
              <a:rPr lang="es-ES" sz="2000" b="1" dirty="0" smtClean="0">
                <a:latin typeface="Times New Roman" pitchFamily="18" charset="0"/>
                <a:cs typeface="Times New Roman" pitchFamily="18" charset="0"/>
              </a:rPr>
              <a:t>O NEW DEAL.</a:t>
            </a:r>
          </a:p>
          <a:p>
            <a:pPr algn="just" hangingPunct="0"/>
            <a:endParaRPr lang="es-ES" sz="1100" dirty="0" smtClean="0">
              <a:latin typeface="Times New Roman" pitchFamily="18" charset="0"/>
              <a:cs typeface="Times New Roman" pitchFamily="18" charset="0"/>
            </a:endParaRPr>
          </a:p>
          <a:p>
            <a:pPr algn="just" hangingPunct="0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Entre 1933 e 1945 gobernará en EE.UU. o presidente demócrata F.D. Roosevelt.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toma de posesión o presidente anunciara a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necesidade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dun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novo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reparto (New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Deal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), é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dicir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unha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serie de reformas necesarias para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saír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crise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hangingPunct="0"/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pPr algn="just" hangingPunct="0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Para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levalas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adiante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rodearase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dun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equipo de técnicos e científicos (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Brain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trust: trust de cerebros). </a:t>
            </a:r>
          </a:p>
          <a:p>
            <a:pPr algn="just" hangingPunct="0"/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pPr algn="just" hangingPunct="0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As medidas,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aínda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que dentro do sistema liberal do capitalismo, presenta como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novidade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a intervención do 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Estado como motor da economía, incentivando a </a:t>
            </a:r>
            <a:r>
              <a:rPr lang="es-ES" b="1" dirty="0" err="1" smtClean="0">
                <a:latin typeface="Times New Roman" pitchFamily="18" charset="0"/>
                <a:cs typeface="Times New Roman" pitchFamily="18" charset="0"/>
              </a:rPr>
              <a:t>actividade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 económica para paliar o paro</a:t>
            </a:r>
          </a:p>
          <a:p>
            <a:pPr algn="just" hangingPunct="0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promovendo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Obras Públicas ....)</a:t>
            </a:r>
            <a:endParaRPr lang="es-E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hangingPunct="0"/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 aprobando </a:t>
            </a:r>
            <a:r>
              <a:rPr lang="es-ES" b="1" dirty="0" err="1" smtClean="0">
                <a:latin typeface="Times New Roman" pitchFamily="18" charset="0"/>
                <a:cs typeface="Times New Roman" pitchFamily="18" charset="0"/>
              </a:rPr>
              <a:t>unha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 serie de medidas de protección social</a:t>
            </a:r>
          </a:p>
          <a:p>
            <a:pPr algn="just" hangingPunct="0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Seguridade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social, salario mínimo, subsidio de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desemprego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....)</a:t>
            </a:r>
          </a:p>
          <a:p>
            <a:pPr algn="just" hangingPunct="0"/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antecedente do que se denomina Estado do </a:t>
            </a:r>
            <a:r>
              <a:rPr lang="es-ES" b="1" dirty="0" err="1" smtClean="0">
                <a:latin typeface="Times New Roman" pitchFamily="18" charset="0"/>
                <a:cs typeface="Times New Roman" pitchFamily="18" charset="0"/>
              </a:rPr>
              <a:t>Benestar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s-E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857232"/>
            <a:ext cx="3857652" cy="5135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0"/>
            <a:ext cx="877740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hangingPunct="0"/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O New </a:t>
            </a:r>
            <a:r>
              <a:rPr lang="es-ES" b="1" dirty="0" err="1" smtClean="0">
                <a:latin typeface="Times New Roman" pitchFamily="18" charset="0"/>
                <a:cs typeface="Times New Roman" pitchFamily="18" charset="0"/>
              </a:rPr>
              <a:t>Deal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b="1" dirty="0" err="1" smtClean="0">
                <a:latin typeface="Times New Roman" pitchFamily="18" charset="0"/>
                <a:cs typeface="Times New Roman" pitchFamily="18" charset="0"/>
              </a:rPr>
              <a:t>desenvolverase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 en 2 fases:</a:t>
            </a:r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pPr hangingPunct="0"/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1ª fase: 1933-1935: 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Reformas económicas de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urxencia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para superar os problemas.                 </a:t>
            </a:r>
          </a:p>
          <a:p>
            <a:pPr hangingPunct="0"/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2ª  fase: 1935: 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Reformas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sociais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para fortalecer a posición dos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traballadores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campesiños</a:t>
            </a:r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pPr hangingPunct="0"/>
            <a:r>
              <a:rPr lang="es-ES" b="1" dirty="0" smtClean="0"/>
              <a:t>                                                            MEDIDAS: 1ª FASE:</a:t>
            </a:r>
            <a:endParaRPr lang="es-ES" dirty="0" smtClean="0"/>
          </a:p>
          <a:p>
            <a:pPr hangingPunct="0"/>
            <a:r>
              <a:rPr lang="es-ES" b="1" dirty="0" smtClean="0"/>
              <a:t> </a:t>
            </a:r>
            <a:endParaRPr lang="es-ES" dirty="0" smtClean="0"/>
          </a:p>
          <a:p>
            <a:pPr hangingPunct="0"/>
            <a:r>
              <a:rPr lang="es-ES" b="1" dirty="0" smtClean="0"/>
              <a:t> </a:t>
            </a:r>
            <a:endParaRPr lang="es-ES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0" y="1163714"/>
          <a:ext cx="9144000" cy="56942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482206">
                <a:tc>
                  <a:txBody>
                    <a:bodyPr/>
                    <a:lstStyle/>
                    <a:p>
                      <a:pPr algn="ctr"/>
                      <a:r>
                        <a:rPr lang="es-E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SANEAMENTO BANCARIO</a:t>
                      </a:r>
                      <a:endParaRPr lang="gl-ES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CAMBIO DA POL. MONETARIA</a:t>
                      </a:r>
                      <a:endParaRPr lang="gl-ES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MEDIDAS DE PROTECCIÓN</a:t>
                      </a:r>
                      <a:endParaRPr lang="gl-ES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2206">
                <a:tc>
                  <a:txBody>
                    <a:bodyPr/>
                    <a:lstStyle/>
                    <a:p>
                      <a:pPr algn="just"/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EMERGENCY</a:t>
                      </a:r>
                      <a:r>
                        <a:rPr lang="es-E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BANKING ACT</a:t>
                      </a:r>
                      <a:endParaRPr lang="es-ES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algn="just"/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Peche dos bancos non saneados. </a:t>
                      </a:r>
                    </a:p>
                    <a:p>
                      <a:pPr algn="just"/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s-ES" sz="18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Obxectivo</a:t>
                      </a:r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:</a:t>
                      </a:r>
                    </a:p>
                    <a:p>
                      <a:pPr algn="just"/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Procura</a:t>
                      </a:r>
                      <a:r>
                        <a:rPr lang="es-E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a </a:t>
                      </a:r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confianza no crédito e </a:t>
                      </a:r>
                      <a:r>
                        <a:rPr lang="es-ES" sz="18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na</a:t>
                      </a:r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inversión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Depreciación do dólar</a:t>
                      </a:r>
                      <a:endParaRPr lang="gl-ES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algn="just"/>
                      <a:r>
                        <a:rPr lang="es-ES" sz="18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Leis</a:t>
                      </a:r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para aliviar as </a:t>
                      </a:r>
                      <a:r>
                        <a:rPr lang="es-ES" sz="18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débedas</a:t>
                      </a:r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dos agricultores e dos propietarios de inmobles</a:t>
                      </a:r>
                      <a:endParaRPr lang="gl-ES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2206">
                <a:tc>
                  <a:txBody>
                    <a:bodyPr/>
                    <a:lstStyle/>
                    <a:p>
                      <a:pPr algn="ctr"/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REFORMA AGRARIA</a:t>
                      </a:r>
                      <a:endParaRPr lang="gl-ES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OBRAS PÚBLICAS</a:t>
                      </a:r>
                      <a:endParaRPr lang="gl-ES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RECONSTRUCCIÓN INDUSTRIAL</a:t>
                      </a:r>
                      <a:endParaRPr lang="gl-ES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2206">
                <a:tc>
                  <a:txBody>
                    <a:bodyPr/>
                    <a:lstStyle/>
                    <a:p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A.A.A.: </a:t>
                      </a:r>
                      <a:r>
                        <a:rPr lang="es-ES" sz="18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Agricultural</a:t>
                      </a:r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s-ES" sz="18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Adjustement</a:t>
                      </a:r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s-ES" sz="18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Act</a:t>
                      </a:r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: </a:t>
                      </a:r>
                    </a:p>
                    <a:p>
                      <a:r>
                        <a:rPr lang="es-ES" sz="18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Redúcese</a:t>
                      </a:r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a </a:t>
                      </a:r>
                      <a:r>
                        <a:rPr lang="es-ES" sz="18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produción</a:t>
                      </a:r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de excedentes (</a:t>
                      </a:r>
                      <a:r>
                        <a:rPr lang="es-ES" sz="18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tabaco,algodón</a:t>
                      </a:r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...)</a:t>
                      </a:r>
                    </a:p>
                    <a:p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por medio de </a:t>
                      </a:r>
                      <a:r>
                        <a:rPr lang="es-ES" sz="18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subvencións</a:t>
                      </a:r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s-ES" sz="18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estatais</a:t>
                      </a:r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(para </a:t>
                      </a:r>
                      <a:r>
                        <a:rPr lang="es-ES" sz="18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soster</a:t>
                      </a:r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os </a:t>
                      </a:r>
                      <a:r>
                        <a:rPr lang="es-ES" sz="18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prezos</a:t>
                      </a:r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agrarios)</a:t>
                      </a:r>
                      <a:endParaRPr lang="gl-ES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PUBLIC</a:t>
                      </a:r>
                      <a:r>
                        <a:rPr lang="es-E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WORKS ADMINISTR.</a:t>
                      </a:r>
                      <a:endParaRPr lang="es-ES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O Estado planifica a </a:t>
                      </a:r>
                      <a:r>
                        <a:rPr lang="es-ES" sz="18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construción</a:t>
                      </a:r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de </a:t>
                      </a:r>
                      <a:r>
                        <a:rPr lang="es-ES" sz="18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centrais</a:t>
                      </a:r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hidroeléctricas, complexos </a:t>
                      </a:r>
                      <a:r>
                        <a:rPr lang="es-ES" sz="18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industriais</a:t>
                      </a:r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, obras regadío...</a:t>
                      </a:r>
                      <a:endParaRPr lang="gl-ES" dirty="0" smtClean="0">
                        <a:latin typeface="+mn-lt"/>
                        <a:cs typeface="Times New Roman" pitchFamily="18" charset="0"/>
                      </a:endParaRPr>
                    </a:p>
                    <a:p>
                      <a:pPr hangingPunct="0"/>
                      <a:r>
                        <a:rPr lang="es-ES" sz="18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T.V.A.:</a:t>
                      </a:r>
                      <a:r>
                        <a:rPr lang="es-E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Tennese</a:t>
                      </a:r>
                      <a:r>
                        <a:rPr lang="es-E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Valley </a:t>
                      </a:r>
                      <a:r>
                        <a:rPr lang="es-E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Authority</a:t>
                      </a:r>
                      <a:r>
                        <a:rPr lang="es-E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:</a:t>
                      </a:r>
                    </a:p>
                    <a:p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Fomenta o </a:t>
                      </a:r>
                      <a:r>
                        <a:rPr lang="es-ES" sz="18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crecemento</a:t>
                      </a:r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económico no val do </a:t>
                      </a:r>
                      <a:r>
                        <a:rPr lang="es-ES" sz="18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Tennesee</a:t>
                      </a:r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hangingPunct="0"/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NIRA: </a:t>
                      </a:r>
                      <a:r>
                        <a:rPr lang="es-E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National</a:t>
                      </a:r>
                      <a:r>
                        <a:rPr lang="es-E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Industrial </a:t>
                      </a:r>
                      <a:r>
                        <a:rPr lang="es-E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Recovery</a:t>
                      </a:r>
                      <a:r>
                        <a:rPr lang="es-E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s-E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Act</a:t>
                      </a:r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: </a:t>
                      </a:r>
                    </a:p>
                    <a:p>
                      <a:pPr hangingPunct="0"/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Garantías a</a:t>
                      </a:r>
                      <a:r>
                        <a:rPr lang="es-E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empresarios</a:t>
                      </a:r>
                      <a:r>
                        <a:rPr lang="es-E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: Limitación de</a:t>
                      </a:r>
                      <a:r>
                        <a:rPr lang="es-E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s-E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produción</a:t>
                      </a:r>
                      <a:r>
                        <a:rPr lang="es-E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,</a:t>
                      </a:r>
                      <a:r>
                        <a:rPr lang="es-E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s-E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acordos</a:t>
                      </a:r>
                      <a:r>
                        <a:rPr lang="es-E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sobre </a:t>
                      </a:r>
                      <a:r>
                        <a:rPr lang="es-E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prezos</a:t>
                      </a:r>
                      <a:r>
                        <a:rPr lang="es-E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para regular a competencia.</a:t>
                      </a:r>
                    </a:p>
                    <a:p>
                      <a:pPr hangingPunct="0"/>
                      <a:endParaRPr lang="es-ES" sz="18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hangingPunct="0"/>
                      <a:r>
                        <a:rPr lang="es-E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Garantías a </a:t>
                      </a:r>
                      <a:r>
                        <a:rPr lang="es-ES" sz="18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traballadores</a:t>
                      </a:r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:</a:t>
                      </a:r>
                    </a:p>
                    <a:p>
                      <a:r>
                        <a:rPr lang="es-ES" sz="18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fixación</a:t>
                      </a:r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de horarios máximos e salarios mínimos</a:t>
                      </a:r>
                      <a:endParaRPr lang="gl-ES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/>
        </p:nvGraphicFramePr>
        <p:xfrm>
          <a:off x="0" y="500042"/>
          <a:ext cx="914400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18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PALIAR O DESEMPREGO</a:t>
                      </a:r>
                      <a:endParaRPr lang="gl-E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NOVAS RELACIÓNS DE TRABALLO</a:t>
                      </a:r>
                      <a:endParaRPr lang="gl-E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PROTECCIÓN SOCIAL</a:t>
                      </a:r>
                      <a:endParaRPr lang="gl-E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Programas de </a:t>
                      </a:r>
                      <a:r>
                        <a:rPr lang="es-ES" sz="1800" b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construción</a:t>
                      </a:r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financiados polo Estado</a:t>
                      </a:r>
                      <a:endParaRPr lang="gl-E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Crea un organismo que arbitra entre empresarios e </a:t>
                      </a:r>
                      <a:r>
                        <a:rPr lang="es-ES" sz="1800" b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traballadores</a:t>
                      </a:r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 </a:t>
                      </a:r>
                    </a:p>
                    <a:p>
                      <a:r>
                        <a:rPr lang="es-ES" sz="1800" b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liberdade</a:t>
                      </a:r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de organización, negociación e </a:t>
                      </a:r>
                      <a:r>
                        <a:rPr lang="es-ES" sz="1800" b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dereito</a:t>
                      </a:r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de folga.</a:t>
                      </a:r>
                      <a:endParaRPr lang="gl-E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-Seguros de </a:t>
                      </a:r>
                      <a:r>
                        <a:rPr lang="es-ES" sz="1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paro, invalidez </a:t>
                      </a:r>
                      <a:r>
                        <a:rPr lang="es-ES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 </a:t>
                      </a:r>
                      <a:r>
                        <a:rPr lang="es-ES" sz="18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vellez</a:t>
                      </a:r>
                      <a:endParaRPr lang="es-ES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r>
                        <a:rPr lang="es-E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fomento de </a:t>
                      </a:r>
                      <a:r>
                        <a:rPr lang="es-ES" sz="18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construción</a:t>
                      </a:r>
                      <a:r>
                        <a:rPr lang="es-E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de </a:t>
                      </a:r>
                      <a:r>
                        <a:rPr lang="es-ES" sz="18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vivendas</a:t>
                      </a:r>
                      <a:r>
                        <a:rPr lang="es-E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..</a:t>
                      </a:r>
                    </a:p>
                  </a:txBody>
                  <a:tcPr marL="44450" marR="44450" marT="0" marB="0"/>
                </a:tc>
              </a:tr>
            </a:tbl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1" y="142852"/>
            <a:ext cx="914399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b="1" dirty="0" smtClean="0">
                <a:latin typeface="Times New Roman" pitchFamily="18" charset="0"/>
                <a:cs typeface="Times New Roman" pitchFamily="18" charset="0"/>
              </a:rPr>
              <a:t>MEDIDAS DA 2ª FASE</a:t>
            </a:r>
          </a:p>
          <a:p>
            <a:endParaRPr lang="gl-E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gl-E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gl-E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gl-E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gl-E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gl-E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gl-E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gl-E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gl-E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gl-E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As medidas tomadas por Roosevelt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tiveron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a </a:t>
            </a:r>
          </a:p>
          <a:p>
            <a:endParaRPr lang="es-E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OPOSICIÓN DE SECTORES CONSERVADORES DOS EE.UU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                       </a:t>
            </a:r>
          </a:p>
          <a:p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                    O PARTIDO REPUBLICANO, </a:t>
            </a:r>
          </a:p>
          <a:p>
            <a:endParaRPr lang="es-E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                    O TRIBUNAL SUPREMO 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chegou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a declarar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inconstitucionais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algunhas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medidas)</a:t>
            </a:r>
          </a:p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                    GRUPOS EMPRESARIAIS.</a:t>
            </a:r>
          </a:p>
          <a:p>
            <a:endParaRPr lang="gl-E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117693"/>
            <a:ext cx="8572559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/>
            <a:r>
              <a:rPr lang="es-ES" b="1" u="sng" dirty="0" smtClean="0">
                <a:latin typeface="Times New Roman" pitchFamily="18" charset="0"/>
                <a:cs typeface="Times New Roman" pitchFamily="18" charset="0"/>
              </a:rPr>
              <a:t>VALORACIÓN DO NEW DEAL: </a:t>
            </a:r>
          </a:p>
          <a:p>
            <a:pPr algn="just" hangingPunct="0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EFICACIA MOI DISCUTIDA:</a:t>
            </a:r>
          </a:p>
          <a:p>
            <a:pPr algn="just" hangingPunct="0"/>
            <a:endParaRPr lang="es-ES" sz="800" dirty="0" smtClean="0">
              <a:latin typeface="Times New Roman" pitchFamily="18" charset="0"/>
              <a:cs typeface="Times New Roman" pitchFamily="18" charset="0"/>
            </a:endParaRPr>
          </a:p>
          <a:p>
            <a:pPr algn="just" hangingPunct="0">
              <a:buFontTx/>
              <a:buChar char="-"/>
            </a:pPr>
            <a:r>
              <a:rPr lang="es-ES" b="1" u="sng" dirty="0" smtClean="0">
                <a:latin typeface="Times New Roman" pitchFamily="18" charset="0"/>
                <a:cs typeface="Times New Roman" pitchFamily="18" charset="0"/>
              </a:rPr>
              <a:t>  INTRODUCÍRONSE MECANISMOS PARA TRATAR DE EVITAR UN NOVO CRACK:</a:t>
            </a:r>
          </a:p>
          <a:p>
            <a:pPr algn="just" hangingPunct="0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Obrígase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ás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sociedades por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accións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a informar ó público sobre a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súa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administración e marcha económica,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Truth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Securities</a:t>
            </a:r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pPr algn="just" hangingPunct="0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        Créase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unha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comisión encargada de supervisar as actividades da Bolsa, </a:t>
            </a:r>
          </a:p>
          <a:p>
            <a:pPr algn="just" hangingPunct="0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        Créase un depósito para asegurar a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solidariedade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entre os Bancos en caso de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quebra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 algn="just" hangingPunct="0"/>
            <a:endParaRPr lang="es-ES" sz="800" dirty="0" smtClean="0">
              <a:latin typeface="Times New Roman" pitchFamily="18" charset="0"/>
              <a:cs typeface="Times New Roman" pitchFamily="18" charset="0"/>
            </a:endParaRPr>
          </a:p>
          <a:p>
            <a:pPr algn="just" hangingPunct="0">
              <a:buFontTx/>
              <a:buChar char="-"/>
            </a:pP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s-ES" b="1" u="sng" dirty="0" smtClean="0">
                <a:latin typeface="Times New Roman" pitchFamily="18" charset="0"/>
                <a:cs typeface="Times New Roman" pitchFamily="18" charset="0"/>
              </a:rPr>
              <a:t>RESTABLÉCESE  A  PRODUCIÓN  ANTERIOR  A  1929</a:t>
            </a:r>
          </a:p>
          <a:p>
            <a:pPr algn="just" hangingPunct="0"/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pPr algn="ctr" hangingPunct="0"/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PERO</a:t>
            </a:r>
          </a:p>
          <a:p>
            <a:pPr algn="just" hangingPunct="0">
              <a:buFontTx/>
              <a:buChar char="-"/>
            </a:pPr>
            <a:r>
              <a:rPr lang="es-ES" b="1" u="sng" dirty="0" smtClean="0">
                <a:latin typeface="Times New Roman" pitchFamily="18" charset="0"/>
                <a:cs typeface="Times New Roman" pitchFamily="18" charset="0"/>
              </a:rPr>
              <a:t>A FINAIS DE 1937 SEGUE A HABER 7´5 MILLÓNS DE PARADOS. </a:t>
            </a:r>
          </a:p>
          <a:p>
            <a:pPr algn="just" hangingPunct="0">
              <a:buFontTx/>
              <a:buChar char="-"/>
            </a:pPr>
            <a:endParaRPr lang="es-E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hangingPunct="0"/>
            <a:r>
              <a:rPr lang="es-ES" b="1" u="sng" dirty="0" smtClean="0">
                <a:latin typeface="Times New Roman" pitchFamily="18" charset="0"/>
                <a:cs typeface="Times New Roman" pitchFamily="18" charset="0"/>
              </a:rPr>
              <a:t>NON SERÁ ATA A 2ª GUERRA MUNDIAL CANDO SE INICIE VERDADEIRAMENTE A RECUPERACIÓN. </a:t>
            </a:r>
          </a:p>
          <a:p>
            <a:pPr algn="just" hangingPunct="0"/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pPr algn="just" hangingPunct="0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A aportación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máis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significativa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foi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a </a:t>
            </a:r>
          </a:p>
          <a:p>
            <a:pPr algn="just" hangingPunct="0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POSTA EN PRÁCTICA DOS PRINCIPIOS ECONÓMICOS DEFENDIDOS POR KEYNES:  </a:t>
            </a:r>
          </a:p>
          <a:p>
            <a:pPr algn="just" hangingPunct="0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s-ES" b="1" u="sng" dirty="0" smtClean="0">
                <a:latin typeface="Times New Roman" pitchFamily="18" charset="0"/>
                <a:cs typeface="Times New Roman" pitchFamily="18" charset="0"/>
              </a:rPr>
              <a:t>DEFENSA DA INTERVENCIÓN DO ESTADO COMO LOCOMOTORA DA ECONOMÍA CAPITALISTA</a:t>
            </a:r>
          </a:p>
          <a:p>
            <a:pPr algn="just" hangingPunct="0"/>
            <a:r>
              <a:rPr lang="es-ES" b="1" u="sng" dirty="0" smtClean="0">
                <a:latin typeface="Times New Roman" pitchFamily="18" charset="0"/>
                <a:cs typeface="Times New Roman" pitchFamily="18" charset="0"/>
              </a:rPr>
              <a:t>              INICIOS DO ESTADO DE BENESTAR COA GARANTÍA DE DEREITOS SOCIAIS.</a:t>
            </a:r>
            <a:endParaRPr lang="es-ES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142852"/>
            <a:ext cx="442915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b="1" dirty="0" smtClean="0">
                <a:latin typeface="Times New Roman" pitchFamily="18" charset="0"/>
                <a:cs typeface="Times New Roman" pitchFamily="18" charset="0"/>
              </a:rPr>
              <a:t>A TEORÍA ECONÓMICA DE KEYNES.</a:t>
            </a:r>
          </a:p>
          <a:p>
            <a:pPr algn="just"/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O seu pensamento recóllese na súa obra fundamental A Teoría xeral do emprego, o interese e o diñeiro de 1936. </a:t>
            </a:r>
          </a:p>
          <a:p>
            <a:pPr algn="just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.- As crises económicas do Capitalismo non son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pasaxeiras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e a recuperación económica non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xorde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automaticamente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se non se actúa en favor da recuperación.</a:t>
            </a:r>
            <a:endParaRPr lang="es-E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2.-    A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prosperidade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depende sobre todo do investimento e non do aforro.</a:t>
            </a:r>
            <a:endParaRPr lang="es-E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3.-   O investimento non depende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só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dos tipos de interese e do nivel dos salarios,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senón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do consumo e da demanda.</a:t>
            </a:r>
          </a:p>
          <a:p>
            <a:pPr algn="just">
              <a:buFontTx/>
              <a:buChar char="-"/>
            </a:pP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Para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saír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crise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era necesario fomentar o consumo e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mellorar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as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condicións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salariais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para así aumentar a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capacidade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adquisitiva das clases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traballadoras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. Ó incentivarse o consumo,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manteríanse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os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prezos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estimularíase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produción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O Estado debe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intervir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economía, incrementando os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seus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gastos ( o déficit público)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investindo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en obras públicas e incrementando a demanda.</a:t>
            </a:r>
            <a:endParaRPr lang="gl-E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4375" y="285728"/>
            <a:ext cx="4619625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0"/>
            <a:ext cx="5763116" cy="3339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gl-ES" sz="2000" b="1" dirty="0" smtClean="0">
                <a:latin typeface="Times New Roman" pitchFamily="18" charset="0"/>
                <a:cs typeface="Times New Roman" pitchFamily="18" charset="0"/>
              </a:rPr>
              <a:t>2.1. DISTINTAS POLÍTICAS ECONÓMICAS</a:t>
            </a:r>
          </a:p>
          <a:p>
            <a:pPr algn="just"/>
            <a:endParaRPr lang="gl-E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gl-ES" sz="2000" dirty="0" err="1" smtClean="0">
                <a:latin typeface="Times New Roman" pitchFamily="18" charset="0"/>
                <a:cs typeface="Times New Roman" pitchFamily="18" charset="0"/>
              </a:rPr>
              <a:t>boom</a:t>
            </a:r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 de 1919 estivo acompañado por un proceso </a:t>
            </a:r>
          </a:p>
          <a:p>
            <a:pPr algn="just"/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inflacionista (alza de prezos) que levou ós distintos</a:t>
            </a:r>
          </a:p>
          <a:p>
            <a:pPr algn="just"/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países a por en marcha 2 tipos de políticas monetarias:</a:t>
            </a:r>
          </a:p>
          <a:p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                           </a:t>
            </a:r>
            <a:endParaRPr lang="gl-E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gl-ES" sz="2000" b="1" dirty="0" smtClean="0">
                <a:latin typeface="Times New Roman" pitchFamily="18" charset="0"/>
                <a:cs typeface="Times New Roman" pitchFamily="18" charset="0"/>
              </a:rPr>
              <a:t>                            POLÍTICAS DEFLACIONISTAS</a:t>
            </a:r>
          </a:p>
          <a:p>
            <a:r>
              <a:rPr lang="gl-ES" sz="2000" b="1" dirty="0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</a:p>
          <a:p>
            <a:endParaRPr lang="gl-E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gl-ES" sz="2000" b="1" dirty="0" smtClean="0">
                <a:latin typeface="Times New Roman" pitchFamily="18" charset="0"/>
                <a:cs typeface="Times New Roman" pitchFamily="18" charset="0"/>
              </a:rPr>
              <a:t>                            POLÍTICAS INFLACIONISTAS</a:t>
            </a:r>
          </a:p>
          <a:p>
            <a:pPr algn="ctr"/>
            <a:endParaRPr lang="gl-ES" sz="1100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0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3500438"/>
            <a:ext cx="2786082" cy="285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3286124"/>
            <a:ext cx="306705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14282" y="428604"/>
            <a:ext cx="8253221" cy="66248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gl-ES" b="1" u="sng" dirty="0" smtClean="0">
                <a:latin typeface="Times New Roman" pitchFamily="18" charset="0"/>
                <a:cs typeface="Times New Roman" pitchFamily="18" charset="0"/>
              </a:rPr>
              <a:t>POLÍTICA DEFLACIONISTA: </a:t>
            </a:r>
            <a:r>
              <a:rPr lang="gl-ES" sz="1400" u="sng" dirty="0" smtClean="0">
                <a:latin typeface="Times New Roman" pitchFamily="18" charset="0"/>
                <a:cs typeface="Times New Roman" pitchFamily="18" charset="0"/>
              </a:rPr>
              <a:t>GRAN BRETAÑA</a:t>
            </a:r>
          </a:p>
          <a:p>
            <a:pPr algn="ctr"/>
            <a:endParaRPr lang="gl-ES" sz="105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gl-ES" u="sng" dirty="0" smtClean="0">
                <a:latin typeface="Times New Roman" pitchFamily="18" charset="0"/>
                <a:cs typeface="Times New Roman" pitchFamily="18" charset="0"/>
              </a:rPr>
              <a:t>OBXECTIVO:  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BAIXAR OU DESACELERAR A SUBA DOS PREZOS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                        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gl-ES" u="sng" dirty="0" smtClean="0">
                <a:latin typeface="Times New Roman" pitchFamily="18" charset="0"/>
                <a:cs typeface="Times New Roman" pitchFamily="18" charset="0"/>
              </a:rPr>
              <a:t>PRINCIPIO ACTUACIÓN: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             FREO DA DEMANDA</a:t>
            </a:r>
          </a:p>
          <a:p>
            <a:endParaRPr lang="gl-E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                                               O EXCESO DE OFERTA FARÁ CAER OS PREZOS</a:t>
            </a:r>
          </a:p>
          <a:p>
            <a:r>
              <a:rPr lang="gl-ES" u="sng" dirty="0" smtClean="0">
                <a:latin typeface="Times New Roman" pitchFamily="18" charset="0"/>
                <a:cs typeface="Times New Roman" pitchFamily="18" charset="0"/>
              </a:rPr>
              <a:t>MEDIOS:</a:t>
            </a:r>
          </a:p>
          <a:p>
            <a:endParaRPr lang="gl-ES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REDUCIÓN DO DIÑEIRO EN CIRCULACIÓN :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                                        - AUMENTO DE IMPOSTOS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                                        - ELEVACIÓN TIPOS DE 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INTERESE 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E POLO TANTO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                                           DIMINUCIÓN DOS PRÉSTAMOS</a:t>
            </a:r>
          </a:p>
          <a:p>
            <a:endParaRPr lang="gl-E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EQUILIBRIO 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ORZAMENTO</a:t>
            </a:r>
            <a:endParaRPr lang="gl-E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                                         - ORZAMENTOS DO ESTADO RESTRICTIVOS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                                           OS GASTOS: INFERIORES OU IGUAIS ÓS INGRESOS.</a:t>
            </a:r>
          </a:p>
          <a:p>
            <a:endParaRPr lang="gl-E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gl-ES" u="sng" dirty="0" smtClean="0">
                <a:latin typeface="Times New Roman" pitchFamily="18" charset="0"/>
                <a:cs typeface="Times New Roman" pitchFamily="18" charset="0"/>
              </a:rPr>
              <a:t>CONSECUENCIAS</a:t>
            </a:r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:   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                                    DIFICULTADES DE CRÉDITO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                                    RESTRICIÓN DO CONSUMO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                                    CAÍDA DA PRODUCIÓN </a:t>
            </a:r>
          </a:p>
          <a:p>
            <a:r>
              <a:rPr lang="gl-ES" dirty="0" smtClean="0">
                <a:latin typeface="Times New Roman" pitchFamily="18" charset="0"/>
                <a:cs typeface="Times New Roman" pitchFamily="18" charset="0"/>
              </a:rPr>
              <a:t>                                     AUMENTO DO PARO (2´5 millóns de parados en G.Bretaña)</a:t>
            </a:r>
          </a:p>
          <a:p>
            <a:endParaRPr lang="gl-ES" dirty="0"/>
          </a:p>
        </p:txBody>
      </p:sp>
      <p:cxnSp>
        <p:nvCxnSpPr>
          <p:cNvPr id="4" name="3 Conector recto de flecha"/>
          <p:cNvCxnSpPr/>
          <p:nvPr/>
        </p:nvCxnSpPr>
        <p:spPr>
          <a:xfrm rot="5400000">
            <a:off x="4679951" y="1892289"/>
            <a:ext cx="214314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6570" y="0"/>
            <a:ext cx="9214317" cy="68018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gl-ES" sz="2000" b="1" u="sng" dirty="0" smtClean="0">
                <a:latin typeface="Times New Roman" pitchFamily="18" charset="0"/>
                <a:cs typeface="Times New Roman" pitchFamily="18" charset="0"/>
              </a:rPr>
              <a:t>POLÍTICA   INFLACIONISTA</a:t>
            </a:r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gl-ES" sz="1600" dirty="0" smtClean="0">
                <a:latin typeface="Times New Roman" pitchFamily="18" charset="0"/>
                <a:cs typeface="Times New Roman" pitchFamily="18" charset="0"/>
              </a:rPr>
              <a:t>ALEMAÑA. AUSTRIA…</a:t>
            </a:r>
          </a:p>
          <a:p>
            <a:pPr algn="ctr"/>
            <a:endParaRPr lang="gl-ES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gl-ES" sz="2000" u="sng" dirty="0" smtClean="0">
                <a:latin typeface="Times New Roman" pitchFamily="18" charset="0"/>
                <a:cs typeface="Times New Roman" pitchFamily="18" charset="0"/>
              </a:rPr>
              <a:t>OBXECTIVO:</a:t>
            </a:r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  INCENTIVAR O CRECEMENTO ECONÓMICO </a:t>
            </a:r>
          </a:p>
          <a:p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                          </a:t>
            </a:r>
          </a:p>
          <a:p>
            <a:r>
              <a:rPr lang="gl-ES" sz="2000" u="sng" dirty="0" smtClean="0">
                <a:latin typeface="Times New Roman" pitchFamily="18" charset="0"/>
                <a:cs typeface="Times New Roman" pitchFamily="18" charset="0"/>
              </a:rPr>
              <a:t>PRINCIPIO DE ACTUACIÓN</a:t>
            </a:r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:   INCREMENTO DA DEMANDA</a:t>
            </a:r>
          </a:p>
          <a:p>
            <a:endParaRPr lang="gl-E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         SUBA DE PREZOS, PERO TAMÉN AUMENTO CONSUMO E PRODUCIÓN</a:t>
            </a:r>
          </a:p>
          <a:p>
            <a:endParaRPr lang="gl-E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gl-ES" sz="2000" u="sng" dirty="0" smtClean="0">
                <a:latin typeface="Times New Roman" pitchFamily="18" charset="0"/>
                <a:cs typeface="Times New Roman" pitchFamily="18" charset="0"/>
              </a:rPr>
              <a:t>MEDIOS: </a:t>
            </a:r>
          </a:p>
          <a:p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- AUMENTO DA CIRCULACIÓN MONETARIA:</a:t>
            </a:r>
          </a:p>
          <a:p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        . IMPOSTOS BAIXOS</a:t>
            </a:r>
          </a:p>
          <a:p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        . INTERESES BAIXOS, PARA ANIMAR Ó CONSUMIDOR A ENDEBEDARSE</a:t>
            </a:r>
          </a:p>
          <a:p>
            <a:pPr>
              <a:buFontTx/>
              <a:buChar char="-"/>
            </a:pPr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 ORZAMENTOS EXPANSIVOS, </a:t>
            </a:r>
          </a:p>
          <a:p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           INCREMÉNTASE O DÉFICIT PÚBLICO PARA FAVORECER O EMPREGO</a:t>
            </a:r>
          </a:p>
          <a:p>
            <a:endParaRPr lang="gl-E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gl-ES" sz="2000" u="sng" dirty="0" smtClean="0">
                <a:latin typeface="Times New Roman" pitchFamily="18" charset="0"/>
                <a:cs typeface="Times New Roman" pitchFamily="18" charset="0"/>
              </a:rPr>
              <a:t>CONSECUENCIAS</a:t>
            </a:r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                                     AUMENTO DO CRÉDITO</a:t>
            </a:r>
          </a:p>
          <a:p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                                     FAVORÉCESE O CONSUMO</a:t>
            </a:r>
          </a:p>
          <a:p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                                     AUMENTA A PRODUCIÓN</a:t>
            </a:r>
          </a:p>
          <a:p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                                     MANTENSE O EMPREGO</a:t>
            </a:r>
          </a:p>
          <a:p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                                     AUMENTAN OS PREZOS</a:t>
            </a:r>
          </a:p>
          <a:p>
            <a:r>
              <a:rPr lang="gl-ES" sz="2000" dirty="0" smtClean="0">
                <a:latin typeface="Times New Roman" pitchFamily="18" charset="0"/>
                <a:cs typeface="Times New Roman" pitchFamily="18" charset="0"/>
              </a:rPr>
              <a:t>                                     DETERIÓRASE O VALOR DAS MOEDAS</a:t>
            </a:r>
            <a:endParaRPr lang="gl-ES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3 Conector recto de flecha"/>
          <p:cNvCxnSpPr/>
          <p:nvPr/>
        </p:nvCxnSpPr>
        <p:spPr>
          <a:xfrm rot="5400000">
            <a:off x="4893471" y="1607331"/>
            <a:ext cx="214314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14282" y="500042"/>
            <a:ext cx="378618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sz="2000" b="1" dirty="0" smtClean="0"/>
              <a:t>2.2. PROCURA DA ESTABILIDADE MONETARIA.</a:t>
            </a:r>
          </a:p>
          <a:p>
            <a:pPr algn="just"/>
            <a:endParaRPr lang="gl-ES" sz="2000" b="1" dirty="0" smtClean="0"/>
          </a:p>
          <a:p>
            <a:pPr algn="just"/>
            <a:r>
              <a:rPr lang="gl-ES" dirty="0" smtClean="0"/>
              <a:t>Para intentar reactivar a economía, rematar co caos nos pagos internacionais e estabilizar o sistema monetario, en 1922, na </a:t>
            </a:r>
            <a:r>
              <a:rPr lang="gl-ES" b="1" dirty="0" smtClean="0"/>
              <a:t>Conferencia de Xénova, </a:t>
            </a:r>
            <a:r>
              <a:rPr lang="gl-ES" dirty="0" smtClean="0"/>
              <a:t>os distintos países acordan estabilizar  as moedas restaurando a súa convertibilidade en ouro  </a:t>
            </a:r>
          </a:p>
          <a:p>
            <a:pPr algn="just"/>
            <a:r>
              <a:rPr lang="gl-ES" dirty="0" smtClean="0"/>
              <a:t> (</a:t>
            </a:r>
            <a:r>
              <a:rPr lang="gl-ES" b="1" u="sng" dirty="0" err="1" smtClean="0"/>
              <a:t>Gold</a:t>
            </a:r>
            <a:r>
              <a:rPr lang="gl-ES" b="1" u="sng" dirty="0" smtClean="0"/>
              <a:t> Standard: </a:t>
            </a:r>
            <a:r>
              <a:rPr lang="gl-ES" dirty="0" smtClean="0"/>
              <a:t> </a:t>
            </a:r>
          </a:p>
          <a:p>
            <a:pPr algn="just"/>
            <a:r>
              <a:rPr lang="gl-ES" dirty="0" smtClean="0"/>
              <a:t>Patrón ouro)</a:t>
            </a:r>
          </a:p>
          <a:p>
            <a:pPr algn="just"/>
            <a:endParaRPr lang="gl-ES" dirty="0" smtClean="0"/>
          </a:p>
          <a:p>
            <a:pPr algn="just"/>
            <a:r>
              <a:rPr lang="gl-ES" dirty="0" smtClean="0"/>
              <a:t> e tamén, dada a escaseza de ouro como consecuencia da Gran Guerra, permitir a convertibilidade das distintas moedas en moedas fortes como a libra e o  dólar, que se poden </a:t>
            </a:r>
            <a:r>
              <a:rPr lang="gl-ES" dirty="0" err="1" smtClean="0"/>
              <a:t>convertir</a:t>
            </a:r>
            <a:r>
              <a:rPr lang="gl-ES" dirty="0" smtClean="0"/>
              <a:t> directamente en ouro </a:t>
            </a:r>
          </a:p>
          <a:p>
            <a:pPr algn="just"/>
            <a:r>
              <a:rPr lang="gl-ES" dirty="0" smtClean="0"/>
              <a:t>(</a:t>
            </a:r>
            <a:r>
              <a:rPr lang="gl-ES" b="1" u="sng" dirty="0" err="1" smtClean="0"/>
              <a:t>Gold</a:t>
            </a:r>
            <a:r>
              <a:rPr lang="gl-ES" b="1" u="sng" dirty="0" smtClean="0"/>
              <a:t> </a:t>
            </a:r>
            <a:r>
              <a:rPr lang="gl-ES" b="1" u="sng" dirty="0" err="1" smtClean="0"/>
              <a:t>Echange</a:t>
            </a:r>
            <a:r>
              <a:rPr lang="gl-ES" b="1" u="sng" dirty="0" smtClean="0"/>
              <a:t> Standard:</a:t>
            </a:r>
          </a:p>
          <a:p>
            <a:pPr algn="just"/>
            <a:r>
              <a:rPr lang="gl-ES" dirty="0" smtClean="0"/>
              <a:t> Patrón de cambios ouro).</a:t>
            </a:r>
            <a:endParaRPr lang="gl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428604"/>
            <a:ext cx="42862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2679</TotalTime>
  <Words>6700</Words>
  <Application>Microsoft Office PowerPoint</Application>
  <PresentationFormat>Presentación en pantalla (4:3)</PresentationFormat>
  <Paragraphs>868</Paragraphs>
  <Slides>58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58</vt:i4>
      </vt:variant>
    </vt:vector>
  </HeadingPairs>
  <TitlesOfParts>
    <vt:vector size="62" baseType="lpstr">
      <vt:lpstr>Arial</vt:lpstr>
      <vt:lpstr>Calibri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Mario</dc:creator>
  <cp:lastModifiedBy>Usuario</cp:lastModifiedBy>
  <cp:revision>299</cp:revision>
  <dcterms:created xsi:type="dcterms:W3CDTF">2012-02-22T19:50:37Z</dcterms:created>
  <dcterms:modified xsi:type="dcterms:W3CDTF">2023-04-10T12:00:05Z</dcterms:modified>
</cp:coreProperties>
</file>