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82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2538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4382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9827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40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4413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15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20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9705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976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0864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629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4C27-A2AE-41F5-B929-94BC139225E0}" type="datetimeFigureOut">
              <a:rPr lang="gl-ES" smtClean="0"/>
              <a:t>01/11/2020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68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reina Isabel II sufre un atentado en la calle Alcalá | Madridi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906043" y="478301"/>
            <a:ext cx="5247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dirty="0" smtClean="0">
                <a:solidFill>
                  <a:schemeClr val="bg2"/>
                </a:solidFill>
              </a:rPr>
              <a:t>O REINADO DE ISABEL II</a:t>
            </a:r>
          </a:p>
          <a:p>
            <a:endParaRPr lang="gl-ES" sz="2800" dirty="0" smtClean="0">
              <a:solidFill>
                <a:schemeClr val="bg2"/>
              </a:solidFill>
            </a:endParaRPr>
          </a:p>
          <a:p>
            <a:r>
              <a:rPr lang="gl-ES" sz="2800" dirty="0" smtClean="0">
                <a:solidFill>
                  <a:schemeClr val="bg2"/>
                </a:solidFill>
              </a:rPr>
              <a:t>A CONSOLIDACIÓN DO LIBERALISMO</a:t>
            </a:r>
            <a:endParaRPr lang="gl-E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88871"/>
              </p:ext>
            </p:extLst>
          </p:nvPr>
        </p:nvGraphicFramePr>
        <p:xfrm>
          <a:off x="0" y="42203"/>
          <a:ext cx="12192000" cy="681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751"/>
                <a:gridCol w="8295249"/>
              </a:tblGrid>
              <a:tr h="8143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PRINCIPIOS DO LIBERALISMO DOUTRINARIO:</a:t>
                      </a:r>
                      <a:endParaRPr lang="es-E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573443">
                <a:tc gridSpan="2"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SOBERANÍA COMPARTIDA  REI E</a:t>
                      </a:r>
                      <a:r>
                        <a:rPr lang="es-ES" sz="2000" b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CORTES</a:t>
                      </a:r>
                      <a:endParaRPr lang="gl-E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447696">
                <a:tc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MONARQUÍA CONSTITUCIONAL</a:t>
                      </a:r>
                      <a:endParaRPr lang="gl-E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a Constitución a que establece os poderes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das Cortes e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endParaRPr lang="gl-ES" dirty="0"/>
                    </a:p>
                  </a:txBody>
                  <a:tcPr/>
                </a:tc>
              </a:tr>
              <a:tr h="1221577">
                <a:tc rowSpan="2">
                  <a:txBody>
                    <a:bodyPr/>
                    <a:lstStyle/>
                    <a:p>
                      <a:endParaRPr lang="gl-ES" sz="2000" dirty="0" smtClean="0"/>
                    </a:p>
                    <a:p>
                      <a:endParaRPr lang="gl-ES" sz="2000" dirty="0" smtClean="0"/>
                    </a:p>
                    <a:p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AMPLOS PODERES DO REI</a:t>
                      </a:r>
                      <a:endParaRPr lang="gl-E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Lexislativo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compartido entre o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As Cortes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compete a convocatoria, suspensión e disolución das Cortes. En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sentido,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as Cortes están supeditadas á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vontade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gl-ES" dirty="0"/>
                    </a:p>
                  </a:txBody>
                  <a:tcPr/>
                </a:tc>
              </a:tr>
              <a:tr h="1221577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         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Poder Moderador do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debe contar coa confianza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das Cortes (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dobre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confianza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En caso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conflito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as Cortes, 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“ poder moderador “ entre os 2: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disolve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Cortes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ben, cesa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93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SUFRAXIO CENSATARIO</a:t>
                      </a:r>
                      <a:endParaRPr lang="es-ES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defensores do liberalismo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doutrinario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 partidarios do </a:t>
                      </a:r>
                      <a:r>
                        <a:rPr lang="es-ES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sufraxio</a:t>
                      </a:r>
                      <a:r>
                        <a:rPr lang="es-E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censatario,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dereito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sufraxio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debe ser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exercido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aqueles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teñan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unha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determinada renda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nivel cultural (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rexeitan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xente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menor riqueza, analfabetos...).</a:t>
                      </a:r>
                    </a:p>
                  </a:txBody>
                  <a:tcPr/>
                </a:tc>
              </a:tr>
              <a:tr h="657772">
                <a:tc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CONFESIONALIDADE DO ESTADO</a:t>
                      </a:r>
                      <a:endParaRPr lang="gl-E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catolicismo como única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relixión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 ben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restrinxe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cultos </a:t>
                      </a:r>
                    </a:p>
                    <a:p>
                      <a:endParaRPr lang="gl-ES" dirty="0"/>
                    </a:p>
                  </a:txBody>
                  <a:tcPr/>
                </a:tc>
              </a:tr>
              <a:tr h="93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LIMITACIÓN DE DEREITOS</a:t>
                      </a:r>
                      <a:endParaRPr lang="es-ES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Amigos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lexislar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dereitos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limitan e coartan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exercicio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(s.t. prensa e opinión).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partidarios da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xurídica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todos 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iguais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ante 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pero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opóñense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económica e social.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919" y="404198"/>
            <a:ext cx="43411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problema sucesorio </a:t>
            </a:r>
            <a:r>
              <a:rPr lang="es-ES" sz="2400" dirty="0" err="1"/>
              <a:t>trala</a:t>
            </a:r>
            <a:r>
              <a:rPr lang="es-ES" sz="2400" dirty="0"/>
              <a:t> </a:t>
            </a:r>
            <a:r>
              <a:rPr lang="es-ES" sz="2400" dirty="0" err="1"/>
              <a:t>morte</a:t>
            </a:r>
            <a:r>
              <a:rPr lang="es-ES" sz="2400" dirty="0"/>
              <a:t> de Fernando VII e o </a:t>
            </a:r>
            <a:r>
              <a:rPr lang="es-ES" sz="2400" dirty="0" err="1"/>
              <a:t>conflito</a:t>
            </a:r>
            <a:r>
              <a:rPr lang="es-ES" sz="2400" dirty="0"/>
              <a:t> carlista van favorecer o </a:t>
            </a:r>
            <a:r>
              <a:rPr lang="es-ES" sz="2400" b="1" u="sng" dirty="0"/>
              <a:t>triunfo definitivo do Liberalismo </a:t>
            </a:r>
            <a:r>
              <a:rPr lang="es-ES" sz="2400" b="1" u="sng" dirty="0" err="1"/>
              <a:t>doutrinario</a:t>
            </a:r>
            <a:r>
              <a:rPr lang="es-ES" sz="2400" b="1" u="sng" dirty="0"/>
              <a:t>, que se consolidará </a:t>
            </a:r>
            <a:r>
              <a:rPr lang="es-ES" sz="2400" b="1" u="sng" dirty="0" err="1"/>
              <a:t>ó</a:t>
            </a:r>
            <a:r>
              <a:rPr lang="es-ES" sz="2400" b="1" u="sng" dirty="0"/>
              <a:t> longo do reinado de Sabela II. </a:t>
            </a:r>
            <a:endParaRPr lang="es-ES" sz="2400" b="1" u="sng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Rexente</a:t>
            </a:r>
            <a:r>
              <a:rPr lang="es-ES" sz="2400" dirty="0"/>
              <a:t> María Cristina propiciará a volta dos </a:t>
            </a:r>
            <a:r>
              <a:rPr lang="es-ES" sz="2400" dirty="0" err="1"/>
              <a:t>liberais</a:t>
            </a:r>
            <a:r>
              <a:rPr lang="es-ES" sz="2400" dirty="0"/>
              <a:t> a España e chamará a </a:t>
            </a:r>
            <a:r>
              <a:rPr lang="es-ES" sz="2400" dirty="0" err="1"/>
              <a:t>liberais</a:t>
            </a:r>
            <a:r>
              <a:rPr lang="es-ES" sz="2400" dirty="0"/>
              <a:t> moderados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, como Martínez de la Rosa, </a:t>
            </a:r>
            <a:r>
              <a:rPr lang="es-ES" sz="2400" dirty="0" err="1"/>
              <a:t>quen</a:t>
            </a:r>
            <a:r>
              <a:rPr lang="es-ES" sz="2400" dirty="0"/>
              <a:t> iniciará </a:t>
            </a:r>
            <a:r>
              <a:rPr lang="es-ES" sz="2400" dirty="0" err="1"/>
              <a:t>unha</a:t>
            </a:r>
            <a:r>
              <a:rPr lang="es-ES" sz="2400" dirty="0"/>
              <a:t> política de </a:t>
            </a:r>
            <a:r>
              <a:rPr lang="es-ES" sz="2400" dirty="0" err="1"/>
              <a:t>afastamento</a:t>
            </a:r>
            <a:r>
              <a:rPr lang="es-ES" sz="2400" dirty="0"/>
              <a:t>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b="1" dirty="0"/>
              <a:t>Estatuto Real de 1834, de </a:t>
            </a:r>
            <a:r>
              <a:rPr lang="es-ES" sz="2400" b="1" dirty="0" err="1"/>
              <a:t>moi</a:t>
            </a:r>
            <a:r>
              <a:rPr lang="es-ES" sz="2400" b="1" dirty="0"/>
              <a:t> breve implantación</a:t>
            </a:r>
            <a:r>
              <a:rPr lang="es-ES" sz="2400" dirty="0"/>
              <a:t>.</a:t>
            </a:r>
          </a:p>
        </p:txBody>
      </p:sp>
      <p:pic>
        <p:nvPicPr>
          <p:cNvPr id="7170" name="Picture 2" descr="Prats de Lluçanès es la cuna catalán de la Primera Guerra Carlist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85" y="631555"/>
            <a:ext cx="7587415" cy="51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677" y="112541"/>
            <a:ext cx="60209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OS PARTIDOS POLÍTICOS LIBERAIS: PARTIDO MODERADO, PARTIDO </a:t>
            </a:r>
            <a:r>
              <a:rPr lang="es-ES" sz="2400" b="1" u="sng" dirty="0" smtClean="0"/>
              <a:t>PROGRESISTA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Entre os </a:t>
            </a:r>
            <a:r>
              <a:rPr lang="es-ES" sz="2400" dirty="0" err="1"/>
              <a:t>liberais</a:t>
            </a:r>
            <a:r>
              <a:rPr lang="es-ES" sz="2400" dirty="0"/>
              <a:t>, </a:t>
            </a:r>
            <a:r>
              <a:rPr lang="es-ES" sz="2400" dirty="0" err="1"/>
              <a:t>xa</a:t>
            </a:r>
            <a:r>
              <a:rPr lang="es-ES" sz="2400" dirty="0"/>
              <a:t> desde o Trienio Liberal </a:t>
            </a:r>
            <a:r>
              <a:rPr lang="es-ES" sz="2400" dirty="0" err="1"/>
              <a:t>vaise</a:t>
            </a:r>
            <a:r>
              <a:rPr lang="es-ES" sz="2400" dirty="0"/>
              <a:t> dar </a:t>
            </a:r>
            <a:r>
              <a:rPr lang="es-ES" sz="2400" dirty="0" err="1"/>
              <a:t>unha</a:t>
            </a:r>
            <a:r>
              <a:rPr lang="es-ES" sz="2400" dirty="0"/>
              <a:t> división entre 2 grandes </a:t>
            </a:r>
            <a:r>
              <a:rPr lang="es-ES" sz="2400" dirty="0" err="1"/>
              <a:t>correntes</a:t>
            </a:r>
            <a:r>
              <a:rPr lang="es-ES" sz="2400" dirty="0"/>
              <a:t>, que constituirán o 2 partidos políticos </a:t>
            </a:r>
            <a:r>
              <a:rPr lang="es-ES" sz="2400" dirty="0" err="1"/>
              <a:t>máis</a:t>
            </a:r>
            <a:r>
              <a:rPr lang="es-ES" sz="2400" dirty="0"/>
              <a:t> importantes do reinado: </a:t>
            </a:r>
            <a:endParaRPr lang="es-ES" sz="2400" dirty="0" smtClean="0"/>
          </a:p>
          <a:p>
            <a:pPr algn="just"/>
            <a:endParaRPr lang="es-ES" sz="800" b="1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Partido </a:t>
            </a:r>
            <a:r>
              <a:rPr lang="es-ES" sz="2400" b="1" dirty="0"/>
              <a:t>Moderado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Partido Progresista</a:t>
            </a:r>
            <a:r>
              <a:rPr lang="es-ES" sz="2400" b="1" dirty="0"/>
              <a:t>. </a:t>
            </a:r>
            <a:endParaRPr lang="es-ES" sz="2400" b="1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b="1" dirty="0" smtClean="0"/>
              <a:t>Durante </a:t>
            </a:r>
            <a:r>
              <a:rPr lang="es-ES" sz="2400" b="1" dirty="0"/>
              <a:t>o reinado de Sabela II  predominará o Partido Moderado, </a:t>
            </a:r>
            <a:r>
              <a:rPr lang="es-ES" sz="2400" dirty="0"/>
              <a:t>que acaparará 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meirande</a:t>
            </a:r>
            <a:r>
              <a:rPr lang="es-ES" sz="2400" dirty="0"/>
              <a:t> parte do período, </a:t>
            </a:r>
            <a:r>
              <a:rPr lang="es-ES" sz="2400" b="1" dirty="0"/>
              <a:t>favorecido polo </a:t>
            </a:r>
            <a:r>
              <a:rPr lang="es-ES" sz="2400" b="1" dirty="0" err="1"/>
              <a:t>apoio</a:t>
            </a:r>
            <a:r>
              <a:rPr lang="es-ES" sz="2400" b="1" dirty="0"/>
              <a:t> da </a:t>
            </a:r>
            <a:r>
              <a:rPr lang="es-ES" sz="2400" b="1" dirty="0" err="1"/>
              <a:t>Coroa</a:t>
            </a:r>
            <a:r>
              <a:rPr lang="es-ES" sz="2400" dirty="0"/>
              <a:t>, </a:t>
            </a:r>
            <a:r>
              <a:rPr lang="es-ES" sz="2400" dirty="0" err="1"/>
              <a:t>pois</a:t>
            </a:r>
            <a:r>
              <a:rPr lang="es-ES" sz="2400" dirty="0"/>
              <a:t> son os moderados os que </a:t>
            </a:r>
            <a:r>
              <a:rPr lang="es-ES" sz="2400" dirty="0" err="1" smtClean="0"/>
              <a:t>recoñecen</a:t>
            </a:r>
            <a:r>
              <a:rPr lang="es-ES" sz="2400" dirty="0" smtClean="0"/>
              <a:t>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smtClean="0"/>
              <a:t>prerrogativas á </a:t>
            </a:r>
            <a:r>
              <a:rPr lang="es-ES" sz="2400" dirty="0" err="1" smtClean="0"/>
              <a:t>raíña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err="1" smtClean="0"/>
              <a:t>Mentres</a:t>
            </a:r>
            <a:r>
              <a:rPr lang="es-ES" sz="2400" dirty="0" smtClean="0"/>
              <a:t> </a:t>
            </a:r>
            <a:r>
              <a:rPr lang="es-ES" sz="2400" b="1" u="sng" dirty="0"/>
              <a:t>os progresistas </a:t>
            </a:r>
            <a:r>
              <a:rPr lang="es-ES" sz="2400" b="1" u="sng" dirty="0" err="1"/>
              <a:t>vense</a:t>
            </a:r>
            <a:r>
              <a:rPr lang="es-ES" sz="2400" b="1" u="sng" dirty="0"/>
              <a:t> </a:t>
            </a:r>
            <a:r>
              <a:rPr lang="es-ES" sz="2400" b="1" u="sng" dirty="0" err="1"/>
              <a:t>excluídos</a:t>
            </a:r>
            <a:r>
              <a:rPr lang="es-ES" sz="2400" b="1" u="sng" dirty="0"/>
              <a:t> do sistema político </a:t>
            </a:r>
            <a:r>
              <a:rPr lang="es-ES" sz="2400" u="sng" dirty="0"/>
              <a:t>e </a:t>
            </a:r>
            <a:r>
              <a:rPr lang="es-ES" sz="2400" b="1" u="sng" dirty="0"/>
              <a:t>forzados a recorrer </a:t>
            </a:r>
            <a:r>
              <a:rPr lang="es-ES" sz="2400" b="1" u="sng" dirty="0" err="1" smtClean="0"/>
              <a:t>ó</a:t>
            </a:r>
            <a:r>
              <a:rPr lang="es-ES" sz="2400" b="1" u="sng" dirty="0" smtClean="0"/>
              <a:t> </a:t>
            </a:r>
            <a:r>
              <a:rPr lang="es-ES" sz="2400" b="1" u="sng" dirty="0" err="1" smtClean="0"/>
              <a:t>pronunciamento</a:t>
            </a:r>
            <a:r>
              <a:rPr lang="es-ES" sz="2400" dirty="0" smtClean="0"/>
              <a:t> como medio violento de </a:t>
            </a:r>
            <a:r>
              <a:rPr lang="es-ES" sz="2400" dirty="0" err="1" smtClean="0"/>
              <a:t>acadar</a:t>
            </a:r>
            <a:r>
              <a:rPr lang="es-ES" sz="2400" dirty="0"/>
              <a:t> </a:t>
            </a:r>
            <a:r>
              <a:rPr lang="es-ES" sz="2400" dirty="0" smtClean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.</a:t>
            </a:r>
          </a:p>
        </p:txBody>
      </p:sp>
      <p:pic>
        <p:nvPicPr>
          <p:cNvPr id="8194" name="Picture 2" descr="Isabel II, una asidua a San Sebastián... hasta que la echaron |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37" y="1098109"/>
            <a:ext cx="5999363" cy="428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8" y="117693"/>
            <a:ext cx="64760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TRAZOS COMÚNS MODERADOS E PROGRESISTAS</a:t>
            </a:r>
          </a:p>
          <a:p>
            <a:pPr algn="just"/>
            <a:r>
              <a:rPr lang="es-ES" sz="2400" dirty="0" smtClean="0"/>
              <a:t>- </a:t>
            </a:r>
            <a:r>
              <a:rPr lang="es-ES" sz="2400" b="1" dirty="0" smtClean="0"/>
              <a:t>Partidos </a:t>
            </a:r>
            <a:r>
              <a:rPr lang="es-ES" sz="2400" b="1" dirty="0"/>
              <a:t>de elites </a:t>
            </a:r>
            <a:r>
              <a:rPr lang="es-ES" sz="2400" dirty="0"/>
              <a:t>que comparten postulados </a:t>
            </a:r>
            <a:r>
              <a:rPr lang="es-ES" sz="2400" dirty="0" err="1"/>
              <a:t>ideolóxicos</a:t>
            </a:r>
            <a:r>
              <a:rPr lang="es-ES" sz="2400" dirty="0"/>
              <a:t> propios do </a:t>
            </a:r>
            <a:r>
              <a:rPr lang="es-ES" sz="2400" b="1" dirty="0"/>
              <a:t>Liberalismo </a:t>
            </a:r>
            <a:r>
              <a:rPr lang="es-ES" sz="2400" b="1" dirty="0" err="1"/>
              <a:t>Doutrinario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- Partidos formados </a:t>
            </a:r>
            <a:r>
              <a:rPr lang="es-ES" sz="2400" dirty="0"/>
              <a:t>por un </a:t>
            </a:r>
            <a:r>
              <a:rPr lang="es-ES" sz="2400" b="1" dirty="0"/>
              <a:t>número </a:t>
            </a:r>
            <a:r>
              <a:rPr lang="es-ES" sz="2400" b="1" dirty="0" err="1"/>
              <a:t>pequeno</a:t>
            </a:r>
            <a:r>
              <a:rPr lang="es-ES" sz="2400" b="1" dirty="0"/>
              <a:t> de </a:t>
            </a:r>
            <a:r>
              <a:rPr lang="es-ES" sz="2400" b="1" dirty="0" err="1"/>
              <a:t>persoas</a:t>
            </a:r>
            <a:r>
              <a:rPr lang="es-ES" sz="2400" b="1" dirty="0"/>
              <a:t>, de gran fortuna.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Ambos </a:t>
            </a:r>
            <a:r>
              <a:rPr lang="es-ES" sz="2400" dirty="0" err="1"/>
              <a:t>defenden</a:t>
            </a:r>
            <a:r>
              <a:rPr lang="es-ES" sz="2400" dirty="0"/>
              <a:t> o </a:t>
            </a:r>
            <a:r>
              <a:rPr lang="es-ES" sz="2400" b="1" u="sng" dirty="0" err="1"/>
              <a:t>sufraxio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censatario </a:t>
            </a:r>
            <a:r>
              <a:rPr lang="es-ES" sz="2400" dirty="0" smtClean="0"/>
              <a:t>(</a:t>
            </a:r>
            <a:r>
              <a:rPr lang="es-ES" sz="2400" dirty="0" err="1"/>
              <a:t>aínda</a:t>
            </a:r>
            <a:r>
              <a:rPr lang="es-ES" sz="2400" dirty="0"/>
              <a:t> que os moderados so permiten a participación do </a:t>
            </a:r>
            <a:r>
              <a:rPr lang="es-ES" sz="2400" b="1" dirty="0"/>
              <a:t>1% </a:t>
            </a:r>
            <a:r>
              <a:rPr lang="es-ES" sz="2400" dirty="0"/>
              <a:t>da </a:t>
            </a:r>
            <a:r>
              <a:rPr lang="es-ES" sz="2400" dirty="0" err="1"/>
              <a:t>poboación</a:t>
            </a:r>
            <a:r>
              <a:rPr lang="es-ES" sz="2400" dirty="0"/>
              <a:t>, e os progresistas </a:t>
            </a:r>
            <a:r>
              <a:rPr lang="es-ES" sz="2400" dirty="0" err="1"/>
              <a:t>dun</a:t>
            </a:r>
            <a:r>
              <a:rPr lang="es-ES" sz="2400" dirty="0"/>
              <a:t> </a:t>
            </a:r>
            <a:r>
              <a:rPr lang="es-ES" sz="2400" b="1" dirty="0"/>
              <a:t>5</a:t>
            </a:r>
            <a:r>
              <a:rPr lang="es-ES" sz="2400" b="1" dirty="0" smtClean="0"/>
              <a:t>%)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Controlan</a:t>
            </a:r>
            <a:r>
              <a:rPr lang="es-ES" sz="2400" dirty="0" smtClean="0"/>
              <a:t> </a:t>
            </a:r>
            <a:r>
              <a:rPr lang="es-ES" sz="2400" dirty="0"/>
              <a:t>no </a:t>
            </a:r>
            <a:r>
              <a:rPr lang="es-ES" sz="2400" dirty="0" err="1"/>
              <a:t>seu</a:t>
            </a:r>
            <a:r>
              <a:rPr lang="es-ES" sz="2400" dirty="0"/>
              <a:t> beneficio </a:t>
            </a:r>
            <a:r>
              <a:rPr lang="es-ES" sz="2400" b="1" dirty="0"/>
              <a:t>os procesos </a:t>
            </a:r>
            <a:r>
              <a:rPr lang="es-ES" sz="2400" b="1" dirty="0" err="1"/>
              <a:t>electorais</a:t>
            </a:r>
            <a:r>
              <a:rPr lang="es-ES" sz="2400" b="1" dirty="0"/>
              <a:t>,</a:t>
            </a:r>
            <a:r>
              <a:rPr lang="es-ES" sz="2400" dirty="0"/>
              <a:t> </a:t>
            </a:r>
            <a:r>
              <a:rPr lang="es-ES" sz="2400" dirty="0" err="1"/>
              <a:t>rodéanse</a:t>
            </a:r>
            <a:r>
              <a:rPr lang="es-ES" sz="2400" dirty="0"/>
              <a:t> das </a:t>
            </a:r>
            <a:r>
              <a:rPr lang="es-ES" sz="2400" dirty="0" err="1"/>
              <a:t>súas</a:t>
            </a:r>
            <a:r>
              <a:rPr lang="es-ES" sz="2400" dirty="0"/>
              <a:t> propias camariñas e cando están no poder </a:t>
            </a:r>
            <a:r>
              <a:rPr lang="es-ES" sz="2400" b="1" dirty="0" err="1"/>
              <a:t>exclúen</a:t>
            </a:r>
            <a:r>
              <a:rPr lang="es-ES" sz="2400" b="1" dirty="0"/>
              <a:t> totalmente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outro</a:t>
            </a:r>
            <a:r>
              <a:rPr lang="es-ES" sz="2400" b="1" dirty="0"/>
              <a:t> partido. </a:t>
            </a:r>
            <a:endParaRPr lang="es-ES" sz="2400" b="1" dirty="0" smtClean="0"/>
          </a:p>
          <a:p>
            <a:pPr algn="just"/>
            <a:r>
              <a:rPr lang="es-ES" sz="2400" dirty="0" smtClean="0"/>
              <a:t>-  </a:t>
            </a:r>
            <a:r>
              <a:rPr lang="es-ES" sz="2400" b="1" dirty="0" smtClean="0"/>
              <a:t>Cada </a:t>
            </a:r>
            <a:r>
              <a:rPr lang="es-ES" sz="2400" b="1" dirty="0"/>
              <a:t>partido repartía entre os </a:t>
            </a:r>
            <a:r>
              <a:rPr lang="es-ES" sz="2400" b="1" dirty="0" err="1"/>
              <a:t>seus</a:t>
            </a:r>
            <a:r>
              <a:rPr lang="es-ES" sz="2400" b="1" dirty="0"/>
              <a:t> todos os cargos da Administración</a:t>
            </a:r>
            <a:r>
              <a:rPr lang="es-ES" sz="2400" dirty="0"/>
              <a:t>, desde os ministros ata os oficios </a:t>
            </a:r>
            <a:r>
              <a:rPr lang="es-ES" sz="2400" dirty="0" err="1"/>
              <a:t>máis</a:t>
            </a:r>
            <a:r>
              <a:rPr lang="es-ES" sz="2400" dirty="0"/>
              <a:t> humildes como </a:t>
            </a:r>
            <a:r>
              <a:rPr lang="es-ES" sz="2400" dirty="0" err="1"/>
              <a:t>porteiros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repartidores de correos, creándose así a figura do </a:t>
            </a:r>
            <a:r>
              <a:rPr lang="es-ES" sz="2400" b="1" dirty="0"/>
              <a:t>cesante </a:t>
            </a:r>
            <a:r>
              <a:rPr lang="es-ES" sz="2400" dirty="0"/>
              <a:t>(</a:t>
            </a:r>
            <a:r>
              <a:rPr lang="es-ES" sz="2400" dirty="0" err="1"/>
              <a:t>empregado</a:t>
            </a:r>
            <a:r>
              <a:rPr lang="es-ES" sz="2400" dirty="0"/>
              <a:t> da administración en espera de que o </a:t>
            </a:r>
            <a:r>
              <a:rPr lang="es-ES" sz="2400" dirty="0" err="1"/>
              <a:t>seu</a:t>
            </a:r>
            <a:r>
              <a:rPr lang="es-ES" sz="2400" dirty="0"/>
              <a:t> partido volva gobernar).</a:t>
            </a:r>
          </a:p>
        </p:txBody>
      </p:sp>
      <p:pic>
        <p:nvPicPr>
          <p:cNvPr id="9222" name="Picture 6" descr="https://imagessl1.casadellibro.com/a/l/t5/71/9788497408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38" y="0"/>
            <a:ext cx="4467940" cy="69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9669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OS ESPADÓNS: </a:t>
            </a:r>
            <a:r>
              <a:rPr lang="es-ES" sz="2400" b="1" dirty="0"/>
              <a:t> </a:t>
            </a:r>
            <a:r>
              <a:rPr lang="es-ES" sz="2400" b="1" dirty="0" smtClean="0"/>
              <a:t>O </a:t>
            </a:r>
            <a:r>
              <a:rPr lang="es-ES" sz="2400" b="1" dirty="0" err="1" smtClean="0"/>
              <a:t>pronunciamento</a:t>
            </a:r>
            <a:r>
              <a:rPr lang="es-ES" sz="2400" dirty="0"/>
              <a:t> </a:t>
            </a:r>
            <a:r>
              <a:rPr lang="es-ES" sz="2400" dirty="0" err="1" smtClean="0"/>
              <a:t>convértese</a:t>
            </a:r>
            <a:r>
              <a:rPr lang="es-ES" sz="2400" dirty="0" smtClean="0"/>
              <a:t> no único medio dos partidos para acceder 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. Cada partido contará </a:t>
            </a:r>
            <a:r>
              <a:rPr lang="es-ES" sz="2400" dirty="0" err="1" smtClean="0"/>
              <a:t>cos</a:t>
            </a:r>
            <a:r>
              <a:rPr lang="es-ES" sz="2400" dirty="0" smtClean="0"/>
              <a:t> </a:t>
            </a:r>
            <a:r>
              <a:rPr lang="es-ES" sz="2400" dirty="0" err="1" smtClean="0"/>
              <a:t>seus</a:t>
            </a:r>
            <a:r>
              <a:rPr lang="es-ES" sz="2400" dirty="0" smtClean="0"/>
              <a:t> propios </a:t>
            </a:r>
            <a:r>
              <a:rPr lang="es-ES" sz="2400" dirty="0" err="1" smtClean="0"/>
              <a:t>xenerais</a:t>
            </a:r>
            <a:r>
              <a:rPr lang="es-ES" sz="2400" dirty="0" smtClean="0"/>
              <a:t> que se </a:t>
            </a:r>
            <a:r>
              <a:rPr lang="es-ES" sz="2400" dirty="0" err="1" smtClean="0"/>
              <a:t>converten</a:t>
            </a:r>
            <a:r>
              <a:rPr lang="es-ES" sz="2400" dirty="0" smtClean="0"/>
              <a:t> </a:t>
            </a:r>
            <a:r>
              <a:rPr lang="es-ES" sz="2400" dirty="0" err="1" smtClean="0"/>
              <a:t>nas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principais</a:t>
            </a:r>
            <a:r>
              <a:rPr lang="es-ES" sz="2400" dirty="0" smtClean="0"/>
              <a:t> figuras políticas do reinado de Isabel II.</a:t>
            </a:r>
          </a:p>
          <a:p>
            <a:pPr algn="just"/>
            <a:r>
              <a:rPr lang="es-ES" sz="2400" b="1" dirty="0" smtClean="0"/>
              <a:t>-    A </a:t>
            </a:r>
            <a:r>
              <a:rPr lang="es-ES" sz="2400" b="1" dirty="0"/>
              <a:t>exclusión do partido que non está no </a:t>
            </a:r>
            <a:r>
              <a:rPr lang="es-ES" sz="2400" b="1" dirty="0" smtClean="0"/>
              <a:t>poder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dirty="0"/>
              <a:t>amaño </a:t>
            </a:r>
            <a:r>
              <a:rPr lang="es-ES" sz="2400" dirty="0" smtClean="0"/>
              <a:t>electoral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/>
              <a:t>nula intención da </a:t>
            </a:r>
            <a:r>
              <a:rPr lang="es-ES" sz="2400" dirty="0" err="1"/>
              <a:t>Coroa</a:t>
            </a:r>
            <a:r>
              <a:rPr lang="es-ES" sz="2400" dirty="0"/>
              <a:t> de chamar o partido </a:t>
            </a:r>
            <a:r>
              <a:rPr lang="es-ES" sz="2400" dirty="0" smtClean="0"/>
              <a:t>progresista a gobernar</a:t>
            </a:r>
          </a:p>
          <a:p>
            <a:pPr algn="just"/>
            <a:r>
              <a:rPr lang="es-ES" sz="2400" dirty="0" smtClean="0"/>
              <a:t>Son factores </a:t>
            </a:r>
            <a:r>
              <a:rPr lang="es-ES" sz="2400" dirty="0"/>
              <a:t>que </a:t>
            </a:r>
            <a:r>
              <a:rPr lang="es-ES" sz="2400" dirty="0" err="1"/>
              <a:t>xustifican</a:t>
            </a:r>
            <a:r>
              <a:rPr lang="es-ES" sz="2400" dirty="0"/>
              <a:t> </a:t>
            </a:r>
            <a:r>
              <a:rPr lang="es-ES" sz="2400" b="1" dirty="0"/>
              <a:t>o recurso por parte dos partidos </a:t>
            </a:r>
            <a:r>
              <a:rPr lang="es-ES" sz="2400" b="1" dirty="0" smtClean="0"/>
              <a:t>políticos, para </a:t>
            </a:r>
            <a:r>
              <a:rPr lang="es-ES" sz="2400" b="1" dirty="0" err="1" smtClean="0"/>
              <a:t>acadar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goberno</a:t>
            </a:r>
            <a:r>
              <a:rPr lang="es-ES" sz="2400" b="1" dirty="0" smtClean="0"/>
              <a:t>, </a:t>
            </a:r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/>
              <a:t>M</a:t>
            </a:r>
            <a:r>
              <a:rPr lang="es-ES" sz="2400" b="1" dirty="0" smtClean="0"/>
              <a:t>oderados</a:t>
            </a:r>
            <a:r>
              <a:rPr lang="es-ES" sz="2400" b="1" dirty="0"/>
              <a:t>: </a:t>
            </a:r>
            <a:r>
              <a:rPr lang="es-ES" sz="2400" b="1" dirty="0" err="1"/>
              <a:t>Xenerais</a:t>
            </a:r>
            <a:r>
              <a:rPr lang="es-ES" sz="2400" b="1" dirty="0"/>
              <a:t> </a:t>
            </a:r>
            <a:r>
              <a:rPr lang="es-ES" sz="2400" b="1" u="sng" dirty="0"/>
              <a:t>Narváez e </a:t>
            </a:r>
            <a:r>
              <a:rPr lang="es-ES" sz="2400" b="1" u="sng" dirty="0" err="1"/>
              <a:t>O´Donnell</a:t>
            </a:r>
            <a:r>
              <a:rPr lang="es-ES" sz="2400" b="1" u="sng" dirty="0"/>
              <a:t> </a:t>
            </a:r>
            <a:r>
              <a:rPr lang="es-ES" sz="2400" b="1" dirty="0" smtClean="0"/>
              <a:t>(</a:t>
            </a:r>
            <a:r>
              <a:rPr lang="es-ES" sz="2400" b="1" dirty="0" err="1" smtClean="0"/>
              <a:t>O´Donnell</a:t>
            </a:r>
            <a:r>
              <a:rPr lang="es-ES" sz="2400" b="1" dirty="0" smtClean="0"/>
              <a:t> formará </a:t>
            </a:r>
            <a:r>
              <a:rPr lang="es-ES" sz="2400" b="1" dirty="0"/>
              <a:t>o partido Unión Liberal, con representantes moderados do Partido Progresista e os </a:t>
            </a:r>
            <a:r>
              <a:rPr lang="es-ES" sz="2400" b="1" dirty="0" err="1"/>
              <a:t>máis</a:t>
            </a:r>
            <a:r>
              <a:rPr lang="es-ES" sz="2400" b="1" dirty="0"/>
              <a:t> </a:t>
            </a:r>
            <a:r>
              <a:rPr lang="es-ES" sz="2400" b="1" dirty="0" err="1"/>
              <a:t>radicais</a:t>
            </a:r>
            <a:r>
              <a:rPr lang="es-ES" sz="2400" b="1" dirty="0"/>
              <a:t> do Partido moderado). Entre os </a:t>
            </a:r>
            <a:r>
              <a:rPr lang="es-ES" sz="2400" b="1" dirty="0" err="1"/>
              <a:t>xenerais</a:t>
            </a:r>
            <a:r>
              <a:rPr lang="es-ES" sz="2400" b="1" dirty="0"/>
              <a:t> progresistas destacarán: </a:t>
            </a:r>
            <a:r>
              <a:rPr lang="es-ES" sz="2400" b="1" u="sng" dirty="0"/>
              <a:t>Espartero e Prim </a:t>
            </a:r>
            <a:endParaRPr lang="es-ES" sz="2400" u="sng" dirty="0"/>
          </a:p>
        </p:txBody>
      </p:sp>
      <p:pic>
        <p:nvPicPr>
          <p:cNvPr id="10244" name="Picture 4" descr="Profesor de Historia, Geografía y Arte: Reinado de Isabel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2670287"/>
            <a:ext cx="5047013" cy="28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os pronunciamientos en la España del X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5" y="2670287"/>
            <a:ext cx="4923596" cy="27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71359"/>
              </p:ext>
            </p:extLst>
          </p:nvPr>
        </p:nvGraphicFramePr>
        <p:xfrm>
          <a:off x="0" y="-28135"/>
          <a:ext cx="12295163" cy="7200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813"/>
                <a:gridCol w="4522026"/>
                <a:gridCol w="4086324"/>
              </a:tblGrid>
              <a:tr h="240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PARTIDO MODERADO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PARTIDO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PROGRESISTA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416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APOIOS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SOCIAIS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Aristocracia e alta burguesía 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Clases medias e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pequena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 burguesía  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FORMA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DE ESTADO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Monarquía Constitucional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Monarquía Constitucional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SOBERANÍA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Compartida entre As Cortes e O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Nacional, Predominio das Cortes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PODER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EXECUTIVO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Coroa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Exérceo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a través do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goberno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, ten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amplos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poderes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Coroa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poder limitado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polas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 Cortes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PODER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LEXISLATIVO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Compartido entre 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e As Cortes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Cortes con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algunha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 atribución do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Rei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7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PARLAMENTO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Bicameral: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Congreso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elixido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por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sufraxio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Senado: designados polo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Bicameral: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Congreso e Senado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elixidos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 por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sufraxio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DEREITOS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DOS CIDADÁNS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Individuais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máis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restriccións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Individuais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limitcións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SUFRAXIO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Censatario </a:t>
                      </a: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moi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restrinxido</a:t>
                      </a:r>
                      <a:endParaRPr lang="es-E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0´2% - 1% </a:t>
                      </a: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dereito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 a voto.</a:t>
                      </a:r>
                      <a:endParaRPr lang="es-E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Censatario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mais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amplo</a:t>
                      </a:r>
                      <a:endParaRPr lang="es-ES" sz="18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2% - 5%.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Dereito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a voto</a:t>
                      </a:r>
                      <a:endParaRPr lang="es-E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PODER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LOCAL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Alcaldes designados polo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Goberno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Alcaldes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elixidos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polos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veciños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         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01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RELACIÓNS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IGREXA-ESTADO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Estado confesional.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Relixión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católica a única.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Tolerancia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relixiosa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es-E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POLÍTICA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ECONÓMICA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Proteccionismo.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Defensa dos intereses dos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terratenentes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Defenden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impostos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indirectos.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Reformas profundas e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radicais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: Desamortización.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Librecambismo. </a:t>
                      </a:r>
                      <a:endParaRPr lang="es-E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ACCESO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Ó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PODER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Raíña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chámaos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sempre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a gobernar. </a:t>
                      </a: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Recurso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ó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pronunciamento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s-ES" sz="18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XENERAL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Ó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 MANDO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Narváez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Espartero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CONSTITUCIÓN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PROPIA</a:t>
                      </a:r>
                      <a:endParaRPr lang="es-E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1845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1837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91070" y="0"/>
            <a:ext cx="29961634" cy="72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388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7039"/>
              </p:ext>
            </p:extLst>
          </p:nvPr>
        </p:nvGraphicFramePr>
        <p:xfrm>
          <a:off x="824248" y="2588654"/>
          <a:ext cx="10290220" cy="426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554"/>
                <a:gridCol w="2404767"/>
                <a:gridCol w="2403556"/>
                <a:gridCol w="2740343"/>
              </a:tblGrid>
              <a:tr h="297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Principios </a:t>
                      </a:r>
                      <a:r>
                        <a:rPr lang="es-ES" sz="1800" dirty="0" err="1">
                          <a:effectLst/>
                        </a:rPr>
                        <a:t>Progr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Princ Moderados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Princi atenuados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Elasticidade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1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-Soberanía </a:t>
                      </a:r>
                      <a:r>
                        <a:rPr lang="es-ES" sz="1800" dirty="0" smtClean="0">
                          <a:effectLst/>
                        </a:rPr>
                        <a:t>nacional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Liberdade</a:t>
                      </a:r>
                      <a:r>
                        <a:rPr lang="es-ES" sz="1800" dirty="0">
                          <a:effectLst/>
                        </a:rPr>
                        <a:t> de imprenta </a:t>
                      </a:r>
                      <a:r>
                        <a:rPr lang="es-ES" sz="1800" dirty="0" err="1">
                          <a:effectLst/>
                        </a:rPr>
                        <a:t>sen</a:t>
                      </a:r>
                      <a:r>
                        <a:rPr lang="es-ES" sz="1800" dirty="0">
                          <a:effectLst/>
                        </a:rPr>
                        <a:t> censura previa     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Xurados</a:t>
                      </a:r>
                      <a:r>
                        <a:rPr lang="es-ES" sz="1800" dirty="0">
                          <a:effectLst/>
                        </a:rPr>
                        <a:t> populares  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-Milicia </a:t>
                      </a:r>
                      <a:r>
                        <a:rPr lang="es-ES" sz="1800" dirty="0">
                          <a:effectLst/>
                        </a:rPr>
                        <a:t>Nacional    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Amplas</a:t>
                      </a:r>
                      <a:r>
                        <a:rPr lang="es-ES" sz="1800" dirty="0">
                          <a:effectLst/>
                        </a:rPr>
                        <a:t> facultades das Cortes </a:t>
                      </a:r>
                      <a:r>
                        <a:rPr lang="es-ES" sz="1800" dirty="0" err="1">
                          <a:effectLst/>
                        </a:rPr>
                        <a:t>na</a:t>
                      </a:r>
                      <a:r>
                        <a:rPr lang="es-ES" sz="1800" dirty="0">
                          <a:effectLst/>
                        </a:rPr>
                        <a:t> sucesión á </a:t>
                      </a:r>
                      <a:r>
                        <a:rPr lang="es-ES" sz="1800" dirty="0" err="1">
                          <a:effectLst/>
                        </a:rPr>
                        <a:t>Coroa</a:t>
                      </a:r>
                      <a:r>
                        <a:rPr lang="es-ES" sz="1800" dirty="0">
                          <a:effectLst/>
                        </a:rPr>
                        <a:t>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>
                          <a:effectLst/>
                        </a:rPr>
                        <a:t>Electos </a:t>
                      </a:r>
                      <a:r>
                        <a:rPr lang="es-ES" sz="1800" dirty="0" err="1">
                          <a:effectLst/>
                        </a:rPr>
                        <a:t>Concellos</a:t>
                      </a:r>
                      <a:r>
                        <a:rPr lang="es-ES" sz="1800" dirty="0">
                          <a:effectLst/>
                        </a:rPr>
                        <a:t> e </a:t>
                      </a:r>
                      <a:r>
                        <a:rPr lang="es-ES" sz="1800" dirty="0" err="1">
                          <a:effectLst/>
                        </a:rPr>
                        <a:t>Deputacións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Parlamento</a:t>
                      </a:r>
                      <a:r>
                        <a:rPr lang="es-ES" sz="18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bicameral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es-ES" sz="18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Limitación 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das 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prerrogativas das Cortes.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es-ES" sz="18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800" dirty="0" err="1" smtClean="0">
                          <a:solidFill>
                            <a:srgbClr val="0070C0"/>
                          </a:solidFill>
                          <a:effectLst/>
                        </a:rPr>
                        <a:t>Amplos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poderes do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Rei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endParaRPr lang="es-ES" sz="18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8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            V</a:t>
                      </a: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eto 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absoluto das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leis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70C0"/>
                          </a:solidFill>
                          <a:effectLst/>
                        </a:rPr>
                        <a:t>                Convoca 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e </a:t>
                      </a:r>
                      <a:r>
                        <a:rPr lang="es-ES" sz="1800" dirty="0" err="1">
                          <a:solidFill>
                            <a:srgbClr val="0070C0"/>
                          </a:solidFill>
                          <a:effectLst/>
                        </a:rPr>
                        <a:t>disolve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</a:rPr>
                        <a:t> As Cortes libremente</a:t>
                      </a:r>
                      <a:endParaRPr lang="es-E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-Soberanía nacional </a:t>
                      </a:r>
                      <a:r>
                        <a:rPr lang="es-ES" sz="1800" dirty="0" err="1">
                          <a:effectLst/>
                        </a:rPr>
                        <a:t>retírase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ó</a:t>
                      </a:r>
                      <a:r>
                        <a:rPr lang="es-ES" sz="1800" dirty="0">
                          <a:effectLst/>
                        </a:rPr>
                        <a:t> prólogo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-O Senado combina </a:t>
                      </a:r>
                      <a:r>
                        <a:rPr lang="es-ES" sz="1800" dirty="0" err="1">
                          <a:effectLst/>
                        </a:rPr>
                        <a:t>membros</a:t>
                      </a:r>
                      <a:r>
                        <a:rPr lang="es-ES" sz="1800" dirty="0">
                          <a:effectLst/>
                        </a:rPr>
                        <a:t> electivos e designados polo </a:t>
                      </a:r>
                      <a:r>
                        <a:rPr lang="es-ES" sz="1800" dirty="0" err="1">
                          <a:effectLst/>
                        </a:rPr>
                        <a:t>Rei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Exprésase</a:t>
                      </a:r>
                      <a:r>
                        <a:rPr lang="es-ES" sz="1800" dirty="0">
                          <a:effectLst/>
                        </a:rPr>
                        <a:t> de forma ambigua a relación </a:t>
                      </a:r>
                      <a:r>
                        <a:rPr lang="es-ES" sz="1800" dirty="0" err="1">
                          <a:effectLst/>
                        </a:rPr>
                        <a:t>Igrexa</a:t>
                      </a:r>
                      <a:r>
                        <a:rPr lang="es-ES" sz="1800" dirty="0">
                          <a:effectLst/>
                        </a:rPr>
                        <a:t>-Estado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A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Liberdade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 de Imprenta,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a Organización dos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xurados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 e da Milicia Nacional, 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a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Lei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 electoral,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os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Concellos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Deputacións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...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</a:rPr>
                        <a:t>remítense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a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leis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 posteriores.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</a:rPr>
                        <a:t>Desenvolvemento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distinto segundo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goberno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 moderado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  <a:effectLst/>
                        </a:rPr>
                        <a:t>ou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</a:rPr>
                        <a:t> progresista.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b="1" u="sng" dirty="0" smtClean="0"/>
              <a:t>CONSTITUCIONALISMO PROGRESISTA E MODERADO: </a:t>
            </a:r>
          </a:p>
          <a:p>
            <a:pPr algn="just"/>
            <a:r>
              <a:rPr lang="gl-ES" sz="2400" dirty="0" smtClean="0"/>
              <a:t>No reinado de Isabel II promulgaranse </a:t>
            </a:r>
            <a:r>
              <a:rPr lang="gl-ES" sz="2400" b="1" dirty="0" smtClean="0"/>
              <a:t>2 constitucións</a:t>
            </a:r>
            <a:r>
              <a:rPr lang="gl-ES" sz="2400" dirty="0" smtClean="0"/>
              <a:t>, a de</a:t>
            </a:r>
            <a:r>
              <a:rPr lang="gl-ES" sz="2400" b="1" dirty="0" smtClean="0"/>
              <a:t> 1837 </a:t>
            </a:r>
            <a:r>
              <a:rPr lang="gl-ES" sz="2400" dirty="0" smtClean="0"/>
              <a:t>e a moderada de </a:t>
            </a:r>
            <a:r>
              <a:rPr lang="gl-ES" sz="2400" b="1" dirty="0" smtClean="0"/>
              <a:t>1845. </a:t>
            </a:r>
            <a:r>
              <a:rPr lang="gl-ES" sz="2400" dirty="0" smtClean="0"/>
              <a:t>A de </a:t>
            </a:r>
            <a:r>
              <a:rPr lang="gl-ES" sz="2400" b="1" dirty="0" smtClean="0"/>
              <a:t>1837</a:t>
            </a:r>
            <a:r>
              <a:rPr lang="gl-ES" sz="2400" dirty="0" smtClean="0"/>
              <a:t> é unha constitución promovida polo goberno </a:t>
            </a:r>
            <a:r>
              <a:rPr lang="gl-ES" sz="2400" b="1" dirty="0" smtClean="0"/>
              <a:t>progresista</a:t>
            </a:r>
            <a:r>
              <a:rPr lang="gl-ES" sz="2400" dirty="0" smtClean="0"/>
              <a:t>, pero marcada pola Guerra carlista polo que pretende ser do agrado dos 2 partidos, moderado e progresista. É unha </a:t>
            </a:r>
            <a:r>
              <a:rPr lang="gl-ES" sz="2400" b="1" dirty="0" smtClean="0"/>
              <a:t>constitución </a:t>
            </a:r>
            <a:r>
              <a:rPr lang="gl-ES" sz="2400" b="1" dirty="0" err="1" smtClean="0"/>
              <a:t>transacional</a:t>
            </a:r>
            <a:r>
              <a:rPr lang="gl-ES" sz="2400" b="1" dirty="0" smtClean="0"/>
              <a:t> </a:t>
            </a:r>
            <a:r>
              <a:rPr lang="gl-ES" sz="2400" dirty="0" smtClean="0"/>
              <a:t>que </a:t>
            </a:r>
            <a:r>
              <a:rPr lang="gl-ES" sz="2400" b="1" u="sng" dirty="0" smtClean="0"/>
              <a:t>comparte principios progresistas e moderados</a:t>
            </a:r>
            <a:r>
              <a:rPr lang="gl-ES" sz="2400" dirty="0" smtClean="0"/>
              <a:t>. A de </a:t>
            </a:r>
            <a:r>
              <a:rPr lang="gl-ES" sz="2400" b="1" dirty="0" smtClean="0"/>
              <a:t>1845</a:t>
            </a:r>
            <a:r>
              <a:rPr lang="gl-ES" sz="2400" dirty="0" smtClean="0"/>
              <a:t> é propiamente </a:t>
            </a:r>
            <a:r>
              <a:rPr lang="gl-ES" sz="2400" b="1" u="sng" dirty="0" smtClean="0"/>
              <a:t>moderada</a:t>
            </a:r>
            <a:r>
              <a:rPr lang="gl-ES" sz="2400" dirty="0" smtClean="0"/>
              <a:t> froito do goberno de </a:t>
            </a:r>
            <a:r>
              <a:rPr lang="gl-ES" sz="2400" dirty="0" err="1" smtClean="0"/>
              <a:t>Narváez</a:t>
            </a:r>
            <a:r>
              <a:rPr lang="gl-ES" sz="2400" dirty="0" smtClean="0"/>
              <a:t> e da exclusión dos progresistas.</a:t>
            </a:r>
          </a:p>
          <a:p>
            <a:pPr algn="just"/>
            <a:r>
              <a:rPr lang="gl-ES" sz="2400" dirty="0"/>
              <a:t> </a:t>
            </a:r>
            <a:r>
              <a:rPr lang="gl-ES" sz="2400" dirty="0" smtClean="0"/>
              <a:t>                                                                   </a:t>
            </a:r>
            <a:r>
              <a:rPr lang="gl-ES" sz="2400" b="1" u="sng" dirty="0" smtClean="0"/>
              <a:t>Constitución de 1837</a:t>
            </a:r>
          </a:p>
          <a:p>
            <a:r>
              <a:rPr lang="gl-ES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gl-ES" dirty="0" err="1" smtClean="0">
                <a:solidFill>
                  <a:schemeClr val="bg1"/>
                </a:solidFill>
              </a:rPr>
              <a:t>esistas</a:t>
            </a:r>
            <a:r>
              <a:rPr lang="gl-ES" dirty="0" smtClean="0">
                <a:solidFill>
                  <a:schemeClr val="bg1"/>
                </a:solidFill>
              </a:rPr>
              <a:t>                            </a:t>
            </a:r>
            <a:endParaRPr lang="gl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89811"/>
              </p:ext>
            </p:extLst>
          </p:nvPr>
        </p:nvGraphicFramePr>
        <p:xfrm>
          <a:off x="0" y="-323306"/>
          <a:ext cx="12192000" cy="7181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5623"/>
                <a:gridCol w="5431637"/>
                <a:gridCol w="4274740"/>
              </a:tblGrid>
              <a:tr h="489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chemeClr val="tx1"/>
                          </a:solidFill>
                          <a:effectLst/>
                        </a:rPr>
                        <a:t>CONSTITUCIÓN 1837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chemeClr val="tx1"/>
                          </a:solidFill>
                          <a:effectLst/>
                        </a:rPr>
                        <a:t>CONSTITUCIÓN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9280" algn="l"/>
                        </a:tabLst>
                      </a:pPr>
                      <a:r>
                        <a:rPr lang="es-ES" sz="1600" u="sng" dirty="0">
                          <a:solidFill>
                            <a:schemeClr val="tx1"/>
                          </a:solidFill>
                          <a:effectLst/>
                        </a:rPr>
                        <a:t>1845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VIXENCIA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1837-1845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>
                          <a:effectLst/>
                        </a:rPr>
                        <a:t>1845-1854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97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PRINCIPIOS ORGANIZ.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POLÍTICA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Réxime</a:t>
                      </a:r>
                      <a:r>
                        <a:rPr lang="es-ES" sz="1800" dirty="0">
                          <a:effectLst/>
                        </a:rPr>
                        <a:t> progresista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Soberanía nacional (prólogo)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Monarquía Constitucional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accent1"/>
                          </a:solidFill>
                          <a:effectLst/>
                        </a:rPr>
                        <a:t>Réxime</a:t>
                      </a: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 moderado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Soberanía compartida </a:t>
                      </a:r>
                      <a:r>
                        <a:rPr lang="es-ES" sz="1800" dirty="0" err="1">
                          <a:solidFill>
                            <a:schemeClr val="accent1"/>
                          </a:solidFill>
                          <a:effectLst/>
                        </a:rPr>
                        <a:t>Rei</a:t>
                      </a: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 e Cortes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Monarquía Constitucional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734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PODER EXECUTIVO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</a:t>
                      </a:r>
                      <a:r>
                        <a:rPr lang="es-ES" sz="1800" u="sng" dirty="0">
                          <a:effectLst/>
                        </a:rPr>
                        <a:t>O </a:t>
                      </a:r>
                      <a:r>
                        <a:rPr lang="es-ES" sz="1800" u="sng" dirty="0" err="1">
                          <a:effectLst/>
                        </a:rPr>
                        <a:t>Rei</a:t>
                      </a:r>
                      <a:r>
                        <a:rPr lang="es-ES" sz="1800" u="sng" dirty="0">
                          <a:effectLst/>
                        </a:rPr>
                        <a:t>:              </a:t>
                      </a:r>
                      <a:r>
                        <a:rPr lang="es-ES" sz="1800" dirty="0">
                          <a:effectLst/>
                        </a:rPr>
                        <a:t>Iniciativa </a:t>
                      </a:r>
                      <a:r>
                        <a:rPr lang="es-ES" sz="1800" dirty="0" err="1">
                          <a:effectLst/>
                        </a:rPr>
                        <a:t>lexislativa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                                             </a:t>
                      </a:r>
                      <a:r>
                        <a:rPr lang="es-ES" sz="1800" dirty="0" smtClean="0">
                          <a:effectLst/>
                        </a:rPr>
                        <a:t>                                     </a:t>
                      </a:r>
                      <a:r>
                        <a:rPr lang="es-ES" sz="1800" dirty="0" err="1">
                          <a:effectLst/>
                        </a:rPr>
                        <a:t>Dereito</a:t>
                      </a:r>
                      <a:r>
                        <a:rPr lang="es-ES" sz="1800" dirty="0">
                          <a:effectLst/>
                        </a:rPr>
                        <a:t> de veto das </a:t>
                      </a:r>
                      <a:r>
                        <a:rPr lang="es-ES" sz="1800" dirty="0" err="1">
                          <a:effectLst/>
                        </a:rPr>
                        <a:t>leis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                                              </a:t>
                      </a:r>
                      <a:r>
                        <a:rPr lang="es-ES" sz="1800" dirty="0" smtClean="0">
                          <a:effectLst/>
                        </a:rPr>
                        <a:t>                                    </a:t>
                      </a:r>
                      <a:r>
                        <a:rPr lang="es-ES" sz="1800" dirty="0" err="1" smtClean="0">
                          <a:effectLst/>
                        </a:rPr>
                        <a:t>Nomea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e separa </a:t>
                      </a:r>
                      <a:r>
                        <a:rPr lang="es-ES" sz="1800" dirty="0" err="1">
                          <a:effectLst/>
                        </a:rPr>
                        <a:t>ós</a:t>
                      </a:r>
                      <a:r>
                        <a:rPr lang="es-ES" sz="1800" dirty="0">
                          <a:effectLst/>
                        </a:rPr>
                        <a:t> ministros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2449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PODER LEXISLATIVO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                        Cortes </a:t>
                      </a:r>
                      <a:r>
                        <a:rPr lang="es-ES" sz="1800" u="sng" dirty="0" err="1">
                          <a:effectLst/>
                        </a:rPr>
                        <a:t>Bicamerais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734786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Congreso e Senado: </a:t>
                      </a:r>
                      <a:r>
                        <a:rPr lang="es-ES" sz="1800">
                          <a:effectLst/>
                        </a:rPr>
                        <a:t>Electivos e con iguais atribucións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Congreso: </a:t>
                      </a:r>
                      <a:r>
                        <a:rPr lang="es-ES" sz="1800" dirty="0">
                          <a:effectLst/>
                        </a:rPr>
                        <a:t>Electivo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accent1"/>
                          </a:solidFill>
                          <a:effectLst/>
                        </a:rPr>
                        <a:t>Senado: </a:t>
                      </a: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Designado polo </a:t>
                      </a:r>
                      <a:r>
                        <a:rPr lang="es-ES" sz="1800" dirty="0" err="1">
                          <a:solidFill>
                            <a:schemeClr val="accent1"/>
                          </a:solidFill>
                          <a:effectLst/>
                        </a:rPr>
                        <a:t>Rei</a:t>
                      </a:r>
                      <a:endParaRPr lang="es-ES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489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RELACIÓN PODERES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    Non </a:t>
                      </a:r>
                      <a:r>
                        <a:rPr lang="es-ES" sz="1800" u="sng" dirty="0">
                          <a:effectLst/>
                        </a:rPr>
                        <a:t>se </a:t>
                      </a:r>
                      <a:r>
                        <a:rPr lang="es-ES" sz="1800" u="sng" dirty="0" err="1">
                          <a:effectLst/>
                        </a:rPr>
                        <a:t>recoñece</a:t>
                      </a:r>
                      <a:r>
                        <a:rPr lang="es-ES" sz="1800" u="sng" dirty="0">
                          <a:effectLst/>
                        </a:rPr>
                        <a:t> a separación de poderes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     Poder </a:t>
                      </a:r>
                      <a:r>
                        <a:rPr lang="es-ES" sz="1800" u="sng" dirty="0" err="1">
                          <a:effectLst/>
                        </a:rPr>
                        <a:t>lexislativo</a:t>
                      </a:r>
                      <a:r>
                        <a:rPr lang="es-ES" sz="1800" u="sng" dirty="0">
                          <a:effectLst/>
                        </a:rPr>
                        <a:t> compartido polo </a:t>
                      </a:r>
                      <a:r>
                        <a:rPr lang="es-ES" sz="1800" u="sng" dirty="0" err="1">
                          <a:effectLst/>
                        </a:rPr>
                        <a:t>Rei</a:t>
                      </a:r>
                      <a:r>
                        <a:rPr lang="es-ES" sz="1800" u="sng" dirty="0">
                          <a:effectLst/>
                        </a:rPr>
                        <a:t> e Cortes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1224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DEREITOS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 smtClean="0">
                          <a:solidFill>
                            <a:srgbClr val="FF0000"/>
                          </a:solidFill>
                          <a:effectLst/>
                        </a:rPr>
                        <a:t>FUNDAMENTAIS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Liberdade</a:t>
                      </a:r>
                      <a:r>
                        <a:rPr lang="es-ES" sz="1800" dirty="0">
                          <a:effectLst/>
                        </a:rPr>
                        <a:t> Expresión. Habeas Corpus. </a:t>
                      </a:r>
                      <a:r>
                        <a:rPr lang="es-ES" sz="1800" dirty="0" err="1">
                          <a:effectLst/>
                        </a:rPr>
                        <a:t>Xurado</a:t>
                      </a:r>
                      <a:r>
                        <a:rPr lang="es-ES" sz="1800" dirty="0">
                          <a:effectLst/>
                        </a:rPr>
                        <a:t> para delitos Imprenta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Inviolabilidade</a:t>
                      </a:r>
                      <a:r>
                        <a:rPr lang="es-ES" sz="1800" dirty="0">
                          <a:effectLst/>
                        </a:rPr>
                        <a:t> domicilio...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 err="1">
                          <a:solidFill>
                            <a:schemeClr val="accent1"/>
                          </a:solidFill>
                          <a:effectLst/>
                        </a:rPr>
                        <a:t>Suprímese</a:t>
                      </a:r>
                      <a:r>
                        <a:rPr lang="es-ES" sz="1800" u="sng" dirty="0">
                          <a:solidFill>
                            <a:schemeClr val="accent1"/>
                          </a:solidFill>
                          <a:effectLst/>
                        </a:rPr>
                        <a:t> o </a:t>
                      </a:r>
                      <a:r>
                        <a:rPr lang="es-ES" sz="1800" u="sng" dirty="0" err="1">
                          <a:solidFill>
                            <a:schemeClr val="accent1"/>
                          </a:solidFill>
                          <a:effectLst/>
                        </a:rPr>
                        <a:t>xurado</a:t>
                      </a:r>
                      <a:endParaRPr lang="es-ES" sz="18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Recoñécense</a:t>
                      </a:r>
                      <a:r>
                        <a:rPr lang="es-ES" sz="1800" dirty="0">
                          <a:effectLst/>
                        </a:rPr>
                        <a:t> os </a:t>
                      </a:r>
                      <a:r>
                        <a:rPr lang="es-ES" sz="1800" dirty="0" err="1">
                          <a:effectLst/>
                        </a:rPr>
                        <a:t>mesmos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dereitos</a:t>
                      </a:r>
                      <a:r>
                        <a:rPr lang="es-ES" sz="1800" dirty="0">
                          <a:effectLst/>
                        </a:rPr>
                        <a:t> que </a:t>
                      </a:r>
                      <a:r>
                        <a:rPr lang="es-ES" sz="1800" dirty="0" err="1">
                          <a:effectLst/>
                        </a:rPr>
                        <a:t>na</a:t>
                      </a:r>
                      <a:r>
                        <a:rPr lang="es-ES" sz="1800" dirty="0">
                          <a:effectLst/>
                        </a:rPr>
                        <a:t> de 1837, pero </a:t>
                      </a:r>
                      <a:r>
                        <a:rPr lang="es-ES" sz="1800" dirty="0" err="1">
                          <a:solidFill>
                            <a:schemeClr val="accent1"/>
                          </a:solidFill>
                          <a:effectLst/>
                        </a:rPr>
                        <a:t>remítense</a:t>
                      </a: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 a </a:t>
                      </a:r>
                      <a:r>
                        <a:rPr lang="es-ES" sz="1800" dirty="0" err="1">
                          <a:solidFill>
                            <a:schemeClr val="accent1"/>
                          </a:solidFill>
                          <a:effectLst/>
                        </a:rPr>
                        <a:t>leis</a:t>
                      </a: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 posteriores que os recortan</a:t>
                      </a:r>
                      <a:endParaRPr lang="es-ES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SUFRAXIO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           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     </a:t>
                      </a:r>
                      <a:r>
                        <a:rPr lang="es-ES" sz="1800" u="sng" dirty="0">
                          <a:effectLst/>
                        </a:rPr>
                        <a:t>Censatario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489857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Congreso: </a:t>
                      </a:r>
                      <a:r>
                        <a:rPr lang="es-ES" sz="1800">
                          <a:effectLst/>
                        </a:rPr>
                        <a:t>Directo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Senado:     </a:t>
                      </a:r>
                      <a:r>
                        <a:rPr lang="es-ES" sz="1800">
                          <a:effectLst/>
                        </a:rPr>
                        <a:t>Indirecto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Congreso: </a:t>
                      </a:r>
                      <a:r>
                        <a:rPr lang="es-ES" sz="1800" dirty="0">
                          <a:effectLst/>
                        </a:rPr>
                        <a:t>Directo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EXÉRCITO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Milicia Nacional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accent1"/>
                          </a:solidFill>
                          <a:effectLst/>
                        </a:rPr>
                        <a:t>Non Milicia Nacional</a:t>
                      </a:r>
                      <a:endParaRPr lang="es-ES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6887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RELACIÓN</a:t>
                      </a:r>
                      <a:endParaRPr lang="es-E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solidFill>
                            <a:srgbClr val="FF0000"/>
                          </a:solidFill>
                          <a:effectLst/>
                        </a:rPr>
                        <a:t>IGREXA </a:t>
                      </a:r>
                      <a:r>
                        <a:rPr lang="es-ES" sz="1800" u="sng" dirty="0">
                          <a:solidFill>
                            <a:srgbClr val="FF0000"/>
                          </a:solidFill>
                          <a:effectLst/>
                        </a:rPr>
                        <a:t>ESTADO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</a:t>
                      </a:r>
                      <a:r>
                        <a:rPr lang="es-ES" sz="1800" u="sng" dirty="0">
                          <a:effectLst/>
                        </a:rPr>
                        <a:t>Estado mantén o culto e o clero católico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489857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Non se </a:t>
                      </a:r>
                      <a:r>
                        <a:rPr lang="es-ES" sz="1800" dirty="0" err="1">
                          <a:effectLst/>
                        </a:rPr>
                        <a:t>recoñece</a:t>
                      </a:r>
                      <a:r>
                        <a:rPr lang="es-ES" sz="1800" dirty="0">
                          <a:effectLst/>
                        </a:rPr>
                        <a:t> a </a:t>
                      </a:r>
                      <a:r>
                        <a:rPr lang="es-ES" sz="1800" dirty="0" err="1">
                          <a:effectLst/>
                        </a:rPr>
                        <a:t>liberdade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relixiosa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1"/>
                          </a:solidFill>
                          <a:effectLst/>
                        </a:rPr>
                        <a:t>Católica: única </a:t>
                      </a:r>
                      <a:r>
                        <a:rPr lang="es-ES" sz="1800" dirty="0" err="1">
                          <a:solidFill>
                            <a:schemeClr val="accent1"/>
                          </a:solidFill>
                          <a:effectLst/>
                        </a:rPr>
                        <a:t>relixión</a:t>
                      </a:r>
                      <a:endParaRPr lang="es-ES" sz="18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96947"/>
            <a:ext cx="67665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OS MODERADOS</a:t>
            </a:r>
            <a:r>
              <a:rPr lang="es-ES" sz="2400" b="1" dirty="0"/>
              <a:t>: </a:t>
            </a:r>
            <a:endParaRPr lang="es-ES" sz="2400" b="1" dirty="0" smtClean="0"/>
          </a:p>
          <a:p>
            <a:pPr algn="just"/>
            <a:r>
              <a:rPr lang="es-ES" sz="2400" dirty="0" smtClean="0"/>
              <a:t>Van </a:t>
            </a:r>
            <a:r>
              <a:rPr lang="es-ES" sz="2400" dirty="0"/>
              <a:t>gobernar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parte do reinado de Sabela II. </a:t>
            </a:r>
            <a:endParaRPr lang="es-ES" sz="2400" dirty="0" smtClean="0"/>
          </a:p>
          <a:p>
            <a:pPr algn="just"/>
            <a:r>
              <a:rPr lang="es-ES" sz="2400" dirty="0"/>
              <a:t>C</a:t>
            </a:r>
            <a:r>
              <a:rPr lang="es-ES" sz="2400" dirty="0" smtClean="0"/>
              <a:t>rearán </a:t>
            </a:r>
            <a:r>
              <a:rPr lang="es-ES" sz="2400" dirty="0"/>
              <a:t>as </a:t>
            </a:r>
            <a:r>
              <a:rPr lang="es-ES" sz="2400" dirty="0" err="1"/>
              <a:t>Institucións</a:t>
            </a:r>
            <a:r>
              <a:rPr lang="es-ES" sz="2400" dirty="0"/>
              <a:t> </a:t>
            </a:r>
            <a:r>
              <a:rPr lang="es-ES" sz="2400" dirty="0" err="1"/>
              <a:t>fundamentais</a:t>
            </a:r>
            <a:r>
              <a:rPr lang="es-ES" sz="2400" dirty="0"/>
              <a:t> do Estado Liberal, </a:t>
            </a:r>
            <a:r>
              <a:rPr lang="es-ES" sz="2400" dirty="0" err="1"/>
              <a:t>seguindo</a:t>
            </a:r>
            <a:r>
              <a:rPr lang="es-ES" sz="2400" dirty="0"/>
              <a:t> o modelo francés, </a:t>
            </a:r>
            <a:r>
              <a:rPr lang="es-ES" sz="2400" dirty="0" err="1"/>
              <a:t>baseado</a:t>
            </a:r>
            <a:r>
              <a:rPr lang="es-ES" sz="2400" dirty="0"/>
              <a:t> no </a:t>
            </a:r>
            <a:endParaRPr lang="es-ES" sz="2400" dirty="0" smtClean="0"/>
          </a:p>
          <a:p>
            <a:pPr algn="just"/>
            <a:r>
              <a:rPr lang="es-ES" sz="2400" b="1" dirty="0" smtClean="0"/>
              <a:t>. Centralismo, </a:t>
            </a:r>
          </a:p>
          <a:p>
            <a:pPr algn="just"/>
            <a:r>
              <a:rPr lang="es-ES" sz="2400" b="1" dirty="0" smtClean="0"/>
              <a:t>. Uniformización  </a:t>
            </a:r>
            <a:endParaRPr lang="es-ES" sz="2400" dirty="0"/>
          </a:p>
          <a:p>
            <a:pPr algn="just"/>
            <a:r>
              <a:rPr lang="es-ES" sz="2400" dirty="0" smtClean="0"/>
              <a:t>. Creación </a:t>
            </a:r>
            <a:r>
              <a:rPr lang="es-ES" sz="2400" dirty="0" err="1" smtClean="0"/>
              <a:t>dunha</a:t>
            </a:r>
            <a:r>
              <a:rPr lang="es-ES" sz="2400" dirty="0" smtClean="0"/>
              <a:t> </a:t>
            </a:r>
            <a:r>
              <a:rPr lang="es-ES" sz="2400" b="1" dirty="0"/>
              <a:t>Administración do </a:t>
            </a:r>
            <a:r>
              <a:rPr lang="es-ES" sz="2400" b="1" dirty="0" smtClean="0"/>
              <a:t>Estado</a:t>
            </a:r>
            <a:r>
              <a:rPr lang="es-ES" sz="2400" dirty="0" smtClean="0"/>
              <a:t>, mediante:</a:t>
            </a:r>
          </a:p>
          <a:p>
            <a:pPr marL="342900" indent="-342900" algn="just">
              <a:buFontTx/>
              <a:buChar char="-"/>
            </a:pPr>
            <a:r>
              <a:rPr lang="es-ES" sz="2400" u="sng" dirty="0" smtClean="0"/>
              <a:t>División </a:t>
            </a:r>
            <a:r>
              <a:rPr lang="es-ES" sz="2400" u="sng" dirty="0"/>
              <a:t>en provincias </a:t>
            </a:r>
            <a:r>
              <a:rPr lang="es-ES" sz="2400" dirty="0"/>
              <a:t>a cargo </a:t>
            </a:r>
            <a:r>
              <a:rPr lang="es-ES" sz="2400" dirty="0" smtClean="0"/>
              <a:t>do </a:t>
            </a:r>
            <a:r>
              <a:rPr lang="es-ES" sz="2400" dirty="0"/>
              <a:t>gobernador </a:t>
            </a:r>
            <a:r>
              <a:rPr lang="es-ES" sz="2400" dirty="0" smtClean="0"/>
              <a:t>civil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reación </a:t>
            </a:r>
            <a:r>
              <a:rPr lang="es-ES" sz="2400" dirty="0"/>
              <a:t>dos </a:t>
            </a:r>
            <a:r>
              <a:rPr lang="es-ES" sz="2400" u="sng" dirty="0" smtClean="0"/>
              <a:t>ministerios</a:t>
            </a:r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L</a:t>
            </a:r>
            <a:r>
              <a:rPr lang="es-ES" sz="2400" u="sng" dirty="0" smtClean="0"/>
              <a:t>imitación </a:t>
            </a:r>
            <a:r>
              <a:rPr lang="es-ES" sz="2400" u="sng" dirty="0"/>
              <a:t>dos </a:t>
            </a:r>
            <a:r>
              <a:rPr lang="es-ES" sz="2400" u="sng" dirty="0" err="1"/>
              <a:t>réximes</a:t>
            </a:r>
            <a:r>
              <a:rPr lang="es-ES" sz="2400" u="sng" dirty="0"/>
              <a:t> </a:t>
            </a:r>
            <a:r>
              <a:rPr lang="es-ES" sz="2400" u="sng" dirty="0" err="1" smtClean="0"/>
              <a:t>forais</a:t>
            </a:r>
            <a:endParaRPr lang="es-ES" sz="2400" u="sng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onfiguración </a:t>
            </a:r>
            <a:r>
              <a:rPr lang="es-ES" sz="2400" dirty="0"/>
              <a:t>do </a:t>
            </a:r>
            <a:r>
              <a:rPr lang="es-ES" sz="2400" u="sng" dirty="0"/>
              <a:t>Tribunal </a:t>
            </a:r>
            <a:r>
              <a:rPr lang="es-ES" sz="2400" u="sng" dirty="0" smtClean="0"/>
              <a:t>Supremo</a:t>
            </a:r>
          </a:p>
          <a:p>
            <a:pPr marL="342900" indent="-342900" algn="just">
              <a:buFontTx/>
              <a:buChar char="-"/>
            </a:pPr>
            <a:r>
              <a:rPr lang="es-ES" sz="2400" u="sng" dirty="0" smtClean="0"/>
              <a:t>Códigos </a:t>
            </a:r>
            <a:r>
              <a:rPr lang="es-ES" sz="2400" u="sng" dirty="0"/>
              <a:t>Civil e Penal, </a:t>
            </a:r>
            <a:endParaRPr lang="es-ES" sz="2400" u="sng" dirty="0" smtClean="0"/>
          </a:p>
          <a:p>
            <a:pPr marL="342900" indent="-342900" algn="just">
              <a:buFontTx/>
              <a:buChar char="-"/>
            </a:pPr>
            <a:r>
              <a:rPr lang="es-ES" sz="2400" u="sng" dirty="0" smtClean="0"/>
              <a:t>Reforma </a:t>
            </a:r>
            <a:r>
              <a:rPr lang="es-ES" sz="2400" u="sng" dirty="0"/>
              <a:t>de </a:t>
            </a:r>
            <a:r>
              <a:rPr lang="es-ES" sz="2400" u="sng" dirty="0" err="1" smtClean="0"/>
              <a:t>Facenda</a:t>
            </a:r>
            <a:endParaRPr lang="es-ES" sz="2400" u="sng" dirty="0" smtClean="0"/>
          </a:p>
          <a:p>
            <a:pPr marL="342900" indent="-342900" algn="just">
              <a:buFontTx/>
              <a:buChar char="-"/>
            </a:pPr>
            <a:r>
              <a:rPr lang="es-ES" sz="2400" u="sng" dirty="0" smtClean="0"/>
              <a:t>Organización </a:t>
            </a:r>
            <a:r>
              <a:rPr lang="es-ES" sz="2400" u="sng" dirty="0"/>
              <a:t>da </a:t>
            </a:r>
            <a:r>
              <a:rPr lang="es-ES" sz="2400" u="sng" dirty="0" err="1"/>
              <a:t>Instrución</a:t>
            </a:r>
            <a:r>
              <a:rPr lang="es-ES" sz="2400" u="sng" dirty="0"/>
              <a:t> Pública</a:t>
            </a:r>
            <a:r>
              <a:rPr lang="es-ES" sz="2400" dirty="0"/>
              <a:t>...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u="sng" dirty="0" smtClean="0"/>
              <a:t>Fundan a </a:t>
            </a:r>
            <a:r>
              <a:rPr lang="es-ES" sz="2400" u="sng" dirty="0" err="1"/>
              <a:t>Garda</a:t>
            </a:r>
            <a:r>
              <a:rPr lang="es-ES" sz="2400" u="sng" dirty="0"/>
              <a:t> </a:t>
            </a:r>
            <a:r>
              <a:rPr lang="es-ES" sz="2400" u="sng" dirty="0" smtClean="0"/>
              <a:t>Civil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R</a:t>
            </a:r>
            <a:r>
              <a:rPr lang="es-ES" sz="2400" dirty="0" err="1" smtClean="0"/>
              <a:t>exeitan</a:t>
            </a:r>
            <a:r>
              <a:rPr lang="es-ES" sz="2400" dirty="0" smtClean="0"/>
              <a:t> </a:t>
            </a:r>
            <a:r>
              <a:rPr lang="es-ES" sz="2400" dirty="0" err="1"/>
              <a:t>sempre</a:t>
            </a:r>
            <a:r>
              <a:rPr lang="es-ES" sz="2400" dirty="0"/>
              <a:t> a formación da Milicia Nacional </a:t>
            </a:r>
            <a:r>
              <a:rPr lang="es-ES" sz="2400" dirty="0" smtClean="0"/>
              <a:t>e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Avogan</a:t>
            </a:r>
            <a:r>
              <a:rPr lang="es-ES" sz="2400" dirty="0" smtClean="0"/>
              <a:t> </a:t>
            </a:r>
            <a:r>
              <a:rPr lang="es-ES" sz="2400" dirty="0"/>
              <a:t>polo </a:t>
            </a:r>
            <a:r>
              <a:rPr lang="es-ES" sz="2400" u="sng" dirty="0"/>
              <a:t>control dos </a:t>
            </a:r>
            <a:r>
              <a:rPr lang="es-ES" sz="2400" u="sng" dirty="0" err="1"/>
              <a:t>Concellos</a:t>
            </a:r>
            <a:r>
              <a:rPr lang="es-ES" sz="2400" u="sng" dirty="0"/>
              <a:t> polo </a:t>
            </a:r>
            <a:r>
              <a:rPr lang="es-ES" sz="2400" u="sng" dirty="0" err="1"/>
              <a:t>goberno</a:t>
            </a:r>
            <a:r>
              <a:rPr lang="es-ES" sz="2400" dirty="0"/>
              <a:t>.</a:t>
            </a:r>
          </a:p>
        </p:txBody>
      </p:sp>
      <p:pic>
        <p:nvPicPr>
          <p:cNvPr id="3" name="Picture 4" descr="FERNANDO MUÑOZ MECENAS DEL PARTIDO MODE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8" y="84765"/>
            <a:ext cx="4789912" cy="67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8" y="0"/>
            <a:ext cx="564114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Durante a </a:t>
            </a:r>
            <a:r>
              <a:rPr lang="es-ES" sz="2400" b="1" dirty="0"/>
              <a:t>1ª Guerra Carlista,  </a:t>
            </a:r>
            <a:r>
              <a:rPr lang="es-ES" sz="2400" dirty="0" err="1"/>
              <a:t>chegarán</a:t>
            </a:r>
            <a:r>
              <a:rPr lang="es-ES" sz="2400" dirty="0"/>
              <a:t> a un </a:t>
            </a:r>
            <a:r>
              <a:rPr lang="es-ES" sz="2400" b="1" dirty="0" err="1"/>
              <a:t>acordo</a:t>
            </a:r>
            <a:r>
              <a:rPr lang="es-ES" sz="2400" b="1" dirty="0"/>
              <a:t> </a:t>
            </a:r>
            <a:r>
              <a:rPr lang="es-ES" sz="2400" b="1" dirty="0" err="1"/>
              <a:t>cos</a:t>
            </a:r>
            <a:r>
              <a:rPr lang="es-ES" sz="2400" b="1" dirty="0"/>
              <a:t> progresistas</a:t>
            </a:r>
            <a:r>
              <a:rPr lang="es-ES" sz="2400" dirty="0"/>
              <a:t>, o que se traducirá </a:t>
            </a:r>
            <a:r>
              <a:rPr lang="es-ES" sz="2400" dirty="0" err="1"/>
              <a:t>na</a:t>
            </a:r>
            <a:r>
              <a:rPr lang="es-ES" sz="2400" dirty="0"/>
              <a:t> aprobación da Constitución de 1837.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 smtClean="0"/>
              <a:t>A </a:t>
            </a:r>
            <a:r>
              <a:rPr lang="es-ES" sz="2400" b="1" dirty="0"/>
              <a:t>partir de 1843, van gobernar </a:t>
            </a: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persoa</a:t>
            </a:r>
            <a:r>
              <a:rPr lang="es-ES" sz="2400" b="1" dirty="0"/>
              <a:t> do </a:t>
            </a:r>
            <a:r>
              <a:rPr lang="es-ES" sz="2400" b="1" dirty="0" err="1"/>
              <a:t>xeneral</a:t>
            </a:r>
            <a:r>
              <a:rPr lang="es-ES" sz="2400" b="1" dirty="0"/>
              <a:t> Narváez </a:t>
            </a:r>
            <a:r>
              <a:rPr lang="es-ES" sz="2400" dirty="0"/>
              <a:t>e instaurarán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b="1" dirty="0"/>
              <a:t>Liberalismo moderado </a:t>
            </a:r>
            <a:r>
              <a:rPr lang="es-ES" sz="2400" b="1" dirty="0" err="1"/>
              <a:t>na</a:t>
            </a:r>
            <a:r>
              <a:rPr lang="es-ES" sz="2400" b="1" dirty="0"/>
              <a:t> Constitución de 1845. </a:t>
            </a:r>
            <a:endParaRPr lang="es-ES" sz="2400" b="1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                     Pódense distinguir </a:t>
            </a:r>
            <a:r>
              <a:rPr lang="es-ES" sz="2400" b="1" dirty="0"/>
              <a:t>varias </a:t>
            </a:r>
            <a:r>
              <a:rPr lang="es-ES" sz="2400" b="1" dirty="0" smtClean="0"/>
              <a:t>tendencias: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A</a:t>
            </a:r>
            <a:r>
              <a:rPr lang="es-ES" sz="2400" b="1" dirty="0" smtClean="0"/>
              <a:t> </a:t>
            </a:r>
            <a:r>
              <a:rPr lang="es-ES" sz="2400" b="1" dirty="0"/>
              <a:t>autoritaria, </a:t>
            </a:r>
            <a:r>
              <a:rPr lang="es-ES" sz="2400" dirty="0" err="1"/>
              <a:t>moi</a:t>
            </a:r>
            <a:r>
              <a:rPr lang="es-ES" sz="2400" dirty="0"/>
              <a:t> próxima </a:t>
            </a:r>
            <a:r>
              <a:rPr lang="es-ES" sz="2400" dirty="0" err="1"/>
              <a:t>ós</a:t>
            </a:r>
            <a:r>
              <a:rPr lang="es-ES" sz="2400" dirty="0"/>
              <a:t> absolutistas, liderada </a:t>
            </a:r>
            <a:r>
              <a:rPr lang="es-ES" sz="2400" b="1" dirty="0"/>
              <a:t>por Bravo </a:t>
            </a:r>
            <a:r>
              <a:rPr lang="es-ES" sz="2400" b="1" dirty="0" smtClean="0"/>
              <a:t>Murillo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O</a:t>
            </a:r>
            <a:r>
              <a:rPr lang="es-ES" sz="2400" b="1" dirty="0" smtClean="0"/>
              <a:t>s </a:t>
            </a:r>
            <a:r>
              <a:rPr lang="es-ES" sz="2400" b="1" dirty="0"/>
              <a:t>puritanos, </a:t>
            </a:r>
            <a:r>
              <a:rPr lang="es-ES" sz="2400" dirty="0"/>
              <a:t>defensores da Constitución de 1837, entre os que destaca </a:t>
            </a:r>
            <a:r>
              <a:rPr lang="es-ES" sz="2400" b="1" dirty="0"/>
              <a:t>Pacheco</a:t>
            </a:r>
            <a:r>
              <a:rPr lang="es-ES" sz="2400" dirty="0"/>
              <a:t> </a:t>
            </a:r>
            <a:endParaRPr lang="es-ES" sz="800" dirty="0"/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O</a:t>
            </a:r>
            <a:r>
              <a:rPr lang="es-ES" sz="2400" dirty="0" smtClean="0"/>
              <a:t>s </a:t>
            </a:r>
            <a:r>
              <a:rPr lang="es-ES" sz="2400" dirty="0"/>
              <a:t>propiamente moderados, liderados por </a:t>
            </a:r>
            <a:r>
              <a:rPr lang="es-ES" sz="2400" b="1" dirty="0"/>
              <a:t>Narváez.</a:t>
            </a:r>
          </a:p>
        </p:txBody>
      </p:sp>
      <p:pic>
        <p:nvPicPr>
          <p:cNvPr id="12290" name="Picture 2" descr="5. LA ETAPA ISABELINA (1843-1865) |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1118315"/>
            <a:ext cx="6339593" cy="43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0"/>
            <a:ext cx="10501386" cy="68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474" y="239151"/>
            <a:ext cx="56833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/>
              <a:t>OS PROGRESISTAS:  </a:t>
            </a:r>
            <a:endParaRPr lang="pt-BR" sz="2400" b="1" u="sng" dirty="0" smtClean="0"/>
          </a:p>
          <a:p>
            <a:pPr algn="just"/>
            <a:endParaRPr lang="pt-BR" sz="800" b="1" u="sng" dirty="0" smtClean="0"/>
          </a:p>
          <a:p>
            <a:pPr algn="just"/>
            <a:r>
              <a:rPr lang="es-ES" sz="2400" dirty="0" smtClean="0"/>
              <a:t>Estarán </a:t>
            </a:r>
            <a:r>
              <a:rPr lang="es-ES" sz="2400" b="1" dirty="0" err="1"/>
              <a:t>fóra</a:t>
            </a:r>
            <a:r>
              <a:rPr lang="es-ES" sz="2400" b="1" dirty="0"/>
              <a:t> do poder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meirande</a:t>
            </a:r>
            <a:r>
              <a:rPr lang="es-ES" sz="2400" dirty="0"/>
              <a:t> parte do reinado </a:t>
            </a:r>
            <a:r>
              <a:rPr lang="es-ES" sz="2400" dirty="0" err="1"/>
              <a:t>posto</a:t>
            </a:r>
            <a:r>
              <a:rPr lang="es-ES" sz="2400" dirty="0"/>
              <a:t> que </a:t>
            </a:r>
            <a:r>
              <a:rPr lang="es-ES" sz="2400" b="1" dirty="0"/>
              <a:t>a </a:t>
            </a:r>
            <a:r>
              <a:rPr lang="es-ES" sz="2400" b="1" dirty="0" err="1"/>
              <a:t>Raíña</a:t>
            </a:r>
            <a:r>
              <a:rPr lang="es-ES" sz="2400" b="1" dirty="0"/>
              <a:t> dará </a:t>
            </a:r>
            <a:r>
              <a:rPr lang="es-ES" sz="2400" b="1" dirty="0" err="1"/>
              <a:t>sempre</a:t>
            </a:r>
            <a:r>
              <a:rPr lang="es-ES" sz="2400" b="1" dirty="0"/>
              <a:t> a </a:t>
            </a:r>
            <a:r>
              <a:rPr lang="es-ES" sz="2400" b="1" dirty="0" err="1"/>
              <a:t>súa</a:t>
            </a:r>
            <a:r>
              <a:rPr lang="es-ES" sz="2400" b="1" dirty="0"/>
              <a:t> confianza </a:t>
            </a:r>
            <a:r>
              <a:rPr lang="es-ES" sz="2400" b="1" dirty="0" err="1"/>
              <a:t>ós</a:t>
            </a:r>
            <a:r>
              <a:rPr lang="es-ES" sz="2400" b="1" dirty="0"/>
              <a:t> moderados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/>
              <a:t>progresistas non </a:t>
            </a:r>
            <a:r>
              <a:rPr lang="es-ES" sz="2400" dirty="0" err="1"/>
              <a:t>lles</a:t>
            </a:r>
            <a:r>
              <a:rPr lang="es-ES" sz="2400" dirty="0"/>
              <a:t> queda </a:t>
            </a:r>
            <a:r>
              <a:rPr lang="es-ES" sz="2400" dirty="0" err="1"/>
              <a:t>outra</a:t>
            </a:r>
            <a:r>
              <a:rPr lang="es-ES" sz="2400" dirty="0"/>
              <a:t> alternativa que </a:t>
            </a:r>
            <a:r>
              <a:rPr lang="es-ES" sz="2400" dirty="0" err="1"/>
              <a:t>saírse</a:t>
            </a:r>
            <a:r>
              <a:rPr lang="es-ES" sz="2400" dirty="0"/>
              <a:t> do sistema político e mediante </a:t>
            </a:r>
            <a:r>
              <a:rPr lang="es-ES" sz="2400" b="1" dirty="0" err="1"/>
              <a:t>pronunciamentos</a:t>
            </a:r>
            <a:r>
              <a:rPr lang="es-ES" sz="2400" b="1" dirty="0"/>
              <a:t> militares  </a:t>
            </a:r>
            <a:r>
              <a:rPr lang="es-ES" sz="2400" b="1" dirty="0" err="1"/>
              <a:t>ou</a:t>
            </a:r>
            <a:r>
              <a:rPr lang="es-ES" sz="2400" b="1" dirty="0"/>
              <a:t> </a:t>
            </a:r>
            <a:r>
              <a:rPr lang="es-ES" sz="2400" b="1" dirty="0" err="1"/>
              <a:t>levantamentos</a:t>
            </a:r>
            <a:r>
              <a:rPr lang="es-ES" sz="2400" b="1" dirty="0"/>
              <a:t> urbanos </a:t>
            </a:r>
            <a:r>
              <a:rPr lang="es-ES" sz="2400" dirty="0"/>
              <a:t>( coa creación de </a:t>
            </a:r>
            <a:r>
              <a:rPr lang="es-ES" sz="2400" dirty="0" err="1"/>
              <a:t>Xuntas</a:t>
            </a:r>
            <a:r>
              <a:rPr lang="es-ES" sz="2400" dirty="0"/>
              <a:t> Revolucionaria e </a:t>
            </a:r>
            <a:r>
              <a:rPr lang="es-ES" sz="2400" dirty="0" err="1"/>
              <a:t>recorrendo</a:t>
            </a:r>
            <a:r>
              <a:rPr lang="es-ES" sz="2400" dirty="0"/>
              <a:t> </a:t>
            </a:r>
            <a:r>
              <a:rPr lang="es-ES" sz="2400" dirty="0" err="1"/>
              <a:t>sempre</a:t>
            </a:r>
            <a:r>
              <a:rPr lang="es-ES" sz="2400" dirty="0"/>
              <a:t> á formación da Milicia Nacional) conquistar o poder político e </a:t>
            </a:r>
            <a:r>
              <a:rPr lang="es-ES" sz="2400" b="1" dirty="0"/>
              <a:t>forzar á </a:t>
            </a:r>
            <a:r>
              <a:rPr lang="es-ES" sz="2400" b="1" dirty="0" err="1"/>
              <a:t>Raíña</a:t>
            </a:r>
            <a:r>
              <a:rPr lang="es-ES" sz="2400" b="1" dirty="0"/>
              <a:t> a </a:t>
            </a:r>
            <a:r>
              <a:rPr lang="es-ES" sz="2400" b="1" dirty="0" err="1"/>
              <a:t>outorgarlles</a:t>
            </a:r>
            <a:r>
              <a:rPr lang="es-ES" sz="2400" b="1" dirty="0"/>
              <a:t>  a </a:t>
            </a:r>
            <a:r>
              <a:rPr lang="es-ES" sz="2400" b="1" dirty="0" err="1"/>
              <a:t>súa</a:t>
            </a:r>
            <a:r>
              <a:rPr lang="es-ES" sz="2400" b="1" dirty="0"/>
              <a:t> confianza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/>
              <a:t>vez no poder, </a:t>
            </a:r>
            <a:r>
              <a:rPr lang="es-ES" sz="2400" dirty="0" err="1"/>
              <a:t>estes</a:t>
            </a:r>
            <a:r>
              <a:rPr lang="es-ES" sz="2400" dirty="0"/>
              <a:t> </a:t>
            </a:r>
            <a:r>
              <a:rPr lang="es-ES" sz="2400" dirty="0" err="1"/>
              <a:t>disolven</a:t>
            </a:r>
            <a:r>
              <a:rPr lang="es-ES" sz="2400" dirty="0"/>
              <a:t> as </a:t>
            </a:r>
            <a:r>
              <a:rPr lang="es-ES" sz="2400" dirty="0" err="1"/>
              <a:t>Xuntas</a:t>
            </a:r>
            <a:r>
              <a:rPr lang="es-ES" sz="2400" dirty="0"/>
              <a:t>, e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compoñentes</a:t>
            </a:r>
            <a:r>
              <a:rPr lang="es-ES" sz="2400" dirty="0"/>
              <a:t> os integran nos </a:t>
            </a:r>
            <a:r>
              <a:rPr lang="es-ES" sz="2400" dirty="0" err="1"/>
              <a:t>Concellos</a:t>
            </a:r>
            <a:r>
              <a:rPr lang="es-ES" sz="2400" dirty="0"/>
              <a:t> e </a:t>
            </a:r>
            <a:r>
              <a:rPr lang="es-ES" sz="2400" dirty="0" err="1"/>
              <a:t>Deputacións</a:t>
            </a:r>
            <a:r>
              <a:rPr lang="es-ES" sz="2400" dirty="0"/>
              <a:t>, e convocan Cortes </a:t>
            </a:r>
            <a:r>
              <a:rPr lang="es-ES" sz="2400" dirty="0" err="1"/>
              <a:t>Constituíntes</a:t>
            </a:r>
            <a:r>
              <a:rPr lang="es-ES" sz="2400" dirty="0"/>
              <a:t>.</a:t>
            </a:r>
          </a:p>
        </p:txBody>
      </p:sp>
      <p:pic>
        <p:nvPicPr>
          <p:cNvPr id="3" name="Picture 2" descr="Revolución española de 1854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2" y="1096235"/>
            <a:ext cx="6357870" cy="4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9149" y="117693"/>
            <a:ext cx="53597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Durante o </a:t>
            </a:r>
            <a:r>
              <a:rPr lang="es-ES" sz="2400" dirty="0" err="1"/>
              <a:t>século</a:t>
            </a:r>
            <a:r>
              <a:rPr lang="es-ES" sz="2400" dirty="0"/>
              <a:t> XIX os progresistas levaron </a:t>
            </a:r>
            <a:r>
              <a:rPr lang="es-ES" sz="2400" dirty="0" err="1"/>
              <a:t>adiante</a:t>
            </a:r>
            <a:r>
              <a:rPr lang="es-ES" sz="2400" dirty="0"/>
              <a:t> </a:t>
            </a:r>
            <a:r>
              <a:rPr lang="es-ES" sz="2400" b="1" dirty="0"/>
              <a:t>numerosos </a:t>
            </a:r>
            <a:r>
              <a:rPr lang="es-ES" sz="2400" b="1" dirty="0" err="1"/>
              <a:t>pronunciamentos</a:t>
            </a:r>
            <a:r>
              <a:rPr lang="es-ES" sz="2400" dirty="0"/>
              <a:t> entre os que </a:t>
            </a:r>
            <a:r>
              <a:rPr lang="es-ES" sz="2400" dirty="0" err="1"/>
              <a:t>sobresaen</a:t>
            </a:r>
            <a:r>
              <a:rPr lang="es-ES" sz="2400" dirty="0"/>
              <a:t> os de 1836-37, 1840, 1854,1868</a:t>
            </a:r>
            <a:r>
              <a:rPr lang="es-ES" sz="2400" dirty="0" smtClean="0"/>
              <a:t>.. </a:t>
            </a:r>
          </a:p>
          <a:p>
            <a:pPr algn="just"/>
            <a:r>
              <a:rPr lang="es-ES" sz="2400" dirty="0" smtClean="0"/>
              <a:t>En </a:t>
            </a:r>
            <a:r>
              <a:rPr lang="es-ES" sz="2400" dirty="0" err="1"/>
              <a:t>Galicia:en</a:t>
            </a:r>
            <a:r>
              <a:rPr lang="es-ES" sz="2400" dirty="0"/>
              <a:t> Vigo, Ferrol, A Coruña e Lugo en 1840, Vigo en 1843 e en Galicia en 1846 e </a:t>
            </a:r>
            <a:r>
              <a:rPr lang="es-ES" sz="2400" dirty="0" smtClean="0"/>
              <a:t>1854.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 progresistas só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encabezarán o goberno durante 5 anos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desde 1840 ata 1868 (anteriormente nun breve período entre 1836 e 1837) e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sempre despois do triunfo de pronunciamentos militares: </a:t>
            </a:r>
          </a:p>
          <a:p>
            <a:pPr algn="just"/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1840 a 1843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Rexencia de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Espartero</a:t>
            </a:r>
            <a:endParaRPr lang="es-ES" sz="2400" dirty="0" smtClean="0">
              <a:latin typeface="Calibri" panose="020F0502020204030204" pitchFamily="34" charset="0"/>
            </a:endParaRPr>
          </a:p>
          <a:p>
            <a:pPr algn="just"/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 De 1854 a 1856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 Bienio progresista</a:t>
            </a:r>
            <a:endParaRPr lang="gl-ES" sz="2400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1377" y="0"/>
            <a:ext cx="2226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-</a:t>
            </a:r>
            <a:endParaRPr kumimoji="0" lang="gl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6" name="Picture 4" descr="La desamortización española - Ediciones Rial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80" y="0"/>
            <a:ext cx="4545824" cy="68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7952" y="0"/>
            <a:ext cx="49518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Nos períodos de </a:t>
            </a:r>
            <a:r>
              <a:rPr lang="es-ES" sz="2400" b="1" dirty="0" err="1"/>
              <a:t>gobernos</a:t>
            </a:r>
            <a:r>
              <a:rPr lang="es-ES" sz="2400" b="1" dirty="0"/>
              <a:t> progresistas</a:t>
            </a:r>
            <a:r>
              <a:rPr lang="es-ES" sz="2400" dirty="0"/>
              <a:t> </a:t>
            </a:r>
            <a:r>
              <a:rPr lang="es-ES" sz="2400" dirty="0" err="1"/>
              <a:t>desenvolverase</a:t>
            </a:r>
            <a:r>
              <a:rPr lang="es-ES" sz="2400" dirty="0"/>
              <a:t> a </a:t>
            </a:r>
            <a:r>
              <a:rPr lang="es-ES" sz="2400" b="1" dirty="0" err="1"/>
              <a:t>lexislación</a:t>
            </a:r>
            <a:r>
              <a:rPr lang="es-ES" sz="2400" b="1" dirty="0"/>
              <a:t> que propicie profundos cambios socioeconómicos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    - </a:t>
            </a:r>
            <a:r>
              <a:rPr lang="es-ES" sz="2400" b="1" dirty="0"/>
              <a:t>Desamortización </a:t>
            </a:r>
            <a:r>
              <a:rPr lang="es-ES" sz="2400" dirty="0"/>
              <a:t>de Mendizábal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- </a:t>
            </a:r>
            <a:r>
              <a:rPr lang="es-ES" sz="2400" dirty="0"/>
              <a:t>Desamortización de </a:t>
            </a:r>
            <a:r>
              <a:rPr lang="es-ES" sz="2400" dirty="0" err="1"/>
              <a:t>Madoz</a:t>
            </a:r>
            <a:r>
              <a:rPr lang="es-ES" sz="2400" dirty="0"/>
              <a:t> 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- </a:t>
            </a:r>
            <a:r>
              <a:rPr lang="es-ES" sz="2400" b="1" dirty="0" err="1"/>
              <a:t>Lei</a:t>
            </a:r>
            <a:r>
              <a:rPr lang="es-ES" sz="2400" b="1" dirty="0"/>
              <a:t> de </a:t>
            </a:r>
            <a:r>
              <a:rPr lang="es-ES" sz="2400" b="1" dirty="0" err="1" smtClean="0"/>
              <a:t>Ferrocarrís</a:t>
            </a:r>
            <a:endParaRPr lang="es-ES" sz="2400" b="1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          </a:t>
            </a:r>
            <a:r>
              <a:rPr lang="es-ES" sz="2400" dirty="0" smtClean="0"/>
              <a:t>   </a:t>
            </a:r>
            <a:r>
              <a:rPr lang="es-ES" sz="2400" dirty="0"/>
              <a:t>Dentro dos </a:t>
            </a:r>
            <a:r>
              <a:rPr lang="es-ES" sz="2400" dirty="0" smtClean="0"/>
              <a:t>progresistas </a:t>
            </a:r>
            <a:r>
              <a:rPr lang="es-ES" sz="2400" dirty="0"/>
              <a:t>podemos distinguir varios </a:t>
            </a:r>
            <a:r>
              <a:rPr lang="es-ES" sz="2400" dirty="0" smtClean="0"/>
              <a:t>grupos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os </a:t>
            </a:r>
            <a:r>
              <a:rPr lang="es-ES" sz="2400" b="1" i="1" dirty="0" err="1"/>
              <a:t>legais</a:t>
            </a:r>
            <a:r>
              <a:rPr lang="es-ES" sz="2400" b="1" i="1" dirty="0"/>
              <a:t>,</a:t>
            </a:r>
            <a:r>
              <a:rPr lang="es-ES" sz="2400" dirty="0"/>
              <a:t> como Evaristo San Miguel que acabarán por integrarse </a:t>
            </a:r>
            <a:r>
              <a:rPr lang="es-ES" sz="2400" dirty="0" err="1"/>
              <a:t>na</a:t>
            </a:r>
            <a:r>
              <a:rPr lang="es-ES" sz="2400" dirty="0"/>
              <a:t> Unión Liberal de </a:t>
            </a:r>
            <a:r>
              <a:rPr lang="es-ES" sz="2400" dirty="0" err="1" smtClean="0"/>
              <a:t>O´Donnell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os </a:t>
            </a:r>
            <a:r>
              <a:rPr lang="es-ES" sz="2400" b="1" i="1" dirty="0"/>
              <a:t>puros</a:t>
            </a:r>
            <a:r>
              <a:rPr lang="es-ES" sz="2400" dirty="0"/>
              <a:t>, liderados por Espartero</a:t>
            </a:r>
            <a:r>
              <a:rPr lang="es-E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Á </a:t>
            </a:r>
            <a:r>
              <a:rPr lang="es-ES" sz="2400" dirty="0" err="1"/>
              <a:t>esquerda</a:t>
            </a:r>
            <a:r>
              <a:rPr lang="es-ES" sz="2400" dirty="0"/>
              <a:t> os elementos que formarán o Partido Demócrata como José María Orense.</a:t>
            </a:r>
          </a:p>
        </p:txBody>
      </p:sp>
      <p:pic>
        <p:nvPicPr>
          <p:cNvPr id="14338" name="Picture 2" descr="Espartero, el Pacificador (Historia): Amazon.es: Shubert, Adri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70" y="0"/>
            <a:ext cx="4459622" cy="67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9151" y="112541"/>
            <a:ext cx="57818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NACEMENTO DO PARTIDO DEMÓCRATA</a:t>
            </a:r>
            <a:r>
              <a:rPr lang="es-ES" sz="2400" b="1" dirty="0" smtClean="0"/>
              <a:t>: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1849,nace, a partir do Partido Progresista, o Partido Demócrata, que ten en </a:t>
            </a:r>
            <a:r>
              <a:rPr lang="es-ES" sz="2400" b="1" dirty="0"/>
              <a:t>José María Orense</a:t>
            </a:r>
            <a:r>
              <a:rPr lang="es-ES" sz="2400" dirty="0"/>
              <a:t> un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principais</a:t>
            </a:r>
            <a:r>
              <a:rPr lang="es-ES" sz="2400" dirty="0"/>
              <a:t> representantes.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seu</a:t>
            </a:r>
            <a:r>
              <a:rPr lang="es-ES" sz="2400" dirty="0"/>
              <a:t> programa contén como </a:t>
            </a:r>
            <a:r>
              <a:rPr lang="es-ES" sz="2400" dirty="0" err="1"/>
              <a:t>principais</a:t>
            </a:r>
            <a:r>
              <a:rPr lang="es-ES" sz="2400" dirty="0"/>
              <a:t> </a:t>
            </a:r>
            <a:r>
              <a:rPr lang="es-ES" sz="2400" dirty="0" smtClean="0"/>
              <a:t>puntos: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.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b="1" u="sng" dirty="0"/>
              <a:t>ampliación das </a:t>
            </a:r>
            <a:r>
              <a:rPr lang="es-ES" sz="2400" b="1" u="sng" dirty="0" err="1"/>
              <a:t>liberdades</a:t>
            </a:r>
            <a:r>
              <a:rPr lang="es-ES" sz="2400" b="1" u="sng" dirty="0"/>
              <a:t> e </a:t>
            </a:r>
            <a:r>
              <a:rPr lang="es-ES" sz="2400" b="1" u="sng" dirty="0" err="1"/>
              <a:t>dereitos</a:t>
            </a:r>
            <a:r>
              <a:rPr lang="es-ES" sz="2400" b="1" u="sng" dirty="0"/>
              <a:t> dos </a:t>
            </a:r>
            <a:r>
              <a:rPr lang="es-ES" sz="2400" b="1" u="sng" dirty="0" err="1"/>
              <a:t>cidadáns</a:t>
            </a:r>
            <a:r>
              <a:rPr lang="es-ES" sz="2400" dirty="0"/>
              <a:t>, </a:t>
            </a:r>
            <a:r>
              <a:rPr lang="es-ES" sz="2400" dirty="0" smtClean="0"/>
              <a:t>contemplando: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               </a:t>
            </a:r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smtClean="0"/>
              <a:t>conciencia,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               </a:t>
            </a:r>
            <a:r>
              <a:rPr lang="es-ES" sz="2400" b="1" dirty="0" err="1"/>
              <a:t>D</a:t>
            </a:r>
            <a:r>
              <a:rPr lang="es-ES" sz="2400" b="1" dirty="0" err="1" smtClean="0"/>
              <a:t>ereitos</a:t>
            </a:r>
            <a:r>
              <a:rPr lang="es-ES" sz="2400" b="1" dirty="0" smtClean="0"/>
              <a:t> </a:t>
            </a:r>
            <a:r>
              <a:rPr lang="es-ES" sz="2400" b="1" dirty="0"/>
              <a:t>de reunión e asociación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               </a:t>
            </a:r>
            <a:r>
              <a:rPr lang="es-ES" sz="2400" b="1" dirty="0" err="1"/>
              <a:t>I</a:t>
            </a:r>
            <a:r>
              <a:rPr lang="es-ES" sz="2400" b="1" dirty="0" err="1" smtClean="0"/>
              <a:t>nstrución</a:t>
            </a:r>
            <a:r>
              <a:rPr lang="es-ES" sz="2400" b="1" dirty="0" smtClean="0"/>
              <a:t> </a:t>
            </a:r>
            <a:r>
              <a:rPr lang="es-ES" sz="2400" b="1" dirty="0"/>
              <a:t>primaria </a:t>
            </a:r>
            <a:r>
              <a:rPr lang="es-ES" sz="2400" b="1" dirty="0" err="1"/>
              <a:t>gratuíta</a:t>
            </a:r>
            <a:r>
              <a:rPr lang="es-ES" sz="2400" dirty="0"/>
              <a:t>.</a:t>
            </a:r>
            <a:endParaRPr lang="gl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71" y="0"/>
            <a:ext cx="4826295" cy="69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45" y="0"/>
            <a:ext cx="49799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Os demócratas </a:t>
            </a:r>
            <a:r>
              <a:rPr lang="es-ES" sz="2400" dirty="0" err="1" smtClean="0"/>
              <a:t>defenden</a:t>
            </a:r>
            <a:r>
              <a:rPr lang="es-ES" sz="2400" dirty="0" smtClean="0"/>
              <a:t>:</a:t>
            </a:r>
          </a:p>
          <a:p>
            <a:pPr marL="342900" indent="-342900" algn="just">
              <a:buFontTx/>
              <a:buChar char="-"/>
            </a:pPr>
            <a:r>
              <a:rPr lang="es-ES" sz="2400" b="1" u="sng" dirty="0"/>
              <a:t>S</a:t>
            </a:r>
            <a:r>
              <a:rPr lang="es-ES" sz="2400" b="1" u="sng" dirty="0" smtClean="0"/>
              <a:t>oberanía </a:t>
            </a:r>
            <a:r>
              <a:rPr lang="es-ES" sz="2400" b="1" u="sng" dirty="0"/>
              <a:t>nacional 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/>
              <a:t>participación política </a:t>
            </a:r>
            <a:r>
              <a:rPr lang="es-ES" sz="2400" dirty="0" err="1"/>
              <a:t>xeral</a:t>
            </a:r>
            <a:r>
              <a:rPr lang="es-ES" sz="2400" dirty="0"/>
              <a:t>, </a:t>
            </a:r>
            <a:r>
              <a:rPr lang="es-ES" sz="2400" b="1" dirty="0" err="1"/>
              <a:t>co</a:t>
            </a:r>
            <a:r>
              <a:rPr lang="es-ES" sz="2400" b="1" dirty="0"/>
              <a:t> </a:t>
            </a:r>
            <a:r>
              <a:rPr lang="es-ES" sz="2400" b="1" u="sng" dirty="0" err="1"/>
              <a:t>S</a:t>
            </a:r>
            <a:r>
              <a:rPr lang="es-ES" sz="2400" b="1" u="sng" dirty="0" err="1" smtClean="0"/>
              <a:t>ufraxio</a:t>
            </a:r>
            <a:r>
              <a:rPr lang="es-ES" sz="2400" b="1" u="sng" dirty="0" smtClean="0"/>
              <a:t> universal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</a:t>
            </a:r>
            <a:r>
              <a:rPr lang="es-ES" sz="2400" b="1" dirty="0" err="1" smtClean="0"/>
              <a:t>Unhas</a:t>
            </a:r>
            <a:r>
              <a:rPr lang="es-ES" sz="2400" b="1" dirty="0" smtClean="0"/>
              <a:t> </a:t>
            </a:r>
            <a:r>
              <a:rPr lang="es-ES" sz="2400" b="1" dirty="0"/>
              <a:t>cortes </a:t>
            </a:r>
            <a:r>
              <a:rPr lang="es-ES" sz="2400" b="1" dirty="0" err="1" smtClean="0"/>
              <a:t>unicamerais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 O </a:t>
            </a:r>
            <a:r>
              <a:rPr lang="es-ES" sz="2400" b="1" u="sng" dirty="0" err="1"/>
              <a:t>xuízo</a:t>
            </a:r>
            <a:r>
              <a:rPr lang="es-ES" sz="2400" b="1" u="sng" dirty="0"/>
              <a:t> por </a:t>
            </a:r>
            <a:r>
              <a:rPr lang="es-ES" sz="2400" b="1" u="sng" dirty="0" err="1"/>
              <a:t>xurados</a:t>
            </a:r>
            <a:r>
              <a:rPr lang="es-ES" sz="2400" b="1" u="sng" dirty="0"/>
              <a:t> en todo tipo de delitos</a:t>
            </a:r>
            <a:r>
              <a:rPr lang="es-ES" sz="2400" u="sng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b="1" u="sng" dirty="0" err="1"/>
              <a:t>E</a:t>
            </a:r>
            <a:r>
              <a:rPr lang="es-ES" sz="2400" b="1" u="sng" dirty="0" err="1" smtClean="0"/>
              <a:t>lixibilidade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de representantes de </a:t>
            </a:r>
            <a:r>
              <a:rPr lang="es-ES" sz="2400" b="1" u="sng" dirty="0" err="1"/>
              <a:t>Concellos</a:t>
            </a:r>
            <a:r>
              <a:rPr lang="es-ES" sz="2400" b="1" u="sng" dirty="0" smtClean="0"/>
              <a:t>, alcaldes, </a:t>
            </a:r>
            <a:r>
              <a:rPr lang="es-ES" sz="2400" b="1" u="sng" dirty="0" err="1"/>
              <a:t>Deputacións</a:t>
            </a:r>
            <a:r>
              <a:rPr lang="es-ES" sz="2400" b="1" u="sng" dirty="0"/>
              <a:t> e </a:t>
            </a:r>
            <a:r>
              <a:rPr lang="es-ES" sz="2400" b="1" u="sng" dirty="0" err="1"/>
              <a:t>Consello</a:t>
            </a:r>
            <a:r>
              <a:rPr lang="es-ES" sz="2400" b="1" u="sng" dirty="0"/>
              <a:t> de Estado</a:t>
            </a:r>
            <a:r>
              <a:rPr lang="es-ES" sz="2400" u="sng" dirty="0"/>
              <a:t>. </a:t>
            </a:r>
            <a:endParaRPr lang="es-ES" sz="2400" u="sng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Alén</a:t>
            </a:r>
            <a:r>
              <a:rPr lang="es-ES" sz="2400" dirty="0" smtClean="0"/>
              <a:t> </a:t>
            </a:r>
            <a:r>
              <a:rPr lang="es-ES" sz="2400" dirty="0"/>
              <a:t>da </a:t>
            </a:r>
            <a:r>
              <a:rPr lang="es-ES" sz="2400" dirty="0" err="1"/>
              <a:t>igualdade</a:t>
            </a:r>
            <a:r>
              <a:rPr lang="es-ES" sz="2400" dirty="0"/>
              <a:t> </a:t>
            </a:r>
            <a:r>
              <a:rPr lang="es-ES" sz="2400" dirty="0" err="1"/>
              <a:t>xurídica</a:t>
            </a:r>
            <a:r>
              <a:rPr lang="es-ES" sz="2400" dirty="0"/>
              <a:t>, consideran que </a:t>
            </a:r>
            <a:r>
              <a:rPr lang="es-ES" sz="2400" b="1" u="sng" dirty="0"/>
              <a:t>o </a:t>
            </a:r>
            <a:r>
              <a:rPr lang="es-ES" sz="2400" b="1" u="sng" dirty="0" smtClean="0"/>
              <a:t>Estado</a:t>
            </a:r>
            <a:r>
              <a:rPr lang="es-ES" sz="2400" b="1" dirty="0" smtClean="0"/>
              <a:t>, </a:t>
            </a:r>
            <a:r>
              <a:rPr lang="es-ES" sz="2400" dirty="0" err="1" smtClean="0"/>
              <a:t>co</a:t>
            </a:r>
            <a:r>
              <a:rPr lang="es-ES" sz="2400" dirty="0" smtClean="0"/>
              <a:t> fin de </a:t>
            </a:r>
            <a:r>
              <a:rPr lang="es-ES" sz="2400" dirty="0" err="1" smtClean="0"/>
              <a:t>atallar</a:t>
            </a:r>
            <a:r>
              <a:rPr lang="es-ES" sz="2400" dirty="0" smtClean="0"/>
              <a:t> as desigualdades económicas e </a:t>
            </a:r>
            <a:r>
              <a:rPr lang="es-ES" sz="2400" dirty="0" err="1" smtClean="0"/>
              <a:t>sociais</a:t>
            </a:r>
            <a:r>
              <a:rPr lang="es-ES" sz="2400" b="1" u="sng" dirty="0"/>
              <a:t>,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debe </a:t>
            </a:r>
            <a:r>
              <a:rPr lang="es-ES" sz="2400" b="1" u="sng" dirty="0" err="1" smtClean="0"/>
              <a:t>intervir</a:t>
            </a:r>
            <a:r>
              <a:rPr lang="es-ES" sz="2400" b="1" dirty="0" smtClean="0"/>
              <a:t>:</a:t>
            </a:r>
          </a:p>
          <a:p>
            <a:pPr algn="just"/>
            <a:r>
              <a:rPr lang="es-ES" sz="2400" b="1" dirty="0"/>
              <a:t> </a:t>
            </a:r>
            <a:r>
              <a:rPr lang="es-ES" sz="2400" b="1" dirty="0" smtClean="0"/>
              <a:t>     - no </a:t>
            </a:r>
            <a:r>
              <a:rPr lang="es-ES" sz="2400" b="1" dirty="0" err="1" smtClean="0"/>
              <a:t>ensino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     - </a:t>
            </a:r>
            <a:r>
              <a:rPr lang="es-ES" sz="2400" b="1" dirty="0" err="1" smtClean="0"/>
              <a:t>na</a:t>
            </a:r>
            <a:r>
              <a:rPr lang="es-ES" sz="2400" b="1" dirty="0" smtClean="0"/>
              <a:t> asistencia </a:t>
            </a:r>
            <a:r>
              <a:rPr lang="es-ES" sz="2400" b="1" dirty="0"/>
              <a:t>social </a:t>
            </a:r>
          </a:p>
          <a:p>
            <a:pPr algn="just"/>
            <a:r>
              <a:rPr lang="es-ES" sz="2400" b="1" dirty="0" smtClean="0"/>
              <a:t>     - no </a:t>
            </a:r>
            <a:r>
              <a:rPr lang="es-ES" sz="2400" b="1" dirty="0"/>
              <a:t>sistema </a:t>
            </a:r>
            <a:r>
              <a:rPr lang="es-ES" sz="2400" b="1" dirty="0" smtClean="0"/>
              <a:t>fiscal</a:t>
            </a:r>
            <a:endParaRPr lang="es-ES" sz="2400" dirty="0"/>
          </a:p>
        </p:txBody>
      </p:sp>
      <p:pic>
        <p:nvPicPr>
          <p:cNvPr id="3" name="Picture 2" descr="Partido Democrático (España)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64" y="757564"/>
            <a:ext cx="6904136" cy="52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3" y="0"/>
            <a:ext cx="6035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TRIUNFO DO LIBERALISMO DEMOCRÁTICO:</a:t>
            </a:r>
            <a:endParaRPr lang="es-ES" sz="2400" dirty="0"/>
          </a:p>
          <a:p>
            <a:pPr algn="just"/>
            <a:r>
              <a:rPr lang="es-ES" sz="2400" u="sng" dirty="0" smtClean="0"/>
              <a:t>- A </a:t>
            </a:r>
            <a:r>
              <a:rPr lang="es-ES" sz="2400" u="sng" dirty="0"/>
              <a:t>exclusión do </a:t>
            </a:r>
            <a:r>
              <a:rPr lang="es-ES" sz="2400" u="sng" dirty="0" err="1"/>
              <a:t>goberno</a:t>
            </a:r>
            <a:r>
              <a:rPr lang="es-ES" sz="2400" u="sng" dirty="0"/>
              <a:t> do Partido Progresista</a:t>
            </a:r>
            <a:r>
              <a:rPr lang="es-ES" sz="2400" dirty="0"/>
              <a:t>, que necesariamente deberá recorrer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pronunciamentos</a:t>
            </a:r>
            <a:r>
              <a:rPr lang="es-ES" sz="2400" dirty="0"/>
              <a:t> para </a:t>
            </a:r>
            <a:r>
              <a:rPr lang="es-ES" sz="2400" dirty="0" err="1"/>
              <a:t>acadar</a:t>
            </a:r>
            <a:r>
              <a:rPr lang="es-ES" sz="2400" dirty="0"/>
              <a:t> o </a:t>
            </a:r>
            <a:r>
              <a:rPr lang="es-ES" sz="2400" dirty="0" err="1" smtClean="0"/>
              <a:t>goberno</a:t>
            </a:r>
            <a:endParaRPr lang="es-ES" sz="2400" u="sng" dirty="0" smtClean="0"/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O</a:t>
            </a:r>
            <a:r>
              <a:rPr lang="es-ES" sz="2400" u="sng" dirty="0" smtClean="0"/>
              <a:t> </a:t>
            </a:r>
            <a:r>
              <a:rPr lang="es-ES" sz="2400" u="sng" dirty="0"/>
              <a:t>deterioro da </a:t>
            </a:r>
            <a:r>
              <a:rPr lang="es-ES" sz="2400" u="sng" dirty="0" err="1"/>
              <a:t>imaxe</a:t>
            </a:r>
            <a:r>
              <a:rPr lang="es-ES" sz="2400" u="sng" dirty="0"/>
              <a:t> da </a:t>
            </a:r>
            <a:r>
              <a:rPr lang="es-ES" sz="2400" u="sng" dirty="0" err="1" smtClean="0"/>
              <a:t>Raíña</a:t>
            </a:r>
            <a:r>
              <a:rPr lang="es-ES" sz="2400" dirty="0"/>
              <a:t> </a:t>
            </a:r>
            <a:r>
              <a:rPr lang="es-ES" sz="2400" dirty="0" smtClean="0"/>
              <a:t>Isabel II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O</a:t>
            </a:r>
            <a:r>
              <a:rPr lang="es-ES" sz="2400" dirty="0" smtClean="0"/>
              <a:t> </a:t>
            </a:r>
            <a:r>
              <a:rPr lang="es-ES" sz="2400" u="sng" dirty="0" err="1"/>
              <a:t>espallamento</a:t>
            </a:r>
            <a:r>
              <a:rPr lang="es-ES" sz="2400" u="sng" dirty="0"/>
              <a:t> dos principios do Liberalismo democrático, </a:t>
            </a:r>
            <a:r>
              <a:rPr lang="es-ES" sz="2400" dirty="0"/>
              <a:t>triunfante en Francia </a:t>
            </a:r>
            <a:r>
              <a:rPr lang="es-ES" sz="2400" dirty="0" err="1"/>
              <a:t>na</a:t>
            </a:r>
            <a:r>
              <a:rPr lang="es-ES" sz="2400" dirty="0"/>
              <a:t> Revolución de 1848, que ten o </a:t>
            </a:r>
            <a:r>
              <a:rPr lang="es-ES" sz="2400" dirty="0" err="1"/>
              <a:t>seu</a:t>
            </a:r>
            <a:r>
              <a:rPr lang="es-ES" sz="2400" dirty="0"/>
              <a:t> eco en España coa creación do Partido </a:t>
            </a:r>
            <a:r>
              <a:rPr lang="es-ES" sz="2400" dirty="0" smtClean="0"/>
              <a:t>Demócrata</a:t>
            </a:r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O</a:t>
            </a:r>
            <a:r>
              <a:rPr lang="es-ES" sz="2400" u="sng" dirty="0" smtClean="0"/>
              <a:t>s </a:t>
            </a:r>
            <a:r>
              <a:rPr lang="es-ES" sz="2400" u="sng" dirty="0"/>
              <a:t>efectos da </a:t>
            </a:r>
            <a:r>
              <a:rPr lang="es-ES" sz="2400" u="sng" dirty="0" err="1"/>
              <a:t>crise</a:t>
            </a:r>
            <a:r>
              <a:rPr lang="es-ES" sz="2400" u="sng" dirty="0"/>
              <a:t> económica de 1866</a:t>
            </a:r>
            <a:r>
              <a:rPr lang="es-ES" sz="2400" dirty="0" smtClean="0"/>
              <a:t>...</a:t>
            </a:r>
          </a:p>
          <a:p>
            <a:pPr algn="just"/>
            <a:r>
              <a:rPr lang="es-ES" sz="2400" dirty="0" smtClean="0"/>
              <a:t>son </a:t>
            </a:r>
            <a:r>
              <a:rPr lang="es-ES" sz="2400" dirty="0"/>
              <a:t>factores que explican a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Revolución </a:t>
            </a:r>
            <a:r>
              <a:rPr lang="es-ES" sz="2400" b="1" u="sng" dirty="0"/>
              <a:t>de 1868, A Gloriosa</a:t>
            </a:r>
            <a:r>
              <a:rPr lang="es-ES" sz="2400" dirty="0"/>
              <a:t>, que </a:t>
            </a:r>
            <a:r>
              <a:rPr lang="es-ES" sz="2400" dirty="0" err="1"/>
              <a:t>puxo</a:t>
            </a:r>
            <a:r>
              <a:rPr lang="es-ES" sz="2400" dirty="0"/>
              <a:t> fin </a:t>
            </a:r>
            <a:r>
              <a:rPr lang="es-ES" sz="2400" dirty="0" err="1"/>
              <a:t>ó</a:t>
            </a:r>
            <a:r>
              <a:rPr lang="es-ES" sz="2400" dirty="0"/>
              <a:t> reinado de </a:t>
            </a:r>
            <a:r>
              <a:rPr lang="es-ES" sz="2400" dirty="0" smtClean="0"/>
              <a:t>Isabel </a:t>
            </a:r>
            <a:r>
              <a:rPr lang="es-ES" sz="2400" dirty="0"/>
              <a:t>II e que </a:t>
            </a:r>
            <a:r>
              <a:rPr lang="es-ES" sz="2400" dirty="0" err="1"/>
              <a:t>propiciou</a:t>
            </a:r>
            <a:r>
              <a:rPr lang="es-ES" sz="2400" dirty="0"/>
              <a:t> a </a:t>
            </a:r>
            <a:r>
              <a:rPr lang="es-ES" sz="2400" b="1" u="sng" dirty="0" err="1"/>
              <a:t>primeira</a:t>
            </a:r>
            <a:r>
              <a:rPr lang="es-ES" sz="2400" b="1" u="sng" dirty="0"/>
              <a:t> experiencia democrática</a:t>
            </a:r>
            <a:r>
              <a:rPr lang="es-ES" sz="2400" dirty="0"/>
              <a:t> en España que se desenvolverá durante o </a:t>
            </a:r>
            <a:r>
              <a:rPr lang="es-ES" sz="2400" b="1" u="sng" dirty="0"/>
              <a:t>Sexenio revolucionario</a:t>
            </a:r>
            <a:r>
              <a:rPr lang="es-ES" sz="2400" u="sng" dirty="0"/>
              <a:t> de </a:t>
            </a:r>
            <a:r>
              <a:rPr lang="es-ES" sz="2400" b="1" u="sng" dirty="0"/>
              <a:t>1868 a 1874. </a:t>
            </a:r>
            <a:endParaRPr lang="es-ES" sz="2400" u="sng" dirty="0"/>
          </a:p>
        </p:txBody>
      </p:sp>
      <p:pic>
        <p:nvPicPr>
          <p:cNvPr id="15362" name="Picture 2" descr="El sistema de partidos en la España lib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4" y="3370153"/>
            <a:ext cx="5624765" cy="33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os pronunciamientos en la España del X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4" y="0"/>
            <a:ext cx="4968651" cy="32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00451"/>
              </p:ext>
            </p:extLst>
          </p:nvPr>
        </p:nvGraphicFramePr>
        <p:xfrm>
          <a:off x="0" y="0"/>
          <a:ext cx="121920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768"/>
                <a:gridCol w="4221768"/>
                <a:gridCol w="3748464"/>
              </a:tblGrid>
              <a:tr h="37891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LIBERAL. DOUTRINARIO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LIB. DEMOCRÁTICO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SOBERANÍA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COMPARTIDA. REI-CORTES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POPULAR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PODERES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COMPARTIDOS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RÍXIDA SEPARACIÓN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PARLAM.  BICAMERAL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PARL. UNICAMERAL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TRIBUNAIS SEN XURADO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TRIB. CON XURADO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5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SISTEM. POLÍTICO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MONARQUÍA CONSTITUC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MONAR-REPÚBLICA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PARLAMENTARIA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TIPO DE ESTADO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UNITARIO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UNITARIO-FEDERAL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5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LIBERDADES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RESTRINXIDAS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AMPLAS: 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</a:rPr>
                        <a:t>DEREITOS REUNIÓN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ASOCIACIÓN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SUFRAXIO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CENSATARIO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UNIVERSAL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SISTEM ADMTIVO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CENTRALIZACIÓN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DESCENTRALIZACIÓN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ALCALDES </a:t>
                      </a:r>
                      <a:r>
                        <a:rPr lang="es-ES" sz="2000" dirty="0" smtClean="0">
                          <a:effectLst/>
                        </a:rPr>
                        <a:t>NOMEADOS</a:t>
                      </a:r>
                      <a:r>
                        <a:rPr lang="es-ES" sz="2000" baseline="0" dirty="0" smtClean="0">
                          <a:effectLst/>
                        </a:rPr>
                        <a:t> POR GOBERNO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ELECCIÓN 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</a:rPr>
                        <a:t>ALCALDES POLO POBO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POLÍT. ECONÓM.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PROTECCIONISMO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LIBRECAMBISMO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CONFESIONALID.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CONFESIONAL.CATOLICA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LIBERDADE CULTOS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MILICIA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NACIONAL</a:t>
                      </a: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MILICIA NACIONAL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TIPO  GOBERNO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OLIGÁRQUICO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0000"/>
                          </a:solidFill>
                          <a:effectLst/>
                        </a:rPr>
                        <a:t>DEMOCRÁTICO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APOIO SOCIAL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NOTABLES–CLASES ALTAS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CLASES MEDIAS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016084" y="1947264"/>
            <a:ext cx="18244972" cy="7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253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54744"/>
            <a:ext cx="64570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CONSTRUCIÓN DO ESTADO LIBERAL (PRINCIPIOS DO LIBERALISMO, DIFERENZAS ENTRE AS DISTINTAS FAMILIAS POLÍTICAS) 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b="1" dirty="0" err="1"/>
              <a:t>primeira</a:t>
            </a:r>
            <a:r>
              <a:rPr lang="es-ES" sz="2400" b="1" dirty="0"/>
              <a:t> experiencia do Liberalismo Político </a:t>
            </a:r>
            <a:r>
              <a:rPr lang="es-ES" sz="2400" dirty="0" err="1"/>
              <a:t>darase</a:t>
            </a:r>
            <a:r>
              <a:rPr lang="es-ES" sz="2400" dirty="0"/>
              <a:t> en España durante a Guerra de Independencia (1808-1813) a raíz do labor das </a:t>
            </a:r>
            <a:r>
              <a:rPr lang="es-ES" sz="2400" b="1" dirty="0"/>
              <a:t>Cortes de Cádiz </a:t>
            </a:r>
            <a:r>
              <a:rPr lang="es-ES" sz="2400" dirty="0"/>
              <a:t>(decretos que </a:t>
            </a:r>
            <a:r>
              <a:rPr lang="es-ES" sz="2400" dirty="0" err="1"/>
              <a:t>deixaban</a:t>
            </a:r>
            <a:r>
              <a:rPr lang="es-ES" sz="2400" dirty="0"/>
              <a:t> atrás 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e a Constitución de 1812).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experiencia Liberal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interrompida</a:t>
            </a:r>
            <a:r>
              <a:rPr lang="es-ES" sz="2400" dirty="0"/>
              <a:t> coa volta </a:t>
            </a:r>
            <a:r>
              <a:rPr lang="es-ES" sz="2400" dirty="0" err="1"/>
              <a:t>ó</a:t>
            </a:r>
            <a:r>
              <a:rPr lang="es-ES" sz="2400" dirty="0"/>
              <a:t> Absolutismo durante o reinado de Fernando VII, 1814-1833, (agás a breve </a:t>
            </a:r>
            <a:r>
              <a:rPr lang="es-ES" sz="2400" dirty="0" err="1"/>
              <a:t>paréntese</a:t>
            </a:r>
            <a:r>
              <a:rPr lang="es-ES" sz="2400" dirty="0"/>
              <a:t> dos anos do Trienio Liberal).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Será </a:t>
            </a:r>
            <a:r>
              <a:rPr lang="es-ES" sz="2400" b="1" dirty="0"/>
              <a:t>durante o reinado de Sabela II (1833-68) cando triunfe definitivamente o Liberalismo </a:t>
            </a:r>
            <a:r>
              <a:rPr lang="es-ES" sz="2400" dirty="0"/>
              <a:t>político e económico e </a:t>
            </a:r>
            <a:r>
              <a:rPr lang="es-ES" sz="2400" dirty="0" err="1"/>
              <a:t>comece</a:t>
            </a:r>
            <a:r>
              <a:rPr lang="es-ES" sz="2400" dirty="0"/>
              <a:t> a </a:t>
            </a:r>
            <a:r>
              <a:rPr lang="es-ES" sz="2400" dirty="0" err="1"/>
              <a:t>construción</a:t>
            </a:r>
            <a:r>
              <a:rPr lang="es-ES" sz="2400" dirty="0"/>
              <a:t> do Estado Liberal.</a:t>
            </a:r>
          </a:p>
        </p:txBody>
      </p:sp>
      <p:pic>
        <p:nvPicPr>
          <p:cNvPr id="3074" name="Picture 2" descr="Organización territorial de España en la Constitución de 181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25" y="-1"/>
            <a:ext cx="4950998" cy="68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35859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PRINCIPIOS DO LIBERALISMO.</a:t>
            </a:r>
          </a:p>
          <a:p>
            <a:pPr algn="just"/>
            <a:r>
              <a:rPr lang="es-ES" sz="2400" b="1" u="sng" dirty="0" smtClean="0">
                <a:solidFill>
                  <a:srgbClr val="FF0000"/>
                </a:solidFill>
              </a:rPr>
              <a:t>PRINCIPIOS POLÍTICOS:</a:t>
            </a:r>
          </a:p>
          <a:p>
            <a:pPr algn="just"/>
            <a:r>
              <a:rPr lang="es-ES" sz="2400" dirty="0"/>
              <a:t>N</a:t>
            </a:r>
            <a:r>
              <a:rPr lang="es-ES" sz="2400" dirty="0" smtClean="0"/>
              <a:t>ace </a:t>
            </a:r>
            <a:r>
              <a:rPr lang="es-ES" sz="2400" dirty="0"/>
              <a:t>como oposición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Fronte</a:t>
            </a:r>
            <a:r>
              <a:rPr lang="es-ES" sz="2400" dirty="0" smtClean="0"/>
              <a:t> </a:t>
            </a:r>
            <a:r>
              <a:rPr lang="es-ES" sz="2400" dirty="0"/>
              <a:t>á Monarquía Absoluta de </a:t>
            </a:r>
            <a:r>
              <a:rPr lang="es-ES" sz="2400" dirty="0" err="1"/>
              <a:t>orixe</a:t>
            </a:r>
            <a:r>
              <a:rPr lang="es-ES" sz="2400" dirty="0"/>
              <a:t> divino, o Liberalismo afirma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b="1" dirty="0" smtClean="0"/>
              <a:t>Soberanía </a:t>
            </a:r>
            <a:r>
              <a:rPr lang="es-ES" sz="2400" b="1" dirty="0"/>
              <a:t>nacional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Monarquía </a:t>
            </a:r>
            <a:r>
              <a:rPr lang="es-ES" sz="2400" b="1" dirty="0"/>
              <a:t>limitada </a:t>
            </a:r>
            <a:r>
              <a:rPr lang="es-ES" sz="2400" dirty="0"/>
              <a:t>nos </a:t>
            </a:r>
            <a:r>
              <a:rPr lang="es-ES" sz="2400" dirty="0" err="1"/>
              <a:t>seus</a:t>
            </a:r>
            <a:r>
              <a:rPr lang="es-ES" sz="2400" dirty="0"/>
              <a:t> poderes </a:t>
            </a:r>
            <a:r>
              <a:rPr lang="es-ES" sz="2400" dirty="0" smtClean="0"/>
              <a:t>por </a:t>
            </a:r>
            <a:r>
              <a:rPr lang="es-ES" sz="2400" dirty="0" err="1" smtClean="0"/>
              <a:t>unha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Constitución</a:t>
            </a:r>
            <a:r>
              <a:rPr lang="es-ES" sz="2400" dirty="0" smtClean="0"/>
              <a:t> </a:t>
            </a:r>
            <a:r>
              <a:rPr lang="es-ES" sz="2400" dirty="0"/>
              <a:t>que contemple a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separación </a:t>
            </a:r>
            <a:r>
              <a:rPr lang="es-ES" sz="2400" b="1" dirty="0"/>
              <a:t>de poderes</a:t>
            </a:r>
            <a:r>
              <a:rPr lang="es-ES" sz="2400" dirty="0"/>
              <a:t> (</a:t>
            </a:r>
            <a:r>
              <a:rPr lang="es-ES" sz="2400" b="1" dirty="0" err="1"/>
              <a:t>Lexislativo</a:t>
            </a:r>
            <a:r>
              <a:rPr lang="es-ES" sz="2400" b="1" dirty="0"/>
              <a:t>, </a:t>
            </a:r>
            <a:r>
              <a:rPr lang="es-ES" sz="2400" dirty="0"/>
              <a:t>que recae </a:t>
            </a:r>
            <a:r>
              <a:rPr lang="es-ES" sz="2400" dirty="0" err="1"/>
              <a:t>nas</a:t>
            </a:r>
            <a:r>
              <a:rPr lang="es-ES" sz="2400" dirty="0"/>
              <a:t> Cortes; </a:t>
            </a:r>
            <a:r>
              <a:rPr lang="es-ES" sz="2400" b="1" dirty="0"/>
              <a:t>Executivo, </a:t>
            </a:r>
            <a:r>
              <a:rPr lang="es-ES" sz="2400" dirty="0"/>
              <a:t>que recae no </a:t>
            </a:r>
            <a:r>
              <a:rPr lang="es-ES" sz="2400" dirty="0" err="1"/>
              <a:t>Goberno</a:t>
            </a:r>
            <a:r>
              <a:rPr lang="es-ES" sz="2400" dirty="0"/>
              <a:t>; e </a:t>
            </a:r>
            <a:r>
              <a:rPr lang="es-ES" sz="2400" b="1" dirty="0" err="1"/>
              <a:t>Xudicial</a:t>
            </a:r>
            <a:r>
              <a:rPr lang="es-ES" sz="2400" b="1" dirty="0"/>
              <a:t>, </a:t>
            </a:r>
            <a:r>
              <a:rPr lang="es-ES" sz="2400" dirty="0"/>
              <a:t>nos </a:t>
            </a:r>
            <a:r>
              <a:rPr lang="es-ES" sz="2400" dirty="0" err="1"/>
              <a:t>Tribunais</a:t>
            </a:r>
            <a:r>
              <a:rPr lang="es-ES" sz="2400" dirty="0"/>
              <a:t>) e os </a:t>
            </a:r>
            <a:r>
              <a:rPr lang="es-ES" sz="2400" b="1" dirty="0" err="1"/>
              <a:t>dereitos</a:t>
            </a:r>
            <a:r>
              <a:rPr lang="es-ES" sz="2400" b="1" dirty="0"/>
              <a:t> e </a:t>
            </a:r>
            <a:r>
              <a:rPr lang="es-ES" sz="2400" b="1" dirty="0" err="1"/>
              <a:t>liberdades</a:t>
            </a:r>
            <a:r>
              <a:rPr lang="es-ES" sz="2400" dirty="0"/>
              <a:t> </a:t>
            </a:r>
            <a:r>
              <a:rPr lang="es-ES" sz="2400" dirty="0" err="1"/>
              <a:t>individuais</a:t>
            </a:r>
            <a:r>
              <a:rPr lang="es-ES" sz="2400" dirty="0"/>
              <a:t> </a:t>
            </a:r>
            <a:r>
              <a:rPr lang="es-ES" sz="2400" dirty="0" smtClean="0"/>
              <a:t>inalienables (</a:t>
            </a:r>
            <a:r>
              <a:rPr lang="es-ES" sz="2400" dirty="0" err="1"/>
              <a:t>liberdade</a:t>
            </a:r>
            <a:r>
              <a:rPr lang="es-ES" sz="2400" dirty="0"/>
              <a:t>, </a:t>
            </a:r>
            <a:r>
              <a:rPr lang="es-ES" sz="2400" dirty="0" err="1"/>
              <a:t>seguridade</a:t>
            </a:r>
            <a:r>
              <a:rPr lang="es-ES" sz="2400" dirty="0"/>
              <a:t>, </a:t>
            </a:r>
            <a:r>
              <a:rPr lang="es-ES" sz="2400" dirty="0" err="1"/>
              <a:t>propiedade</a:t>
            </a:r>
            <a:r>
              <a:rPr lang="es-ES" sz="2400" dirty="0"/>
              <a:t>...) que o Estado debe </a:t>
            </a:r>
            <a:r>
              <a:rPr lang="es-ES" sz="2400" dirty="0" err="1"/>
              <a:t>protexer</a:t>
            </a:r>
            <a:r>
              <a:rPr lang="es-ES" sz="24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Sistema </a:t>
            </a:r>
            <a:r>
              <a:rPr lang="es-ES" sz="2400" b="1" dirty="0"/>
              <a:t>político Parlamentario </a:t>
            </a:r>
            <a:r>
              <a:rPr lang="es-ES" sz="2400" b="1" dirty="0" smtClean="0"/>
              <a:t>representativo</a:t>
            </a:r>
            <a:r>
              <a:rPr lang="es-ES" sz="2400" dirty="0" smtClean="0"/>
              <a:t>: os </a:t>
            </a:r>
            <a:r>
              <a:rPr lang="es-ES" sz="2400" dirty="0" err="1"/>
              <a:t>cidadáns</a:t>
            </a:r>
            <a:r>
              <a:rPr lang="es-ES" sz="2400" dirty="0"/>
              <a:t> </a:t>
            </a:r>
            <a:r>
              <a:rPr lang="es-ES" sz="2400" dirty="0" err="1" smtClean="0"/>
              <a:t>elixen</a:t>
            </a:r>
            <a:r>
              <a:rPr lang="es-ES" sz="2400" dirty="0" smtClean="0"/>
              <a:t>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representantes (</a:t>
            </a:r>
            <a:r>
              <a:rPr lang="es-ES" sz="2400" dirty="0" err="1"/>
              <a:t>sufraxio</a:t>
            </a:r>
            <a:r>
              <a:rPr lang="es-ES" sz="2400" dirty="0"/>
              <a:t>) no Parlamento </a:t>
            </a:r>
            <a:r>
              <a:rPr lang="es-ES" sz="2400" dirty="0" err="1"/>
              <a:t>ou</a:t>
            </a:r>
            <a:r>
              <a:rPr lang="es-ES" sz="2400" dirty="0"/>
              <a:t> Cortes. </a:t>
            </a:r>
          </a:p>
        </p:txBody>
      </p:sp>
      <p:pic>
        <p:nvPicPr>
          <p:cNvPr id="1026" name="Picture 2" descr="Anexo:Teóricos del liberalism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9" y="1058512"/>
            <a:ext cx="5833401" cy="46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1693" y="323557"/>
            <a:ext cx="5669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PRINCIPIOS DO LIBERALISMO:</a:t>
            </a:r>
          </a:p>
          <a:p>
            <a:pPr algn="just"/>
            <a:r>
              <a:rPr lang="es-ES" sz="2400" b="1" u="sng" dirty="0" smtClean="0">
                <a:solidFill>
                  <a:srgbClr val="FF0000"/>
                </a:solidFill>
              </a:rPr>
              <a:t>SOCIEDADE DE CLASES</a:t>
            </a:r>
          </a:p>
          <a:p>
            <a:pPr algn="just"/>
            <a:r>
              <a:rPr lang="es-ES" sz="2400" b="1" u="sng" dirty="0" smtClean="0"/>
              <a:t>Diferenciación social </a:t>
            </a:r>
            <a:r>
              <a:rPr lang="es-ES" sz="2400" b="1" u="sng" dirty="0" err="1" smtClean="0"/>
              <a:t>pola</a:t>
            </a:r>
            <a:r>
              <a:rPr lang="es-ES" sz="2400" b="1" u="sng" dirty="0" smtClean="0"/>
              <a:t> riqueza</a:t>
            </a:r>
          </a:p>
          <a:p>
            <a:pPr algn="just"/>
            <a:r>
              <a:rPr lang="es-ES" sz="2400" dirty="0" err="1" smtClean="0"/>
              <a:t>Fronte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sociedade</a:t>
            </a:r>
            <a:r>
              <a:rPr lang="es-ES" sz="2400" dirty="0"/>
              <a:t> estamental dividida entre </a:t>
            </a:r>
            <a:r>
              <a:rPr lang="es-ES" sz="2400" dirty="0" err="1"/>
              <a:t>privilexiados</a:t>
            </a:r>
            <a:r>
              <a:rPr lang="es-ES" sz="2400" dirty="0"/>
              <a:t> e non </a:t>
            </a:r>
            <a:r>
              <a:rPr lang="es-ES" sz="2400" dirty="0" err="1"/>
              <a:t>privilexiados</a:t>
            </a:r>
            <a:r>
              <a:rPr lang="es-ES" sz="2400" dirty="0"/>
              <a:t>, o Liberalismo </a:t>
            </a:r>
            <a:r>
              <a:rPr lang="es-ES" sz="2400" dirty="0" err="1"/>
              <a:t>avoga</a:t>
            </a:r>
            <a:r>
              <a:rPr lang="es-ES" sz="2400" dirty="0"/>
              <a:t> </a:t>
            </a:r>
            <a:r>
              <a:rPr lang="es-ES" sz="2400" dirty="0" smtClean="0"/>
              <a:t>por: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supresión dos estamentos e dos </a:t>
            </a:r>
            <a:r>
              <a:rPr lang="es-ES" sz="2400" b="1" dirty="0" err="1" smtClean="0"/>
              <a:t>privilexios</a:t>
            </a:r>
            <a:r>
              <a:rPr lang="es-ES" sz="2400" dirty="0" smtClean="0"/>
              <a:t>. 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b="1" dirty="0" err="1"/>
              <a:t>igualdade</a:t>
            </a:r>
            <a:r>
              <a:rPr lang="es-ES" sz="2400" b="1" dirty="0"/>
              <a:t> </a:t>
            </a:r>
            <a:r>
              <a:rPr lang="es-ES" sz="2400" b="1" dirty="0" err="1"/>
              <a:t>xurídica</a:t>
            </a:r>
            <a:r>
              <a:rPr lang="es-ES" sz="2400" b="1" dirty="0"/>
              <a:t>, </a:t>
            </a:r>
            <a:r>
              <a:rPr lang="es-ES" sz="2400" dirty="0"/>
              <a:t>é </a:t>
            </a:r>
            <a:r>
              <a:rPr lang="es-ES" sz="2400" dirty="0" err="1"/>
              <a:t>dicir</a:t>
            </a:r>
            <a:r>
              <a:rPr lang="es-ES" sz="2400" dirty="0"/>
              <a:t>, todos os </a:t>
            </a:r>
            <a:r>
              <a:rPr lang="es-ES" sz="2400" dirty="0" err="1"/>
              <a:t>cidadáns</a:t>
            </a:r>
            <a:r>
              <a:rPr lang="es-ES" sz="2400" dirty="0"/>
              <a:t> son </a:t>
            </a:r>
            <a:r>
              <a:rPr lang="es-ES" sz="2400" dirty="0" err="1"/>
              <a:t>iguais</a:t>
            </a:r>
            <a:r>
              <a:rPr lang="es-ES" sz="2400" dirty="0"/>
              <a:t> ante a </a:t>
            </a:r>
            <a:r>
              <a:rPr lang="es-ES" sz="2400" dirty="0" err="1"/>
              <a:t>Lei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Para </a:t>
            </a:r>
            <a:r>
              <a:rPr lang="es-ES" sz="2400" dirty="0" err="1"/>
              <a:t>iso</a:t>
            </a:r>
            <a:r>
              <a:rPr lang="es-ES" sz="2400" dirty="0"/>
              <a:t> elaboran </a:t>
            </a:r>
            <a:r>
              <a:rPr lang="es-ES" sz="2400" dirty="0" err="1"/>
              <a:t>unha</a:t>
            </a:r>
            <a:r>
              <a:rPr lang="es-ES" sz="2400" dirty="0"/>
              <a:t> serie de </a:t>
            </a:r>
            <a:r>
              <a:rPr lang="es-ES" sz="2400" b="1" dirty="0"/>
              <a:t>códigos de </a:t>
            </a:r>
            <a:r>
              <a:rPr lang="es-ES" sz="2400" b="1" dirty="0" err="1"/>
              <a:t>leis</a:t>
            </a:r>
            <a:r>
              <a:rPr lang="es-ES" sz="2400" b="1" dirty="0"/>
              <a:t> </a:t>
            </a:r>
            <a:r>
              <a:rPr lang="es-ES" sz="2400" b="1" dirty="0" smtClean="0"/>
              <a:t>escritas:</a:t>
            </a:r>
          </a:p>
          <a:p>
            <a:pPr algn="just"/>
            <a:r>
              <a:rPr lang="es-ES" sz="2400" dirty="0" smtClean="0"/>
              <a:t>Código </a:t>
            </a:r>
            <a:r>
              <a:rPr lang="es-ES" sz="2400" dirty="0"/>
              <a:t>Civil, </a:t>
            </a:r>
            <a:endParaRPr lang="es-ES" sz="2400" dirty="0" smtClean="0"/>
          </a:p>
          <a:p>
            <a:pPr algn="just"/>
            <a:r>
              <a:rPr lang="es-ES" sz="2400" dirty="0" smtClean="0"/>
              <a:t>Código Penal…</a:t>
            </a:r>
          </a:p>
          <a:p>
            <a:pPr algn="just"/>
            <a:r>
              <a:rPr lang="es-ES" sz="2400" dirty="0" smtClean="0"/>
              <a:t>que </a:t>
            </a:r>
            <a:r>
              <a:rPr lang="es-ES" sz="2400" dirty="0"/>
              <a:t>afectan a todos os </a:t>
            </a:r>
            <a:r>
              <a:rPr lang="es-ES" sz="2400" dirty="0" err="1"/>
              <a:t>cidadáns</a:t>
            </a:r>
            <a:r>
              <a:rPr lang="es-ES" sz="2400" dirty="0"/>
              <a:t> por igual.</a:t>
            </a:r>
          </a:p>
        </p:txBody>
      </p:sp>
      <p:pic>
        <p:nvPicPr>
          <p:cNvPr id="3074" name="Picture 2" descr="Sociedad de clases, movimiento ob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19" y="3352196"/>
            <a:ext cx="4622666" cy="34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 sociedad estamental del Antiguo Régimen | Enseñanza de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48" y="-38636"/>
            <a:ext cx="2740567" cy="33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0"/>
            <a:ext cx="537385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PRINCIPIOS DO LIBERALISMO:</a:t>
            </a:r>
            <a:endParaRPr lang="es-ES" sz="2400" dirty="0"/>
          </a:p>
          <a:p>
            <a:pPr algn="just"/>
            <a:r>
              <a:rPr lang="es-ES" sz="2400" u="sng" dirty="0" smtClean="0">
                <a:solidFill>
                  <a:srgbClr val="FF0000"/>
                </a:solidFill>
              </a:rPr>
              <a:t>PRINCIPIOS ECONÓMICOS</a:t>
            </a:r>
          </a:p>
          <a:p>
            <a:pPr algn="just"/>
            <a:r>
              <a:rPr lang="es-ES" sz="2400" dirty="0" smtClean="0"/>
              <a:t>Desde </a:t>
            </a:r>
            <a:r>
              <a:rPr lang="es-ES" sz="2400" dirty="0"/>
              <a:t>o punto de vista económico, o </a:t>
            </a:r>
            <a:r>
              <a:rPr lang="es-ES" sz="2400" dirty="0" smtClean="0"/>
              <a:t>Liberalismo: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Remata </a:t>
            </a:r>
            <a:r>
              <a:rPr lang="es-ES" sz="2400" b="1" dirty="0"/>
              <a:t>con todas as </a:t>
            </a:r>
            <a:r>
              <a:rPr lang="es-ES" sz="2400" b="1" dirty="0" err="1"/>
              <a:t>regulamentacións</a:t>
            </a:r>
            <a:r>
              <a:rPr lang="es-ES" sz="2400" b="1" dirty="0"/>
              <a:t> </a:t>
            </a:r>
            <a:r>
              <a:rPr lang="es-ES" sz="2400" dirty="0"/>
              <a:t>e </a:t>
            </a:r>
            <a:r>
              <a:rPr lang="es-ES" sz="2400" dirty="0" err="1"/>
              <a:t>limitacións</a:t>
            </a:r>
            <a:r>
              <a:rPr lang="es-ES" sz="2400" dirty="0"/>
              <a:t> que se </a:t>
            </a:r>
            <a:r>
              <a:rPr lang="es-ES" sz="2400" dirty="0" err="1"/>
              <a:t>impuñan</a:t>
            </a:r>
            <a:r>
              <a:rPr lang="es-ES" sz="2400" dirty="0"/>
              <a:t> no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(Gremios, Mesta...) </a:t>
            </a:r>
            <a:endParaRPr lang="es-ES" sz="2400" dirty="0" smtClean="0"/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Defende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b="1" dirty="0" err="1"/>
              <a:t>liberdade</a:t>
            </a:r>
            <a:r>
              <a:rPr lang="es-ES" sz="2400" b="1" dirty="0"/>
              <a:t> económica </a:t>
            </a:r>
            <a:r>
              <a:rPr lang="es-ES" sz="2400" dirty="0"/>
              <a:t>(</a:t>
            </a:r>
            <a:r>
              <a:rPr lang="es-ES" sz="2400" b="1" dirty="0" err="1"/>
              <a:t>liberdade</a:t>
            </a:r>
            <a:r>
              <a:rPr lang="es-ES" sz="2400" b="1" dirty="0"/>
              <a:t> de industria, de comercio, de </a:t>
            </a:r>
            <a:r>
              <a:rPr lang="es-ES" sz="2400" b="1" dirty="0" err="1"/>
              <a:t>prezos</a:t>
            </a:r>
            <a:r>
              <a:rPr lang="es-ES" sz="2400" b="1" dirty="0"/>
              <a:t>, de </a:t>
            </a:r>
            <a:r>
              <a:rPr lang="es-ES" sz="2400" b="1" dirty="0" smtClean="0"/>
              <a:t>salarios</a:t>
            </a:r>
            <a:r>
              <a:rPr lang="es-ES" sz="2400" dirty="0" smtClean="0"/>
              <a:t>...)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Avoga</a:t>
            </a:r>
            <a:r>
              <a:rPr lang="es-ES" sz="2400" dirty="0" smtClean="0"/>
              <a:t> </a:t>
            </a:r>
            <a:r>
              <a:rPr lang="es-ES" sz="2400" dirty="0" err="1" smtClean="0"/>
              <a:t>pola</a:t>
            </a:r>
            <a:r>
              <a:rPr lang="es-ES" sz="2400" dirty="0" smtClean="0"/>
              <a:t> </a:t>
            </a:r>
            <a:r>
              <a:rPr lang="es-ES" sz="2400" b="1" dirty="0" err="1"/>
              <a:t>propiedade</a:t>
            </a:r>
            <a:r>
              <a:rPr lang="es-ES" sz="2400" b="1" dirty="0"/>
              <a:t> privada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b="1" dirty="0"/>
              <a:t>iniciativa individual</a:t>
            </a:r>
            <a:r>
              <a:rPr lang="es-ES" sz="2400" dirty="0"/>
              <a:t>, </a:t>
            </a:r>
            <a:r>
              <a:rPr lang="es-ES" sz="2400" dirty="0" err="1"/>
              <a:t>sen</a:t>
            </a:r>
            <a:r>
              <a:rPr lang="es-ES" sz="2400" dirty="0"/>
              <a:t> a intervención do Estado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economía debe </a:t>
            </a:r>
            <a:r>
              <a:rPr lang="es-ES" sz="2400" dirty="0"/>
              <a:t>estar </a:t>
            </a:r>
            <a:r>
              <a:rPr lang="es-ES" sz="2400" dirty="0" err="1"/>
              <a:t>rexida</a:t>
            </a:r>
            <a:r>
              <a:rPr lang="es-ES" sz="2400" dirty="0"/>
              <a:t> </a:t>
            </a:r>
            <a:r>
              <a:rPr lang="es-ES" sz="2400" dirty="0" err="1"/>
              <a:t>unicamente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b="1" dirty="0" err="1" smtClean="0"/>
              <a:t>lei</a:t>
            </a:r>
            <a:r>
              <a:rPr lang="es-ES" sz="2400" b="1" dirty="0" smtClean="0"/>
              <a:t> da oferta </a:t>
            </a:r>
            <a:r>
              <a:rPr lang="es-ES" sz="2400" b="1" dirty="0"/>
              <a:t>e </a:t>
            </a:r>
            <a:r>
              <a:rPr lang="es-ES" sz="2400" b="1" dirty="0" smtClean="0"/>
              <a:t>da </a:t>
            </a:r>
            <a:r>
              <a:rPr lang="es-ES" sz="2400" b="1" dirty="0"/>
              <a:t>demanda. </a:t>
            </a:r>
          </a:p>
        </p:txBody>
      </p:sp>
      <p:pic>
        <p:nvPicPr>
          <p:cNvPr id="2050" name="Picture 2" descr="3- O LIBERALISMO POLÍTICO. AS SEGUNDAS REVOLUCIÓNS LIBERAIS, S.XIX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9" y="1085346"/>
            <a:ext cx="6417572" cy="48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2" y="168812"/>
            <a:ext cx="5852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Os </a:t>
            </a:r>
            <a:r>
              <a:rPr lang="es-ES" sz="2400" dirty="0" err="1"/>
              <a:t>liberais</a:t>
            </a:r>
            <a:r>
              <a:rPr lang="es-ES" sz="2400" dirty="0"/>
              <a:t> </a:t>
            </a:r>
            <a:r>
              <a:rPr lang="es-ES" sz="2400" dirty="0" err="1"/>
              <a:t>españois</a:t>
            </a:r>
            <a:r>
              <a:rPr lang="es-ES" sz="2400" dirty="0"/>
              <a:t> </a:t>
            </a:r>
            <a:r>
              <a:rPr lang="es-ES" sz="2400" dirty="0" err="1"/>
              <a:t>sofren</a:t>
            </a:r>
            <a:r>
              <a:rPr lang="es-ES" sz="2400" dirty="0"/>
              <a:t> a </a:t>
            </a:r>
            <a:r>
              <a:rPr lang="es-ES" sz="2400" b="1" u="sng" dirty="0"/>
              <a:t>influencia </a:t>
            </a:r>
            <a:r>
              <a:rPr lang="es-ES" sz="2400" b="1" u="sng" dirty="0" smtClean="0"/>
              <a:t>de: 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- </a:t>
            </a:r>
            <a:r>
              <a:rPr lang="es-ES" sz="2400" b="1" dirty="0" smtClean="0"/>
              <a:t>Ilustrados </a:t>
            </a:r>
            <a:r>
              <a:rPr lang="es-ES" sz="2400" b="1" dirty="0"/>
              <a:t>franceses </a:t>
            </a:r>
            <a:r>
              <a:rPr lang="es-ES" sz="2400" dirty="0"/>
              <a:t>(Voltaire, Montesquieu, Rousseau),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 experiencia </a:t>
            </a:r>
            <a:r>
              <a:rPr lang="es-ES" sz="2400" b="1" dirty="0"/>
              <a:t>política e Constitucional dos EE.UU 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D</a:t>
            </a:r>
            <a:r>
              <a:rPr lang="es-ES" sz="2400" dirty="0" smtClean="0"/>
              <a:t>os </a:t>
            </a:r>
            <a:r>
              <a:rPr lang="es-ES" sz="2400" dirty="0"/>
              <a:t>principios da </a:t>
            </a:r>
            <a:r>
              <a:rPr lang="es-ES" sz="2400" b="1" dirty="0"/>
              <a:t>Revolución </a:t>
            </a:r>
            <a:r>
              <a:rPr lang="es-ES" sz="2400" b="1" dirty="0" smtClean="0"/>
              <a:t>francesa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P</a:t>
            </a:r>
            <a:r>
              <a:rPr lang="es-ES" sz="2400" dirty="0" smtClean="0"/>
              <a:t>ostulados </a:t>
            </a:r>
            <a:r>
              <a:rPr lang="es-ES" sz="2400" dirty="0"/>
              <a:t>económicos de </a:t>
            </a:r>
            <a:r>
              <a:rPr lang="es-ES" sz="2400" b="1" dirty="0"/>
              <a:t>Adam Smith</a:t>
            </a:r>
            <a:r>
              <a:rPr lang="es-ES" sz="2400" dirty="0"/>
              <a:t>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sector que </a:t>
            </a:r>
            <a:r>
              <a:rPr lang="es-ES" sz="2400" dirty="0" err="1"/>
              <a:t>defende</a:t>
            </a:r>
            <a:r>
              <a:rPr lang="es-ES" sz="2400" dirty="0"/>
              <a:t> o liberalismo é </a:t>
            </a:r>
            <a:r>
              <a:rPr lang="es-ES" sz="2400" b="1" dirty="0" err="1"/>
              <a:t>moi</a:t>
            </a:r>
            <a:r>
              <a:rPr lang="es-ES" sz="2400" b="1" dirty="0"/>
              <a:t> minoritario </a:t>
            </a:r>
            <a:r>
              <a:rPr lang="es-ES" sz="2400" dirty="0"/>
              <a:t>e está formado esencialmente polos </a:t>
            </a:r>
            <a:r>
              <a:rPr lang="es-ES" sz="2400" b="1" dirty="0"/>
              <a:t>grupos </a:t>
            </a:r>
            <a:r>
              <a:rPr lang="es-ES" sz="2400" b="1" dirty="0" err="1"/>
              <a:t>máis</a:t>
            </a:r>
            <a:r>
              <a:rPr lang="es-ES" sz="2400" b="1" dirty="0"/>
              <a:t> </a:t>
            </a:r>
            <a:r>
              <a:rPr lang="es-ES" sz="2400" b="1" dirty="0" err="1"/>
              <a:t>instruídos</a:t>
            </a:r>
            <a:r>
              <a:rPr lang="es-ES" sz="2400" b="1" dirty="0"/>
              <a:t> </a:t>
            </a:r>
            <a:r>
              <a:rPr lang="es-ES" sz="2400" dirty="0"/>
              <a:t>e con </a:t>
            </a:r>
            <a:r>
              <a:rPr lang="es-ES" sz="2400" dirty="0" err="1"/>
              <a:t>maior</a:t>
            </a:r>
            <a:r>
              <a:rPr lang="es-ES" sz="2400" dirty="0"/>
              <a:t> preparación </a:t>
            </a:r>
            <a:r>
              <a:rPr lang="es-ES" sz="2400" dirty="0" smtClean="0"/>
              <a:t>intelectual:</a:t>
            </a:r>
          </a:p>
          <a:p>
            <a:pPr algn="just"/>
            <a:r>
              <a:rPr lang="es-ES" sz="2400" dirty="0"/>
              <a:t>P</a:t>
            </a:r>
            <a:r>
              <a:rPr lang="es-ES" sz="2400" dirty="0" smtClean="0"/>
              <a:t>rofesores</a:t>
            </a:r>
            <a:r>
              <a:rPr lang="es-ES" sz="2400" dirty="0"/>
              <a:t>, </a:t>
            </a:r>
            <a:r>
              <a:rPr lang="es-ES" sz="2400" dirty="0" err="1"/>
              <a:t>avogados</a:t>
            </a:r>
            <a:r>
              <a:rPr lang="es-ES" sz="2400" dirty="0"/>
              <a:t>, altos funcionarios e </a:t>
            </a:r>
            <a:r>
              <a:rPr lang="es-ES" sz="2400" dirty="0" err="1"/>
              <a:t>tamén</a:t>
            </a:r>
            <a:r>
              <a:rPr lang="es-ES" sz="2400" dirty="0"/>
              <a:t> </a:t>
            </a:r>
            <a:r>
              <a:rPr lang="es-ES" sz="2400" dirty="0" err="1"/>
              <a:t>algúns</a:t>
            </a:r>
            <a:r>
              <a:rPr lang="es-ES" sz="2400" dirty="0"/>
              <a:t> clérigos </a:t>
            </a:r>
            <a:r>
              <a:rPr lang="es-ES" sz="2400" dirty="0" err="1"/>
              <a:t>liberais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Entre </a:t>
            </a:r>
            <a:r>
              <a:rPr lang="es-ES" sz="2400" dirty="0"/>
              <a:t>os </a:t>
            </a:r>
            <a:r>
              <a:rPr lang="es-ES" sz="2400" dirty="0" err="1"/>
              <a:t>personaxes</a:t>
            </a:r>
            <a:r>
              <a:rPr lang="es-ES" sz="2400" dirty="0"/>
              <a:t> que </a:t>
            </a:r>
            <a:r>
              <a:rPr lang="es-ES" sz="2400" dirty="0" err="1"/>
              <a:t>tiveron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trascendencia </a:t>
            </a:r>
            <a:r>
              <a:rPr lang="es-ES" sz="2400" dirty="0" err="1"/>
              <a:t>neste</a:t>
            </a:r>
            <a:r>
              <a:rPr lang="es-ES" sz="2400" dirty="0"/>
              <a:t> período </a:t>
            </a:r>
            <a:r>
              <a:rPr lang="es-ES" sz="2400" dirty="0" smtClean="0"/>
              <a:t>destacan: </a:t>
            </a:r>
          </a:p>
          <a:p>
            <a:pPr algn="just"/>
            <a:r>
              <a:rPr lang="es-ES" sz="2400" b="1" dirty="0" smtClean="0"/>
              <a:t>Muñoz </a:t>
            </a:r>
            <a:r>
              <a:rPr lang="es-ES" sz="2400" b="1" dirty="0"/>
              <a:t>Torrero, Conde de </a:t>
            </a:r>
            <a:r>
              <a:rPr lang="es-ES" sz="2400" b="1" dirty="0" err="1"/>
              <a:t>Toreno</a:t>
            </a:r>
            <a:r>
              <a:rPr lang="es-ES" sz="2400" b="1" dirty="0"/>
              <a:t>, Alcalá Galiano</a:t>
            </a:r>
            <a:r>
              <a:rPr lang="es-ES" sz="2400" dirty="0"/>
              <a:t>.</a:t>
            </a:r>
            <a:r>
              <a:rPr lang="es-ES" sz="2400" b="1" u="sng" dirty="0"/>
              <a:t> </a:t>
            </a:r>
            <a:endParaRPr lang="es-ES" sz="2400" dirty="0"/>
          </a:p>
        </p:txBody>
      </p:sp>
      <p:pic>
        <p:nvPicPr>
          <p:cNvPr id="4098" name="Picture 2" descr="Logros del liberalismo español entre 1812 y 1929 – Diego Sánchez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09" y="1313309"/>
            <a:ext cx="6152991" cy="40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624" y="309489"/>
            <a:ext cx="58581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ESTABLECEMENTO DO </a:t>
            </a:r>
            <a:r>
              <a:rPr lang="es-ES" sz="2400" b="1" u="sng" dirty="0" smtClean="0"/>
              <a:t>LIBERALISMO   DOUTRINARIO.  1833-1868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Trala</a:t>
            </a:r>
            <a:r>
              <a:rPr lang="es-ES" sz="2400" dirty="0" smtClean="0"/>
              <a:t> </a:t>
            </a:r>
            <a:r>
              <a:rPr lang="es-ES" sz="2400" dirty="0"/>
              <a:t>experiencia napoleónica e en plena Europa da Restauración, </a:t>
            </a:r>
            <a:r>
              <a:rPr lang="es-ES" sz="2400" b="1" dirty="0"/>
              <a:t>a burguesía europea trata de evitar ser identificada  </a:t>
            </a:r>
            <a:r>
              <a:rPr lang="es-ES" sz="2400" b="1" dirty="0" err="1"/>
              <a:t>cos</a:t>
            </a:r>
            <a:r>
              <a:rPr lang="es-ES" sz="2400" b="1" dirty="0"/>
              <a:t> “excesos” da Revolución </a:t>
            </a:r>
            <a:r>
              <a:rPr lang="es-ES" sz="2400" b="1" dirty="0" smtClean="0"/>
              <a:t>francesa. </a:t>
            </a:r>
          </a:p>
          <a:p>
            <a:pPr algn="just"/>
            <a:r>
              <a:rPr lang="es-ES" sz="2400" b="1" dirty="0"/>
              <a:t>O</a:t>
            </a:r>
            <a:r>
              <a:rPr lang="es-ES" sz="2400" b="1" dirty="0" smtClean="0"/>
              <a:t> Liberalismo </a:t>
            </a:r>
            <a:r>
              <a:rPr lang="es-ES" sz="2400" b="1" dirty="0" err="1" smtClean="0"/>
              <a:t>vólvese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máis</a:t>
            </a:r>
            <a:r>
              <a:rPr lang="es-ES" sz="2400" b="1" dirty="0" smtClean="0"/>
              <a:t> conservador e </a:t>
            </a:r>
            <a:r>
              <a:rPr lang="es-ES" sz="2400" b="1" dirty="0" err="1" smtClean="0"/>
              <a:t>convértese</a:t>
            </a:r>
            <a:r>
              <a:rPr lang="es-ES" sz="2400" b="1" dirty="0" smtClean="0"/>
              <a:t> en:</a:t>
            </a:r>
          </a:p>
          <a:p>
            <a:pPr algn="just"/>
            <a:r>
              <a:rPr lang="es-ES" sz="2400" b="1" dirty="0"/>
              <a:t> </a:t>
            </a:r>
            <a:r>
              <a:rPr lang="es-ES" sz="2400" b="1" dirty="0" smtClean="0"/>
              <a:t>                    Liberalismo </a:t>
            </a:r>
            <a:r>
              <a:rPr lang="es-ES" sz="2400" b="1" dirty="0" err="1" smtClean="0"/>
              <a:t>doutrinario</a:t>
            </a:r>
            <a:endParaRPr lang="es-ES" sz="2400" b="1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burguesía </a:t>
            </a:r>
            <a:r>
              <a:rPr lang="es-ES" sz="2400" dirty="0" err="1"/>
              <a:t>deixa</a:t>
            </a:r>
            <a:r>
              <a:rPr lang="es-ES" sz="2400" dirty="0"/>
              <a:t> de ser revolucionaria e trata de </a:t>
            </a:r>
            <a:r>
              <a:rPr lang="es-ES" sz="2400" dirty="0" err="1"/>
              <a:t>manterse</a:t>
            </a:r>
            <a:r>
              <a:rPr lang="es-ES" sz="2400" dirty="0"/>
              <a:t> no poder, </a:t>
            </a:r>
            <a:r>
              <a:rPr lang="es-ES" sz="2400" dirty="0" err="1"/>
              <a:t>achegándose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clases </a:t>
            </a:r>
            <a:r>
              <a:rPr lang="es-ES" sz="2400" dirty="0" err="1"/>
              <a:t>privilexiadas</a:t>
            </a:r>
            <a:r>
              <a:rPr lang="es-ES" sz="2400" dirty="0"/>
              <a:t>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 smtClean="0"/>
              <a:t>Réxime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 smtClean="0"/>
              <a:t>“ A </a:t>
            </a:r>
            <a:r>
              <a:rPr lang="es-ES" sz="2400" b="1" dirty="0"/>
              <a:t>burguesía </a:t>
            </a:r>
            <a:r>
              <a:rPr lang="es-ES" sz="2400" b="1" dirty="0" err="1"/>
              <a:t>aristocratízase</a:t>
            </a:r>
            <a:r>
              <a:rPr lang="es-ES" sz="2400" b="1" dirty="0"/>
              <a:t> e a aristocracia </a:t>
            </a:r>
            <a:r>
              <a:rPr lang="es-ES" sz="2400" b="1" dirty="0" err="1" smtClean="0"/>
              <a:t>aburguésase</a:t>
            </a:r>
            <a:r>
              <a:rPr lang="es-ES" sz="2400" b="1" dirty="0" smtClean="0"/>
              <a:t> “ </a:t>
            </a:r>
            <a:endParaRPr lang="es-ES" sz="2400" b="1" dirty="0"/>
          </a:p>
        </p:txBody>
      </p:sp>
      <p:pic>
        <p:nvPicPr>
          <p:cNvPr id="5126" name="Picture 6" descr="El gatopardo (1963) - Filmaffi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55" y="82201"/>
            <a:ext cx="4738398" cy="68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8" y="126609"/>
            <a:ext cx="65235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PRINCIPIOS DO LIBERALISMO DOUTRINARIO:</a:t>
            </a:r>
          </a:p>
          <a:p>
            <a:pPr algn="just"/>
            <a:r>
              <a:rPr lang="es-ES" sz="2400" dirty="0" smtClean="0"/>
              <a:t>- As </a:t>
            </a:r>
            <a:r>
              <a:rPr lang="es-ES" sz="2400" b="1" dirty="0" err="1"/>
              <a:t>constitucións</a:t>
            </a:r>
            <a:r>
              <a:rPr lang="es-ES" sz="2400" b="1" dirty="0"/>
              <a:t> </a:t>
            </a:r>
            <a:r>
              <a:rPr lang="es-ES" sz="2400" b="1" dirty="0" err="1"/>
              <a:t>xa</a:t>
            </a:r>
            <a:r>
              <a:rPr lang="es-ES" sz="2400" b="1" dirty="0"/>
              <a:t> non emanan da </a:t>
            </a:r>
            <a:r>
              <a:rPr lang="es-ES" sz="2400" b="1" dirty="0" err="1"/>
              <a:t>vontade</a:t>
            </a:r>
            <a:r>
              <a:rPr lang="es-ES" sz="2400" b="1" dirty="0"/>
              <a:t> nacional,</a:t>
            </a:r>
            <a:r>
              <a:rPr lang="es-ES" sz="2400" dirty="0"/>
              <a:t> </a:t>
            </a:r>
            <a:r>
              <a:rPr lang="es-ES" sz="2400" dirty="0" err="1"/>
              <a:t>senón</a:t>
            </a:r>
            <a:r>
              <a:rPr lang="es-ES" sz="2400" dirty="0"/>
              <a:t> de </a:t>
            </a:r>
            <a:r>
              <a:rPr lang="es-ES" sz="2400" dirty="0" err="1"/>
              <a:t>concesións</a:t>
            </a:r>
            <a:r>
              <a:rPr lang="es-ES" sz="2400" dirty="0"/>
              <a:t> da </a:t>
            </a:r>
            <a:r>
              <a:rPr lang="es-ES" sz="2400" dirty="0" err="1"/>
              <a:t>Coroa</a:t>
            </a:r>
            <a:r>
              <a:rPr lang="es-ES" sz="2400" dirty="0"/>
              <a:t> (cartas </a:t>
            </a:r>
            <a:r>
              <a:rPr lang="es-ES" sz="2400" dirty="0" err="1"/>
              <a:t>outorgadas</a:t>
            </a:r>
            <a:r>
              <a:rPr lang="es-ES" sz="2400" dirty="0"/>
              <a:t>)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b="1" dirty="0" err="1"/>
              <a:t>froito</a:t>
            </a:r>
            <a:r>
              <a:rPr lang="es-ES" sz="2400" b="1" dirty="0"/>
              <a:t> do pacto entre a </a:t>
            </a:r>
            <a:r>
              <a:rPr lang="es-ES" sz="2400" b="1" dirty="0" err="1"/>
              <a:t>Coroa</a:t>
            </a:r>
            <a:r>
              <a:rPr lang="es-ES" sz="2400" b="1" dirty="0"/>
              <a:t> e os representantes da nación. </a:t>
            </a:r>
            <a:endParaRPr lang="es-ES" sz="2400" b="1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Xa</a:t>
            </a:r>
            <a:r>
              <a:rPr lang="es-ES" sz="2400" dirty="0" smtClean="0"/>
              <a:t> </a:t>
            </a:r>
            <a:r>
              <a:rPr lang="es-ES" sz="2400" b="1" dirty="0"/>
              <a:t>non se contemplan os “</a:t>
            </a:r>
            <a:r>
              <a:rPr lang="es-ES" sz="2400" b="1" dirty="0" err="1"/>
              <a:t>dereitos</a:t>
            </a:r>
            <a:r>
              <a:rPr lang="es-ES" sz="2400" b="1" dirty="0"/>
              <a:t> </a:t>
            </a:r>
            <a:r>
              <a:rPr lang="es-ES" sz="2400" b="1" dirty="0" err="1"/>
              <a:t>naturais</a:t>
            </a:r>
            <a:r>
              <a:rPr lang="es-ES" sz="2400" b="1" dirty="0"/>
              <a:t> do home” como </a:t>
            </a:r>
            <a:r>
              <a:rPr lang="es-ES" sz="2400" b="1" dirty="0" err="1"/>
              <a:t>universais</a:t>
            </a:r>
            <a:r>
              <a:rPr lang="es-ES" sz="2400" b="1" dirty="0"/>
              <a:t> e inalienables</a:t>
            </a:r>
            <a:r>
              <a:rPr lang="es-ES" sz="2400" dirty="0"/>
              <a:t>, </a:t>
            </a:r>
            <a:r>
              <a:rPr lang="es-ES" sz="2400" dirty="0" err="1"/>
              <a:t>fálase</a:t>
            </a:r>
            <a:r>
              <a:rPr lang="es-ES" sz="2400" dirty="0"/>
              <a:t> dos </a:t>
            </a:r>
            <a:r>
              <a:rPr lang="es-ES" sz="2400" dirty="0" err="1"/>
              <a:t>dereitos</a:t>
            </a:r>
            <a:r>
              <a:rPr lang="es-ES" sz="2400" dirty="0"/>
              <a:t> </a:t>
            </a:r>
            <a:r>
              <a:rPr lang="es-ES" sz="2400" dirty="0" err="1"/>
              <a:t>individuais</a:t>
            </a:r>
            <a:r>
              <a:rPr lang="es-ES" sz="2400" dirty="0"/>
              <a:t> dos “belgas”, </a:t>
            </a:r>
            <a:r>
              <a:rPr lang="es-ES" sz="2400" dirty="0" smtClean="0"/>
              <a:t>“</a:t>
            </a:r>
            <a:r>
              <a:rPr lang="es-ES" sz="2400" dirty="0" err="1" smtClean="0"/>
              <a:t>españois</a:t>
            </a:r>
            <a:r>
              <a:rPr lang="es-ES" sz="2400" dirty="0" smtClean="0"/>
              <a:t>”</a:t>
            </a:r>
            <a:endParaRPr lang="es-ES" sz="2400" dirty="0"/>
          </a:p>
          <a:p>
            <a:pPr algn="just"/>
            <a:r>
              <a:rPr lang="es-ES" sz="2400" dirty="0" smtClean="0"/>
              <a:t>- A </a:t>
            </a:r>
            <a:r>
              <a:rPr lang="es-ES" sz="2400" b="1" dirty="0"/>
              <a:t>colaboración entre o poder </a:t>
            </a:r>
            <a:r>
              <a:rPr lang="es-ES" sz="2400" b="1" dirty="0" err="1"/>
              <a:t>lexislativo</a:t>
            </a:r>
            <a:r>
              <a:rPr lang="es-ES" sz="2400" b="1" dirty="0"/>
              <a:t> e executivo </a:t>
            </a:r>
            <a:r>
              <a:rPr lang="es-ES" sz="2400" dirty="0" err="1"/>
              <a:t>substitúe</a:t>
            </a:r>
            <a:r>
              <a:rPr lang="es-ES" sz="2400" dirty="0"/>
              <a:t> á separación de poderes.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- O </a:t>
            </a:r>
            <a:r>
              <a:rPr lang="es-ES" sz="2400" b="1" dirty="0" err="1"/>
              <a:t>Rei</a:t>
            </a:r>
            <a:r>
              <a:rPr lang="es-ES" sz="2400" b="1" dirty="0"/>
              <a:t> ve incrementado os </a:t>
            </a:r>
            <a:r>
              <a:rPr lang="es-ES" sz="2400" b="1" dirty="0" err="1"/>
              <a:t>seus</a:t>
            </a:r>
            <a:r>
              <a:rPr lang="es-ES" sz="2400" b="1" dirty="0"/>
              <a:t> poderes</a:t>
            </a:r>
            <a:r>
              <a:rPr lang="es-ES" sz="2400" dirty="0"/>
              <a:t>, fundamentalmente no </a:t>
            </a:r>
            <a:r>
              <a:rPr lang="es-ES" sz="2400" dirty="0" err="1"/>
              <a:t>lexislativo</a:t>
            </a:r>
            <a:r>
              <a:rPr lang="es-ES" sz="2400" dirty="0"/>
              <a:t> (veto absoluto e participa </a:t>
            </a:r>
            <a:r>
              <a:rPr lang="es-ES" sz="2400" dirty="0" err="1"/>
              <a:t>na</a:t>
            </a:r>
            <a:r>
              <a:rPr lang="es-ES" sz="2400" dirty="0"/>
              <a:t> reforma constitucional...).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- O </a:t>
            </a:r>
            <a:r>
              <a:rPr lang="es-ES" sz="2400" b="1" dirty="0"/>
              <a:t>Parlamento </a:t>
            </a:r>
            <a:r>
              <a:rPr lang="es-ES" sz="2400" b="1" dirty="0" err="1"/>
              <a:t>divídese</a:t>
            </a:r>
            <a:r>
              <a:rPr lang="es-ES" sz="2400" b="1" dirty="0"/>
              <a:t> en 2 cámaras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Baixa</a:t>
            </a:r>
            <a:r>
              <a:rPr lang="es-ES" sz="2400" dirty="0"/>
              <a:t>, </a:t>
            </a:r>
            <a:r>
              <a:rPr lang="es-ES" sz="2400" dirty="0" err="1"/>
              <a:t>elixida</a:t>
            </a:r>
            <a:r>
              <a:rPr lang="es-ES" sz="2400" dirty="0"/>
              <a:t> por </a:t>
            </a:r>
            <a:r>
              <a:rPr lang="es-ES" sz="2400" b="1" dirty="0"/>
              <a:t>un </a:t>
            </a:r>
            <a:r>
              <a:rPr lang="es-ES" sz="2400" b="1" dirty="0" err="1"/>
              <a:t>moi</a:t>
            </a:r>
            <a:r>
              <a:rPr lang="es-ES" sz="2400" b="1" dirty="0"/>
              <a:t> reducido </a:t>
            </a:r>
            <a:r>
              <a:rPr lang="es-ES" sz="2400" b="1" dirty="0" err="1"/>
              <a:t>corpo</a:t>
            </a:r>
            <a:r>
              <a:rPr lang="es-ES" sz="2400" b="1" dirty="0"/>
              <a:t> electoral</a:t>
            </a:r>
            <a:r>
              <a:rPr lang="es-ES" sz="2400" dirty="0"/>
              <a:t>,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Alta: </a:t>
            </a:r>
            <a:r>
              <a:rPr lang="es-ES" sz="2400" dirty="0" err="1" smtClean="0"/>
              <a:t>acolle</a:t>
            </a:r>
            <a:r>
              <a:rPr lang="es-ES" sz="2400" dirty="0" smtClean="0"/>
              <a:t> </a:t>
            </a:r>
            <a:r>
              <a:rPr lang="es-ES" sz="2400" dirty="0" err="1"/>
              <a:t>ás</a:t>
            </a:r>
            <a:r>
              <a:rPr lang="es-ES" sz="2400" dirty="0"/>
              <a:t> clases </a:t>
            </a:r>
            <a:r>
              <a:rPr lang="es-ES" sz="2400" dirty="0" err="1"/>
              <a:t>sociais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elevadas, alta burguesía, </a:t>
            </a:r>
            <a:r>
              <a:rPr lang="es-ES" sz="2400" dirty="0" err="1"/>
              <a:t>nobreza</a:t>
            </a:r>
            <a:r>
              <a:rPr lang="es-ES" sz="2400" dirty="0"/>
              <a:t> </a:t>
            </a:r>
            <a:r>
              <a:rPr lang="es-ES" sz="2400" dirty="0" err="1" smtClean="0"/>
              <a:t>terratenente</a:t>
            </a:r>
            <a:r>
              <a:rPr lang="es-ES" sz="2400" dirty="0" smtClean="0"/>
              <a:t>…</a:t>
            </a:r>
            <a:endParaRPr lang="es-ES" sz="2400" dirty="0"/>
          </a:p>
        </p:txBody>
      </p:sp>
      <p:pic>
        <p:nvPicPr>
          <p:cNvPr id="3" name="Picture 2" descr="ALBERTO LISTA Y LOS ORÍGENES DEL LIBER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07" y="-48286"/>
            <a:ext cx="4896016" cy="69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2690</Words>
  <Application>Microsoft Office PowerPoint</Application>
  <PresentationFormat>Panorámica</PresentationFormat>
  <Paragraphs>393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36</cp:revision>
  <dcterms:created xsi:type="dcterms:W3CDTF">2020-08-10T14:55:15Z</dcterms:created>
  <dcterms:modified xsi:type="dcterms:W3CDTF">2020-11-01T10:42:22Z</dcterms:modified>
</cp:coreProperties>
</file>