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07" r:id="rId20"/>
    <p:sldId id="308" r:id="rId21"/>
    <p:sldId id="309" r:id="rId22"/>
    <p:sldId id="310" r:id="rId23"/>
    <p:sldId id="311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297" r:id="rId33"/>
    <p:sldId id="298" r:id="rId34"/>
    <p:sldId id="294" r:id="rId35"/>
    <p:sldId id="295" r:id="rId36"/>
    <p:sldId id="296" r:id="rId37"/>
    <p:sldId id="292" r:id="rId38"/>
    <p:sldId id="293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57" r:id="rId50"/>
    <p:sldId id="258" r:id="rId51"/>
    <p:sldId id="259" r:id="rId52"/>
    <p:sldId id="260" r:id="rId53"/>
    <p:sldId id="264" r:id="rId54"/>
    <p:sldId id="265" r:id="rId55"/>
    <p:sldId id="266" r:id="rId56"/>
    <p:sldId id="267" r:id="rId57"/>
    <p:sldId id="268" r:id="rId58"/>
    <p:sldId id="269" r:id="rId59"/>
    <p:sldId id="270" r:id="rId60"/>
    <p:sldId id="271" r:id="rId61"/>
    <p:sldId id="272" r:id="rId62"/>
    <p:sldId id="273" r:id="rId63"/>
    <p:sldId id="274" r:id="rId64"/>
    <p:sldId id="275" r:id="rId65"/>
    <p:sldId id="276" r:id="rId66"/>
    <p:sldId id="277" r:id="rId67"/>
    <p:sldId id="278" r:id="rId68"/>
    <p:sldId id="279" r:id="rId69"/>
    <p:sldId id="280" r:id="rId70"/>
    <p:sldId id="281" r:id="rId71"/>
    <p:sldId id="261" r:id="rId72"/>
    <p:sldId id="262" r:id="rId73"/>
    <p:sldId id="263" r:id="rId7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6163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382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7687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5495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1578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1777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945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8669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989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1006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4021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6F2B-46C7-4F3F-BFC2-0576E69411E9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547C8-61B1-4FC4-8AAA-44A0D89CAE0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086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78808" y="0"/>
            <a:ext cx="9811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400" dirty="0" smtClean="0"/>
              <a:t>SURREALISMO</a:t>
            </a:r>
            <a:endParaRPr lang="gl-ES" sz="4400" dirty="0"/>
          </a:p>
        </p:txBody>
      </p:sp>
      <p:pic>
        <p:nvPicPr>
          <p:cNvPr id="1026" name="Picture 2" descr="https://arteconbenicio.com/wp-content/uploads/2022/02/surrealismo-figurat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6" y="691278"/>
            <a:ext cx="7012141" cy="607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rtout.com.br/wp-content/uploads/2019/02/Surrealismo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95" y="691278"/>
            <a:ext cx="4029486" cy="606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6032" y="137160"/>
            <a:ext cx="455371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Dentro do Surrealismo podemos distinguir </a:t>
            </a:r>
            <a:r>
              <a:rPr lang="es-ES" sz="2000" b="1" dirty="0"/>
              <a:t>2 </a:t>
            </a:r>
            <a:r>
              <a:rPr lang="es-ES" sz="2000" b="1" dirty="0" err="1"/>
              <a:t>correntes</a:t>
            </a:r>
            <a:r>
              <a:rPr lang="es-ES" sz="2000" b="1" dirty="0"/>
              <a:t>: </a:t>
            </a:r>
            <a:endParaRPr lang="es-ES" sz="2000" b="1" dirty="0" smtClean="0"/>
          </a:p>
          <a:p>
            <a:pPr algn="just"/>
            <a:endParaRPr lang="es-ES" sz="2000" b="1" dirty="0"/>
          </a:p>
          <a:p>
            <a:pPr marL="342900" indent="-342900" algn="just">
              <a:buFontTx/>
              <a:buChar char="-"/>
            </a:pPr>
            <a:r>
              <a:rPr lang="es-ES" sz="2000" b="1" dirty="0" smtClean="0"/>
              <a:t>A </a:t>
            </a:r>
            <a:r>
              <a:rPr lang="es-ES" sz="2000" b="1" dirty="0" err="1"/>
              <a:t>corrente</a:t>
            </a:r>
            <a:r>
              <a:rPr lang="es-ES" sz="2000" b="1" dirty="0"/>
              <a:t> </a:t>
            </a:r>
            <a:r>
              <a:rPr lang="es-ES" sz="2000" b="1" dirty="0" err="1"/>
              <a:t>automatista</a:t>
            </a:r>
            <a:r>
              <a:rPr lang="es-ES" sz="2000" b="1" dirty="0"/>
              <a:t> </a:t>
            </a:r>
            <a:r>
              <a:rPr lang="es-ES" sz="2000" dirty="0"/>
              <a:t>(</a:t>
            </a:r>
            <a:r>
              <a:rPr lang="es-ES" sz="2000" dirty="0" err="1"/>
              <a:t>Masson</a:t>
            </a:r>
            <a:r>
              <a:rPr lang="es-ES" sz="2000" dirty="0"/>
              <a:t>, Miró, Max Ernst...) </a:t>
            </a:r>
            <a:endParaRPr lang="es-ES" sz="2000" dirty="0" smtClean="0"/>
          </a:p>
          <a:p>
            <a:pPr marL="342900" indent="-342900" algn="just">
              <a:buFontTx/>
              <a:buChar char="-"/>
            </a:pPr>
            <a:r>
              <a:rPr lang="es-ES" sz="2000" b="1" dirty="0"/>
              <a:t>A</a:t>
            </a:r>
            <a:r>
              <a:rPr lang="es-ES" sz="2000" b="1" dirty="0" smtClean="0"/>
              <a:t> </a:t>
            </a:r>
            <a:r>
              <a:rPr lang="es-ES" sz="2000" b="1" dirty="0" err="1"/>
              <a:t>Corrente</a:t>
            </a:r>
            <a:r>
              <a:rPr lang="es-ES" sz="2000" b="1" dirty="0"/>
              <a:t> onírica </a:t>
            </a:r>
            <a:r>
              <a:rPr lang="es-ES" sz="2000" dirty="0"/>
              <a:t>(</a:t>
            </a:r>
            <a:r>
              <a:rPr lang="es-ES" sz="2000" dirty="0" err="1"/>
              <a:t>Magritte</a:t>
            </a:r>
            <a:r>
              <a:rPr lang="es-ES" sz="2000" dirty="0"/>
              <a:t>, Dalí...).</a:t>
            </a:r>
          </a:p>
          <a:p>
            <a:pPr lvl="0" algn="just"/>
            <a:endParaRPr lang="es-ES" sz="2000" dirty="0" smtClean="0"/>
          </a:p>
          <a:p>
            <a:pPr lvl="0" algn="just"/>
            <a:r>
              <a:rPr lang="es-ES" sz="2000" b="1" u="sng" dirty="0" err="1" smtClean="0"/>
              <a:t>Corrente</a:t>
            </a:r>
            <a:r>
              <a:rPr lang="es-ES" sz="2000" b="1" u="sng" dirty="0" smtClean="0"/>
              <a:t> </a:t>
            </a:r>
            <a:r>
              <a:rPr lang="es-ES" sz="2000" b="1" u="sng" dirty="0" err="1"/>
              <a:t>automatista</a:t>
            </a:r>
            <a:r>
              <a:rPr lang="es-ES" sz="2000" b="1" u="sng" dirty="0"/>
              <a:t>: </a:t>
            </a:r>
            <a:endParaRPr lang="es-ES" sz="2000" b="1" u="sng" dirty="0" smtClean="0"/>
          </a:p>
          <a:p>
            <a:pPr lvl="0" algn="just"/>
            <a:r>
              <a:rPr lang="es-ES" sz="2000" dirty="0" smtClean="0"/>
              <a:t>O </a:t>
            </a:r>
            <a:r>
              <a:rPr lang="es-ES" sz="2000" dirty="0"/>
              <a:t>artista reproduce un universo de símbolos, </a:t>
            </a:r>
            <a:r>
              <a:rPr lang="es-ES" sz="2000" dirty="0" err="1"/>
              <a:t>ás</a:t>
            </a:r>
            <a:r>
              <a:rPr lang="es-ES" sz="2000" dirty="0"/>
              <a:t> veces abstractos, que </a:t>
            </a:r>
            <a:r>
              <a:rPr lang="es-ES" sz="2000" dirty="0" err="1"/>
              <a:t>xorden</a:t>
            </a:r>
            <a:r>
              <a:rPr lang="es-ES" sz="2000" dirty="0"/>
              <a:t> do inconsciente e </a:t>
            </a:r>
            <a:r>
              <a:rPr lang="es-ES" sz="2000" dirty="0" err="1"/>
              <a:t>ó</a:t>
            </a:r>
            <a:r>
              <a:rPr lang="es-ES" sz="2000" dirty="0"/>
              <a:t> azar, representados de forma rápida e </a:t>
            </a:r>
            <a:r>
              <a:rPr lang="es-ES" sz="2000" dirty="0" err="1"/>
              <a:t>fluída</a:t>
            </a:r>
            <a:r>
              <a:rPr lang="es-ES" sz="2000" dirty="0"/>
              <a:t>. </a:t>
            </a:r>
            <a:endParaRPr lang="es-ES" sz="2000" dirty="0" smtClean="0"/>
          </a:p>
          <a:p>
            <a:pPr lvl="0" algn="just"/>
            <a:endParaRPr lang="es-ES" sz="2000" i="1" dirty="0"/>
          </a:p>
          <a:p>
            <a:pPr lvl="0" algn="just"/>
            <a:r>
              <a:rPr lang="es-ES" sz="2000" dirty="0" smtClean="0"/>
              <a:t>Aspiran </a:t>
            </a:r>
            <a:r>
              <a:rPr lang="es-ES" sz="2000" dirty="0"/>
              <a:t>a liberar a </a:t>
            </a:r>
            <a:r>
              <a:rPr lang="es-ES" sz="2000" dirty="0" err="1"/>
              <a:t>imaxinación</a:t>
            </a:r>
            <a:r>
              <a:rPr lang="es-ES" sz="2000" dirty="0"/>
              <a:t> por medio do acceso </a:t>
            </a:r>
            <a:r>
              <a:rPr lang="es-ES" sz="2000" dirty="0" err="1"/>
              <a:t>ó</a:t>
            </a:r>
            <a:r>
              <a:rPr lang="es-ES" sz="2000" dirty="0"/>
              <a:t> inconsciente a través </a:t>
            </a:r>
            <a:r>
              <a:rPr lang="es-ES" sz="2000" dirty="0" err="1"/>
              <a:t>dun</a:t>
            </a:r>
            <a:r>
              <a:rPr lang="es-ES" sz="2000" dirty="0"/>
              <a:t> proceso de libre asociación do que </a:t>
            </a:r>
            <a:r>
              <a:rPr lang="es-ES" sz="2000" dirty="0" err="1"/>
              <a:t>flúen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e ideas inesperadas. </a:t>
            </a:r>
            <a:endParaRPr lang="es-ES" sz="2000" dirty="0" smtClean="0"/>
          </a:p>
          <a:p>
            <a:pPr lvl="0" algn="just"/>
            <a:endParaRPr lang="es-ES" sz="2000" dirty="0"/>
          </a:p>
          <a:p>
            <a:pPr lvl="0" algn="just"/>
            <a:r>
              <a:rPr lang="es-ES" sz="2000" dirty="0" smtClean="0"/>
              <a:t>O </a:t>
            </a:r>
            <a:r>
              <a:rPr lang="es-ES" sz="2000" dirty="0"/>
              <a:t>autor é un espectador que escapa </a:t>
            </a:r>
            <a:r>
              <a:rPr lang="es-ES" sz="2000" dirty="0" err="1"/>
              <a:t>ó</a:t>
            </a:r>
            <a:r>
              <a:rPr lang="es-ES" sz="2000" dirty="0"/>
              <a:t> control consciente e que provoca </a:t>
            </a:r>
            <a:r>
              <a:rPr lang="es-ES" sz="2000" dirty="0" err="1"/>
              <a:t>enxeñosos</a:t>
            </a:r>
            <a:r>
              <a:rPr lang="es-ES" sz="2000" dirty="0"/>
              <a:t> equívocos </a:t>
            </a:r>
            <a:r>
              <a:rPr lang="es-ES" sz="2000" dirty="0" err="1"/>
              <a:t>visuais</a:t>
            </a:r>
            <a:r>
              <a:rPr lang="es-ES" sz="2000" dirty="0"/>
              <a:t>.</a:t>
            </a:r>
          </a:p>
          <a:p>
            <a:r>
              <a:rPr lang="es-ES" dirty="0"/>
              <a:t> 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85" y="36790"/>
            <a:ext cx="5038344" cy="68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" y="91440"/>
            <a:ext cx="457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</a:t>
            </a:r>
            <a:r>
              <a:rPr lang="es-ES" sz="2000" dirty="0" err="1"/>
              <a:t>prol</a:t>
            </a:r>
            <a:r>
              <a:rPr lang="es-ES" sz="2000" dirty="0"/>
              <a:t> da experimentación do automatismo, </a:t>
            </a:r>
            <a:r>
              <a:rPr lang="es-ES" sz="2000" dirty="0" err="1"/>
              <a:t>nun</a:t>
            </a:r>
            <a:r>
              <a:rPr lang="es-ES" sz="2000" dirty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momento </a:t>
            </a:r>
            <a:r>
              <a:rPr lang="es-ES" sz="2000" dirty="0" err="1"/>
              <a:t>recorreron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xogo</a:t>
            </a:r>
            <a:r>
              <a:rPr lang="es-ES" sz="2000" dirty="0"/>
              <a:t> do “</a:t>
            </a:r>
            <a:r>
              <a:rPr lang="es-ES" sz="2000" dirty="0" err="1"/>
              <a:t>cadavre</a:t>
            </a:r>
            <a:r>
              <a:rPr lang="es-ES" sz="2000" dirty="0"/>
              <a:t> </a:t>
            </a:r>
            <a:r>
              <a:rPr lang="es-ES" sz="2000" dirty="0" err="1"/>
              <a:t>exquis</a:t>
            </a:r>
            <a:r>
              <a:rPr lang="es-ES" sz="2000" dirty="0"/>
              <a:t>” (cadáver exquisito) no que cada un dos participantes </a:t>
            </a:r>
            <a:r>
              <a:rPr lang="es-ES" sz="2000" dirty="0" err="1"/>
              <a:t>debuxan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cabeza, un tronco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uns</a:t>
            </a:r>
            <a:r>
              <a:rPr lang="es-ES" sz="2000" dirty="0"/>
              <a:t> </a:t>
            </a:r>
            <a:r>
              <a:rPr lang="es-ES" sz="2000" dirty="0" err="1"/>
              <a:t>membros</a:t>
            </a:r>
            <a:r>
              <a:rPr lang="es-ES" sz="2000" dirty="0"/>
              <a:t>, </a:t>
            </a:r>
            <a:r>
              <a:rPr lang="es-ES" sz="2000" dirty="0" err="1"/>
              <a:t>dobrando</a:t>
            </a:r>
            <a:r>
              <a:rPr lang="es-ES" sz="2000" dirty="0"/>
              <a:t> o papel </a:t>
            </a:r>
            <a:r>
              <a:rPr lang="es-ES" sz="2000" dirty="0" err="1"/>
              <a:t>despois</a:t>
            </a:r>
            <a:r>
              <a:rPr lang="es-ES" sz="2000" dirty="0"/>
              <a:t> do </a:t>
            </a:r>
            <a:r>
              <a:rPr lang="es-ES" sz="2000" dirty="0" err="1"/>
              <a:t>seu</a:t>
            </a:r>
            <a:r>
              <a:rPr lang="es-ES" sz="2000" dirty="0"/>
              <a:t> turno, de </a:t>
            </a:r>
            <a:r>
              <a:rPr lang="es-ES" sz="2000" dirty="0" err="1"/>
              <a:t>xeito</a:t>
            </a:r>
            <a:r>
              <a:rPr lang="es-ES" sz="2000" dirty="0"/>
              <a:t> que non se </a:t>
            </a:r>
            <a:r>
              <a:rPr lang="es-ES" sz="2000" dirty="0" err="1"/>
              <a:t>vexa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contribución.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estrañas</a:t>
            </a:r>
            <a:r>
              <a:rPr lang="es-ES" sz="2000" dirty="0"/>
              <a:t> ”criaturas” resultantes </a:t>
            </a:r>
            <a:r>
              <a:rPr lang="es-ES" sz="2000" dirty="0" err="1"/>
              <a:t>serviron</a:t>
            </a:r>
            <a:r>
              <a:rPr lang="es-ES" sz="2000" dirty="0"/>
              <a:t> a Miró de inspiración para 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.</a:t>
            </a:r>
          </a:p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 err="1"/>
              <a:t>Masson</a:t>
            </a:r>
            <a:r>
              <a:rPr lang="es-ES" sz="2000" dirty="0"/>
              <a:t> e Miró realizaron </a:t>
            </a:r>
            <a:r>
              <a:rPr lang="es-ES" sz="2000" dirty="0" err="1"/>
              <a:t>debuxos</a:t>
            </a:r>
            <a:r>
              <a:rPr lang="es-ES" sz="2000" dirty="0"/>
              <a:t> a pluma, </a:t>
            </a:r>
            <a:r>
              <a:rPr lang="es-ES" sz="2000" dirty="0" err="1"/>
              <a:t>sen</a:t>
            </a:r>
            <a:r>
              <a:rPr lang="es-ES" sz="2000" dirty="0"/>
              <a:t> ter </a:t>
            </a:r>
            <a:r>
              <a:rPr lang="es-ES" sz="2000" dirty="0" err="1"/>
              <a:t>unha</a:t>
            </a:r>
            <a:r>
              <a:rPr lang="es-ES" sz="2000" dirty="0"/>
              <a:t> idea consciente do tema deslizando  a pluma velozmente e </a:t>
            </a:r>
            <a:r>
              <a:rPr lang="es-ES" sz="2000" dirty="0" err="1"/>
              <a:t>ó</a:t>
            </a:r>
            <a:r>
              <a:rPr lang="es-ES" sz="2000" dirty="0"/>
              <a:t> azar.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Con </a:t>
            </a:r>
            <a:r>
              <a:rPr lang="es-ES" sz="2000" dirty="0"/>
              <a:t>este método </a:t>
            </a:r>
            <a:r>
              <a:rPr lang="es-ES" sz="2000" dirty="0" err="1"/>
              <a:t>emerxían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, </a:t>
            </a:r>
            <a:r>
              <a:rPr lang="es-ES" sz="2000" dirty="0" err="1"/>
              <a:t>algunhas</a:t>
            </a:r>
            <a:r>
              <a:rPr lang="es-ES" sz="2000" dirty="0"/>
              <a:t> respectadas polo autor, e </a:t>
            </a:r>
            <a:r>
              <a:rPr lang="es-ES" sz="2000" dirty="0" err="1"/>
              <a:t>outras</a:t>
            </a:r>
            <a:r>
              <a:rPr lang="es-ES" sz="2000" dirty="0"/>
              <a:t> servían de </a:t>
            </a:r>
            <a:r>
              <a:rPr lang="es-ES" sz="2000" dirty="0" err="1"/>
              <a:t>suxestión</a:t>
            </a:r>
            <a:r>
              <a:rPr lang="es-ES" sz="2000" dirty="0"/>
              <a:t> para a </a:t>
            </a:r>
            <a:r>
              <a:rPr lang="es-ES" sz="2000" dirty="0" err="1"/>
              <a:t>súa</a:t>
            </a:r>
            <a:r>
              <a:rPr lang="es-ES" sz="2000" dirty="0"/>
              <a:t> elaboración.</a:t>
            </a:r>
          </a:p>
        </p:txBody>
      </p:sp>
      <p:pic>
        <p:nvPicPr>
          <p:cNvPr id="9218" name="Picture 2" descr="https://www.amorosart.com/image-oeuvre-une_etoile_de_craie-1000-1000-119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12" y="91439"/>
            <a:ext cx="5214831" cy="67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0624" y="640080"/>
            <a:ext cx="371246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Max Ernst </a:t>
            </a:r>
            <a:r>
              <a:rPr lang="es-ES" sz="2000" dirty="0" err="1"/>
              <a:t>descubriu</a:t>
            </a:r>
            <a:r>
              <a:rPr lang="es-ES" sz="2000" dirty="0"/>
              <a:t> o </a:t>
            </a:r>
            <a:r>
              <a:rPr lang="es-ES" sz="2000" b="1" dirty="0"/>
              <a:t>“</a:t>
            </a:r>
            <a:r>
              <a:rPr lang="es-ES" sz="2000" b="1" dirty="0" err="1"/>
              <a:t>Frottage</a:t>
            </a:r>
            <a:r>
              <a:rPr lang="es-ES" sz="2000" b="1" dirty="0"/>
              <a:t>”.</a:t>
            </a:r>
            <a:r>
              <a:rPr lang="es-ES" sz="2000" dirty="0"/>
              <a:t> segundo el o auténtico equivalente da escritura automática. </a:t>
            </a:r>
            <a:endParaRPr lang="es-ES" sz="2000" dirty="0" smtClean="0"/>
          </a:p>
          <a:p>
            <a:pPr algn="just"/>
            <a:r>
              <a:rPr lang="es-ES" sz="2000" dirty="0" smtClean="0"/>
              <a:t>Colocaba </a:t>
            </a:r>
            <a:r>
              <a:rPr lang="es-ES" sz="2000" dirty="0"/>
              <a:t>follas de papel sobre madeira </a:t>
            </a:r>
            <a:r>
              <a:rPr lang="es-ES" sz="2000" dirty="0" err="1"/>
              <a:t>ó</a:t>
            </a:r>
            <a:r>
              <a:rPr lang="es-ES" sz="2000" dirty="0"/>
              <a:t> azar e </a:t>
            </a:r>
            <a:r>
              <a:rPr lang="es-ES" sz="2000" dirty="0" err="1"/>
              <a:t>frotábaas</a:t>
            </a:r>
            <a:r>
              <a:rPr lang="es-ES" sz="2000" dirty="0"/>
              <a:t> </a:t>
            </a:r>
            <a:r>
              <a:rPr lang="es-ES" sz="2000" dirty="0" err="1"/>
              <a:t>cunha</a:t>
            </a:r>
            <a:r>
              <a:rPr lang="es-ES" sz="2000" dirty="0"/>
              <a:t> </a:t>
            </a:r>
            <a:r>
              <a:rPr lang="es-ES" sz="2000" dirty="0" err="1"/>
              <a:t>barriña</a:t>
            </a:r>
            <a:r>
              <a:rPr lang="es-ES" sz="2000" dirty="0"/>
              <a:t> de carbón. Con este </a:t>
            </a:r>
            <a:r>
              <a:rPr lang="es-ES" sz="2000" dirty="0" err="1"/>
              <a:t>procedemento</a:t>
            </a:r>
            <a:r>
              <a:rPr lang="es-ES" sz="2000" dirty="0"/>
              <a:t> </a:t>
            </a:r>
            <a:r>
              <a:rPr lang="es-ES" sz="2000" dirty="0" err="1"/>
              <a:t>acadaba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sucesión de </a:t>
            </a:r>
            <a:r>
              <a:rPr lang="es-ES" sz="2000" dirty="0" err="1"/>
              <a:t>imaxes</a:t>
            </a:r>
            <a:r>
              <a:rPr lang="es-ES" sz="2000" dirty="0"/>
              <a:t> </a:t>
            </a:r>
            <a:r>
              <a:rPr lang="es-ES" sz="2000" dirty="0" err="1"/>
              <a:t>contraditorias</a:t>
            </a:r>
            <a:r>
              <a:rPr lang="es-ES" sz="2000" dirty="0"/>
              <a:t> </a:t>
            </a:r>
            <a:r>
              <a:rPr lang="es-ES" sz="2000" dirty="0" err="1"/>
              <a:t>superpostas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O autor canario Óscar Domínguez </a:t>
            </a:r>
            <a:r>
              <a:rPr lang="es-ES" sz="2000" dirty="0" err="1"/>
              <a:t>iniciou</a:t>
            </a:r>
            <a:r>
              <a:rPr lang="es-ES" sz="2000" dirty="0"/>
              <a:t> a </a:t>
            </a:r>
            <a:r>
              <a:rPr lang="es-ES" sz="2000" b="1" dirty="0"/>
              <a:t>“</a:t>
            </a:r>
            <a:r>
              <a:rPr lang="es-ES" sz="2000" b="1" dirty="0" err="1"/>
              <a:t>decalcomanía</a:t>
            </a:r>
            <a:r>
              <a:rPr lang="es-ES" sz="2000" b="1" dirty="0"/>
              <a:t>”, </a:t>
            </a:r>
            <a:r>
              <a:rPr lang="es-ES" sz="2000" dirty="0" err="1"/>
              <a:t>esparexendo</a:t>
            </a:r>
            <a:r>
              <a:rPr lang="es-ES" sz="2000" dirty="0"/>
              <a:t> gouache negro sobre </a:t>
            </a:r>
            <a:r>
              <a:rPr lang="es-ES" sz="2000" dirty="0" err="1"/>
              <a:t>unha</a:t>
            </a:r>
            <a:r>
              <a:rPr lang="es-ES" sz="2000" dirty="0"/>
              <a:t> folla de papel, aplicando </a:t>
            </a:r>
            <a:r>
              <a:rPr lang="es-ES" sz="2000" dirty="0" err="1"/>
              <a:t>enriba</a:t>
            </a:r>
            <a:r>
              <a:rPr lang="es-ES" sz="2000" dirty="0"/>
              <a:t> </a:t>
            </a:r>
            <a:r>
              <a:rPr lang="es-ES" sz="2000" dirty="0" err="1"/>
              <a:t>outra</a:t>
            </a:r>
            <a:r>
              <a:rPr lang="es-ES" sz="2000" dirty="0"/>
              <a:t> folla sobre a que se </a:t>
            </a:r>
            <a:r>
              <a:rPr lang="es-ES" sz="2000" dirty="0" err="1"/>
              <a:t>fai</a:t>
            </a:r>
            <a:r>
              <a:rPr lang="es-ES" sz="2000" dirty="0"/>
              <a:t> presión leve e que logo se despegaba con </a:t>
            </a:r>
            <a:r>
              <a:rPr lang="es-ES" sz="2000" dirty="0" err="1"/>
              <a:t>coidado</a:t>
            </a:r>
            <a:r>
              <a:rPr lang="es-ES" sz="2000" dirty="0"/>
              <a:t> antes de que a pintura secase.</a:t>
            </a:r>
          </a:p>
          <a:p>
            <a:r>
              <a:rPr lang="es-ES" dirty="0"/>
              <a:t> </a:t>
            </a:r>
          </a:p>
        </p:txBody>
      </p:sp>
      <p:pic>
        <p:nvPicPr>
          <p:cNvPr id="10244" name="Picture 4" descr="https://lh3.googleusercontent.com/H-enTWL8z3_GiB2a5yJPNtgSF4faIVlZJ1EP5Mpiw00uLsoJFfjZ94JT27yzSehJRjv15QrfeZR2FnlUM5EZVIhUQ2AbrZMXEoeeonO1jMQGnpExxNfjOoE8v7gUi7MYPb7m2MiIrCgS5Lv0XoSxorKF6HJbhA_zQx5DX-7RJXjpm0FH1g78Y0642Y9HNFvhu73wH14O1g41fNGPSCZwQrBfUnXH1R5FaMUp0__R0MQUuRQ03cjMU_MG2IhnbwCJEKGxPhgEaDjhvBOqimh6oxRGcy5BbOn5kqBWUZdyliZ4q_JhF3m6_yyuIlLaDtNu5mu1GP-LaqYBJVwQkCfl3P94lZ57XKzolISfumtznU967y2_o7dZNnAoP7BohykDjajymbaWYltllKfIWur0rJw3rcfQhglhonlGTZMe8EanJ5Gnj9HX0F-SmYC-bFpO0EgOYI8I_EIx8d7fFjdketg3MoFkLMCx8nrq97GPtBe4hUKJQHe-bd25YEkRFTJR3G6ie9y-Z5PkSQwfiedqx6684wCWW843GmkVOO3Pr3FOktG93wGe7EE2v5PmYbHvGkX0denqCgNDSO4ThC_6qbYZUTlrQ-2084_zZp_N113E3CU1ZdCdWPGFxDj855rtBHCgouRnTR3hMInarFy7KWRl56NGDQXBBa8Hq6xUlDLSqSGzOlR8KfwQzqlhNrOIrMtbrkLqy28Li0kAhO8=w780-h65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2" y="3688195"/>
            <a:ext cx="3653154" cy="30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se4.mm.bing.net/th/id/OIP.LTEhQkwwOUGrxzEtCkWNUgHaGG?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79" y="124664"/>
            <a:ext cx="3941064" cy="32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1752" y="128016"/>
            <a:ext cx="446227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b="1" u="sng" dirty="0" err="1"/>
              <a:t>Corrente</a:t>
            </a:r>
            <a:r>
              <a:rPr lang="es-ES" sz="2000" b="1" u="sng" dirty="0"/>
              <a:t> onírica: </a:t>
            </a:r>
            <a:endParaRPr lang="es-ES" sz="2000" b="1" u="sng" dirty="0" smtClean="0"/>
          </a:p>
          <a:p>
            <a:pPr lvl="0" algn="just"/>
            <a:r>
              <a:rPr lang="es-ES" sz="2000" dirty="0" smtClean="0"/>
              <a:t>O </a:t>
            </a:r>
            <a:r>
              <a:rPr lang="es-ES" sz="2000" dirty="0"/>
              <a:t>artista recrea </a:t>
            </a:r>
            <a:r>
              <a:rPr lang="es-ES" sz="2000" dirty="0" err="1"/>
              <a:t>asociacións</a:t>
            </a:r>
            <a:r>
              <a:rPr lang="es-ES" sz="2000" dirty="0"/>
              <a:t> </a:t>
            </a:r>
            <a:r>
              <a:rPr lang="es-ES" sz="2000" dirty="0" err="1"/>
              <a:t>estrañas</a:t>
            </a:r>
            <a:r>
              <a:rPr lang="es-ES" sz="2000" dirty="0"/>
              <a:t> e </a:t>
            </a:r>
            <a:r>
              <a:rPr lang="es-ES" sz="2000" dirty="0" err="1"/>
              <a:t>desacougantes</a:t>
            </a:r>
            <a:r>
              <a:rPr lang="es-ES" sz="2000" dirty="0"/>
              <a:t> propias do mundo dos </a:t>
            </a:r>
            <a:r>
              <a:rPr lang="es-ES" sz="2000" dirty="0" err="1"/>
              <a:t>soños</a:t>
            </a:r>
            <a:r>
              <a:rPr lang="es-ES" sz="2000" dirty="0"/>
              <a:t>, </a:t>
            </a:r>
            <a:r>
              <a:rPr lang="es-ES" sz="2000" dirty="0" err="1"/>
              <a:t>atendendo</a:t>
            </a:r>
            <a:r>
              <a:rPr lang="es-ES" sz="2000" dirty="0"/>
              <a:t> </a:t>
            </a:r>
            <a:r>
              <a:rPr lang="es-ES" sz="2000" dirty="0" err="1"/>
              <a:t>ás</a:t>
            </a:r>
            <a:r>
              <a:rPr lang="es-ES" sz="2000" dirty="0"/>
              <a:t> normas </a:t>
            </a:r>
            <a:r>
              <a:rPr lang="es-ES" sz="2000" dirty="0" err="1"/>
              <a:t>tradicionais</a:t>
            </a:r>
            <a:r>
              <a:rPr lang="es-ES" sz="2000" dirty="0"/>
              <a:t> de representación figurativas.</a:t>
            </a:r>
          </a:p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/>
              <a:t>Dalí introduce o método </a:t>
            </a:r>
            <a:r>
              <a:rPr lang="es-ES" sz="2000" b="1" dirty="0"/>
              <a:t>“paranoico crítico”. </a:t>
            </a:r>
            <a:r>
              <a:rPr lang="es-ES" sz="2000" dirty="0"/>
              <a:t>Segundo Dalí, o que vemos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cousas</a:t>
            </a:r>
            <a:r>
              <a:rPr lang="es-ES" sz="2000" dirty="0"/>
              <a:t> non está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cousas</a:t>
            </a:r>
            <a:r>
              <a:rPr lang="es-ES" sz="2000" dirty="0"/>
              <a:t>, </a:t>
            </a:r>
            <a:r>
              <a:rPr lang="es-ES" sz="2000" dirty="0" err="1"/>
              <a:t>senón</a:t>
            </a:r>
            <a:r>
              <a:rPr lang="es-ES" sz="2000" dirty="0"/>
              <a:t> no fondo da </a:t>
            </a:r>
            <a:r>
              <a:rPr lang="es-ES" sz="2000" dirty="0" err="1"/>
              <a:t>nosa</a:t>
            </a:r>
            <a:r>
              <a:rPr lang="es-ES" sz="2000" dirty="0"/>
              <a:t> alma, por </a:t>
            </a:r>
            <a:r>
              <a:rPr lang="es-ES" sz="2000" dirty="0" err="1"/>
              <a:t>iso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método consiste en buscar racionalmente </a:t>
            </a:r>
            <a:r>
              <a:rPr lang="es-ES" sz="2000" dirty="0" err="1"/>
              <a:t>xerar</a:t>
            </a:r>
            <a:r>
              <a:rPr lang="es-ES" sz="2000" dirty="0"/>
              <a:t> </a:t>
            </a:r>
            <a:r>
              <a:rPr lang="es-ES" sz="2000" dirty="0" err="1"/>
              <a:t>ambigüidades</a:t>
            </a:r>
            <a:r>
              <a:rPr lang="es-ES" sz="2000" dirty="0"/>
              <a:t> que </a:t>
            </a:r>
            <a:r>
              <a:rPr lang="es-ES" sz="2000" dirty="0" err="1"/>
              <a:t>fagan</a:t>
            </a:r>
            <a:r>
              <a:rPr lang="es-ES" sz="2000" dirty="0"/>
              <a:t> aflorar o inconsciente do espectador cando interpreta a obra. </a:t>
            </a:r>
            <a:endParaRPr lang="es-ES" sz="2000" dirty="0" smtClean="0"/>
          </a:p>
          <a:p>
            <a:pPr algn="just"/>
            <a:endParaRPr lang="es-ES" sz="900" dirty="0"/>
          </a:p>
          <a:p>
            <a:pPr algn="just"/>
            <a:r>
              <a:rPr lang="es-ES" sz="2000" dirty="0" err="1" smtClean="0"/>
              <a:t>Mentres</a:t>
            </a:r>
            <a:r>
              <a:rPr lang="es-ES" sz="2000" dirty="0" smtClean="0"/>
              <a:t> </a:t>
            </a:r>
            <a:r>
              <a:rPr lang="es-ES" sz="2000" dirty="0"/>
              <a:t>que o automatismo libera o inconsciente do artista </a:t>
            </a:r>
            <a:r>
              <a:rPr lang="es-ES" sz="2000" dirty="0" err="1"/>
              <a:t>sen</a:t>
            </a:r>
            <a:r>
              <a:rPr lang="es-ES" sz="2000" dirty="0"/>
              <a:t> </a:t>
            </a:r>
            <a:r>
              <a:rPr lang="es-ES" sz="2000" dirty="0" err="1"/>
              <a:t>deixar</a:t>
            </a:r>
            <a:r>
              <a:rPr lang="es-ES" sz="2000" dirty="0"/>
              <a:t> </a:t>
            </a:r>
            <a:r>
              <a:rPr lang="es-ES" sz="2000" dirty="0" err="1"/>
              <a:t>intervir</a:t>
            </a:r>
            <a:r>
              <a:rPr lang="es-ES" sz="2000" dirty="0"/>
              <a:t> para nada a razón, Dalí, intencionada e racionalmente, busca que </a:t>
            </a:r>
            <a:r>
              <a:rPr lang="es-ES" sz="2000" dirty="0" err="1"/>
              <a:t>sexa</a:t>
            </a:r>
            <a:r>
              <a:rPr lang="es-ES" sz="2000" dirty="0"/>
              <a:t> o inconsciente do espectador o que se exprese, non o do autor.</a:t>
            </a:r>
          </a:p>
          <a:p>
            <a:r>
              <a:rPr lang="es-ES" dirty="0"/>
              <a:t> </a:t>
            </a:r>
          </a:p>
        </p:txBody>
      </p:sp>
      <p:pic>
        <p:nvPicPr>
          <p:cNvPr id="5" name="Picture 2" descr="https://pymstatic.com/130485/conversions/las-tres-edades-dali-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95" y="1051559"/>
            <a:ext cx="6954036" cy="53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60" y="402336"/>
            <a:ext cx="4123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Breton estaba en contra dos Trompe </a:t>
            </a:r>
            <a:r>
              <a:rPr lang="es-ES" sz="2000" dirty="0" err="1"/>
              <a:t>d´oeil</a:t>
            </a:r>
            <a:r>
              <a:rPr lang="es-ES" sz="2000" dirty="0"/>
              <a:t> (</a:t>
            </a:r>
            <a:r>
              <a:rPr lang="es-ES" sz="2000" dirty="0" err="1"/>
              <a:t>trampantoxos</a:t>
            </a:r>
            <a:r>
              <a:rPr lang="es-ES" sz="2000" dirty="0"/>
              <a:t>), </a:t>
            </a:r>
            <a:r>
              <a:rPr lang="es-ES" sz="2000" dirty="0" err="1"/>
              <a:t>ilusións</a:t>
            </a:r>
            <a:r>
              <a:rPr lang="es-ES" sz="2000" dirty="0"/>
              <a:t> ópticas creadas deliberadamente polo artista coa intención de </a:t>
            </a:r>
            <a:r>
              <a:rPr lang="es-ES" sz="2000" dirty="0" err="1"/>
              <a:t>enganar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espectador.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1939 expulsará a Dalí do </a:t>
            </a:r>
            <a:r>
              <a:rPr lang="es-ES" sz="2000" dirty="0" err="1"/>
              <a:t>movemento</a:t>
            </a:r>
            <a:r>
              <a:rPr lang="es-ES" sz="2000" dirty="0"/>
              <a:t>, entre </a:t>
            </a:r>
            <a:r>
              <a:rPr lang="es-ES" sz="2000" dirty="0" err="1"/>
              <a:t>outras</a:t>
            </a:r>
            <a:r>
              <a:rPr lang="es-ES" sz="2000" dirty="0"/>
              <a:t> </a:t>
            </a:r>
            <a:r>
              <a:rPr lang="es-ES" sz="2000" dirty="0" err="1"/>
              <a:t>razóns</a:t>
            </a:r>
            <a:r>
              <a:rPr lang="es-ES" sz="2000" dirty="0"/>
              <a:t>, </a:t>
            </a:r>
            <a:r>
              <a:rPr lang="es-ES" sz="2000" dirty="0" err="1"/>
              <a:t>pola</a:t>
            </a:r>
            <a:r>
              <a:rPr lang="es-ES" sz="2000" dirty="0"/>
              <a:t> evolución da obra de Dalí e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súa</a:t>
            </a:r>
            <a:r>
              <a:rPr lang="es-ES" sz="2000" dirty="0"/>
              <a:t> falta de compromiso político.</a:t>
            </a:r>
          </a:p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estoupar</a:t>
            </a:r>
            <a:r>
              <a:rPr lang="es-ES" sz="2000" dirty="0"/>
              <a:t> a II Guerra Mundial o </a:t>
            </a:r>
            <a:r>
              <a:rPr lang="es-ES" sz="2000" dirty="0" err="1"/>
              <a:t>movemento</a:t>
            </a:r>
            <a:r>
              <a:rPr lang="es-ES" sz="2000" dirty="0"/>
              <a:t> surrealista </a:t>
            </a:r>
            <a:r>
              <a:rPr lang="es-ES" sz="2000" dirty="0" err="1"/>
              <a:t>trasladouse</a:t>
            </a:r>
            <a:r>
              <a:rPr lang="es-ES" sz="2000" dirty="0"/>
              <a:t> ata os EE.UU. O automatismo dos surrealismo </a:t>
            </a:r>
            <a:r>
              <a:rPr lang="es-ES" sz="2000" dirty="0" err="1"/>
              <a:t>tivo</a:t>
            </a:r>
            <a:r>
              <a:rPr lang="es-ES" sz="2000" dirty="0"/>
              <a:t> un importante impacto na arte de posguerra na </a:t>
            </a:r>
            <a:r>
              <a:rPr lang="es-ES" sz="2000" dirty="0" err="1"/>
              <a:t>publicidade</a:t>
            </a:r>
            <a:r>
              <a:rPr lang="es-ES" sz="2000" dirty="0"/>
              <a:t>, no cine...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58" y="574143"/>
            <a:ext cx="6501103" cy="51527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04688" y="5870448"/>
            <a:ext cx="578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Exposición surrealista. Nova </a:t>
            </a:r>
            <a:r>
              <a:rPr lang="gl-ES" dirty="0" err="1" smtClean="0"/>
              <a:t>Iork</a:t>
            </a:r>
            <a:r>
              <a:rPr lang="gl-ES" dirty="0" smtClean="0"/>
              <a:t>. 1942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7305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4320" y="192024"/>
            <a:ext cx="1129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mundo da escultura surrealista pódese destacar a obra de </a:t>
            </a:r>
            <a:r>
              <a:rPr lang="es-ES" dirty="0" err="1"/>
              <a:t>Giacometti</a:t>
            </a:r>
            <a:r>
              <a:rPr lang="es-ES" dirty="0"/>
              <a:t>, Jean </a:t>
            </a:r>
            <a:r>
              <a:rPr lang="es-ES" dirty="0" err="1"/>
              <a:t>Arp</a:t>
            </a:r>
            <a:r>
              <a:rPr lang="es-ES" dirty="0"/>
              <a:t> e Henry Moore. </a:t>
            </a:r>
            <a:r>
              <a:rPr lang="es-ES" dirty="0" err="1"/>
              <a:t>Hai</a:t>
            </a:r>
            <a:r>
              <a:rPr lang="es-ES" dirty="0"/>
              <a:t> que destacar </a:t>
            </a:r>
            <a:r>
              <a:rPr lang="es-ES" dirty="0" err="1"/>
              <a:t>tamén</a:t>
            </a:r>
            <a:r>
              <a:rPr lang="es-ES" dirty="0"/>
              <a:t> á pintora mexicana Frida Kahlo que establecerá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síntese</a:t>
            </a:r>
            <a:r>
              <a:rPr lang="es-ES" dirty="0"/>
              <a:t> entre o Surrealismo e o Realismo Social.</a:t>
            </a:r>
          </a:p>
        </p:txBody>
      </p:sp>
      <p:pic>
        <p:nvPicPr>
          <p:cNvPr id="1026" name="Picture 2" descr="https://artshopper.es/wp-content/uploads/2016/03/Femme-Couch%C3%A9eReclining-Woman-1929-Bronze-27-x-44-x-16-cm-%C2%A9-The-Estate-of-Alberto-Giacomett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097280"/>
            <a:ext cx="3453500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28" y="1103531"/>
            <a:ext cx="2858533" cy="2298037"/>
          </a:xfrm>
          <a:prstGeom prst="rect">
            <a:avLst/>
          </a:prstGeom>
        </p:spPr>
      </p:pic>
      <p:pic>
        <p:nvPicPr>
          <p:cNvPr id="1028" name="Picture 4" descr="Three Points, 1939 - Henry Mo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63" y="3840480"/>
            <a:ext cx="3597529" cy="27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saatchiart.com/saatchi/1738436/art/9846897/8909843-SJUERRUP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49" y="838355"/>
            <a:ext cx="4664796" cy="58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472" y="402336"/>
            <a:ext cx="39867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De </a:t>
            </a:r>
            <a:r>
              <a:rPr lang="gl-ES" sz="2000" b="1" dirty="0" err="1" smtClean="0"/>
              <a:t>Chirico</a:t>
            </a:r>
            <a:r>
              <a:rPr lang="gl-ES" sz="2000" b="1" dirty="0" smtClean="0"/>
              <a:t>, precursor do Surrealismo</a:t>
            </a:r>
            <a:r>
              <a:rPr lang="gl-ES" sz="2000" dirty="0" smtClean="0"/>
              <a:t>:</a:t>
            </a:r>
          </a:p>
          <a:p>
            <a:pPr algn="just"/>
            <a:r>
              <a:rPr lang="es-ES" sz="2000" dirty="0" err="1"/>
              <a:t>I</a:t>
            </a:r>
            <a:r>
              <a:rPr lang="es-ES" sz="2000" dirty="0" err="1" smtClean="0"/>
              <a:t>nfluído</a:t>
            </a:r>
            <a:r>
              <a:rPr lang="es-ES" sz="2000" dirty="0" smtClean="0"/>
              <a:t>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psicoanálise</a:t>
            </a:r>
            <a:r>
              <a:rPr lang="es-ES" sz="2000" dirty="0"/>
              <a:t> de Freud,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pioneiro</a:t>
            </a:r>
            <a:r>
              <a:rPr lang="es-ES" sz="2000" dirty="0"/>
              <a:t> do surrealismo, </a:t>
            </a:r>
            <a:r>
              <a:rPr lang="es-ES" sz="2000" dirty="0" err="1"/>
              <a:t>pois</a:t>
            </a:r>
            <a:r>
              <a:rPr lang="es-ES" sz="2000" dirty="0"/>
              <a:t> obras </a:t>
            </a:r>
            <a:r>
              <a:rPr lang="es-ES" sz="2000" dirty="0" err="1"/>
              <a:t>súas</a:t>
            </a:r>
            <a:r>
              <a:rPr lang="es-ES" sz="2000" dirty="0"/>
              <a:t> poden considerarse surrealistas antes do </a:t>
            </a:r>
            <a:r>
              <a:rPr lang="es-ES" sz="2000" dirty="0" err="1"/>
              <a:t>nacemento</a:t>
            </a:r>
            <a:r>
              <a:rPr lang="es-ES" sz="2000" dirty="0"/>
              <a:t> do </a:t>
            </a:r>
            <a:r>
              <a:rPr lang="es-ES" sz="2000" dirty="0" err="1"/>
              <a:t>movemento</a:t>
            </a:r>
            <a:r>
              <a:rPr lang="es-ES" sz="2000" dirty="0"/>
              <a:t> surrealista.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intenta traducir os </a:t>
            </a:r>
            <a:r>
              <a:rPr lang="es-ES" sz="2000" dirty="0" err="1"/>
              <a:t>soños</a:t>
            </a:r>
            <a:r>
              <a:rPr lang="es-ES" sz="2000" dirty="0"/>
              <a:t> á vida real, plasmar o mundo do irracional con </a:t>
            </a:r>
            <a:r>
              <a:rPr lang="es-ES" sz="2000" dirty="0" err="1"/>
              <a:t>obxectos</a:t>
            </a:r>
            <a:r>
              <a:rPr lang="es-ES" sz="2000" dirty="0"/>
              <a:t> </a:t>
            </a:r>
            <a:r>
              <a:rPr lang="es-ES" sz="2000" dirty="0" err="1"/>
              <a:t>cotiáns</a:t>
            </a:r>
            <a:r>
              <a:rPr lang="es-ES" sz="2000" dirty="0"/>
              <a:t> creando contextos non </a:t>
            </a:r>
            <a:r>
              <a:rPr lang="es-ES" sz="2000" dirty="0" err="1"/>
              <a:t>habituais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ilóxica</a:t>
            </a:r>
            <a:r>
              <a:rPr lang="es-ES" sz="2000" dirty="0"/>
              <a:t>, pero verosímil. Transmite </a:t>
            </a:r>
            <a:r>
              <a:rPr lang="es-ES" sz="2000" dirty="0" err="1"/>
              <a:t>unha</a:t>
            </a:r>
            <a:r>
              <a:rPr lang="es-ES" sz="2000" dirty="0"/>
              <a:t> mirada perturbadora do </a:t>
            </a:r>
            <a:r>
              <a:rPr lang="es-ES" sz="2000" dirty="0" err="1"/>
              <a:t>cotián</a:t>
            </a:r>
            <a:r>
              <a:rPr lang="es-ES" sz="2000" dirty="0"/>
              <a:t>, un </a:t>
            </a:r>
            <a:r>
              <a:rPr lang="es-ES" sz="2000" dirty="0" err="1"/>
              <a:t>sentimento</a:t>
            </a:r>
            <a:r>
              <a:rPr lang="es-ES" sz="2000" dirty="0"/>
              <a:t> de profunda </a:t>
            </a:r>
            <a:r>
              <a:rPr lang="es-ES" sz="2000" dirty="0" err="1"/>
              <a:t>estrañeza</a:t>
            </a:r>
            <a:r>
              <a:rPr lang="es-ES" sz="2000" dirty="0"/>
              <a:t>,  impresión de </a:t>
            </a:r>
            <a:r>
              <a:rPr lang="es-ES" sz="2000" dirty="0" err="1"/>
              <a:t>baleiro</a:t>
            </a:r>
            <a:r>
              <a:rPr lang="es-ES" sz="2000" dirty="0"/>
              <a:t> e ausencia, desesperanza como </a:t>
            </a:r>
            <a:r>
              <a:rPr lang="es-ES" sz="2000" dirty="0" err="1"/>
              <a:t>unha</a:t>
            </a:r>
            <a:r>
              <a:rPr lang="es-ES" sz="2000" dirty="0"/>
              <a:t> condena de por vida, </a:t>
            </a:r>
            <a:r>
              <a:rPr lang="es-ES" sz="2000" dirty="0" err="1"/>
              <a:t>sen</a:t>
            </a:r>
            <a:r>
              <a:rPr lang="es-ES" sz="2000" dirty="0"/>
              <a:t> ningún signo de rebelión. </a:t>
            </a:r>
            <a:endParaRPr lang="gl-ES" sz="2000" dirty="0"/>
          </a:p>
        </p:txBody>
      </p:sp>
      <p:pic>
        <p:nvPicPr>
          <p:cNvPr id="4" name="Picture 2" descr="https://i.pinimg.com/originals/0c/a3/b0/0ca3b0874d3a583af3ca6dbeff7a46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98" y="685800"/>
            <a:ext cx="695561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6928" y="1728216"/>
            <a:ext cx="3474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vez de </a:t>
            </a:r>
            <a:r>
              <a:rPr lang="es-ES" sz="2000" dirty="0" err="1"/>
              <a:t>persoas</a:t>
            </a:r>
            <a:r>
              <a:rPr lang="es-ES" sz="2000" dirty="0"/>
              <a:t> pinta </a:t>
            </a:r>
            <a:r>
              <a:rPr lang="es-ES" sz="2000" dirty="0" err="1"/>
              <a:t>manequíns</a:t>
            </a:r>
            <a:r>
              <a:rPr lang="es-ES" sz="2000" dirty="0"/>
              <a:t>, estatuas </a:t>
            </a:r>
            <a:r>
              <a:rPr lang="es-ES" sz="2000" dirty="0" err="1"/>
              <a:t>sen</a:t>
            </a:r>
            <a:r>
              <a:rPr lang="es-ES" sz="2000" dirty="0"/>
              <a:t> rostro e siluetas </a:t>
            </a:r>
            <a:r>
              <a:rPr lang="es-ES" sz="2000" dirty="0" err="1"/>
              <a:t>baixo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luz </a:t>
            </a:r>
            <a:r>
              <a:rPr lang="es-ES" sz="2000" dirty="0" err="1"/>
              <a:t>crúa</a:t>
            </a:r>
            <a:r>
              <a:rPr lang="es-ES" sz="2000" dirty="0"/>
              <a:t> en rúas </a:t>
            </a:r>
            <a:r>
              <a:rPr lang="es-ES" sz="2000" dirty="0" err="1"/>
              <a:t>baleiras</a:t>
            </a:r>
            <a:r>
              <a:rPr lang="es-ES" sz="2000" dirty="0"/>
              <a:t>, con sombras alongadas, </a:t>
            </a:r>
            <a:r>
              <a:rPr lang="es-ES" sz="2000" dirty="0" err="1"/>
              <a:t>empregando</a:t>
            </a:r>
            <a:r>
              <a:rPr lang="es-ES" sz="2000" dirty="0"/>
              <a:t> contrastes extremos de luz e de sombra e </a:t>
            </a:r>
            <a:r>
              <a:rPr lang="es-ES" sz="2000" dirty="0" err="1"/>
              <a:t>cunha</a:t>
            </a:r>
            <a:r>
              <a:rPr lang="es-ES" sz="2000" dirty="0"/>
              <a:t> perspectiva empinada, </a:t>
            </a:r>
            <a:r>
              <a:rPr lang="es-ES" sz="2000" dirty="0" err="1"/>
              <a:t>prazas</a:t>
            </a:r>
            <a:r>
              <a:rPr lang="es-ES" sz="2000" dirty="0"/>
              <a:t> desertas bordeadas por pazos con arcadas e </a:t>
            </a:r>
            <a:r>
              <a:rPr lang="es-ES" sz="2000" dirty="0" smtClean="0"/>
              <a:t>pórticos.</a:t>
            </a:r>
            <a:endParaRPr lang="gl-ES" sz="2000" dirty="0"/>
          </a:p>
        </p:txBody>
      </p:sp>
      <p:pic>
        <p:nvPicPr>
          <p:cNvPr id="3" name="Picture 6" descr="https://cdn.finestresullarte.info/rivista/immagini/2020/fn/de-chirico-presente-e-pass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81" y="19397"/>
            <a:ext cx="5769351" cy="68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s1.wikiart.org/images/giorgio-de-chirico/mystery-and-melancholy-of-a-street-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261872"/>
            <a:ext cx="4129467" cy="50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03504" y="138487"/>
            <a:ext cx="1034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Os </a:t>
            </a:r>
            <a:r>
              <a:rPr lang="es-ES" sz="2000" dirty="0" err="1"/>
              <a:t>sentimentos</a:t>
            </a:r>
            <a:r>
              <a:rPr lang="es-ES" sz="2000" dirty="0"/>
              <a:t> de tristura, de morriña, de </a:t>
            </a:r>
            <a:r>
              <a:rPr lang="es-ES" sz="2000" dirty="0" err="1"/>
              <a:t>maxia</a:t>
            </a:r>
            <a:r>
              <a:rPr lang="es-ES" sz="2000" dirty="0"/>
              <a:t> sombría </a:t>
            </a:r>
            <a:r>
              <a:rPr lang="es-ES" sz="2000" dirty="0" err="1"/>
              <a:t>reflíctese</a:t>
            </a:r>
            <a:r>
              <a:rPr lang="es-ES" sz="2000" dirty="0"/>
              <a:t> nos títulos das </a:t>
            </a:r>
            <a:r>
              <a:rPr lang="es-ES" sz="2000" dirty="0" err="1"/>
              <a:t>súas</a:t>
            </a:r>
            <a:r>
              <a:rPr lang="es-ES" sz="2000" dirty="0"/>
              <a:t> obras: Misterio e melancolía </a:t>
            </a:r>
            <a:r>
              <a:rPr lang="es-ES" sz="2000" dirty="0" err="1"/>
              <a:t>dunha</a:t>
            </a:r>
            <a:r>
              <a:rPr lang="es-ES" sz="2000" dirty="0"/>
              <a:t> </a:t>
            </a:r>
            <a:r>
              <a:rPr lang="es-ES" sz="2000" dirty="0" smtClean="0"/>
              <a:t>rúa (1), </a:t>
            </a:r>
            <a:r>
              <a:rPr lang="es-ES" sz="2000" dirty="0"/>
              <a:t>Enigma da </a:t>
            </a:r>
            <a:r>
              <a:rPr lang="es-ES" sz="2000" dirty="0" smtClean="0"/>
              <a:t>hora (2), </a:t>
            </a:r>
            <a:r>
              <a:rPr lang="es-ES" sz="2000" dirty="0" err="1"/>
              <a:t>Nostalxia</a:t>
            </a:r>
            <a:r>
              <a:rPr lang="es-ES" sz="2000" dirty="0"/>
              <a:t> do </a:t>
            </a:r>
            <a:r>
              <a:rPr lang="es-ES" sz="2000" dirty="0" smtClean="0"/>
              <a:t>infinito(3)…</a:t>
            </a:r>
            <a:endParaRPr lang="gl-ES" sz="2000" dirty="0"/>
          </a:p>
        </p:txBody>
      </p:sp>
      <p:pic>
        <p:nvPicPr>
          <p:cNvPr id="1026" name="Picture 2" descr="https://i.pinimg.com/originals/5c/82/ab/5c82abb07f03e2af9f2e3d9904a52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4" y="2056425"/>
            <a:ext cx="4419600" cy="28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rtsdot.com/ADC/Art-ImgScreen-4.nsf/O/A-5ZKCFG/$FILE/Giorgio-de-chirico-the-nostalgia-of-the-infin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45" y="846373"/>
            <a:ext cx="2647247" cy="59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flipH="1">
            <a:off x="2388434" y="6488668"/>
            <a:ext cx="66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1                                                      2                                                             3                                         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666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historia-arte.com/_/eyJ0eXAiOiJKV1QiLCJhbGciOiJIUzI1NiJ9.eyJpbSI6WyJcL2FydHdvcmtcL2ltYWdlRmlsZVwvZjU5Zjk5YWI0Nzg0OWZjMDQ2MzNiOGYzZmJlZjVlM2MuanBnIiwicmVzaXplLDgwMCJdfQ.0NL9TMRSfnATqyIteTHZvFrQazj4xwBO__NPHHaQth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33" y="0"/>
            <a:ext cx="5374427" cy="68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84632" y="320040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/>
              <a:t>Magritte</a:t>
            </a:r>
            <a:r>
              <a:rPr lang="es-ES" sz="2000" b="1" dirty="0"/>
              <a:t>. 1898-1967: </a:t>
            </a:r>
            <a:endParaRPr lang="es-ES" sz="2000" b="1" dirty="0" smtClean="0"/>
          </a:p>
          <a:p>
            <a:pPr algn="just"/>
            <a:r>
              <a:rPr lang="es-ES" sz="2000" dirty="0" smtClean="0"/>
              <a:t>Nacido </a:t>
            </a:r>
            <a:r>
              <a:rPr lang="es-ES" sz="2000" dirty="0"/>
              <a:t>en </a:t>
            </a:r>
            <a:r>
              <a:rPr lang="es-ES" sz="2000" dirty="0" err="1"/>
              <a:t>Bélxica</a:t>
            </a:r>
            <a:r>
              <a:rPr lang="es-ES" sz="2000" dirty="0"/>
              <a:t>, en 1927 </a:t>
            </a:r>
            <a:r>
              <a:rPr lang="es-ES" sz="2000" dirty="0" err="1"/>
              <a:t>trasládase</a:t>
            </a:r>
            <a:r>
              <a:rPr lang="es-ES" sz="2000" dirty="0"/>
              <a:t> a París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coñece</a:t>
            </a:r>
            <a:r>
              <a:rPr lang="es-ES" sz="2000" dirty="0"/>
              <a:t> a Breton, Dalí, Miró. </a:t>
            </a:r>
            <a:r>
              <a:rPr lang="es-ES" sz="2000" dirty="0" err="1"/>
              <a:t>Influído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obra de </a:t>
            </a:r>
            <a:r>
              <a:rPr lang="es-ES" sz="2000" dirty="0" err="1"/>
              <a:t>De</a:t>
            </a:r>
            <a:r>
              <a:rPr lang="es-ES" sz="2000" dirty="0"/>
              <a:t> </a:t>
            </a:r>
            <a:r>
              <a:rPr lang="es-ES" sz="2000" dirty="0" err="1"/>
              <a:t>Chirico</a:t>
            </a:r>
            <a:r>
              <a:rPr lang="es-ES" sz="2000" dirty="0"/>
              <a:t>, </a:t>
            </a:r>
            <a:r>
              <a:rPr lang="es-ES" sz="2000" dirty="0" err="1"/>
              <a:t>amosa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</a:t>
            </a:r>
            <a:r>
              <a:rPr lang="es-ES" sz="2000" dirty="0" err="1"/>
              <a:t>unha</a:t>
            </a:r>
            <a:r>
              <a:rPr lang="es-ES" sz="2000" dirty="0"/>
              <a:t> atmosfera misteriosa e </a:t>
            </a:r>
            <a:r>
              <a:rPr lang="es-ES" sz="2000" dirty="0" err="1"/>
              <a:t>estraña</a:t>
            </a:r>
            <a:r>
              <a:rPr lang="es-ES" sz="2000" dirty="0"/>
              <a:t> na procura de rachar as </a:t>
            </a:r>
            <a:r>
              <a:rPr lang="es-ES" sz="2000" dirty="0" err="1"/>
              <a:t>fronteiras</a:t>
            </a:r>
            <a:r>
              <a:rPr lang="es-ES" sz="2000" dirty="0"/>
              <a:t> da percepción e crea un mundo inquietante, mestura de </a:t>
            </a:r>
            <a:r>
              <a:rPr lang="es-ES" sz="2000" dirty="0" err="1"/>
              <a:t>realidade</a:t>
            </a:r>
            <a:r>
              <a:rPr lang="es-ES" sz="2000" dirty="0"/>
              <a:t> e </a:t>
            </a:r>
            <a:r>
              <a:rPr lang="es-ES" sz="2000" dirty="0" smtClean="0"/>
              <a:t>ficción.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10" y="3312118"/>
            <a:ext cx="3283753" cy="32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0312" y="512064"/>
            <a:ext cx="38587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SURREALISMO:</a:t>
            </a:r>
            <a:endParaRPr lang="es-ES" sz="2000" dirty="0"/>
          </a:p>
          <a:p>
            <a:pPr algn="just"/>
            <a:r>
              <a:rPr lang="es-ES" sz="2000" dirty="0" err="1"/>
              <a:t>Corrente</a:t>
            </a:r>
            <a:r>
              <a:rPr lang="es-ES" sz="2000" dirty="0"/>
              <a:t> pictórica que se </a:t>
            </a:r>
            <a:r>
              <a:rPr lang="es-ES" sz="2000" dirty="0" err="1"/>
              <a:t>orixina</a:t>
            </a:r>
            <a:r>
              <a:rPr lang="es-ES" sz="2000" dirty="0"/>
              <a:t> en París e se </a:t>
            </a:r>
            <a:r>
              <a:rPr lang="es-ES" sz="2000" dirty="0" err="1"/>
              <a:t>desenvolve</a:t>
            </a:r>
            <a:r>
              <a:rPr lang="es-ES" sz="2000" dirty="0"/>
              <a:t> na época de entreguerras, desde os anos 20 e que </a:t>
            </a:r>
            <a:r>
              <a:rPr lang="es-ES" sz="2000" dirty="0" err="1"/>
              <a:t>vai</a:t>
            </a:r>
            <a:r>
              <a:rPr lang="es-ES" sz="2000" dirty="0"/>
              <a:t> ter no poeta Breton o </a:t>
            </a:r>
            <a:r>
              <a:rPr lang="es-ES" sz="2000" dirty="0" err="1"/>
              <a:t>seu</a:t>
            </a:r>
            <a:r>
              <a:rPr lang="es-ES" sz="2000" dirty="0"/>
              <a:t> principal líder e ideólogo.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/>
              <a:t>termo que </a:t>
            </a:r>
            <a:r>
              <a:rPr lang="es-ES" sz="2000" dirty="0" err="1"/>
              <a:t>dá</a:t>
            </a:r>
            <a:r>
              <a:rPr lang="es-ES" sz="2000" dirty="0"/>
              <a:t> </a:t>
            </a:r>
            <a:r>
              <a:rPr lang="es-ES" sz="2000" dirty="0" err="1"/>
              <a:t>nome</a:t>
            </a:r>
            <a:r>
              <a:rPr lang="es-ES" sz="2000" dirty="0"/>
              <a:t> o </a:t>
            </a:r>
            <a:r>
              <a:rPr lang="es-ES" sz="2000" dirty="0" err="1"/>
              <a:t>movemento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acuñado polo poeta </a:t>
            </a:r>
            <a:r>
              <a:rPr lang="es-ES" sz="2000" dirty="0" err="1"/>
              <a:t>Apollinaire</a:t>
            </a:r>
            <a:r>
              <a:rPr lang="es-ES" sz="2000" dirty="0"/>
              <a:t> en 1917 e posteriormente </a:t>
            </a:r>
            <a:r>
              <a:rPr lang="es-ES" sz="2000" dirty="0" err="1"/>
              <a:t>foi</a:t>
            </a:r>
            <a:r>
              <a:rPr lang="es-ES" sz="2000" dirty="0"/>
              <a:t> tomado como </a:t>
            </a:r>
            <a:r>
              <a:rPr lang="es-ES" sz="2000" dirty="0" err="1"/>
              <a:t>seu</a:t>
            </a:r>
            <a:r>
              <a:rPr lang="es-ES" sz="2000" dirty="0"/>
              <a:t> por Breton e </a:t>
            </a:r>
            <a:r>
              <a:rPr lang="es-ES" sz="2000" dirty="0" err="1"/>
              <a:t>outros</a:t>
            </a:r>
            <a:r>
              <a:rPr lang="es-ES" sz="2000" dirty="0"/>
              <a:t> poetas.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Entre </a:t>
            </a:r>
            <a:r>
              <a:rPr lang="es-ES" sz="2000" dirty="0"/>
              <a:t>os </a:t>
            </a:r>
            <a:r>
              <a:rPr lang="es-ES" sz="2000" dirty="0" err="1"/>
              <a:t>principais</a:t>
            </a:r>
            <a:r>
              <a:rPr lang="es-ES" sz="2000" dirty="0"/>
              <a:t> artistas destacan Max Ernst, </a:t>
            </a:r>
            <a:r>
              <a:rPr lang="es-ES" sz="2000" dirty="0" err="1"/>
              <a:t>Tanguy</a:t>
            </a:r>
            <a:r>
              <a:rPr lang="es-ES" sz="2000" dirty="0"/>
              <a:t>, </a:t>
            </a:r>
            <a:r>
              <a:rPr lang="es-ES" sz="2000" dirty="0" err="1"/>
              <a:t>Magritte</a:t>
            </a:r>
            <a:r>
              <a:rPr lang="es-ES" sz="2000" dirty="0"/>
              <a:t> e os pintores </a:t>
            </a:r>
            <a:r>
              <a:rPr lang="es-ES" sz="2000" dirty="0" err="1"/>
              <a:t>españois</a:t>
            </a:r>
            <a:r>
              <a:rPr lang="es-ES" sz="2000" dirty="0"/>
              <a:t> Dalí, Miró e o canario Óscar Domínguez. </a:t>
            </a:r>
          </a:p>
        </p:txBody>
      </p:sp>
      <p:pic>
        <p:nvPicPr>
          <p:cNvPr id="3074" name="Picture 2" descr="https://cdn0.unprofesor.com/es/posts/2/3/5/pintores_surrealistas_famosos_y_sus_obras_4532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08" y="1216152"/>
            <a:ext cx="7936392" cy="44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3192" y="320040"/>
            <a:ext cx="31546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Explorou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irracionalidade</a:t>
            </a:r>
            <a:r>
              <a:rPr lang="es-ES" sz="2000" dirty="0"/>
              <a:t> onírica, non a partir dos </a:t>
            </a:r>
            <a:r>
              <a:rPr lang="es-ES" sz="2000" dirty="0" err="1"/>
              <a:t>soños</a:t>
            </a:r>
            <a:r>
              <a:rPr lang="es-ES" sz="2000" dirty="0"/>
              <a:t>, </a:t>
            </a:r>
            <a:r>
              <a:rPr lang="es-ES" sz="2000" dirty="0" err="1"/>
              <a:t>senón</a:t>
            </a:r>
            <a:r>
              <a:rPr lang="es-ES" sz="2000" dirty="0"/>
              <a:t> a partir da propia </a:t>
            </a:r>
            <a:r>
              <a:rPr lang="es-ES" sz="2000" dirty="0" err="1"/>
              <a:t>realidade</a:t>
            </a:r>
            <a:r>
              <a:rPr lang="es-ES" sz="2000" dirty="0"/>
              <a:t>, de </a:t>
            </a:r>
            <a:r>
              <a:rPr lang="es-ES" sz="2000" dirty="0" err="1"/>
              <a:t>paradoxos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Fai</a:t>
            </a:r>
            <a:r>
              <a:rPr lang="es-ES" sz="2000" dirty="0" smtClean="0"/>
              <a:t> </a:t>
            </a:r>
            <a:r>
              <a:rPr lang="es-ES" sz="2000" dirty="0"/>
              <a:t>chocar realidades diversas. o positivo </a:t>
            </a:r>
            <a:r>
              <a:rPr lang="es-ES" sz="2000" dirty="0" err="1"/>
              <a:t>convértese</a:t>
            </a:r>
            <a:r>
              <a:rPr lang="es-ES" sz="2000" dirty="0"/>
              <a:t> en negativo, o día convive coa </a:t>
            </a:r>
            <a:r>
              <a:rPr lang="es-ES" sz="2000" dirty="0" err="1"/>
              <a:t>noite</a:t>
            </a:r>
            <a:r>
              <a:rPr lang="es-ES" sz="2000" dirty="0"/>
              <a:t>, o cristal contén a </a:t>
            </a:r>
            <a:r>
              <a:rPr lang="es-ES" sz="2000" dirty="0" err="1"/>
              <a:t>imaxe</a:t>
            </a:r>
            <a:r>
              <a:rPr lang="es-ES" sz="2000" dirty="0"/>
              <a:t> que se ve a través del...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/>
              <a:t>O </a:t>
            </a:r>
            <a:r>
              <a:rPr lang="es-ES" sz="2000" dirty="0" err="1"/>
              <a:t>espello</a:t>
            </a:r>
            <a:r>
              <a:rPr lang="es-ES" sz="2000" dirty="0"/>
              <a:t> falso de 1928 </a:t>
            </a:r>
            <a:r>
              <a:rPr lang="es-ES" sz="2000" dirty="0" err="1" smtClean="0"/>
              <a:t>Nesta</a:t>
            </a:r>
            <a:r>
              <a:rPr lang="es-ES" sz="2000" dirty="0" smtClean="0"/>
              <a:t> obra </a:t>
            </a:r>
            <a:r>
              <a:rPr lang="es-ES" sz="2000" dirty="0" err="1" smtClean="0"/>
              <a:t>obsérvase</a:t>
            </a:r>
            <a:r>
              <a:rPr lang="es-ES" sz="2000" dirty="0" smtClean="0"/>
              <a:t> </a:t>
            </a:r>
            <a:r>
              <a:rPr lang="es-ES" sz="2000" dirty="0"/>
              <a:t>o ceo dentro </a:t>
            </a:r>
            <a:r>
              <a:rPr lang="es-ES" sz="2000" dirty="0" err="1"/>
              <a:t>dunha</a:t>
            </a:r>
            <a:r>
              <a:rPr lang="es-ES" sz="2000" dirty="0"/>
              <a:t> pupila.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Esta </a:t>
            </a:r>
            <a:r>
              <a:rPr lang="es-ES" sz="2000" dirty="0"/>
              <a:t>non é </a:t>
            </a:r>
            <a:r>
              <a:rPr lang="es-ES" sz="2000" dirty="0" err="1"/>
              <a:t>unha</a:t>
            </a:r>
            <a:r>
              <a:rPr lang="es-ES" sz="2000" dirty="0"/>
              <a:t> pipa, de 1929. </a:t>
            </a:r>
            <a:r>
              <a:rPr lang="es-ES" sz="2000" dirty="0" err="1"/>
              <a:t>Chámase</a:t>
            </a:r>
            <a:r>
              <a:rPr lang="es-ES" sz="2000" dirty="0"/>
              <a:t> </a:t>
            </a:r>
            <a:r>
              <a:rPr lang="es-ES" sz="2000" dirty="0" err="1"/>
              <a:t>tamén</a:t>
            </a:r>
            <a:r>
              <a:rPr lang="es-ES" sz="2000" dirty="0"/>
              <a:t> a </a:t>
            </a:r>
            <a:r>
              <a:rPr lang="es-ES" sz="2000" dirty="0" err="1"/>
              <a:t>traizón</a:t>
            </a:r>
            <a:r>
              <a:rPr lang="es-ES" sz="2000" dirty="0"/>
              <a:t> das </a:t>
            </a:r>
            <a:r>
              <a:rPr lang="es-ES" sz="2000" dirty="0" err="1"/>
              <a:t>imaxes</a:t>
            </a:r>
            <a:r>
              <a:rPr lang="es-ES" sz="2000" dirty="0"/>
              <a:t>.</a:t>
            </a:r>
          </a:p>
        </p:txBody>
      </p:sp>
      <p:pic>
        <p:nvPicPr>
          <p:cNvPr id="10242" name="Picture 2" descr="https://www.saberespractico.com/wp-content/themes/imagination/esto-no-es-una-pi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92" y="417517"/>
            <a:ext cx="3783598" cy="28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historia-arte.com/_/eyJ0eXAiOiJKV1QiLCJhbGciOiJIUzI1NiJ9.eyJpbSI6WyJcL2FydHdvcmtcL2ltYWdlRmlsZVwvYW1hbnRlcy1tYWdyaXR0ZS5qcGciLCJyZXNpemVDcm9wLDMyMCwzMjAsQ1JPUF9CQUxBTkNFfGNyb3AsMzAwLDMwMCJdfQ.KHwaOkucE7so-FWnsMyFWCT2WFrr/MmDwO6iAM7XzB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05" y="3255216"/>
            <a:ext cx="3435537" cy="34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4.bp.blogspot.com/-dYntS_OE69k/Unsglno5x4I/AAAAAAAAAVc/x-7pI35URVI/s1600/Rene%CC%81+Magritte+-+El+falso+espejo+-+1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08" y="394610"/>
            <a:ext cx="4113862" cy="28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1.bp.blogspot.com/-uSceP30kZT8/U7qyWDiBAXI/AAAAAAAAAHg/jGjHXOtuli8/s1600/Magritte-Human-Condit_1931569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14" y="3255216"/>
            <a:ext cx="2929093" cy="3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630936"/>
            <a:ext cx="4361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obras trata de aplicar o </a:t>
            </a:r>
            <a:r>
              <a:rPr lang="es-ES" b="1" dirty="0"/>
              <a:t>principio da discordancia,</a:t>
            </a:r>
            <a:r>
              <a:rPr lang="es-ES" dirty="0"/>
              <a:t> é </a:t>
            </a:r>
            <a:r>
              <a:rPr lang="es-ES" dirty="0" err="1"/>
              <a:t>dicir</a:t>
            </a:r>
            <a:r>
              <a:rPr lang="es-ES" dirty="0"/>
              <a:t>,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mesma</a:t>
            </a:r>
            <a:r>
              <a:rPr lang="es-ES" dirty="0"/>
              <a:t> </a:t>
            </a:r>
            <a:r>
              <a:rPr lang="es-ES" dirty="0" err="1"/>
              <a:t>cousa</a:t>
            </a:r>
            <a:r>
              <a:rPr lang="es-ES" dirty="0"/>
              <a:t> pode ser interpretada de diversos </a:t>
            </a:r>
            <a:r>
              <a:rPr lang="es-ES" dirty="0" err="1"/>
              <a:t>xeitos</a:t>
            </a:r>
            <a:r>
              <a:rPr lang="es-ES" dirty="0"/>
              <a:t>, o que </a:t>
            </a:r>
            <a:r>
              <a:rPr lang="es-ES" dirty="0" err="1"/>
              <a:t>esixe</a:t>
            </a:r>
            <a:r>
              <a:rPr lang="es-ES" dirty="0"/>
              <a:t> no observador </a:t>
            </a:r>
            <a:r>
              <a:rPr lang="es-ES" dirty="0" err="1"/>
              <a:t>unha</a:t>
            </a:r>
            <a:r>
              <a:rPr lang="es-ES" dirty="0"/>
              <a:t> reflexión, </a:t>
            </a:r>
            <a:r>
              <a:rPr lang="es-ES" dirty="0" err="1"/>
              <a:t>unha</a:t>
            </a:r>
            <a:r>
              <a:rPr lang="es-ES" dirty="0"/>
              <a:t> racionalización inmediata para aclarar o significado </a:t>
            </a:r>
            <a:r>
              <a:rPr lang="es-ES" dirty="0" err="1"/>
              <a:t>destas</a:t>
            </a:r>
            <a:r>
              <a:rPr lang="es-ES" dirty="0"/>
              <a:t> </a:t>
            </a:r>
            <a:r>
              <a:rPr lang="es-ES" dirty="0" err="1"/>
              <a:t>aparencias</a:t>
            </a:r>
            <a:r>
              <a:rPr lang="es-ES" dirty="0"/>
              <a:t>, </a:t>
            </a:r>
            <a:r>
              <a:rPr lang="es-ES" dirty="0" err="1"/>
              <a:t>ambigüidades</a:t>
            </a:r>
            <a:r>
              <a:rPr lang="es-ES" dirty="0"/>
              <a:t>, equívocos </a:t>
            </a:r>
            <a:r>
              <a:rPr lang="es-ES" dirty="0" err="1"/>
              <a:t>ou</a:t>
            </a:r>
            <a:r>
              <a:rPr lang="es-ES" dirty="0"/>
              <a:t> malentendidos.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En </a:t>
            </a:r>
            <a:r>
              <a:rPr lang="es-ES" b="1" dirty="0"/>
              <a:t>Humana condición de 1935</a:t>
            </a:r>
            <a:r>
              <a:rPr lang="es-ES" dirty="0"/>
              <a:t>, pinta o </a:t>
            </a:r>
            <a:r>
              <a:rPr lang="es-ES" dirty="0" err="1"/>
              <a:t>mesmo</a:t>
            </a:r>
            <a:r>
              <a:rPr lang="es-ES" dirty="0"/>
              <a:t> que </a:t>
            </a:r>
            <a:r>
              <a:rPr lang="es-ES" dirty="0" err="1"/>
              <a:t>quere</a:t>
            </a:r>
            <a:r>
              <a:rPr lang="es-ES" dirty="0"/>
              <a:t> ocultar.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/>
              <a:t>pinta un </a:t>
            </a:r>
            <a:r>
              <a:rPr lang="es-ES" dirty="0" err="1"/>
              <a:t>cadro</a:t>
            </a:r>
            <a:r>
              <a:rPr lang="es-ES" dirty="0"/>
              <a:t> sobre un </a:t>
            </a:r>
            <a:r>
              <a:rPr lang="es-ES" dirty="0" err="1"/>
              <a:t>cabalete</a:t>
            </a:r>
            <a:r>
              <a:rPr lang="es-ES" dirty="0"/>
              <a:t> </a:t>
            </a:r>
            <a:r>
              <a:rPr lang="es-ES" dirty="0" err="1"/>
              <a:t>nunha</a:t>
            </a:r>
            <a:r>
              <a:rPr lang="es-ES" dirty="0"/>
              <a:t> habitación e no fondo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paisaxe</a:t>
            </a:r>
            <a:r>
              <a:rPr lang="es-ES" dirty="0"/>
              <a:t>. No </a:t>
            </a:r>
            <a:r>
              <a:rPr lang="es-ES" dirty="0" err="1"/>
              <a:t>lenzo</a:t>
            </a:r>
            <a:r>
              <a:rPr lang="es-ES" dirty="0"/>
              <a:t> representa o </a:t>
            </a:r>
            <a:r>
              <a:rPr lang="es-ES" dirty="0" err="1"/>
              <a:t>mesmo</a:t>
            </a:r>
            <a:r>
              <a:rPr lang="es-ES" dirty="0"/>
              <a:t> que se vería se non </a:t>
            </a:r>
            <a:r>
              <a:rPr lang="es-ES" dirty="0" err="1"/>
              <a:t>houbese</a:t>
            </a:r>
            <a:r>
              <a:rPr lang="es-ES" dirty="0"/>
              <a:t> </a:t>
            </a:r>
            <a:r>
              <a:rPr lang="es-ES" dirty="0" err="1"/>
              <a:t>cadro</a:t>
            </a:r>
            <a:r>
              <a:rPr lang="es-ES" dirty="0"/>
              <a:t>.</a:t>
            </a:r>
          </a:p>
        </p:txBody>
      </p:sp>
      <p:pic>
        <p:nvPicPr>
          <p:cNvPr id="11266" name="Picture 2" descr="La condition hum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51" y="1"/>
            <a:ext cx="5065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5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2920" y="211639"/>
            <a:ext cx="1168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O imperio das luces, </a:t>
            </a:r>
            <a:r>
              <a:rPr lang="es-ES" sz="2000" dirty="0"/>
              <a:t>sucesión de pinturas de </a:t>
            </a:r>
            <a:r>
              <a:rPr lang="es-ES" sz="2000" dirty="0" err="1"/>
              <a:t>Magritte</a:t>
            </a:r>
            <a:r>
              <a:rPr lang="es-ES" sz="2000" dirty="0"/>
              <a:t>, entre 1940 e 1960, </a:t>
            </a:r>
            <a:r>
              <a:rPr lang="es-ES" sz="2000" dirty="0" err="1"/>
              <a:t>onde</a:t>
            </a:r>
            <a:r>
              <a:rPr lang="es-ES" sz="2000" dirty="0"/>
              <a:t> se representa o </a:t>
            </a:r>
            <a:r>
              <a:rPr lang="es-ES" sz="2000" dirty="0" err="1"/>
              <a:t>paradoxo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</a:t>
            </a:r>
            <a:r>
              <a:rPr lang="es-ES" sz="2000" dirty="0" err="1"/>
              <a:t>paisaxe</a:t>
            </a:r>
            <a:r>
              <a:rPr lang="es-ES" sz="2000" dirty="0"/>
              <a:t> nocturna </a:t>
            </a:r>
            <a:r>
              <a:rPr lang="es-ES" sz="2000" dirty="0" err="1"/>
              <a:t>baixo</a:t>
            </a:r>
            <a:r>
              <a:rPr lang="es-ES" sz="2000" dirty="0"/>
              <a:t> un ceo iluminado de día.</a:t>
            </a:r>
          </a:p>
        </p:txBody>
      </p:sp>
      <p:pic>
        <p:nvPicPr>
          <p:cNvPr id="12290" name="Picture 2" descr="https://ideasdeocio.com/wp-content/uploads/2022/06/el-imperio-de-las-luces-magritte-1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50" y="1298448"/>
            <a:ext cx="6745864" cy="52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1.bp.blogspot.com/-58PP7HMdcFQ/UDwAzn5z2cI/AAAAAAAAEFQ/e7p7nAXHzxQ/s1600/El+imperio+de+las+luces,+1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3" y="987552"/>
            <a:ext cx="4421738" cy="57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" y="3035808"/>
            <a:ext cx="32826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Un tema familiar para </a:t>
            </a:r>
            <a:r>
              <a:rPr lang="es-ES" sz="2000" dirty="0" err="1"/>
              <a:t>Magritte</a:t>
            </a:r>
            <a:r>
              <a:rPr lang="es-ES" sz="2000" dirty="0"/>
              <a:t> é presentar fragmentos </a:t>
            </a:r>
            <a:r>
              <a:rPr lang="es-ES" sz="2000" dirty="0" err="1"/>
              <a:t>xustapostos</a:t>
            </a:r>
            <a:r>
              <a:rPr lang="es-ES" sz="2000" dirty="0"/>
              <a:t> do </a:t>
            </a:r>
            <a:r>
              <a:rPr lang="es-ES" sz="2000" dirty="0" err="1"/>
              <a:t>mesmo</a:t>
            </a:r>
            <a:r>
              <a:rPr lang="es-ES" sz="2000" dirty="0"/>
              <a:t> </a:t>
            </a:r>
            <a:r>
              <a:rPr lang="es-ES" sz="2000" dirty="0" err="1"/>
              <a:t>obxecto</a:t>
            </a:r>
            <a:r>
              <a:rPr lang="es-ES" sz="2000" dirty="0"/>
              <a:t>, un </a:t>
            </a:r>
            <a:r>
              <a:rPr lang="es-ES" sz="2000" dirty="0" err="1"/>
              <a:t>exemplo</a:t>
            </a:r>
            <a:r>
              <a:rPr lang="es-ES" sz="2000" dirty="0"/>
              <a:t> podemos </a:t>
            </a:r>
            <a:r>
              <a:rPr lang="es-ES" sz="2000" dirty="0" err="1"/>
              <a:t>atopalo</a:t>
            </a:r>
            <a:r>
              <a:rPr lang="es-ES" sz="2000" dirty="0"/>
              <a:t> en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Megalomanía </a:t>
            </a:r>
            <a:r>
              <a:rPr lang="es-ES" sz="2000" dirty="0"/>
              <a:t>de </a:t>
            </a:r>
            <a:r>
              <a:rPr lang="es-ES" sz="2000" dirty="0" smtClean="0"/>
              <a:t>1962.</a:t>
            </a:r>
            <a:endParaRPr lang="es-ES" sz="2000" dirty="0"/>
          </a:p>
          <a:p>
            <a:r>
              <a:rPr lang="es-ES" dirty="0"/>
              <a:t> </a:t>
            </a:r>
          </a:p>
        </p:txBody>
      </p:sp>
      <p:pic>
        <p:nvPicPr>
          <p:cNvPr id="13314" name="Picture 2" descr="Megalomania (La folie des grandeu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32" y="0"/>
            <a:ext cx="5367943" cy="68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40" y="3170099"/>
            <a:ext cx="2503080" cy="36645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5902" y="0"/>
            <a:ext cx="37509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Max Ernst. 1891-1976. Artista </a:t>
            </a:r>
            <a:r>
              <a:rPr lang="es-ES" sz="2000" b="1" dirty="0" smtClean="0"/>
              <a:t>francés de </a:t>
            </a:r>
            <a:r>
              <a:rPr lang="es-ES" sz="2000" b="1" dirty="0" err="1"/>
              <a:t>orixe</a:t>
            </a:r>
            <a:r>
              <a:rPr lang="es-ES" sz="2000" b="1" dirty="0"/>
              <a:t> </a:t>
            </a:r>
            <a:r>
              <a:rPr lang="es-ES" sz="2000" b="1" dirty="0" err="1" smtClean="0"/>
              <a:t>alemá</a:t>
            </a:r>
            <a:r>
              <a:rPr lang="es-ES" sz="2000" b="1" dirty="0" smtClean="0"/>
              <a:t>: </a:t>
            </a:r>
          </a:p>
          <a:p>
            <a:pPr algn="just"/>
            <a:r>
              <a:rPr lang="es-ES" sz="2000" dirty="0" err="1" smtClean="0"/>
              <a:t>Acaudillou</a:t>
            </a:r>
            <a:r>
              <a:rPr lang="es-ES" sz="2000" dirty="0" smtClean="0"/>
              <a:t> </a:t>
            </a:r>
            <a:r>
              <a:rPr lang="es-ES" sz="2000" dirty="0"/>
              <a:t>a </a:t>
            </a:r>
            <a:r>
              <a:rPr lang="es-ES" sz="2000" dirty="0" err="1"/>
              <a:t>corrente</a:t>
            </a:r>
            <a:r>
              <a:rPr lang="es-ES" sz="2000" dirty="0"/>
              <a:t> </a:t>
            </a:r>
            <a:r>
              <a:rPr lang="es-ES" sz="2000" dirty="0" err="1"/>
              <a:t>automatista</a:t>
            </a:r>
            <a:r>
              <a:rPr lang="es-ES" sz="2000" dirty="0"/>
              <a:t> do surrealismo e </a:t>
            </a:r>
            <a:r>
              <a:rPr lang="es-ES" sz="2000" dirty="0" err="1"/>
              <a:t>foi</a:t>
            </a:r>
            <a:r>
              <a:rPr lang="es-ES" sz="2000" dirty="0"/>
              <a:t> o creador do </a:t>
            </a:r>
            <a:r>
              <a:rPr lang="es-ES" sz="2000" dirty="0" err="1"/>
              <a:t>frottage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r>
              <a:rPr lang="es-ES" sz="2000" dirty="0" smtClean="0"/>
              <a:t>De </a:t>
            </a:r>
            <a:r>
              <a:rPr lang="es-ES" sz="2000" dirty="0" err="1"/>
              <a:t>neno</a:t>
            </a:r>
            <a:r>
              <a:rPr lang="es-ES" sz="2000" dirty="0"/>
              <a:t> </a:t>
            </a:r>
            <a:r>
              <a:rPr lang="es-ES" sz="2000" dirty="0" err="1"/>
              <a:t>experimentou</a:t>
            </a:r>
            <a:r>
              <a:rPr lang="es-ES" sz="2000" dirty="0"/>
              <a:t> </a:t>
            </a:r>
            <a:r>
              <a:rPr lang="es-ES" sz="2000" dirty="0" err="1"/>
              <a:t>alucinacións</a:t>
            </a:r>
            <a:r>
              <a:rPr lang="es-ES" sz="2000" dirty="0"/>
              <a:t>, </a:t>
            </a:r>
            <a:r>
              <a:rPr lang="es-ES" sz="2000" dirty="0" err="1"/>
              <a:t>visións</a:t>
            </a:r>
            <a:r>
              <a:rPr lang="es-ES" sz="2000" dirty="0"/>
              <a:t> de </a:t>
            </a:r>
            <a:r>
              <a:rPr lang="es-ES" sz="2000" dirty="0" err="1"/>
              <a:t>soños</a:t>
            </a:r>
            <a:r>
              <a:rPr lang="es-ES" sz="2000" dirty="0"/>
              <a:t> e en estado de somnolencia, que </a:t>
            </a:r>
            <a:r>
              <a:rPr lang="es-ES" sz="2000" dirty="0" err="1"/>
              <a:t>reapareceron</a:t>
            </a:r>
            <a:r>
              <a:rPr lang="es-ES" sz="2000" dirty="0"/>
              <a:t> con </a:t>
            </a:r>
            <a:r>
              <a:rPr lang="es-ES" sz="2000" dirty="0" err="1"/>
              <a:t>maior</a:t>
            </a:r>
            <a:r>
              <a:rPr lang="es-ES" sz="2000" dirty="0"/>
              <a:t> </a:t>
            </a:r>
            <a:r>
              <a:rPr lang="es-ES" sz="2000" dirty="0" err="1"/>
              <a:t>intensidade</a:t>
            </a:r>
            <a:r>
              <a:rPr lang="es-ES" sz="2000" dirty="0"/>
              <a:t> en 1925</a:t>
            </a:r>
            <a:endParaRPr lang="gl-ES" sz="2000" dirty="0"/>
          </a:p>
        </p:txBody>
      </p:sp>
      <p:pic>
        <p:nvPicPr>
          <p:cNvPr id="7170" name="Picture 2" descr="The Wavering Woman - Max Ernst - 1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42" y="16030"/>
            <a:ext cx="5054546" cy="68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248634" y="6099048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Muller oscilante.</a:t>
            </a:r>
          </a:p>
          <a:p>
            <a:r>
              <a:rPr lang="gl-ES" dirty="0" smtClean="0"/>
              <a:t>1923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783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3225" y="457199"/>
            <a:ext cx="286449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Comezou</a:t>
            </a:r>
            <a:r>
              <a:rPr lang="es-ES" sz="2000" dirty="0"/>
              <a:t> a pintar </a:t>
            </a:r>
            <a:r>
              <a:rPr lang="es-ES" sz="2000" dirty="0" err="1"/>
              <a:t>sendo</a:t>
            </a:r>
            <a:r>
              <a:rPr lang="es-ES" sz="2000" dirty="0"/>
              <a:t> </a:t>
            </a:r>
            <a:r>
              <a:rPr lang="es-ES" sz="2000" dirty="0" err="1"/>
              <a:t>estudante</a:t>
            </a:r>
            <a:r>
              <a:rPr lang="es-ES" sz="2000" dirty="0"/>
              <a:t> de Filosofía,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mesmo</a:t>
            </a:r>
            <a:r>
              <a:rPr lang="es-ES" sz="2000" dirty="0"/>
              <a:t> tempo que se interesaba </a:t>
            </a:r>
            <a:r>
              <a:rPr lang="es-ES" sz="2000" dirty="0" err="1"/>
              <a:t>polas</a:t>
            </a:r>
            <a:r>
              <a:rPr lang="es-ES" sz="2000" dirty="0"/>
              <a:t> teorías do inconsciente de Freud.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Influído</a:t>
            </a:r>
            <a:r>
              <a:rPr lang="es-ES" sz="2000" dirty="0" smtClean="0"/>
              <a:t> </a:t>
            </a:r>
            <a:r>
              <a:rPr lang="es-ES" sz="2000" dirty="0" err="1"/>
              <a:t>nun</a:t>
            </a:r>
            <a:r>
              <a:rPr lang="es-ES" sz="2000" dirty="0"/>
              <a:t> principio polo Dadaísmo, en contacto con Breton, </a:t>
            </a:r>
            <a:r>
              <a:rPr lang="es-ES" sz="2000" dirty="0" err="1"/>
              <a:t>pasouse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surrealismo en París en 1922, e </a:t>
            </a:r>
            <a:r>
              <a:rPr lang="es-ES" sz="2000" dirty="0" err="1"/>
              <a:t>empezou</a:t>
            </a:r>
            <a:r>
              <a:rPr lang="es-ES" sz="2000" dirty="0"/>
              <a:t> a explorar as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respostas</a:t>
            </a:r>
            <a:r>
              <a:rPr lang="es-ES" sz="2000" dirty="0"/>
              <a:t> inconscientes </a:t>
            </a:r>
            <a:r>
              <a:rPr lang="es-ES" sz="2000" dirty="0" err="1"/>
              <a:t>desenvolvendo</a:t>
            </a:r>
            <a:r>
              <a:rPr lang="es-ES" sz="2000" dirty="0"/>
              <a:t> o </a:t>
            </a:r>
            <a:r>
              <a:rPr lang="es-ES" sz="2000" dirty="0" err="1"/>
              <a:t>frottage</a:t>
            </a:r>
            <a:r>
              <a:rPr lang="es-ES" sz="2000" dirty="0"/>
              <a:t> e a </a:t>
            </a:r>
            <a:r>
              <a:rPr lang="es-ES" sz="2000" dirty="0" err="1"/>
              <a:t>decalcomanía</a:t>
            </a:r>
            <a:r>
              <a:rPr lang="es-ES" sz="2000" dirty="0"/>
              <a:t> que </a:t>
            </a:r>
            <a:r>
              <a:rPr lang="es-ES" sz="2000" dirty="0" err="1"/>
              <a:t>lle</a:t>
            </a:r>
            <a:r>
              <a:rPr lang="es-ES" sz="2000" dirty="0"/>
              <a:t> permitían descubrir </a:t>
            </a:r>
            <a:r>
              <a:rPr lang="es-ES" sz="2000" dirty="0" err="1"/>
              <a:t>imaxes</a:t>
            </a:r>
            <a:r>
              <a:rPr lang="es-ES" sz="2000" dirty="0"/>
              <a:t> a partir da textura de diferentes superficies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  A alegría de vivir. 1936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666" y="388459"/>
            <a:ext cx="8035926" cy="6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5943" y="457200"/>
            <a:ext cx="34150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Tamén</a:t>
            </a:r>
            <a:r>
              <a:rPr lang="es-ES" dirty="0"/>
              <a:t> </a:t>
            </a:r>
            <a:r>
              <a:rPr lang="es-ES" dirty="0" err="1"/>
              <a:t>realizou</a:t>
            </a:r>
            <a:r>
              <a:rPr lang="es-ES" dirty="0"/>
              <a:t> ricos collages surrealistas utilizando recortes de catálogos, libros de texto técnicos e científicos e impresos </a:t>
            </a:r>
            <a:r>
              <a:rPr lang="es-ES" dirty="0" err="1"/>
              <a:t>sen</a:t>
            </a:r>
            <a:r>
              <a:rPr lang="es-ES" dirty="0"/>
              <a:t> valor.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Xustapón</a:t>
            </a:r>
            <a:r>
              <a:rPr lang="es-ES" dirty="0" smtClean="0"/>
              <a:t> </a:t>
            </a:r>
            <a:r>
              <a:rPr lang="es-ES" dirty="0"/>
              <a:t>elementos </a:t>
            </a:r>
            <a:r>
              <a:rPr lang="es-ES" dirty="0" err="1"/>
              <a:t>heteroxéneos</a:t>
            </a:r>
            <a:r>
              <a:rPr lang="es-ES" dirty="0"/>
              <a:t> para conseguir un efecto </a:t>
            </a:r>
            <a:r>
              <a:rPr lang="es-ES" dirty="0" err="1"/>
              <a:t>estraño</a:t>
            </a:r>
            <a:r>
              <a:rPr lang="es-ES" dirty="0"/>
              <a:t> </a:t>
            </a:r>
            <a:r>
              <a:rPr lang="es-ES" dirty="0" err="1"/>
              <a:t>nunha</a:t>
            </a:r>
            <a:r>
              <a:rPr lang="es-ES" dirty="0"/>
              <a:t> nova </a:t>
            </a:r>
            <a:r>
              <a:rPr lang="es-ES" dirty="0" err="1"/>
              <a:t>realidade</a:t>
            </a:r>
            <a:r>
              <a:rPr lang="es-ES" dirty="0"/>
              <a:t> en que nada é o que parece.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Elefante </a:t>
            </a:r>
            <a:r>
              <a:rPr lang="es-ES" dirty="0"/>
              <a:t>das </a:t>
            </a:r>
            <a:r>
              <a:rPr lang="es-ES" dirty="0" err="1"/>
              <a:t>Celebes</a:t>
            </a:r>
            <a:r>
              <a:rPr lang="es-ES" dirty="0"/>
              <a:t>. 1921.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Sobre </a:t>
            </a:r>
            <a:r>
              <a:rPr lang="es-ES" dirty="0"/>
              <a:t>o Collage, Ernst afirma: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“</a:t>
            </a:r>
            <a:r>
              <a:rPr lang="es-ES" dirty="0" err="1"/>
              <a:t>Deste</a:t>
            </a:r>
            <a:r>
              <a:rPr lang="es-ES" dirty="0"/>
              <a:t> </a:t>
            </a:r>
            <a:r>
              <a:rPr lang="es-ES" dirty="0" err="1"/>
              <a:t>xeito</a:t>
            </a:r>
            <a:r>
              <a:rPr lang="es-ES" dirty="0"/>
              <a:t> </a:t>
            </a:r>
            <a:r>
              <a:rPr lang="es-ES" dirty="0" err="1"/>
              <a:t>obtiven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imaxe</a:t>
            </a:r>
            <a:r>
              <a:rPr lang="es-ES" dirty="0"/>
              <a:t> </a:t>
            </a:r>
            <a:r>
              <a:rPr lang="es-ES" dirty="0" err="1"/>
              <a:t>fixa</a:t>
            </a:r>
            <a:r>
              <a:rPr lang="es-ES" dirty="0"/>
              <a:t> e fiel da </a:t>
            </a:r>
            <a:r>
              <a:rPr lang="es-ES" dirty="0" err="1"/>
              <a:t>miña</a:t>
            </a:r>
            <a:r>
              <a:rPr lang="es-ES" dirty="0"/>
              <a:t> alucinación e </a:t>
            </a:r>
            <a:r>
              <a:rPr lang="es-ES" dirty="0" err="1"/>
              <a:t>transformei</a:t>
            </a:r>
            <a:r>
              <a:rPr lang="es-ES" dirty="0"/>
              <a:t> en dramas reveladores os </a:t>
            </a:r>
            <a:r>
              <a:rPr lang="es-ES" dirty="0" err="1"/>
              <a:t>meus</a:t>
            </a:r>
            <a:r>
              <a:rPr lang="es-ES" dirty="0"/>
              <a:t> </a:t>
            </a:r>
            <a:r>
              <a:rPr lang="es-ES" dirty="0" err="1"/>
              <a:t>desexos</a:t>
            </a:r>
            <a:r>
              <a:rPr lang="es-ES" dirty="0"/>
              <a:t> </a:t>
            </a:r>
            <a:r>
              <a:rPr lang="es-ES" dirty="0" err="1"/>
              <a:t>máis</a:t>
            </a:r>
            <a:r>
              <a:rPr lang="es-ES" dirty="0"/>
              <a:t> secretos”.</a:t>
            </a:r>
          </a:p>
        </p:txBody>
      </p:sp>
      <p:pic>
        <p:nvPicPr>
          <p:cNvPr id="3074" name="Picture 2" descr="https://i.pinimg.com/474x/2d/46/c9/2d46c9c33877b4d1d20ebfcb4eb1772d--tate-gallery-max-ern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98" y="0"/>
            <a:ext cx="5857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2636" y="615821"/>
            <a:ext cx="274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1920 realiza a </a:t>
            </a:r>
            <a:r>
              <a:rPr lang="es-ES" sz="2000" dirty="0" err="1"/>
              <a:t>fotomontaxe</a:t>
            </a:r>
            <a:r>
              <a:rPr lang="es-ES" sz="2000" dirty="0"/>
              <a:t> (collage, recortando e pegando sobre un soporte recortes de diario e tipografías) </a:t>
            </a:r>
            <a:endParaRPr lang="es-ES" sz="2000" dirty="0" smtClean="0"/>
          </a:p>
          <a:p>
            <a:pPr algn="just"/>
            <a:endParaRPr lang="es-ES" sz="2000" b="1" i="1" dirty="0"/>
          </a:p>
          <a:p>
            <a:pPr algn="just"/>
            <a:r>
              <a:rPr lang="es-ES" sz="2000" b="1" i="1" dirty="0" smtClean="0"/>
              <a:t>O </a:t>
            </a:r>
            <a:r>
              <a:rPr lang="es-ES" sz="2000" b="1" i="1" dirty="0"/>
              <a:t>aeroplano </a:t>
            </a:r>
            <a:r>
              <a:rPr lang="es-ES" sz="2000" b="1" i="1" dirty="0" err="1"/>
              <a:t>asasino</a:t>
            </a:r>
            <a:r>
              <a:rPr lang="es-ES" sz="2000" b="1" i="1" dirty="0"/>
              <a:t>. </a:t>
            </a:r>
            <a:endParaRPr lang="es-ES" sz="2000" b="1" i="1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De </a:t>
            </a:r>
            <a:r>
              <a:rPr lang="es-ES" sz="2000" dirty="0"/>
              <a:t>tamaño </a:t>
            </a:r>
            <a:r>
              <a:rPr lang="es-ES" sz="2000" dirty="0" err="1"/>
              <a:t>dunha</a:t>
            </a:r>
            <a:r>
              <a:rPr lang="es-ES" sz="2000" dirty="0"/>
              <a:t> postal, fusiona un </a:t>
            </a:r>
            <a:r>
              <a:rPr lang="es-ES" sz="2000" dirty="0" err="1"/>
              <a:t>antigo</a:t>
            </a:r>
            <a:r>
              <a:rPr lang="es-ES" sz="2000" dirty="0"/>
              <a:t> biplano </a:t>
            </a:r>
            <a:r>
              <a:rPr lang="es-ES" sz="2000" dirty="0" err="1"/>
              <a:t>cos</a:t>
            </a:r>
            <a:r>
              <a:rPr lang="es-ES" sz="2000" dirty="0"/>
              <a:t> brazos </a:t>
            </a:r>
            <a:r>
              <a:rPr lang="es-ES" sz="2000" dirty="0" err="1"/>
              <a:t>dunha</a:t>
            </a:r>
            <a:r>
              <a:rPr lang="es-ES" sz="2000" dirty="0"/>
              <a:t> </a:t>
            </a:r>
            <a:r>
              <a:rPr lang="es-ES" sz="2000" dirty="0" err="1"/>
              <a:t>muller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</a:t>
            </a:r>
            <a:r>
              <a:rPr lang="es-ES" sz="2000" dirty="0" smtClean="0"/>
              <a:t> </a:t>
            </a:r>
            <a:r>
              <a:rPr lang="es-ES" sz="2000" dirty="0"/>
              <a:t>parte de </a:t>
            </a:r>
            <a:r>
              <a:rPr lang="es-ES" sz="2000" dirty="0" err="1"/>
              <a:t>abaixo</a:t>
            </a:r>
            <a:r>
              <a:rPr lang="es-ES" sz="2000" dirty="0"/>
              <a:t> un </a:t>
            </a:r>
            <a:r>
              <a:rPr lang="es-ES" sz="2000" dirty="0" err="1"/>
              <a:t>ferido</a:t>
            </a:r>
            <a:r>
              <a:rPr lang="es-ES" sz="2000" dirty="0"/>
              <a:t> é rescatado do campo de batalla dos sexos.</a:t>
            </a:r>
          </a:p>
        </p:txBody>
      </p:sp>
      <p:pic>
        <p:nvPicPr>
          <p:cNvPr id="4098" name="Picture 2" descr="https://i.pinimg.com/736x/3b/b5/59/3bb559b5f9911e7ad1ef330f25591d9b--max-ernst-airpla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7" y="1209706"/>
            <a:ext cx="8975205" cy="43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9184" y="868680"/>
            <a:ext cx="3474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Edipo </a:t>
            </a:r>
            <a:r>
              <a:rPr lang="es-ES" sz="2000" dirty="0" err="1"/>
              <a:t>rei</a:t>
            </a:r>
            <a:r>
              <a:rPr lang="es-ES" sz="2000" dirty="0"/>
              <a:t> de 1922.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Pintura </a:t>
            </a:r>
            <a:r>
              <a:rPr lang="es-ES" sz="2000" dirty="0"/>
              <a:t>surrealista do mito de Edipo. </a:t>
            </a:r>
            <a:r>
              <a:rPr lang="es-ES" sz="2000" dirty="0" err="1"/>
              <a:t>Nel</a:t>
            </a:r>
            <a:r>
              <a:rPr lang="es-ES" sz="2000" dirty="0"/>
              <a:t> aparece </a:t>
            </a:r>
            <a:r>
              <a:rPr lang="es-ES" sz="2000" dirty="0" err="1"/>
              <a:t>unha</a:t>
            </a:r>
            <a:r>
              <a:rPr lang="es-ES" sz="2000" dirty="0"/>
              <a:t> das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significativas </a:t>
            </a:r>
            <a:r>
              <a:rPr lang="es-ES" sz="2000" dirty="0" err="1"/>
              <a:t>obsesións</a:t>
            </a:r>
            <a:r>
              <a:rPr lang="es-ES" sz="2000" dirty="0"/>
              <a:t>, </a:t>
            </a:r>
            <a:r>
              <a:rPr lang="es-ES" sz="2000" dirty="0" err="1"/>
              <a:t>xunto</a:t>
            </a:r>
            <a:r>
              <a:rPr lang="es-ES" sz="2000" dirty="0"/>
              <a:t> </a:t>
            </a:r>
            <a:r>
              <a:rPr lang="es-ES" sz="2000" dirty="0" err="1"/>
              <a:t>cos</a:t>
            </a:r>
            <a:r>
              <a:rPr lang="es-ES" sz="2000" dirty="0"/>
              <a:t> </a:t>
            </a:r>
            <a:r>
              <a:rPr lang="es-ES" sz="2000" dirty="0" err="1"/>
              <a:t>ollos</a:t>
            </a:r>
            <a:r>
              <a:rPr lang="es-ES" sz="2000" dirty="0"/>
              <a:t>, os </a:t>
            </a:r>
            <a:r>
              <a:rPr lang="es-ES" sz="2000" dirty="0" err="1"/>
              <a:t>paxaros</a:t>
            </a:r>
            <a:r>
              <a:rPr lang="es-ES" sz="2000" dirty="0"/>
              <a:t>, de </a:t>
            </a:r>
            <a:r>
              <a:rPr lang="es-ES" sz="2000" dirty="0" err="1"/>
              <a:t>feito</a:t>
            </a:r>
            <a:r>
              <a:rPr lang="es-ES" sz="2000" dirty="0"/>
              <a:t> Ernst </a:t>
            </a:r>
            <a:r>
              <a:rPr lang="es-ES" sz="2000" dirty="0" err="1"/>
              <a:t>identifícase</a:t>
            </a:r>
            <a:r>
              <a:rPr lang="es-ES" sz="2000" dirty="0"/>
              <a:t> coa figura do home </a:t>
            </a:r>
            <a:r>
              <a:rPr lang="es-ES" sz="2000" dirty="0" err="1"/>
              <a:t>paxaro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/>
              <a:t>home </a:t>
            </a:r>
            <a:r>
              <a:rPr lang="es-ES" sz="2000" dirty="0" err="1"/>
              <a:t>paxaro</a:t>
            </a:r>
            <a:r>
              <a:rPr lang="es-ES" sz="2000" dirty="0"/>
              <a:t> carece de </a:t>
            </a:r>
            <a:r>
              <a:rPr lang="es-ES" sz="2000" dirty="0" err="1"/>
              <a:t>corpo</a:t>
            </a:r>
            <a:r>
              <a:rPr lang="es-ES" sz="2000" dirty="0"/>
              <a:t>, en alusión </a:t>
            </a:r>
            <a:r>
              <a:rPr lang="es-ES" sz="2000" dirty="0" err="1"/>
              <a:t>ás</a:t>
            </a:r>
            <a:r>
              <a:rPr lang="es-ES" sz="2000" dirty="0"/>
              <a:t> teorías de Freud do </a:t>
            </a:r>
            <a:r>
              <a:rPr lang="es-ES" sz="2000" dirty="0" err="1"/>
              <a:t>afastamento</a:t>
            </a:r>
            <a:r>
              <a:rPr lang="es-ES" sz="2000" dirty="0"/>
              <a:t> do ser humano do </a:t>
            </a:r>
            <a:r>
              <a:rPr lang="es-ES" sz="2000" dirty="0" err="1"/>
              <a:t>sentimento</a:t>
            </a:r>
            <a:r>
              <a:rPr lang="es-ES" sz="2000" dirty="0"/>
              <a:t> e </a:t>
            </a:r>
            <a:r>
              <a:rPr lang="es-ES" sz="2000" dirty="0" err="1"/>
              <a:t>dunha</a:t>
            </a:r>
            <a:r>
              <a:rPr lang="es-ES" sz="2000" dirty="0"/>
              <a:t> auténtica comprensión da vida.</a:t>
            </a:r>
          </a:p>
        </p:txBody>
      </p:sp>
      <p:pic>
        <p:nvPicPr>
          <p:cNvPr id="5122" name="Picture 2" descr="Oedipus Rex, 1922 - by Max Ern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22" y="34508"/>
            <a:ext cx="7437890" cy="677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8328" y="932688"/>
            <a:ext cx="3849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1923 pinta </a:t>
            </a:r>
            <a:r>
              <a:rPr lang="es-ES" sz="2000" dirty="0" err="1"/>
              <a:t>Muller</a:t>
            </a:r>
            <a:r>
              <a:rPr lang="es-ES" sz="2000" dirty="0"/>
              <a:t> oscilante, </a:t>
            </a:r>
            <a:r>
              <a:rPr lang="es-ES" sz="2000" dirty="0" err="1"/>
              <a:t>imaxe</a:t>
            </a:r>
            <a:r>
              <a:rPr lang="es-ES" sz="2000" dirty="0"/>
              <a:t> surrealista </a:t>
            </a:r>
            <a:r>
              <a:rPr lang="es-ES" sz="2000" dirty="0" err="1"/>
              <a:t>onde</a:t>
            </a:r>
            <a:r>
              <a:rPr lang="es-ES" sz="2000" dirty="0"/>
              <a:t> intenta </a:t>
            </a:r>
            <a:r>
              <a:rPr lang="es-ES" sz="2000" dirty="0" err="1"/>
              <a:t>reflectir</a:t>
            </a:r>
            <a:r>
              <a:rPr lang="es-ES" sz="2000" dirty="0"/>
              <a:t> o mundo do inconsciente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1933 pinta a Parella zoomorfa. Ernst </a:t>
            </a:r>
            <a:r>
              <a:rPr lang="es-ES" sz="2000" dirty="0" err="1"/>
              <a:t>identifícase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home </a:t>
            </a:r>
            <a:r>
              <a:rPr lang="es-ES" sz="2000" dirty="0" err="1"/>
              <a:t>paxaro</a:t>
            </a:r>
            <a:r>
              <a:rPr lang="es-ES" sz="2000" dirty="0"/>
              <a:t> que </a:t>
            </a:r>
            <a:r>
              <a:rPr lang="es-ES" sz="2000" dirty="0" err="1"/>
              <a:t>neste</a:t>
            </a:r>
            <a:r>
              <a:rPr lang="es-ES" sz="2000" dirty="0"/>
              <a:t> </a:t>
            </a:r>
            <a:r>
              <a:rPr lang="es-ES" sz="2000" dirty="0" err="1"/>
              <a:t>cadro</a:t>
            </a:r>
            <a:r>
              <a:rPr lang="es-ES" sz="2000" dirty="0"/>
              <a:t> aparece enredado </a:t>
            </a:r>
            <a:r>
              <a:rPr lang="es-ES" sz="2000" dirty="0" err="1"/>
              <a:t>nunha</a:t>
            </a:r>
            <a:r>
              <a:rPr lang="es-ES" sz="2000" dirty="0"/>
              <a:t> relación </a:t>
            </a:r>
            <a:r>
              <a:rPr lang="es-ES" sz="2000" dirty="0" err="1"/>
              <a:t>sinistra</a:t>
            </a:r>
            <a:r>
              <a:rPr lang="es-ES" sz="2000" dirty="0"/>
              <a:t>.</a:t>
            </a:r>
          </a:p>
        </p:txBody>
      </p:sp>
      <p:pic>
        <p:nvPicPr>
          <p:cNvPr id="6146" name="Picture 2" descr="Birth of Zoomorphic Couple - Max Ernst - 1933; Paris, 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58" y="0"/>
            <a:ext cx="5326950" cy="68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" y="210312"/>
            <a:ext cx="119146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 Surrealismo arranca do descontento </a:t>
            </a:r>
            <a:r>
              <a:rPr lang="es-ES" sz="2000" dirty="0" err="1"/>
              <a:t>dalgúns</a:t>
            </a:r>
            <a:r>
              <a:rPr lang="es-ES" sz="2000" dirty="0"/>
              <a:t> autores </a:t>
            </a:r>
            <a:r>
              <a:rPr lang="es-ES" sz="2000" dirty="0" err="1"/>
              <a:t>co</a:t>
            </a:r>
            <a:r>
              <a:rPr lang="es-ES" sz="2000" dirty="0"/>
              <a:t> Dadaísmo, </a:t>
            </a:r>
            <a:r>
              <a:rPr lang="es-ES" sz="2000" dirty="0" err="1"/>
              <a:t>co</a:t>
            </a:r>
            <a:r>
              <a:rPr lang="es-ES" sz="2000" dirty="0"/>
              <a:t> que comparte </a:t>
            </a:r>
            <a:r>
              <a:rPr lang="es-ES" sz="2000" dirty="0" err="1"/>
              <a:t>algunhas</a:t>
            </a:r>
            <a:r>
              <a:rPr lang="es-ES" sz="2000" dirty="0"/>
              <a:t> </a:t>
            </a:r>
            <a:r>
              <a:rPr lang="es-ES" sz="2000" dirty="0" err="1"/>
              <a:t>semellanzas</a:t>
            </a:r>
            <a:r>
              <a:rPr lang="es-ES" sz="2000" dirty="0"/>
              <a:t> como a </a:t>
            </a:r>
            <a:r>
              <a:rPr lang="es-ES" sz="2000" dirty="0" err="1"/>
              <a:t>súa</a:t>
            </a:r>
            <a:r>
              <a:rPr lang="es-ES" sz="2000" dirty="0"/>
              <a:t> posición política contra a burguesía e, desde o punto de vista artístico, o </a:t>
            </a:r>
            <a:r>
              <a:rPr lang="es-ES" sz="2000" dirty="0" err="1"/>
              <a:t>seu</a:t>
            </a:r>
            <a:r>
              <a:rPr lang="es-ES" sz="2000" dirty="0"/>
              <a:t> ataque contra as formas de arte </a:t>
            </a:r>
            <a:r>
              <a:rPr lang="es-ES" sz="2000" dirty="0" err="1"/>
              <a:t>tradicionais</a:t>
            </a:r>
            <a:r>
              <a:rPr lang="es-ES" sz="2000" dirty="0"/>
              <a:t> e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actitude</a:t>
            </a:r>
            <a:r>
              <a:rPr lang="es-ES" sz="2000" dirty="0"/>
              <a:t> rebelde.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/>
            </a:r>
            <a:br>
              <a:rPr lang="es-ES" sz="2000" dirty="0" smtClean="0"/>
            </a:b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err="1" smtClean="0"/>
              <a:t>Sen</a:t>
            </a:r>
            <a:r>
              <a:rPr lang="es-ES" sz="2000" dirty="0" smtClean="0"/>
              <a:t> </a:t>
            </a:r>
            <a:r>
              <a:rPr lang="es-ES" sz="2000" dirty="0"/>
              <a:t>embargo, </a:t>
            </a:r>
            <a:r>
              <a:rPr lang="es-ES" sz="2000" dirty="0" err="1"/>
              <a:t>fronte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nihilismo e anarquismo do Dadaísmo, </a:t>
            </a:r>
            <a:r>
              <a:rPr lang="es-ES" sz="2000" dirty="0" err="1"/>
              <a:t>moitos</a:t>
            </a:r>
            <a:r>
              <a:rPr lang="es-ES" sz="2000" dirty="0"/>
              <a:t> autores destacaron polo </a:t>
            </a:r>
            <a:r>
              <a:rPr lang="es-ES" sz="2000" dirty="0" err="1"/>
              <a:t>seu</a:t>
            </a:r>
            <a:r>
              <a:rPr lang="es-ES" sz="2000" dirty="0"/>
              <a:t> compromiso político, consideran a </a:t>
            </a:r>
            <a:r>
              <a:rPr lang="es-ES" sz="2000" dirty="0" err="1"/>
              <a:t>sociedade</a:t>
            </a:r>
            <a:r>
              <a:rPr lang="es-ES" sz="2000" dirty="0"/>
              <a:t> burguesa como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sociedade</a:t>
            </a:r>
            <a:r>
              <a:rPr lang="es-ES" sz="2000" dirty="0"/>
              <a:t> represiva, e acabaron afiliándose </a:t>
            </a:r>
            <a:r>
              <a:rPr lang="es-ES" sz="2000" dirty="0" err="1"/>
              <a:t>ó</a:t>
            </a:r>
            <a:r>
              <a:rPr lang="es-ES" sz="2000" dirty="0"/>
              <a:t> partido comunista ante o avance do fascismo</a:t>
            </a:r>
            <a:endParaRPr lang="gl-ES" sz="2000" dirty="0"/>
          </a:p>
        </p:txBody>
      </p:sp>
      <p:pic>
        <p:nvPicPr>
          <p:cNvPr id="5" name="Picture 2" descr="https://i.ytimg.com/vi/JWr7K9LaGHQ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79" y="1355258"/>
            <a:ext cx="7583551" cy="42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0624" y="804672"/>
            <a:ext cx="37581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1936 pinta 2 </a:t>
            </a:r>
            <a:r>
              <a:rPr lang="es-ES" sz="2000" dirty="0" err="1"/>
              <a:t>paisaxes</a:t>
            </a:r>
            <a:r>
              <a:rPr lang="es-ES" sz="2000" dirty="0"/>
              <a:t> </a:t>
            </a:r>
            <a:r>
              <a:rPr lang="es-ES" sz="2000" dirty="0" smtClean="0"/>
              <a:t>surrealistas: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o Eco da ninfa </a:t>
            </a:r>
            <a:r>
              <a:rPr lang="es-ES" sz="2000" dirty="0" smtClean="0"/>
              <a:t> </a:t>
            </a:r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Alegría de vivir.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primeira</a:t>
            </a:r>
            <a:r>
              <a:rPr lang="es-ES" sz="2000" dirty="0"/>
              <a:t> </a:t>
            </a:r>
            <a:r>
              <a:rPr lang="es-ES" sz="2000" dirty="0" err="1"/>
              <a:t>amosa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fantasía anárquica da </a:t>
            </a:r>
            <a:r>
              <a:rPr lang="es-ES" sz="2000" dirty="0" err="1"/>
              <a:t>natureza</a:t>
            </a:r>
            <a:r>
              <a:rPr lang="es-ES" sz="2000" dirty="0"/>
              <a:t> con toda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ferocidade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metáfora da </a:t>
            </a:r>
            <a:r>
              <a:rPr lang="es-ES" sz="2000" dirty="0" err="1"/>
              <a:t>natureza</a:t>
            </a:r>
            <a:r>
              <a:rPr lang="es-ES" sz="2000" dirty="0"/>
              <a:t> humana, un mundo que se </a:t>
            </a:r>
            <a:r>
              <a:rPr lang="es-ES" sz="2000" dirty="0" err="1"/>
              <a:t>derruba</a:t>
            </a:r>
            <a:r>
              <a:rPr lang="es-ES" sz="2000" dirty="0"/>
              <a:t>, devorándose a si </a:t>
            </a:r>
            <a:r>
              <a:rPr lang="es-ES" sz="2000" dirty="0" err="1"/>
              <a:t>mesmo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Alegría de vivir, a </a:t>
            </a:r>
            <a:r>
              <a:rPr lang="es-ES" sz="2000" dirty="0" err="1"/>
              <a:t>natureza</a:t>
            </a:r>
            <a:r>
              <a:rPr lang="es-ES" sz="2000" dirty="0"/>
              <a:t> non so aparece hostil, </a:t>
            </a:r>
            <a:r>
              <a:rPr lang="es-ES" sz="2000" dirty="0" err="1"/>
              <a:t>senón</a:t>
            </a:r>
            <a:r>
              <a:rPr lang="es-ES" sz="2000" dirty="0"/>
              <a:t> en proceso de degradación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/>
              <a:t> </a:t>
            </a:r>
            <a:r>
              <a:rPr lang="es-ES" sz="2000" dirty="0" smtClean="0"/>
              <a:t>                          Eco da Ninfa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788" y="404645"/>
            <a:ext cx="7467466" cy="62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4048" y="384048"/>
            <a:ext cx="37490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</a:t>
            </a:r>
            <a:r>
              <a:rPr lang="es-ES" sz="2000" b="1" dirty="0"/>
              <a:t> 1940 </a:t>
            </a:r>
            <a:r>
              <a:rPr lang="es-ES" sz="2000" dirty="0"/>
              <a:t>pinta </a:t>
            </a:r>
            <a:r>
              <a:rPr lang="es-ES" sz="2000" b="1" dirty="0"/>
              <a:t>o vestido da </a:t>
            </a:r>
            <a:r>
              <a:rPr lang="es-ES" sz="2000" b="1" dirty="0" err="1"/>
              <a:t>noiva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Pinta </a:t>
            </a:r>
            <a:r>
              <a:rPr lang="es-ES" sz="2000" dirty="0"/>
              <a:t>a </a:t>
            </a:r>
            <a:r>
              <a:rPr lang="es-ES" sz="2000" dirty="0" err="1"/>
              <a:t>noiva</a:t>
            </a:r>
            <a:r>
              <a:rPr lang="es-ES" sz="2000" dirty="0"/>
              <a:t> pensativa </a:t>
            </a:r>
            <a:r>
              <a:rPr lang="es-ES" sz="2000" dirty="0" err="1"/>
              <a:t>baixo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capa pesada </a:t>
            </a:r>
            <a:r>
              <a:rPr lang="es-ES" sz="2000" dirty="0" err="1"/>
              <a:t>vermella</a:t>
            </a:r>
            <a:r>
              <a:rPr lang="es-ES" sz="2000" dirty="0"/>
              <a:t>, a un home </a:t>
            </a:r>
            <a:r>
              <a:rPr lang="es-ES" sz="2000" dirty="0" err="1"/>
              <a:t>paxaro</a:t>
            </a:r>
            <a:r>
              <a:rPr lang="es-ES" sz="2000" dirty="0"/>
              <a:t> na </a:t>
            </a:r>
            <a:r>
              <a:rPr lang="es-ES" sz="2000" dirty="0" err="1"/>
              <a:t>esquerda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cegoña</a:t>
            </a:r>
            <a:r>
              <a:rPr lang="es-ES" sz="2000" dirty="0"/>
              <a:t>, símbolo da </a:t>
            </a:r>
            <a:r>
              <a:rPr lang="es-ES" sz="2000" dirty="0" err="1"/>
              <a:t>fecundidade</a:t>
            </a:r>
            <a:r>
              <a:rPr lang="es-ES" sz="2000" dirty="0"/>
              <a:t> que </a:t>
            </a:r>
            <a:r>
              <a:rPr lang="es-ES" sz="2000" dirty="0" err="1"/>
              <a:t>podería</a:t>
            </a:r>
            <a:r>
              <a:rPr lang="es-ES" sz="2000" dirty="0"/>
              <a:t> ser o propio Ernst.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Unha</a:t>
            </a:r>
            <a:r>
              <a:rPr lang="es-ES" sz="2000" dirty="0" smtClean="0"/>
              <a:t> </a:t>
            </a:r>
            <a:r>
              <a:rPr lang="es-ES" sz="2000" dirty="0"/>
              <a:t>figura </a:t>
            </a:r>
            <a:r>
              <a:rPr lang="es-ES" sz="2000" dirty="0" err="1"/>
              <a:t>espida</a:t>
            </a:r>
            <a:r>
              <a:rPr lang="es-ES" sz="2000" dirty="0"/>
              <a:t> </a:t>
            </a:r>
            <a:r>
              <a:rPr lang="es-ES" sz="2000" dirty="0" err="1"/>
              <a:t>cos</a:t>
            </a:r>
            <a:r>
              <a:rPr lang="es-ES" sz="2000" dirty="0"/>
              <a:t> </a:t>
            </a:r>
            <a:r>
              <a:rPr lang="es-ES" sz="2000" dirty="0" err="1"/>
              <a:t>ollos</a:t>
            </a:r>
            <a:r>
              <a:rPr lang="es-ES" sz="2000" dirty="0"/>
              <a:t> pechados é apartada </a:t>
            </a:r>
            <a:r>
              <a:rPr lang="es-ES" sz="2000" dirty="0" err="1"/>
              <a:t>mentres</a:t>
            </a:r>
            <a:r>
              <a:rPr lang="es-ES" sz="2000" dirty="0"/>
              <a:t> que a </a:t>
            </a:r>
            <a:r>
              <a:rPr lang="es-ES" sz="2000" dirty="0" err="1"/>
              <a:t>frecha</a:t>
            </a:r>
            <a:r>
              <a:rPr lang="es-ES" sz="2000" dirty="0"/>
              <a:t>, símbolo fálico frecuente, </a:t>
            </a:r>
            <a:r>
              <a:rPr lang="es-ES" sz="2000" dirty="0" err="1"/>
              <a:t>dirixe</a:t>
            </a:r>
            <a:r>
              <a:rPr lang="es-ES" sz="2000" dirty="0"/>
              <a:t> a mirada do espectador.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figura hermafrodita embarazada de múltiples senos verte </a:t>
            </a:r>
            <a:r>
              <a:rPr lang="es-ES" sz="2000" dirty="0" err="1"/>
              <a:t>unha</a:t>
            </a:r>
            <a:r>
              <a:rPr lang="es-ES" sz="2000" dirty="0"/>
              <a:t> lágrima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perda</a:t>
            </a:r>
            <a:r>
              <a:rPr lang="es-ES" sz="2000" dirty="0"/>
              <a:t> da </a:t>
            </a:r>
            <a:r>
              <a:rPr lang="es-ES" sz="2000" dirty="0" err="1"/>
              <a:t>liberdade</a:t>
            </a:r>
            <a:r>
              <a:rPr lang="es-ES" sz="2000" dirty="0"/>
              <a:t> sexual.</a:t>
            </a:r>
          </a:p>
        </p:txBody>
      </p:sp>
      <p:pic>
        <p:nvPicPr>
          <p:cNvPr id="8194" name="Picture 2" descr="La obra maestra surrealista de Max Ernst: El vestido de la nov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20" y="-1"/>
            <a:ext cx="5186892" cy="68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60" y="155448"/>
            <a:ext cx="1136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/>
              <a:t>Ives</a:t>
            </a:r>
            <a:r>
              <a:rPr lang="es-ES" sz="2000" b="1" dirty="0"/>
              <a:t> </a:t>
            </a:r>
            <a:r>
              <a:rPr lang="es-ES" sz="2000" b="1" dirty="0" err="1"/>
              <a:t>Tanguy</a:t>
            </a:r>
            <a:r>
              <a:rPr lang="es-ES" sz="2000" b="1" dirty="0"/>
              <a:t>: 1900-1955. Pintor surrealista francés. </a:t>
            </a:r>
            <a:r>
              <a:rPr lang="es-ES" sz="2000" dirty="0" err="1"/>
              <a:t>Enlazou</a:t>
            </a:r>
            <a:r>
              <a:rPr lang="es-ES" sz="2000" dirty="0"/>
              <a:t> </a:t>
            </a:r>
            <a:r>
              <a:rPr lang="es-ES" sz="2000" dirty="0" err="1"/>
              <a:t>cos</a:t>
            </a:r>
            <a:r>
              <a:rPr lang="es-ES" sz="2000" dirty="0"/>
              <a:t> surrealistas a partir de 1925 </a:t>
            </a:r>
            <a:r>
              <a:rPr lang="es-ES" sz="2000" dirty="0" err="1"/>
              <a:t>despois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intensa exploración interior. </a:t>
            </a:r>
          </a:p>
          <a:p>
            <a:pPr algn="just"/>
            <a:r>
              <a:rPr lang="es-ES" sz="2000" dirty="0"/>
              <a:t>En o vello horizonte de 1926 crea aquí o </a:t>
            </a:r>
            <a:r>
              <a:rPr lang="es-ES" sz="2000" dirty="0" err="1"/>
              <a:t>seu</a:t>
            </a:r>
            <a:r>
              <a:rPr lang="es-ES" sz="2000" dirty="0"/>
              <a:t> estilo </a:t>
            </a:r>
            <a:r>
              <a:rPr lang="es-ES" sz="2000" dirty="0" err="1"/>
              <a:t>persoal</a:t>
            </a:r>
            <a:r>
              <a:rPr lang="es-ES" sz="2000" dirty="0"/>
              <a:t> </a:t>
            </a:r>
            <a:r>
              <a:rPr lang="es-ES" sz="2000" dirty="0" err="1"/>
              <a:t>cheo</a:t>
            </a:r>
            <a:r>
              <a:rPr lang="es-ES" sz="2000" dirty="0"/>
              <a:t> de misteriosa formas </a:t>
            </a:r>
            <a:r>
              <a:rPr lang="es-ES" sz="2000" dirty="0" err="1"/>
              <a:t>estrañas</a:t>
            </a:r>
            <a:r>
              <a:rPr lang="es-ES" sz="2000" dirty="0"/>
              <a:t> que aparecen </a:t>
            </a:r>
            <a:r>
              <a:rPr lang="es-ES" sz="2000" dirty="0" err="1"/>
              <a:t>somerxidas</a:t>
            </a:r>
            <a:r>
              <a:rPr lang="es-ES" sz="2000" dirty="0"/>
              <a:t> </a:t>
            </a:r>
            <a:r>
              <a:rPr lang="es-ES" sz="2000" dirty="0" err="1"/>
              <a:t>nun</a:t>
            </a:r>
            <a:r>
              <a:rPr lang="es-ES" sz="2000" dirty="0"/>
              <a:t> océano fantástico.</a:t>
            </a:r>
          </a:p>
        </p:txBody>
      </p:sp>
      <p:pic>
        <p:nvPicPr>
          <p:cNvPr id="1026" name="Picture 2" descr="https://3.bp.blogspot.com/-Hr4jMhFbscw/Wq2k_uGKq6I/AAAAAAABKDo/5idfuPgPdlg9a7-9QX_45l9xvM0gR7kmACLcBGAs/w1200-h630-p-k-no-nu/Imagen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4" y="1478887"/>
            <a:ext cx="10058274" cy="52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3163824"/>
            <a:ext cx="2807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A Tormenta</a:t>
            </a:r>
            <a:r>
              <a:rPr lang="es-ES" sz="2000" dirty="0" smtClean="0"/>
              <a:t>, </a:t>
            </a:r>
            <a:r>
              <a:rPr lang="es-ES" sz="2000" dirty="0"/>
              <a:t>1926, reúne </a:t>
            </a:r>
            <a:r>
              <a:rPr lang="es-ES" sz="2000" dirty="0" err="1"/>
              <a:t>estraños</a:t>
            </a:r>
            <a:r>
              <a:rPr lang="es-ES" sz="2000" dirty="0"/>
              <a:t> elementos filiformes, algas e meteoritos que frotan </a:t>
            </a:r>
            <a:r>
              <a:rPr lang="es-ES" sz="2000" dirty="0" err="1"/>
              <a:t>nun</a:t>
            </a:r>
            <a:r>
              <a:rPr lang="es-ES" sz="2000" dirty="0"/>
              <a:t> </a:t>
            </a:r>
            <a:r>
              <a:rPr lang="es-ES" sz="2000" dirty="0" err="1"/>
              <a:t>espazo</a:t>
            </a:r>
            <a:r>
              <a:rPr lang="es-ES" sz="2000" dirty="0"/>
              <a:t> que parece subacuático </a:t>
            </a:r>
            <a:r>
              <a:rPr lang="es-ES" sz="2000" dirty="0" err="1"/>
              <a:t>ou</a:t>
            </a:r>
            <a:r>
              <a:rPr lang="es-ES" sz="2000" dirty="0"/>
              <a:t> sideral </a:t>
            </a:r>
            <a:r>
              <a:rPr lang="es-ES" sz="2000" dirty="0" err="1"/>
              <a:t>cun</a:t>
            </a:r>
            <a:r>
              <a:rPr lang="es-ES" sz="2000" dirty="0"/>
              <a:t> claro aspecto onírico.</a:t>
            </a:r>
          </a:p>
        </p:txBody>
      </p:sp>
      <p:pic>
        <p:nvPicPr>
          <p:cNvPr id="2050" name="Picture 2" descr="Storm(Black Landscape) - Yves Tanguy - 19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00" y="0"/>
            <a:ext cx="5161310" cy="68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0312" y="219456"/>
            <a:ext cx="3739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André </a:t>
            </a:r>
            <a:r>
              <a:rPr lang="es-ES" sz="2000" b="1" dirty="0" err="1"/>
              <a:t>Masson</a:t>
            </a:r>
            <a:r>
              <a:rPr lang="es-ES" sz="2000" b="1" dirty="0"/>
              <a:t>. 1896-1987. Pintor e </a:t>
            </a:r>
            <a:r>
              <a:rPr lang="es-ES" sz="2000" b="1" dirty="0" err="1"/>
              <a:t>gravador</a:t>
            </a:r>
            <a:r>
              <a:rPr lang="es-ES" sz="2000" b="1" dirty="0"/>
              <a:t> francés.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súa</a:t>
            </a:r>
            <a:r>
              <a:rPr lang="es-ES" sz="2000" dirty="0"/>
              <a:t> vida e obra ven marcada </a:t>
            </a:r>
            <a:r>
              <a:rPr lang="es-ES" sz="2000" dirty="0" err="1"/>
              <a:t>pola</a:t>
            </a:r>
            <a:r>
              <a:rPr lang="es-ES" sz="2000" dirty="0"/>
              <a:t> vivencia da 1ª Guerra Mundial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ferido</a:t>
            </a:r>
            <a:r>
              <a:rPr lang="es-ES" sz="2000" dirty="0"/>
              <a:t> gravemente no </a:t>
            </a:r>
            <a:r>
              <a:rPr lang="es-ES" sz="2000" dirty="0" err="1"/>
              <a:t>peito</a:t>
            </a:r>
            <a:r>
              <a:rPr lang="es-ES" sz="2000" dirty="0"/>
              <a:t> por un obús. </a:t>
            </a:r>
            <a:endParaRPr lang="es-ES" sz="2000" dirty="0" smtClean="0"/>
          </a:p>
          <a:p>
            <a:pPr algn="just"/>
            <a:r>
              <a:rPr lang="es-ES" sz="2000" dirty="0" smtClean="0"/>
              <a:t>Esta </a:t>
            </a:r>
            <a:r>
              <a:rPr lang="es-ES" sz="2000" dirty="0"/>
              <a:t>experiencia </a:t>
            </a:r>
            <a:r>
              <a:rPr lang="es-ES" sz="2000" dirty="0" err="1"/>
              <a:t>traumatizou</a:t>
            </a:r>
            <a:r>
              <a:rPr lang="es-ES" sz="2000" dirty="0"/>
              <a:t> a </a:t>
            </a:r>
            <a:r>
              <a:rPr lang="es-ES" sz="2000" dirty="0" err="1"/>
              <a:t>Masson</a:t>
            </a:r>
            <a:r>
              <a:rPr lang="es-ES" sz="2000" dirty="0"/>
              <a:t> que a partir </a:t>
            </a:r>
            <a:r>
              <a:rPr lang="es-ES" sz="2000" dirty="0" err="1"/>
              <a:t>deste</a:t>
            </a:r>
            <a:r>
              <a:rPr lang="es-ES" sz="2000" dirty="0"/>
              <a:t> suceso </a:t>
            </a:r>
            <a:r>
              <a:rPr lang="es-ES" sz="2000" dirty="0" err="1"/>
              <a:t>comezou</a:t>
            </a:r>
            <a:r>
              <a:rPr lang="es-ES" sz="2000" dirty="0"/>
              <a:t> a padecer insomnio, </a:t>
            </a:r>
            <a:r>
              <a:rPr lang="es-ES" sz="2000" dirty="0" err="1"/>
              <a:t>pesadelos</a:t>
            </a:r>
            <a:r>
              <a:rPr lang="es-ES" sz="2000" dirty="0"/>
              <a:t>, ataques de ira e trastornos </a:t>
            </a:r>
            <a:r>
              <a:rPr lang="es-ES" sz="2000" dirty="0" err="1"/>
              <a:t>emocionais</a:t>
            </a:r>
            <a:r>
              <a:rPr lang="es-ES" sz="2000" dirty="0"/>
              <a:t>...que provocaron </a:t>
            </a:r>
            <a:r>
              <a:rPr lang="es-ES" sz="2000" dirty="0" err="1"/>
              <a:t>nel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insaciable virulencia contra a condición humana</a:t>
            </a:r>
            <a:r>
              <a:rPr lang="es-ES" dirty="0"/>
              <a:t>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208" y="966280"/>
            <a:ext cx="7854515" cy="49407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50792" y="6117336"/>
            <a:ext cx="39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Os cabalos de </a:t>
            </a:r>
            <a:r>
              <a:rPr lang="gl-ES" dirty="0" err="1" smtClean="0"/>
              <a:t>Diomedes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866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1168" y="91440"/>
            <a:ext cx="426110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1924 </a:t>
            </a:r>
            <a:r>
              <a:rPr lang="es-ES" sz="2000" dirty="0" err="1"/>
              <a:t>coñeceu</a:t>
            </a:r>
            <a:r>
              <a:rPr lang="es-ES" sz="2000" dirty="0"/>
              <a:t> a Breton e </a:t>
            </a:r>
            <a:r>
              <a:rPr lang="es-ES" sz="2000" dirty="0" err="1"/>
              <a:t>comezou</a:t>
            </a:r>
            <a:r>
              <a:rPr lang="es-ES" sz="2000" dirty="0"/>
              <a:t> a experimentar o automatismo para </a:t>
            </a:r>
            <a:r>
              <a:rPr lang="es-ES" sz="2000" dirty="0" err="1"/>
              <a:t>afastarse</a:t>
            </a:r>
            <a:r>
              <a:rPr lang="es-ES" sz="2000" dirty="0"/>
              <a:t> do control consciente.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err="1" smtClean="0"/>
              <a:t>Atopa</a:t>
            </a:r>
            <a:r>
              <a:rPr lang="es-ES" sz="2000" dirty="0" smtClean="0"/>
              <a:t> </a:t>
            </a:r>
            <a:r>
              <a:rPr lang="es-ES" sz="2000" dirty="0"/>
              <a:t>nos </a:t>
            </a:r>
            <a:r>
              <a:rPr lang="es-ES" sz="2000" dirty="0" err="1"/>
              <a:t>seus</a:t>
            </a:r>
            <a:r>
              <a:rPr lang="es-ES" sz="2000" dirty="0"/>
              <a:t> “</a:t>
            </a:r>
            <a:r>
              <a:rPr lang="es-ES" sz="2000" dirty="0" err="1"/>
              <a:t>debuxos</a:t>
            </a:r>
            <a:r>
              <a:rPr lang="es-ES" sz="2000" dirty="0"/>
              <a:t> automáticos”  o </a:t>
            </a:r>
            <a:r>
              <a:rPr lang="es-ES" sz="2000" dirty="0" err="1"/>
              <a:t>seu</a:t>
            </a:r>
            <a:r>
              <a:rPr lang="es-ES" sz="2000" dirty="0"/>
              <a:t> selo de </a:t>
            </a:r>
            <a:r>
              <a:rPr lang="es-ES" sz="2000" dirty="0" err="1"/>
              <a:t>identidade</a:t>
            </a:r>
            <a:r>
              <a:rPr lang="es-ES" sz="2000" dirty="0"/>
              <a:t>. </a:t>
            </a:r>
            <a:r>
              <a:rPr lang="es-ES" sz="2000" dirty="0" err="1"/>
              <a:t>Feitos</a:t>
            </a:r>
            <a:r>
              <a:rPr lang="es-ES" sz="2000" dirty="0"/>
              <a:t> </a:t>
            </a:r>
            <a:r>
              <a:rPr lang="es-ES" sz="2000" dirty="0" err="1"/>
              <a:t>cunha</a:t>
            </a:r>
            <a:r>
              <a:rPr lang="es-ES" sz="2000" dirty="0"/>
              <a:t> </a:t>
            </a:r>
            <a:r>
              <a:rPr lang="es-ES" sz="2000" dirty="0" err="1"/>
              <a:t>sobresaínte</a:t>
            </a:r>
            <a:r>
              <a:rPr lang="es-ES" sz="2000" dirty="0"/>
              <a:t> rapidez, como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frecha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un </a:t>
            </a:r>
            <a:r>
              <a:rPr lang="es-ES" sz="2000" dirty="0" err="1"/>
              <a:t>foguete</a:t>
            </a:r>
            <a:r>
              <a:rPr lang="es-ES" sz="2000" dirty="0"/>
              <a:t>, a </a:t>
            </a:r>
            <a:r>
              <a:rPr lang="es-ES" sz="2000" dirty="0" err="1"/>
              <a:t>imaxe</a:t>
            </a:r>
            <a:r>
              <a:rPr lang="es-ES" sz="2000" dirty="0"/>
              <a:t> nacía do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lapis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da </a:t>
            </a:r>
            <a:r>
              <a:rPr lang="es-ES" sz="2000" dirty="0" err="1"/>
              <a:t>súa</a:t>
            </a:r>
            <a:r>
              <a:rPr lang="es-ES" sz="2000" dirty="0"/>
              <a:t> pluma inconscientemente.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/>
              <a:t>A obra de </a:t>
            </a:r>
            <a:r>
              <a:rPr lang="es-ES" sz="2000" dirty="0" err="1"/>
              <a:t>Masson</a:t>
            </a:r>
            <a:r>
              <a:rPr lang="es-ES" sz="2000" dirty="0"/>
              <a:t>, pintor do </a:t>
            </a:r>
            <a:r>
              <a:rPr lang="es-ES" sz="2000" dirty="0" err="1"/>
              <a:t>tráxico</a:t>
            </a:r>
            <a:r>
              <a:rPr lang="es-ES" sz="2000" dirty="0"/>
              <a:t>, revela a </a:t>
            </a:r>
            <a:r>
              <a:rPr lang="es-ES" sz="2000" dirty="0" err="1"/>
              <a:t>súa</a:t>
            </a:r>
            <a:r>
              <a:rPr lang="es-ES" sz="2000" dirty="0"/>
              <a:t> preocupación metafísica que se </a:t>
            </a:r>
            <a:r>
              <a:rPr lang="es-ES" sz="2000" dirty="0" err="1"/>
              <a:t>manifesta</a:t>
            </a:r>
            <a:r>
              <a:rPr lang="es-ES" sz="2000" dirty="0"/>
              <a:t> mediante sacrificios, matanzas, </a:t>
            </a:r>
            <a:r>
              <a:rPr lang="es-ES" sz="2000" dirty="0" err="1"/>
              <a:t>metamorfoses</a:t>
            </a:r>
            <a:r>
              <a:rPr lang="es-ES" sz="2000" dirty="0"/>
              <a:t>, labirintos, temas constantes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obras. </a:t>
            </a:r>
            <a:r>
              <a:rPr lang="es-ES" sz="2000" dirty="0" err="1"/>
              <a:t>Ademais</a:t>
            </a:r>
            <a:r>
              <a:rPr lang="es-ES" sz="2000" dirty="0"/>
              <a:t> os grandes mitos </a:t>
            </a:r>
            <a:r>
              <a:rPr lang="es-ES" sz="2000" dirty="0" err="1"/>
              <a:t>gregos</a:t>
            </a:r>
            <a:r>
              <a:rPr lang="es-ES" sz="2000" dirty="0"/>
              <a:t>, Eros, </a:t>
            </a:r>
            <a:r>
              <a:rPr lang="es-ES" sz="2000" dirty="0" err="1"/>
              <a:t>Tanatos</a:t>
            </a:r>
            <a:r>
              <a:rPr lang="es-ES" sz="2000" dirty="0"/>
              <a:t>, Dionisos...recobran </a:t>
            </a:r>
            <a:r>
              <a:rPr lang="es-ES" sz="2000" dirty="0" err="1"/>
              <a:t>unha</a:t>
            </a:r>
            <a:r>
              <a:rPr lang="es-ES" sz="2000" dirty="0"/>
              <a:t> nova vida </a:t>
            </a:r>
            <a:r>
              <a:rPr lang="es-ES" sz="2000" dirty="0" err="1"/>
              <a:t>nalgúns</a:t>
            </a:r>
            <a:r>
              <a:rPr lang="es-ES" sz="2000" dirty="0"/>
              <a:t> dos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 smtClean="0"/>
              <a:t>.</a:t>
            </a:r>
          </a:p>
          <a:p>
            <a:pPr algn="just"/>
            <a:endParaRPr lang="es-ES" sz="800" dirty="0"/>
          </a:p>
          <a:p>
            <a:pPr algn="just"/>
            <a:r>
              <a:rPr lang="es-ES" sz="2000" dirty="0"/>
              <a:t>Nos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</a:t>
            </a:r>
            <a:r>
              <a:rPr lang="es-ES" sz="2000" dirty="0" err="1"/>
              <a:t>emprega</a:t>
            </a:r>
            <a:r>
              <a:rPr lang="es-ES" sz="2000" dirty="0"/>
              <a:t> </a:t>
            </a:r>
            <a:r>
              <a:rPr lang="es-ES" sz="2000" dirty="0" err="1"/>
              <a:t>area</a:t>
            </a:r>
            <a:r>
              <a:rPr lang="es-ES" sz="2000" dirty="0"/>
              <a:t> e óleo para crear formas aleatorias e estimular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imaxinación</a:t>
            </a:r>
            <a:r>
              <a:rPr lang="es-ES" sz="2000" dirty="0"/>
              <a:t>.</a:t>
            </a:r>
          </a:p>
        </p:txBody>
      </p:sp>
      <p:pic>
        <p:nvPicPr>
          <p:cNvPr id="3074" name="Picture 2" descr="https://media.mutualart.com/Images/2009_10/06/0004/723885/55306626-4514-40bf-8f2f-b8aceabb92b7_g_5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59" y="650176"/>
            <a:ext cx="7406162" cy="53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846320" y="6199632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Paisaxe matriarcal.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757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040" y="329184"/>
            <a:ext cx="43342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1934 pinta Os </a:t>
            </a:r>
            <a:r>
              <a:rPr lang="es-ES" sz="2000" dirty="0" err="1"/>
              <a:t>cabalos</a:t>
            </a:r>
            <a:r>
              <a:rPr lang="es-ES" sz="2000" dirty="0"/>
              <a:t> de Diomedes, representa o mito das </a:t>
            </a:r>
            <a:r>
              <a:rPr lang="es-ES" sz="2000" dirty="0" err="1"/>
              <a:t>eguas</a:t>
            </a:r>
            <a:r>
              <a:rPr lang="es-ES" sz="2000" dirty="0"/>
              <a:t> de Diomedes que devoraban </a:t>
            </a:r>
            <a:r>
              <a:rPr lang="es-ES" sz="2000" dirty="0" err="1"/>
              <a:t>ós</a:t>
            </a:r>
            <a:r>
              <a:rPr lang="es-ES" sz="2000" dirty="0"/>
              <a:t> </a:t>
            </a:r>
            <a:r>
              <a:rPr lang="es-ES" sz="2000" dirty="0" err="1"/>
              <a:t>homes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1937 pinta </a:t>
            </a:r>
            <a:r>
              <a:rPr lang="es-ES" sz="2000" dirty="0" err="1" smtClean="0"/>
              <a:t>Paisaxe</a:t>
            </a:r>
            <a:r>
              <a:rPr lang="es-ES" sz="2000" dirty="0" smtClean="0"/>
              <a:t> </a:t>
            </a:r>
            <a:r>
              <a:rPr lang="es-ES" sz="2000" dirty="0"/>
              <a:t>matriarcal, gouache que </a:t>
            </a:r>
            <a:r>
              <a:rPr lang="es-ES" sz="2000" dirty="0" err="1"/>
              <a:t>reflicte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relación </a:t>
            </a:r>
            <a:r>
              <a:rPr lang="es-ES" sz="2000" dirty="0" err="1"/>
              <a:t>cos</a:t>
            </a:r>
            <a:r>
              <a:rPr lang="es-ES" sz="2000" dirty="0"/>
              <a:t> pintores surrealistas da época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1938 pinta A caída </a:t>
            </a:r>
            <a:r>
              <a:rPr lang="es-ES" sz="2000" dirty="0" err="1"/>
              <a:t>ou</a:t>
            </a:r>
            <a:r>
              <a:rPr lang="es-ES" sz="2000" dirty="0"/>
              <a:t> a violación, na que </a:t>
            </a:r>
            <a:r>
              <a:rPr lang="es-ES" sz="2000" dirty="0" err="1"/>
              <a:t>amosa</a:t>
            </a:r>
            <a:r>
              <a:rPr lang="es-ES" sz="2000" dirty="0"/>
              <a:t> 2 </a:t>
            </a:r>
            <a:r>
              <a:rPr lang="es-ES" sz="2000" dirty="0" err="1"/>
              <a:t>feitos</a:t>
            </a:r>
            <a:r>
              <a:rPr lang="es-ES" sz="2000" dirty="0"/>
              <a:t> </a:t>
            </a:r>
            <a:r>
              <a:rPr lang="es-ES" sz="2000" dirty="0" err="1"/>
              <a:t>opostos</a:t>
            </a:r>
            <a:r>
              <a:rPr lang="es-ES" sz="2000" dirty="0"/>
              <a:t>, 2 fenómenos </a:t>
            </a:r>
            <a:r>
              <a:rPr lang="es-ES" sz="2000" dirty="0" err="1"/>
              <a:t>contraditorios</a:t>
            </a:r>
            <a:r>
              <a:rPr lang="es-ES" sz="2000" dirty="0"/>
              <a:t>, inexplicablemente reunidos </a:t>
            </a:r>
            <a:r>
              <a:rPr lang="es-ES" sz="2000" dirty="0" err="1"/>
              <a:t>nunha</a:t>
            </a:r>
            <a:r>
              <a:rPr lang="es-ES" sz="2000" dirty="0"/>
              <a:t> </a:t>
            </a:r>
            <a:r>
              <a:rPr lang="es-ES" sz="2000" dirty="0" err="1"/>
              <a:t>soa</a:t>
            </a:r>
            <a:r>
              <a:rPr lang="es-ES" sz="2000" dirty="0"/>
              <a:t> </a:t>
            </a:r>
            <a:r>
              <a:rPr lang="es-ES" sz="2000" dirty="0" err="1"/>
              <a:t>imaxe</a:t>
            </a:r>
            <a:r>
              <a:rPr lang="es-ES" sz="2000" dirty="0"/>
              <a:t> visual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1939 pinta A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terra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óleo. Combina a reflexión erótica coa violencia da garra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vermella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sobre o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peito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Coas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súas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últimas obras </a:t>
            </a:r>
            <a:r>
              <a:rPr lang="es-E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influíu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nos pintores do Expresionismo Abstracto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981" y="414713"/>
            <a:ext cx="7222457" cy="5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0" y="384048"/>
            <a:ext cx="3566160" cy="251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4" y="2441448"/>
            <a:ext cx="2406199" cy="42441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1480" y="621792"/>
            <a:ext cx="356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Óscar Domínguez. 1906-1957.</a:t>
            </a:r>
            <a:r>
              <a:rPr lang="es-ES" dirty="0"/>
              <a:t> Pintor canario famoso polo </a:t>
            </a:r>
            <a:r>
              <a:rPr lang="es-ES" dirty="0" err="1"/>
              <a:t>ensamblaxe</a:t>
            </a:r>
            <a:r>
              <a:rPr lang="es-ES" dirty="0"/>
              <a:t> de </a:t>
            </a:r>
            <a:r>
              <a:rPr lang="es-ES" dirty="0" err="1"/>
              <a:t>obxectos</a:t>
            </a:r>
            <a:r>
              <a:rPr lang="es-ES" dirty="0"/>
              <a:t> </a:t>
            </a:r>
            <a:r>
              <a:rPr lang="es-ES" dirty="0" err="1"/>
              <a:t>ferintes</a:t>
            </a:r>
            <a:r>
              <a:rPr lang="es-ES" dirty="0"/>
              <a:t> que desafían a </a:t>
            </a:r>
            <a:r>
              <a:rPr lang="es-ES" dirty="0" err="1"/>
              <a:t>sensibilidade</a:t>
            </a:r>
            <a:r>
              <a:rPr lang="es-ES" dirty="0"/>
              <a:t>, a </a:t>
            </a:r>
            <a:r>
              <a:rPr lang="es-ES" dirty="0" err="1"/>
              <a:t>súa</a:t>
            </a:r>
            <a:r>
              <a:rPr lang="es-ES" dirty="0"/>
              <a:t> obra transita entre a </a:t>
            </a:r>
            <a:r>
              <a:rPr lang="es-ES" dirty="0" err="1"/>
              <a:t>crueldade</a:t>
            </a:r>
            <a:r>
              <a:rPr lang="es-ES" dirty="0"/>
              <a:t> e o fino humor. </a:t>
            </a:r>
            <a:endParaRPr lang="gl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23" y="235035"/>
            <a:ext cx="4467849" cy="605874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148072" y="6409944"/>
            <a:ext cx="417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Platillos</a:t>
            </a:r>
            <a:r>
              <a:rPr lang="gl-ES" dirty="0" smtClean="0"/>
              <a:t> voadores. 1939.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8657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616" y="1261872"/>
            <a:ext cx="3172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Explorou</a:t>
            </a:r>
            <a:r>
              <a:rPr lang="es-ES" sz="2000" dirty="0"/>
              <a:t> as posibilidades da calcomanía</a:t>
            </a:r>
            <a:r>
              <a:rPr lang="es-ES" sz="2000" dirty="0" smtClean="0"/>
              <a:t>, “</a:t>
            </a:r>
            <a:r>
              <a:rPr lang="es-ES" sz="2000" dirty="0" err="1" smtClean="0"/>
              <a:t>decalcomanía</a:t>
            </a:r>
            <a:r>
              <a:rPr lang="es-ES" sz="2000" dirty="0" smtClean="0"/>
              <a:t> do </a:t>
            </a:r>
            <a:r>
              <a:rPr lang="es-ES" sz="2000" dirty="0" err="1" smtClean="0"/>
              <a:t>desexo</a:t>
            </a:r>
            <a:r>
              <a:rPr lang="es-ES" sz="2000" dirty="0" smtClean="0"/>
              <a:t>”, </a:t>
            </a:r>
            <a:r>
              <a:rPr lang="es-ES" sz="2000" dirty="0" err="1"/>
              <a:t>baseado</a:t>
            </a:r>
            <a:r>
              <a:rPr lang="es-ES" sz="2000" dirty="0"/>
              <a:t> na transferencia </a:t>
            </a:r>
            <a:r>
              <a:rPr lang="es-ES" sz="2000" dirty="0" err="1"/>
              <a:t>dun</a:t>
            </a:r>
            <a:r>
              <a:rPr lang="es-ES" sz="2000" dirty="0"/>
              <a:t> papel a </a:t>
            </a:r>
            <a:r>
              <a:rPr lang="es-ES" sz="2000" dirty="0" err="1"/>
              <a:t>outro</a:t>
            </a:r>
            <a:r>
              <a:rPr lang="es-ES" sz="2000" dirty="0"/>
              <a:t> de acuarelas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debuxos</a:t>
            </a:r>
            <a:r>
              <a:rPr lang="es-ES" sz="2000" dirty="0"/>
              <a:t> a tinta mediante </a:t>
            </a:r>
            <a:r>
              <a:rPr lang="es-ES" sz="2000" dirty="0" err="1"/>
              <a:t>unha</a:t>
            </a:r>
            <a:r>
              <a:rPr lang="es-ES" sz="2000" dirty="0"/>
              <a:t> presión</a:t>
            </a:r>
            <a:r>
              <a:rPr lang="es-ES" sz="2000" dirty="0" smtClean="0"/>
              <a:t>..</a:t>
            </a:r>
          </a:p>
          <a:p>
            <a:pPr algn="just"/>
            <a:r>
              <a:rPr lang="es-ES" sz="2000" dirty="0" err="1" smtClean="0"/>
              <a:t>Tamén</a:t>
            </a:r>
            <a:r>
              <a:rPr lang="es-ES" sz="2000" dirty="0" smtClean="0"/>
              <a:t> </a:t>
            </a:r>
            <a:r>
              <a:rPr lang="es-ES" sz="2000" dirty="0" err="1" smtClean="0"/>
              <a:t>introduciu</a:t>
            </a:r>
            <a:r>
              <a:rPr lang="es-ES" sz="2000" dirty="0" smtClean="0"/>
              <a:t> o azar </a:t>
            </a:r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 smtClean="0"/>
              <a:t>súas</a:t>
            </a:r>
            <a:r>
              <a:rPr lang="es-ES" sz="2000" dirty="0" smtClean="0"/>
              <a:t> pinturas, a partir de manchas de pigmento Coas que impregnaba, por ex. A </a:t>
            </a:r>
            <a:r>
              <a:rPr lang="es-ES" sz="2000" dirty="0" err="1" smtClean="0"/>
              <a:t>outra</a:t>
            </a:r>
            <a:r>
              <a:rPr lang="es-ES" sz="2000" dirty="0" smtClean="0"/>
              <a:t> </a:t>
            </a:r>
            <a:r>
              <a:rPr lang="es-ES" sz="2000" dirty="0" err="1" smtClean="0"/>
              <a:t>metade</a:t>
            </a:r>
            <a:r>
              <a:rPr lang="es-ES" sz="2000" dirty="0" smtClean="0"/>
              <a:t> </a:t>
            </a:r>
            <a:r>
              <a:rPr lang="es-ES" sz="2000" dirty="0" err="1" smtClean="0"/>
              <a:t>dun</a:t>
            </a:r>
            <a:r>
              <a:rPr lang="es-ES" sz="2000" dirty="0" smtClean="0"/>
              <a:t> papel </a:t>
            </a:r>
            <a:r>
              <a:rPr lang="es-ES" sz="2000" dirty="0" err="1" smtClean="0"/>
              <a:t>dobrado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 máquina de coser </a:t>
            </a:r>
            <a:r>
              <a:rPr lang="es-ES" sz="2000" dirty="0" smtClean="0"/>
              <a:t>electro-sexual</a:t>
            </a:r>
            <a:r>
              <a:rPr lang="es-ES" sz="2000" dirty="0"/>
              <a:t>. 1935.</a:t>
            </a:r>
          </a:p>
          <a:p>
            <a:pPr algn="just"/>
            <a:r>
              <a:rPr lang="es-ES" sz="2000" dirty="0"/>
              <a:t> </a:t>
            </a:r>
          </a:p>
        </p:txBody>
      </p:sp>
      <p:pic>
        <p:nvPicPr>
          <p:cNvPr id="2050" name="Picture 2" descr="https://www.atlanticohoy.com/uploads/s1/30/10/28/7/maquina-de-coser-electrosexu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87" y="0"/>
            <a:ext cx="5376673" cy="675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20" y="3477875"/>
            <a:ext cx="2576946" cy="32918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2011" y="0"/>
            <a:ext cx="43965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Joan </a:t>
            </a:r>
            <a:r>
              <a:rPr lang="es-ES" sz="2000" b="1" dirty="0" smtClean="0"/>
              <a:t>Miró:1893-1983</a:t>
            </a:r>
            <a:endParaRPr lang="es-ES" sz="2000" dirty="0"/>
          </a:p>
          <a:p>
            <a:pPr algn="just"/>
            <a:r>
              <a:rPr lang="es-ES" sz="2000" dirty="0"/>
              <a:t>Pintor catalán, segundo Breton “probablemente o </a:t>
            </a:r>
            <a:r>
              <a:rPr lang="es-ES" sz="2000" dirty="0" err="1"/>
              <a:t>máis</a:t>
            </a:r>
            <a:r>
              <a:rPr lang="es-ES" sz="2000" dirty="0"/>
              <a:t> surrealista de todos </a:t>
            </a:r>
            <a:r>
              <a:rPr lang="es-ES" sz="2000" dirty="0" err="1"/>
              <a:t>nós</a:t>
            </a:r>
            <a:r>
              <a:rPr lang="es-ES" sz="2000" dirty="0"/>
              <a:t>”. Antes de 1920 </a:t>
            </a:r>
            <a:r>
              <a:rPr lang="es-ES" sz="2000" dirty="0" err="1"/>
              <a:t>recibiu</a:t>
            </a:r>
            <a:r>
              <a:rPr lang="es-ES" sz="2000" dirty="0"/>
              <a:t> a influencia do </a:t>
            </a:r>
            <a:r>
              <a:rPr lang="es-ES" sz="2000" dirty="0" err="1"/>
              <a:t>Fauvismo</a:t>
            </a:r>
            <a:r>
              <a:rPr lang="es-ES" sz="2000" dirty="0"/>
              <a:t>, presente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brillantes </a:t>
            </a:r>
            <a:r>
              <a:rPr lang="es-ES" sz="2000" dirty="0" err="1"/>
              <a:t>cores</a:t>
            </a:r>
            <a:r>
              <a:rPr lang="es-ES" sz="2000" dirty="0"/>
              <a:t>, e do Cubismo, na fragmentación das figuras (</a:t>
            </a:r>
            <a:r>
              <a:rPr lang="es-ES" sz="2000" dirty="0" err="1"/>
              <a:t>algunhas</a:t>
            </a:r>
            <a:r>
              <a:rPr lang="es-ES" sz="2000" dirty="0"/>
              <a:t> obras como </a:t>
            </a:r>
            <a:r>
              <a:rPr lang="es-ES" sz="2000" dirty="0" err="1"/>
              <a:t>Espido</a:t>
            </a:r>
            <a:r>
              <a:rPr lang="es-ES" sz="2000" dirty="0"/>
              <a:t> con </a:t>
            </a:r>
            <a:r>
              <a:rPr lang="es-ES" sz="2000" dirty="0" err="1"/>
              <a:t>espello</a:t>
            </a:r>
            <a:r>
              <a:rPr lang="es-ES" sz="2000" dirty="0"/>
              <a:t> e Terra labrada, </a:t>
            </a:r>
            <a:r>
              <a:rPr lang="es-ES" sz="2000" dirty="0" err="1"/>
              <a:t>cun</a:t>
            </a:r>
            <a:r>
              <a:rPr lang="es-ES" sz="2000" dirty="0"/>
              <a:t> estilo </a:t>
            </a:r>
            <a:r>
              <a:rPr lang="es-ES" sz="2000" dirty="0" err="1"/>
              <a:t>moi</a:t>
            </a:r>
            <a:r>
              <a:rPr lang="es-ES" sz="2000" dirty="0"/>
              <a:t> </a:t>
            </a:r>
            <a:r>
              <a:rPr lang="es-ES" sz="2000" dirty="0" err="1"/>
              <a:t>persoal</a:t>
            </a:r>
            <a:r>
              <a:rPr lang="es-ES" sz="2000" dirty="0"/>
              <a:t>), e </a:t>
            </a:r>
            <a:r>
              <a:rPr lang="es-ES" sz="2000" dirty="0" err="1"/>
              <a:t>tamén</a:t>
            </a:r>
            <a:r>
              <a:rPr lang="es-ES" sz="2000" dirty="0"/>
              <a:t> do Románico de Cataluña, na </a:t>
            </a:r>
            <a:r>
              <a:rPr lang="es-ES" sz="2000" dirty="0" err="1"/>
              <a:t>bidimensionalidade</a:t>
            </a:r>
            <a:r>
              <a:rPr lang="es-ES" sz="2000" dirty="0"/>
              <a:t> dos </a:t>
            </a:r>
            <a:r>
              <a:rPr lang="es-ES" sz="2000" dirty="0" err="1"/>
              <a:t>seus</a:t>
            </a:r>
            <a:r>
              <a:rPr lang="es-ES" sz="2000" dirty="0"/>
              <a:t> frescos.</a:t>
            </a:r>
          </a:p>
        </p:txBody>
      </p:sp>
      <p:pic>
        <p:nvPicPr>
          <p:cNvPr id="1026" name="Picture 2" descr="joan mi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62" y="0"/>
            <a:ext cx="2809369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an mi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4" y="3470031"/>
            <a:ext cx="4697891" cy="33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616" y="374904"/>
            <a:ext cx="3995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Desde o punto de vista artístico </a:t>
            </a:r>
            <a:r>
              <a:rPr lang="es-ES" sz="2000" dirty="0" err="1"/>
              <a:t>rexeitan</a:t>
            </a:r>
            <a:r>
              <a:rPr lang="es-ES" sz="2000" dirty="0"/>
              <a:t> do dadaísmo a </a:t>
            </a:r>
            <a:r>
              <a:rPr lang="es-ES" sz="2000" dirty="0" err="1"/>
              <a:t>súa</a:t>
            </a:r>
            <a:r>
              <a:rPr lang="es-ES" sz="2000" dirty="0"/>
              <a:t> negación de todo tipo de arte, os surrealistas pretenden crear </a:t>
            </a:r>
            <a:r>
              <a:rPr lang="es-ES" sz="2000" dirty="0" err="1"/>
              <a:t>unha</a:t>
            </a:r>
            <a:r>
              <a:rPr lang="es-ES" sz="2000" dirty="0"/>
              <a:t> teoría e principios propios, acabar </a:t>
            </a:r>
            <a:r>
              <a:rPr lang="es-ES" sz="2000" dirty="0" err="1"/>
              <a:t>cos</a:t>
            </a:r>
            <a:r>
              <a:rPr lang="es-ES" sz="2000" dirty="0"/>
              <a:t> </a:t>
            </a:r>
            <a:r>
              <a:rPr lang="es-ES" sz="2000" dirty="0" err="1"/>
              <a:t>supostos</a:t>
            </a:r>
            <a:r>
              <a:rPr lang="es-ES" sz="2000" dirty="0"/>
              <a:t> burgueses do real e descubrir </a:t>
            </a:r>
            <a:r>
              <a:rPr lang="es-ES" sz="2000" dirty="0" err="1"/>
              <a:t>novos</a:t>
            </a:r>
            <a:r>
              <a:rPr lang="es-ES" sz="2000" dirty="0"/>
              <a:t> estilos de vida e novas formas de arte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err="1"/>
              <a:t>Orixinalmente</a:t>
            </a:r>
            <a:r>
              <a:rPr lang="es-ES" sz="2000" dirty="0"/>
              <a:t> o Surrealismo estivo ligado á escritura. Un grupo de autores, liderados por Breton </a:t>
            </a:r>
            <a:r>
              <a:rPr lang="es-ES" sz="2000" dirty="0" err="1"/>
              <a:t>reuníronse</a:t>
            </a:r>
            <a:r>
              <a:rPr lang="es-ES" sz="2000" dirty="0"/>
              <a:t> en torno á revista </a:t>
            </a:r>
            <a:r>
              <a:rPr lang="es-ES" sz="2000" dirty="0" err="1"/>
              <a:t>Literature</a:t>
            </a:r>
            <a:r>
              <a:rPr lang="es-ES" sz="2000" dirty="0"/>
              <a:t> en 1922. Breton, </a:t>
            </a:r>
            <a:r>
              <a:rPr lang="es-ES" sz="2000" dirty="0" err="1"/>
              <a:t>influído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psicoloxía</a:t>
            </a:r>
            <a:r>
              <a:rPr lang="es-ES" sz="2000" dirty="0"/>
              <a:t> de Freud </a:t>
            </a:r>
            <a:r>
              <a:rPr lang="es-ES" sz="2000" dirty="0" err="1"/>
              <a:t>avogaba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experimentación das posibilidades dos </a:t>
            </a:r>
            <a:r>
              <a:rPr lang="es-ES" sz="2000" dirty="0" err="1"/>
              <a:t>soños</a:t>
            </a:r>
            <a:r>
              <a:rPr lang="es-ES" sz="2000" dirty="0"/>
              <a:t> e do automatismo. </a:t>
            </a:r>
          </a:p>
        </p:txBody>
      </p:sp>
      <p:pic>
        <p:nvPicPr>
          <p:cNvPr id="5122" name="Picture 2" descr="https://1.bp.blogspot.com/-CP_XH_yg_MA/W_gRWeJQPdI/AAAAAAAACf8/zDmE6ToXuKAmtvHEDXpcrXn8sl9pLQTLwCLcBGAs/s1600/TV.GLOBO_.chapt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99" y="122428"/>
            <a:ext cx="4994371" cy="67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4632" y="484632"/>
            <a:ext cx="35753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1920 </a:t>
            </a:r>
            <a:r>
              <a:rPr lang="es-ES" sz="2000" dirty="0" err="1"/>
              <a:t>viaxa</a:t>
            </a:r>
            <a:r>
              <a:rPr lang="es-ES" sz="2000" dirty="0"/>
              <a:t> a París </a:t>
            </a:r>
            <a:r>
              <a:rPr lang="es-ES" sz="2000" dirty="0" err="1"/>
              <a:t>onde</a:t>
            </a:r>
            <a:r>
              <a:rPr lang="es-ES" sz="2000" dirty="0"/>
              <a:t> se relaciona con Picasso e os pintores surrealistas, especialmente con </a:t>
            </a:r>
            <a:r>
              <a:rPr lang="es-ES" sz="2000" dirty="0" err="1"/>
              <a:t>Masson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surrealistas crea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linguaxe</a:t>
            </a:r>
            <a:r>
              <a:rPr lang="es-ES" sz="2000" dirty="0"/>
              <a:t> propia de símbolos e formas orgánicas, </a:t>
            </a:r>
            <a:r>
              <a:rPr lang="es-ES" sz="2000" dirty="0" err="1"/>
              <a:t>cunha</a:t>
            </a:r>
            <a:r>
              <a:rPr lang="es-ES" sz="2000" dirty="0"/>
              <a:t> gama de </a:t>
            </a:r>
            <a:r>
              <a:rPr lang="es-ES" sz="2000" dirty="0" err="1"/>
              <a:t>cores</a:t>
            </a:r>
            <a:r>
              <a:rPr lang="es-ES" sz="2000" dirty="0"/>
              <a:t> brillantes e vivas, especialmente azul, </a:t>
            </a:r>
            <a:r>
              <a:rPr lang="es-ES" sz="2000" dirty="0" err="1"/>
              <a:t>vermello</a:t>
            </a:r>
            <a:r>
              <a:rPr lang="es-ES" sz="2000" dirty="0"/>
              <a:t>, verde e negro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Tras un </a:t>
            </a:r>
            <a:r>
              <a:rPr lang="es-ES" sz="2000" dirty="0" err="1"/>
              <a:t>enfrontamento</a:t>
            </a:r>
            <a:r>
              <a:rPr lang="es-ES" sz="2000" dirty="0"/>
              <a:t> con Breton, </a:t>
            </a:r>
            <a:r>
              <a:rPr lang="es-ES" sz="2000" dirty="0" err="1"/>
              <a:t>trasladouse</a:t>
            </a:r>
            <a:r>
              <a:rPr lang="es-ES" sz="2000" dirty="0"/>
              <a:t> a Holanda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realizou</a:t>
            </a:r>
            <a:r>
              <a:rPr lang="es-ES" sz="2000" dirty="0"/>
              <a:t> os “interiores holandeses. </a:t>
            </a:r>
            <a:endParaRPr lang="gl-ES" sz="2000" dirty="0"/>
          </a:p>
        </p:txBody>
      </p:sp>
      <p:pic>
        <p:nvPicPr>
          <p:cNvPr id="2050" name="Picture 2" descr="joan mi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68" y="0"/>
            <a:ext cx="5267580" cy="68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0312" y="201168"/>
            <a:ext cx="31546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/>
              <a:t>Durante o período da Guerra Civil (1936-1939) as </a:t>
            </a:r>
            <a:r>
              <a:rPr lang="es-ES" sz="2000" dirty="0" err="1"/>
              <a:t>súas</a:t>
            </a:r>
            <a:r>
              <a:rPr lang="es-ES" sz="2000" dirty="0"/>
              <a:t> obras están marcadas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traxedia</a:t>
            </a:r>
            <a:r>
              <a:rPr lang="es-ES" sz="2000" dirty="0"/>
              <a:t> do </a:t>
            </a:r>
            <a:r>
              <a:rPr lang="es-ES" sz="2000" dirty="0" err="1"/>
              <a:t>conflito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Un </a:t>
            </a:r>
            <a:r>
              <a:rPr lang="es-ES" sz="2000" dirty="0"/>
              <a:t>claro </a:t>
            </a:r>
            <a:r>
              <a:rPr lang="es-ES" sz="2000" dirty="0" err="1"/>
              <a:t>exemplo</a:t>
            </a:r>
            <a:r>
              <a:rPr lang="es-ES" sz="2000" dirty="0"/>
              <a:t> é a </a:t>
            </a:r>
            <a:r>
              <a:rPr lang="es-ES" sz="2000" dirty="0" err="1"/>
              <a:t>súa</a:t>
            </a:r>
            <a:r>
              <a:rPr lang="es-ES" sz="2000" dirty="0"/>
              <a:t> obra, Bodegón do zapato vello de 1937.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Miró </a:t>
            </a:r>
            <a:r>
              <a:rPr lang="es-ES" sz="2000" dirty="0"/>
              <a:t>parte </a:t>
            </a:r>
            <a:r>
              <a:rPr lang="es-ES" sz="2000" dirty="0" err="1"/>
              <a:t>dunhas</a:t>
            </a:r>
            <a:r>
              <a:rPr lang="es-ES" sz="2000" dirty="0"/>
              <a:t> formas cubistas emparentadas coas de Juan Gris, </a:t>
            </a:r>
            <a:r>
              <a:rPr lang="es-ES" sz="2000" dirty="0" err="1"/>
              <a:t>obxectos</a:t>
            </a:r>
            <a:r>
              <a:rPr lang="es-ES" sz="2000" dirty="0"/>
              <a:t> </a:t>
            </a:r>
            <a:r>
              <a:rPr lang="es-ES" sz="2000" dirty="0" err="1"/>
              <a:t>sen</a:t>
            </a:r>
            <a:r>
              <a:rPr lang="es-ES" sz="2000" dirty="0"/>
              <a:t> vida que vibran con grande dramatismo e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emprega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cor</a:t>
            </a:r>
            <a:r>
              <a:rPr lang="es-ES" sz="2000" dirty="0"/>
              <a:t> </a:t>
            </a:r>
            <a:r>
              <a:rPr lang="es-ES" sz="2000" dirty="0" err="1"/>
              <a:t>tebrosa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/>
              <a:t>figuras parecen desintegrarse como </a:t>
            </a:r>
            <a:r>
              <a:rPr lang="es-ES" sz="2000" dirty="0" err="1"/>
              <a:t>reflexo</a:t>
            </a:r>
            <a:r>
              <a:rPr lang="es-ES" sz="2000" dirty="0"/>
              <a:t> do horror e do drama que vive España.</a:t>
            </a:r>
          </a:p>
        </p:txBody>
      </p:sp>
      <p:pic>
        <p:nvPicPr>
          <p:cNvPr id="3074" name="Picture 2" descr="https://cdn.shopify.com/s/files/1/0969/9128/products/Bodegon_Del_Zapato_Viejo_Still_Life_With_Old_Shoe_1ee51151-b486-4a54-96ac-b03fbac221b0.jpg?v=1569991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52" y="502920"/>
            <a:ext cx="8489496" cy="58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160" y="320040"/>
            <a:ext cx="2660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1940 </a:t>
            </a:r>
            <a:r>
              <a:rPr lang="es-ES" sz="2000" dirty="0" err="1"/>
              <a:t>volve</a:t>
            </a:r>
            <a:r>
              <a:rPr lang="es-ES" sz="2000" dirty="0"/>
              <a:t> a España. </a:t>
            </a:r>
            <a:r>
              <a:rPr lang="es-ES" sz="2000" dirty="0" err="1"/>
              <a:t>Vaise</a:t>
            </a:r>
            <a:r>
              <a:rPr lang="es-ES" sz="2000" dirty="0"/>
              <a:t> dedicar </a:t>
            </a:r>
            <a:r>
              <a:rPr lang="es-ES" sz="2000" dirty="0" err="1"/>
              <a:t>ó</a:t>
            </a:r>
            <a:r>
              <a:rPr lang="es-ES" sz="2000" dirty="0"/>
              <a:t> gravado e posteriormente diversificará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actividade</a:t>
            </a:r>
            <a:r>
              <a:rPr lang="es-ES" sz="2000" dirty="0"/>
              <a:t>, </a:t>
            </a:r>
            <a:r>
              <a:rPr lang="es-ES" sz="2000" dirty="0" err="1"/>
              <a:t>creou</a:t>
            </a:r>
            <a:r>
              <a:rPr lang="es-ES" sz="2000" dirty="0"/>
              <a:t> escenografías </a:t>
            </a:r>
            <a:r>
              <a:rPr lang="es-ES" sz="2000" dirty="0" err="1"/>
              <a:t>teatrais</a:t>
            </a:r>
            <a:r>
              <a:rPr lang="es-ES" sz="2000" dirty="0"/>
              <a:t>, esculturas e cerámicas, entre as que destacan os grandes </a:t>
            </a:r>
            <a:r>
              <a:rPr lang="es-ES" sz="2000" dirty="0" err="1"/>
              <a:t>murais</a:t>
            </a:r>
            <a:r>
              <a:rPr lang="es-ES" sz="2000" dirty="0"/>
              <a:t> para o edificio da UNESCO de París (</a:t>
            </a:r>
            <a:r>
              <a:rPr lang="es-ES" sz="2000" dirty="0" err="1"/>
              <a:t>Murais</a:t>
            </a:r>
            <a:r>
              <a:rPr lang="es-ES" sz="2000" dirty="0"/>
              <a:t> do Sol e da </a:t>
            </a:r>
            <a:r>
              <a:rPr lang="es-ES" sz="2000" dirty="0" err="1"/>
              <a:t>Noite</a:t>
            </a:r>
            <a:r>
              <a:rPr lang="es-ES" sz="2000" dirty="0"/>
              <a:t> realizados en 1955 que </a:t>
            </a:r>
            <a:r>
              <a:rPr lang="es-ES" sz="2000" dirty="0" err="1"/>
              <a:t>posúen</a:t>
            </a:r>
            <a:r>
              <a:rPr lang="es-ES" sz="2000" dirty="0"/>
              <a:t> a frescura e a </a:t>
            </a:r>
            <a:r>
              <a:rPr lang="es-ES" sz="2000" dirty="0" err="1"/>
              <a:t>espontaneidade</a:t>
            </a:r>
            <a:r>
              <a:rPr lang="es-ES" sz="2000" dirty="0"/>
              <a:t> do </a:t>
            </a:r>
            <a:r>
              <a:rPr lang="es-ES" sz="2000" dirty="0" err="1"/>
              <a:t>debuxo</a:t>
            </a:r>
            <a:r>
              <a:rPr lang="es-ES" sz="2000" dirty="0"/>
              <a:t> infantil) </a:t>
            </a:r>
            <a:r>
              <a:rPr lang="es-ES" sz="2000" dirty="0" err="1"/>
              <a:t>ou</a:t>
            </a:r>
            <a:r>
              <a:rPr lang="es-ES" sz="2000" dirty="0"/>
              <a:t> o Pazo de Congresos e </a:t>
            </a:r>
            <a:r>
              <a:rPr lang="es-ES" sz="2000" dirty="0" err="1"/>
              <a:t>Exposicións</a:t>
            </a:r>
            <a:r>
              <a:rPr lang="es-ES" sz="2000" dirty="0"/>
              <a:t> de Madrid.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344" y="3429000"/>
            <a:ext cx="9205600" cy="3177222"/>
          </a:xfrm>
          <a:prstGeom prst="rect">
            <a:avLst/>
          </a:prstGeom>
        </p:spPr>
      </p:pic>
      <p:pic>
        <p:nvPicPr>
          <p:cNvPr id="4098" name="Picture 2" descr="https://i.pinimg.com/originals/d8/c7/d8/d8c7d8a4b5d0435e14edc5e86811ce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6" y="168274"/>
            <a:ext cx="9216408" cy="30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0" y="384048"/>
            <a:ext cx="44714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Grande parte da </a:t>
            </a:r>
            <a:r>
              <a:rPr lang="es-ES" dirty="0" err="1"/>
              <a:t>súa</a:t>
            </a:r>
            <a:r>
              <a:rPr lang="es-ES" dirty="0"/>
              <a:t> obra é </a:t>
            </a:r>
            <a:r>
              <a:rPr lang="es-ES" dirty="0" err="1"/>
              <a:t>froito</a:t>
            </a:r>
            <a:r>
              <a:rPr lang="es-ES" dirty="0"/>
              <a:t> do automatismo psíquico puro, utilizando un clásico </a:t>
            </a:r>
            <a:r>
              <a:rPr lang="es-ES" dirty="0" err="1"/>
              <a:t>debuxo</a:t>
            </a:r>
            <a:r>
              <a:rPr lang="es-ES" dirty="0"/>
              <a:t> automático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obxecto</a:t>
            </a:r>
            <a:r>
              <a:rPr lang="es-ES" dirty="0"/>
              <a:t> de trasladar </a:t>
            </a:r>
            <a:r>
              <a:rPr lang="es-ES" dirty="0" err="1"/>
              <a:t>ó</a:t>
            </a:r>
            <a:r>
              <a:rPr lang="es-ES" dirty="0"/>
              <a:t> papel </a:t>
            </a:r>
            <a:r>
              <a:rPr lang="es-ES" dirty="0" smtClean="0"/>
              <a:t>os </a:t>
            </a:r>
            <a:r>
              <a:rPr lang="es-ES" dirty="0"/>
              <a:t>misteriosos procesos do inconsciente.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“</a:t>
            </a:r>
            <a:r>
              <a:rPr lang="es-ES" dirty="0" err="1"/>
              <a:t>Comezo</a:t>
            </a:r>
            <a:r>
              <a:rPr lang="es-ES" dirty="0"/>
              <a:t> a pintar e, conforme pinto o </a:t>
            </a:r>
            <a:r>
              <a:rPr lang="es-ES" dirty="0" err="1"/>
              <a:t>cadro</a:t>
            </a:r>
            <a:r>
              <a:rPr lang="es-ES" dirty="0"/>
              <a:t>, </a:t>
            </a:r>
            <a:r>
              <a:rPr lang="es-ES" dirty="0" err="1"/>
              <a:t>comeza</a:t>
            </a:r>
            <a:r>
              <a:rPr lang="es-ES" dirty="0"/>
              <a:t> a afirmarse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suxerirse</a:t>
            </a:r>
            <a:r>
              <a:rPr lang="es-ES" dirty="0"/>
              <a:t>, </a:t>
            </a:r>
            <a:r>
              <a:rPr lang="es-ES" dirty="0" err="1"/>
              <a:t>baixo</a:t>
            </a:r>
            <a:r>
              <a:rPr lang="es-ES" dirty="0"/>
              <a:t> o pincel, A forma </a:t>
            </a:r>
            <a:r>
              <a:rPr lang="es-ES" dirty="0" err="1"/>
              <a:t>convértese</a:t>
            </a:r>
            <a:r>
              <a:rPr lang="es-ES" dirty="0"/>
              <a:t>, conforme </a:t>
            </a:r>
            <a:r>
              <a:rPr lang="es-ES" dirty="0" err="1"/>
              <a:t>traballo</a:t>
            </a:r>
            <a:r>
              <a:rPr lang="es-ES" dirty="0"/>
              <a:t>, </a:t>
            </a:r>
            <a:r>
              <a:rPr lang="es-ES" dirty="0" err="1"/>
              <a:t>nun</a:t>
            </a:r>
            <a:r>
              <a:rPr lang="es-ES" dirty="0"/>
              <a:t> signo que representa a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muller</a:t>
            </a:r>
            <a:r>
              <a:rPr lang="es-ES" dirty="0"/>
              <a:t>, un </a:t>
            </a:r>
            <a:r>
              <a:rPr lang="es-ES" dirty="0" err="1"/>
              <a:t>paxaro</a:t>
            </a:r>
            <a:r>
              <a:rPr lang="es-ES" dirty="0"/>
              <a:t>... A </a:t>
            </a:r>
            <a:r>
              <a:rPr lang="es-ES" dirty="0" err="1"/>
              <a:t>primeira</a:t>
            </a:r>
            <a:r>
              <a:rPr lang="es-ES" dirty="0"/>
              <a:t> fase é libre, inconsciente. A segunda fase </a:t>
            </a:r>
            <a:r>
              <a:rPr lang="es-ES" dirty="0" err="1"/>
              <a:t>calcúloa</a:t>
            </a:r>
            <a:r>
              <a:rPr lang="es-ES" dirty="0"/>
              <a:t> </a:t>
            </a:r>
            <a:r>
              <a:rPr lang="es-ES" dirty="0" err="1"/>
              <a:t>coidadosamente</a:t>
            </a:r>
            <a:r>
              <a:rPr lang="es-ES" dirty="0" smtClean="0"/>
              <a:t>”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Este automatismo é predominante na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Nacemento</a:t>
            </a:r>
            <a:r>
              <a:rPr lang="es-ES" dirty="0"/>
              <a:t> do Mundo de 1925. </a:t>
            </a:r>
            <a:r>
              <a:rPr lang="es-ES" dirty="0" err="1"/>
              <a:t>Nela</a:t>
            </a:r>
            <a:r>
              <a:rPr lang="es-ES" dirty="0"/>
              <a:t> </a:t>
            </a:r>
            <a:r>
              <a:rPr lang="es-ES" dirty="0" err="1"/>
              <a:t>esparexeu</a:t>
            </a:r>
            <a:r>
              <a:rPr lang="es-ES" dirty="0"/>
              <a:t> témpera </a:t>
            </a:r>
            <a:r>
              <a:rPr lang="es-ES" dirty="0" err="1"/>
              <a:t>ó</a:t>
            </a:r>
            <a:r>
              <a:rPr lang="es-ES" dirty="0"/>
              <a:t> azar sobre </a:t>
            </a:r>
            <a:r>
              <a:rPr lang="es-ES" dirty="0" err="1"/>
              <a:t>unha</a:t>
            </a:r>
            <a:r>
              <a:rPr lang="es-ES" dirty="0"/>
              <a:t> estopa levemente </a:t>
            </a:r>
            <a:r>
              <a:rPr lang="es-ES" dirty="0" err="1"/>
              <a:t>enzoufada</a:t>
            </a:r>
            <a:r>
              <a:rPr lang="es-ES" dirty="0"/>
              <a:t> </a:t>
            </a:r>
            <a:r>
              <a:rPr lang="es-ES" dirty="0" err="1"/>
              <a:t>cunha</a:t>
            </a:r>
            <a:r>
              <a:rPr lang="es-ES" dirty="0"/>
              <a:t> </a:t>
            </a:r>
            <a:r>
              <a:rPr lang="es-ES" dirty="0" err="1"/>
              <a:t>esponxa</a:t>
            </a:r>
            <a:r>
              <a:rPr lang="es-ES" dirty="0"/>
              <a:t> e trapos e a continuación </a:t>
            </a:r>
            <a:r>
              <a:rPr lang="es-ES" dirty="0" err="1"/>
              <a:t>desenvolveu</a:t>
            </a:r>
            <a:r>
              <a:rPr lang="es-ES" dirty="0"/>
              <a:t> improvisadas </a:t>
            </a:r>
            <a:r>
              <a:rPr lang="es-ES" dirty="0" err="1"/>
              <a:t>liñas</a:t>
            </a:r>
            <a:r>
              <a:rPr lang="es-ES" dirty="0"/>
              <a:t> e manchas de </a:t>
            </a:r>
            <a:r>
              <a:rPr lang="es-ES" dirty="0" err="1"/>
              <a:t>cor</a:t>
            </a:r>
            <a:r>
              <a:rPr lang="es-ES" dirty="0"/>
              <a:t> planas sobre </a:t>
            </a:r>
            <a:r>
              <a:rPr lang="es-ES" dirty="0" err="1"/>
              <a:t>ela</a:t>
            </a:r>
            <a:r>
              <a:rPr lang="es-ES" dirty="0"/>
              <a:t>.</a:t>
            </a:r>
          </a:p>
        </p:txBody>
      </p:sp>
      <p:pic>
        <p:nvPicPr>
          <p:cNvPr id="5122" name="Picture 2" descr="Miró - El nacimiento del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70" y="0"/>
            <a:ext cx="5410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5176" y="384048"/>
            <a:ext cx="45262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Ademais</a:t>
            </a:r>
            <a:r>
              <a:rPr lang="es-ES" sz="2000" dirty="0"/>
              <a:t> da </a:t>
            </a:r>
            <a:r>
              <a:rPr lang="es-ES" sz="2000" dirty="0" err="1"/>
              <a:t>maior</a:t>
            </a:r>
            <a:r>
              <a:rPr lang="es-ES" sz="2000" dirty="0"/>
              <a:t> </a:t>
            </a:r>
            <a:r>
              <a:rPr lang="es-ES" sz="2000" dirty="0" err="1"/>
              <a:t>liberdade</a:t>
            </a:r>
            <a:r>
              <a:rPr lang="es-ES" sz="2000" dirty="0"/>
              <a:t> do automatismo, Miró obtén </a:t>
            </a:r>
            <a:r>
              <a:rPr lang="es-ES" sz="2000" dirty="0" err="1"/>
              <a:t>co</a:t>
            </a:r>
            <a:r>
              <a:rPr lang="es-ES" sz="2000" dirty="0"/>
              <a:t> surrealismo a </a:t>
            </a:r>
            <a:r>
              <a:rPr lang="es-ES" sz="2000" dirty="0" err="1"/>
              <a:t>liberdade</a:t>
            </a:r>
            <a:r>
              <a:rPr lang="es-ES" sz="2000" dirty="0"/>
              <a:t> de explorar os </a:t>
            </a:r>
            <a:r>
              <a:rPr lang="es-ES" sz="2000" dirty="0" err="1"/>
              <a:t>soños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fantasías </a:t>
            </a:r>
            <a:r>
              <a:rPr lang="es-ES" sz="2000" dirty="0" err="1"/>
              <a:t>infantís</a:t>
            </a:r>
            <a:r>
              <a:rPr lang="es-ES" sz="2000" dirty="0"/>
              <a:t> e afondar na rica </a:t>
            </a:r>
            <a:r>
              <a:rPr lang="es-ES" sz="2000" dirty="0" err="1"/>
              <a:t>fonte</a:t>
            </a:r>
            <a:r>
              <a:rPr lang="es-ES" sz="2000" dirty="0"/>
              <a:t> de inspiración que </a:t>
            </a:r>
            <a:r>
              <a:rPr lang="es-ES" sz="2000" dirty="0" err="1"/>
              <a:t>atopou</a:t>
            </a:r>
            <a:r>
              <a:rPr lang="es-ES" sz="2000" dirty="0"/>
              <a:t> na arte popular </a:t>
            </a:r>
            <a:r>
              <a:rPr lang="es-ES" sz="2000" dirty="0" err="1"/>
              <a:t>catalá</a:t>
            </a:r>
            <a:r>
              <a:rPr lang="es-ES" sz="2000" dirty="0"/>
              <a:t>, a arte infantil e os </a:t>
            </a:r>
            <a:r>
              <a:rPr lang="es-ES" sz="2000" dirty="0" err="1"/>
              <a:t>cadros</a:t>
            </a:r>
            <a:r>
              <a:rPr lang="es-ES" sz="2000" dirty="0"/>
              <a:t> de O Bosco. </a:t>
            </a:r>
            <a:r>
              <a:rPr lang="es-ES" sz="2000" dirty="0" err="1"/>
              <a:t>Gustou</a:t>
            </a:r>
            <a:r>
              <a:rPr lang="es-ES" sz="2000" dirty="0"/>
              <a:t> </a:t>
            </a:r>
            <a:r>
              <a:rPr lang="es-ES" sz="2000" dirty="0" err="1"/>
              <a:t>sempre</a:t>
            </a:r>
            <a:r>
              <a:rPr lang="es-ES" sz="2000" dirty="0"/>
              <a:t> do </a:t>
            </a:r>
            <a:r>
              <a:rPr lang="es-ES" sz="2000" dirty="0" err="1"/>
              <a:t>debuxo</a:t>
            </a:r>
            <a:r>
              <a:rPr lang="es-ES" sz="2000" dirty="0"/>
              <a:t> infantil e incluso </a:t>
            </a:r>
            <a:r>
              <a:rPr lang="es-ES" sz="2000" dirty="0" err="1"/>
              <a:t>recorreu</a:t>
            </a:r>
            <a:r>
              <a:rPr lang="es-ES" sz="2000" dirty="0"/>
              <a:t> </a:t>
            </a:r>
            <a:r>
              <a:rPr lang="es-ES" sz="2000" dirty="0" err="1"/>
              <a:t>ós</a:t>
            </a:r>
            <a:r>
              <a:rPr lang="es-ES" sz="2000" dirty="0"/>
              <a:t> pictogramas do Neolítico</a:t>
            </a:r>
            <a:r>
              <a:rPr lang="es-ES" sz="2000" dirty="0" smtClean="0"/>
              <a:t>.</a:t>
            </a:r>
          </a:p>
          <a:p>
            <a:pPr algn="just"/>
            <a:r>
              <a:rPr lang="es-ES" sz="2000" dirty="0" smtClean="0"/>
              <a:t> </a:t>
            </a:r>
            <a:endParaRPr lang="es-ES" sz="2000" dirty="0"/>
          </a:p>
          <a:p>
            <a:pPr algn="just"/>
            <a:r>
              <a:rPr lang="es-ES" sz="2000" dirty="0"/>
              <a:t>Un dos </a:t>
            </a:r>
            <a:r>
              <a:rPr lang="es-ES" sz="2000" dirty="0" err="1"/>
              <a:t>seus</a:t>
            </a:r>
            <a:r>
              <a:rPr lang="es-ES" sz="2000" dirty="0"/>
              <a:t> temas preferidos é a </a:t>
            </a:r>
            <a:r>
              <a:rPr lang="es-ES" sz="2000" dirty="0" err="1"/>
              <a:t>noite</a:t>
            </a:r>
            <a:r>
              <a:rPr lang="es-ES" sz="2000" dirty="0"/>
              <a:t> </a:t>
            </a:r>
            <a:r>
              <a:rPr lang="es-ES" sz="2000" dirty="0" err="1"/>
              <a:t>pois</a:t>
            </a:r>
            <a:r>
              <a:rPr lang="es-ES" sz="2000" dirty="0"/>
              <a:t> é o momento en que se </a:t>
            </a:r>
            <a:r>
              <a:rPr lang="es-ES" sz="2000" dirty="0" err="1"/>
              <a:t>desenvolven</a:t>
            </a:r>
            <a:r>
              <a:rPr lang="es-ES" sz="2000" dirty="0"/>
              <a:t> os </a:t>
            </a:r>
            <a:r>
              <a:rPr lang="es-ES" sz="2000" dirty="0" err="1"/>
              <a:t>soños</a:t>
            </a:r>
            <a:r>
              <a:rPr lang="es-ES" sz="2000" dirty="0"/>
              <a:t>. </a:t>
            </a:r>
            <a:r>
              <a:rPr lang="es-ES" sz="2000" dirty="0" err="1"/>
              <a:t>Nas</a:t>
            </a:r>
            <a:r>
              <a:rPr lang="es-ES" sz="2000" dirty="0"/>
              <a:t> obras surrealistas,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amosa</a:t>
            </a:r>
            <a:r>
              <a:rPr lang="es-ES" sz="2000" dirty="0"/>
              <a:t> un dominio </a:t>
            </a:r>
            <a:r>
              <a:rPr lang="es-ES" sz="2000" dirty="0" err="1"/>
              <a:t>maxistral</a:t>
            </a:r>
            <a:r>
              <a:rPr lang="es-ES" sz="2000" dirty="0"/>
              <a:t> da </a:t>
            </a:r>
            <a:r>
              <a:rPr lang="es-ES" sz="2000" dirty="0" err="1"/>
              <a:t>cor</a:t>
            </a:r>
            <a:r>
              <a:rPr lang="es-ES" sz="2000" dirty="0"/>
              <a:t>, con grandes e </a:t>
            </a:r>
            <a:r>
              <a:rPr lang="es-ES" sz="2000" dirty="0" err="1"/>
              <a:t>coridas</a:t>
            </a:r>
            <a:r>
              <a:rPr lang="es-ES" sz="2000" dirty="0"/>
              <a:t> </a:t>
            </a:r>
            <a:r>
              <a:rPr lang="es-ES" sz="2000" dirty="0" err="1"/>
              <a:t>composicións</a:t>
            </a:r>
            <a:r>
              <a:rPr lang="es-ES" sz="2000" dirty="0"/>
              <a:t> </a:t>
            </a:r>
            <a:r>
              <a:rPr lang="es-ES" sz="2000" dirty="0" err="1"/>
              <a:t>desenvolvidas</a:t>
            </a:r>
            <a:r>
              <a:rPr lang="es-ES" sz="2000" dirty="0"/>
              <a:t> a partir de signos simples, crea un </a:t>
            </a:r>
            <a:r>
              <a:rPr lang="es-ES" sz="2000" dirty="0" err="1"/>
              <a:t>espazo</a:t>
            </a:r>
            <a:r>
              <a:rPr lang="es-ES" sz="2000" dirty="0"/>
              <a:t> indefinido </a:t>
            </a:r>
            <a:r>
              <a:rPr lang="es-ES" sz="2000" dirty="0" err="1"/>
              <a:t>onde</a:t>
            </a:r>
            <a:r>
              <a:rPr lang="es-ES" sz="2000" dirty="0"/>
              <a:t> todos os elementos parecen flotar (can ladrando á lúa, </a:t>
            </a:r>
            <a:r>
              <a:rPr lang="es-ES" sz="2000" dirty="0" err="1"/>
              <a:t>onde</a:t>
            </a:r>
            <a:r>
              <a:rPr lang="es-ES" sz="2000" dirty="0"/>
              <a:t> parecen flotar a lúa e a </a:t>
            </a:r>
            <a:r>
              <a:rPr lang="es-ES" sz="2000" dirty="0" err="1"/>
              <a:t>escaleira</a:t>
            </a:r>
            <a:r>
              <a:rPr lang="es-ES" sz="2000" dirty="0"/>
              <a:t>).</a:t>
            </a:r>
          </a:p>
        </p:txBody>
      </p:sp>
      <p:pic>
        <p:nvPicPr>
          <p:cNvPr id="7170" name="Picture 2" descr="https://www.ultimahora.es/sfAttachPlugin/338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70" y="64996"/>
            <a:ext cx="5554474" cy="67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0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2.bp.blogspot.com/-878Ad5kyZx0/WwmG2DlJdVI/AAAAAAAASQU/wwYMrnVroTMOo-FDmkLm9rmhN8fbGHSOwCLcBGAs/s1600/obra-joan-miro-Carnaval-de-Arlequ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08" y="762403"/>
            <a:ext cx="7784592" cy="53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8872" y="64008"/>
            <a:ext cx="42885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partir de 1923, etapa decisiva da </a:t>
            </a:r>
            <a:r>
              <a:rPr lang="es-ES" sz="2000" dirty="0" err="1"/>
              <a:t>súa</a:t>
            </a:r>
            <a:r>
              <a:rPr lang="es-ES" sz="2000" dirty="0"/>
              <a:t> obra, pinta </a:t>
            </a:r>
            <a:r>
              <a:rPr lang="es-ES" sz="2000" dirty="0" err="1"/>
              <a:t>unha</a:t>
            </a:r>
            <a:r>
              <a:rPr lang="es-ES" sz="2000" dirty="0"/>
              <a:t> serie de obras </a:t>
            </a:r>
            <a:r>
              <a:rPr lang="es-ES" sz="2000" dirty="0" err="1"/>
              <a:t>cheas</a:t>
            </a:r>
            <a:r>
              <a:rPr lang="es-ES" sz="2000" dirty="0"/>
              <a:t> de elementos de creación </a:t>
            </a:r>
            <a:r>
              <a:rPr lang="es-ES" sz="2000" dirty="0" err="1"/>
              <a:t>persoal</a:t>
            </a:r>
            <a:r>
              <a:rPr lang="es-ES" sz="2000" dirty="0"/>
              <a:t>, signos </a:t>
            </a:r>
            <a:r>
              <a:rPr lang="es-ES" sz="2000" dirty="0" err="1"/>
              <a:t>ou</a:t>
            </a:r>
            <a:r>
              <a:rPr lang="es-ES" sz="2000" dirty="0"/>
              <a:t> ideogramas, líricos e emotivos, presentes </a:t>
            </a:r>
            <a:r>
              <a:rPr lang="es-ES" sz="2000" dirty="0" err="1"/>
              <a:t>xa</a:t>
            </a:r>
            <a:r>
              <a:rPr lang="es-ES" sz="2000" dirty="0"/>
              <a:t> na </a:t>
            </a:r>
            <a:r>
              <a:rPr lang="es-ES" sz="2000" dirty="0" err="1"/>
              <a:t>súa</a:t>
            </a:r>
            <a:r>
              <a:rPr lang="es-ES" sz="2000" dirty="0"/>
              <a:t> obra O </a:t>
            </a:r>
            <a:r>
              <a:rPr lang="es-ES" sz="2000" b="1" dirty="0" err="1"/>
              <a:t>Entroido</a:t>
            </a:r>
            <a:r>
              <a:rPr lang="es-ES" sz="2000" b="1" dirty="0"/>
              <a:t> do Arlequín de 1924.</a:t>
            </a:r>
            <a:r>
              <a:rPr lang="es-ES" sz="2000" dirty="0"/>
              <a:t> Entre </a:t>
            </a:r>
            <a:r>
              <a:rPr lang="es-ES" sz="2000" dirty="0" err="1"/>
              <a:t>estes</a:t>
            </a:r>
            <a:r>
              <a:rPr lang="es-ES" sz="2000" dirty="0"/>
              <a:t> elementos destacan </a:t>
            </a:r>
            <a:r>
              <a:rPr lang="es-ES" sz="2000" dirty="0" err="1"/>
              <a:t>estrelas</a:t>
            </a:r>
            <a:r>
              <a:rPr lang="es-ES" sz="2000" dirty="0"/>
              <a:t>, lúas, </a:t>
            </a:r>
            <a:r>
              <a:rPr lang="es-ES" sz="2000" dirty="0" err="1"/>
              <a:t>ollos</a:t>
            </a:r>
            <a:r>
              <a:rPr lang="es-ES" sz="2000" dirty="0"/>
              <a:t> (emblema para </a:t>
            </a:r>
            <a:r>
              <a:rPr lang="es-ES" sz="2000" dirty="0" err="1"/>
              <a:t>sinalar</a:t>
            </a:r>
            <a:r>
              <a:rPr lang="es-ES" sz="2000" dirty="0"/>
              <a:t> a </a:t>
            </a:r>
            <a:r>
              <a:rPr lang="es-ES" sz="2000" dirty="0" err="1"/>
              <a:t>presenza</a:t>
            </a:r>
            <a:r>
              <a:rPr lang="es-ES" sz="2000" dirty="0"/>
              <a:t> do home), </a:t>
            </a:r>
            <a:r>
              <a:rPr lang="es-ES" sz="2000" dirty="0" err="1"/>
              <a:t>espirais</a:t>
            </a:r>
            <a:r>
              <a:rPr lang="es-ES" sz="2000" dirty="0"/>
              <a:t>, o sol, </a:t>
            </a:r>
            <a:r>
              <a:rPr lang="es-ES" sz="2000" dirty="0" err="1"/>
              <a:t>orellas</a:t>
            </a:r>
            <a:r>
              <a:rPr lang="es-ES" sz="2000" dirty="0"/>
              <a:t>, </a:t>
            </a:r>
            <a:r>
              <a:rPr lang="es-ES" sz="2000" dirty="0" err="1"/>
              <a:t>animais</a:t>
            </a:r>
            <a:r>
              <a:rPr lang="es-ES" sz="2000" dirty="0"/>
              <a:t> (</a:t>
            </a:r>
            <a:r>
              <a:rPr lang="es-ES" sz="2000" dirty="0" err="1"/>
              <a:t>cans</a:t>
            </a:r>
            <a:r>
              <a:rPr lang="es-ES" sz="2000" dirty="0"/>
              <a:t> e gatos que </a:t>
            </a:r>
            <a:r>
              <a:rPr lang="es-ES" sz="2000" dirty="0" err="1"/>
              <a:t>xogan</a:t>
            </a:r>
            <a:r>
              <a:rPr lang="es-ES" sz="2000" dirty="0"/>
              <a:t> na </a:t>
            </a:r>
            <a:r>
              <a:rPr lang="es-ES" sz="2000" dirty="0" err="1"/>
              <a:t>noite</a:t>
            </a:r>
            <a:r>
              <a:rPr lang="es-ES" sz="2000" dirty="0"/>
              <a:t>, </a:t>
            </a:r>
            <a:r>
              <a:rPr lang="es-ES" sz="2000" dirty="0" err="1"/>
              <a:t>paxaros</a:t>
            </a:r>
            <a:r>
              <a:rPr lang="es-ES" sz="2000" dirty="0"/>
              <a:t>, </a:t>
            </a:r>
            <a:r>
              <a:rPr lang="es-ES" sz="2000" dirty="0" err="1"/>
              <a:t>saltóns</a:t>
            </a:r>
            <a:r>
              <a:rPr lang="es-ES" sz="2000" dirty="0"/>
              <a:t>, insectos...), </a:t>
            </a:r>
            <a:r>
              <a:rPr lang="es-ES" sz="2000" dirty="0" err="1"/>
              <a:t>parénteses</a:t>
            </a:r>
            <a:r>
              <a:rPr lang="es-ES" sz="2000" dirty="0"/>
              <a:t> (como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barreira</a:t>
            </a:r>
            <a:r>
              <a:rPr lang="es-ES" sz="2000" dirty="0"/>
              <a:t> que impide a fuga da </a:t>
            </a:r>
            <a:r>
              <a:rPr lang="es-ES" sz="2000" dirty="0" err="1"/>
              <a:t>enerxía</a:t>
            </a:r>
            <a:r>
              <a:rPr lang="es-ES" sz="2000" dirty="0"/>
              <a:t>), a </a:t>
            </a:r>
            <a:r>
              <a:rPr lang="es-ES" sz="2000" dirty="0" err="1"/>
              <a:t>escaleira</a:t>
            </a:r>
            <a:r>
              <a:rPr lang="es-ES" sz="2000" dirty="0"/>
              <a:t>, como símbolo de </a:t>
            </a:r>
            <a:r>
              <a:rPr lang="es-ES" sz="2000" dirty="0" err="1"/>
              <a:t>fuxida</a:t>
            </a:r>
            <a:r>
              <a:rPr lang="es-ES" sz="2000" dirty="0"/>
              <a:t> e evasión, a esfera, que representa o globo terrestre, formas </a:t>
            </a:r>
            <a:r>
              <a:rPr lang="es-ES" sz="2000" dirty="0" err="1"/>
              <a:t>biomórficas</a:t>
            </a:r>
            <a:r>
              <a:rPr lang="es-ES" sz="2000" dirty="0"/>
              <a:t> (formas </a:t>
            </a:r>
            <a:r>
              <a:rPr lang="es-ES" sz="2000" dirty="0" err="1"/>
              <a:t>fluídas</a:t>
            </a:r>
            <a:r>
              <a:rPr lang="es-ES" sz="2000" dirty="0"/>
              <a:t> </a:t>
            </a:r>
            <a:r>
              <a:rPr lang="es-ES" sz="2000" dirty="0" err="1"/>
              <a:t>cor</a:t>
            </a:r>
            <a:r>
              <a:rPr lang="es-ES" sz="2000" dirty="0"/>
              <a:t> círculos e curvas, referencias á </a:t>
            </a:r>
            <a:r>
              <a:rPr lang="es-ES" sz="2000" dirty="0" err="1"/>
              <a:t>natureza</a:t>
            </a:r>
            <a:r>
              <a:rPr lang="es-ES" sz="2000" dirty="0"/>
              <a:t> que dan sensación de </a:t>
            </a:r>
            <a:r>
              <a:rPr lang="es-ES" sz="2000" dirty="0" err="1"/>
              <a:t>movemento</a:t>
            </a:r>
            <a:r>
              <a:rPr lang="es-ES" sz="2000" dirty="0"/>
              <a:t>) formas que </a:t>
            </a:r>
            <a:r>
              <a:rPr lang="es-ES" sz="2000" dirty="0" err="1"/>
              <a:t>lembran</a:t>
            </a:r>
            <a:r>
              <a:rPr lang="es-ES" sz="2000" dirty="0"/>
              <a:t> amebas, </a:t>
            </a:r>
            <a:r>
              <a:rPr lang="es-ES" sz="2000" dirty="0" err="1"/>
              <a:t>cogombros</a:t>
            </a:r>
            <a:r>
              <a:rPr lang="es-ES" sz="2000" dirty="0"/>
              <a:t> de mar, tubérculos, seres que se prolongan en </a:t>
            </a:r>
            <a:r>
              <a:rPr lang="es-ES" sz="2000" dirty="0" err="1"/>
              <a:t>raiciñas</a:t>
            </a:r>
            <a:r>
              <a:rPr lang="es-ES" sz="2000" dirty="0"/>
              <a:t>, punteados, nubes</a:t>
            </a:r>
            <a:endParaRPr lang="gl-ES" sz="2000" dirty="0"/>
          </a:p>
        </p:txBody>
      </p:sp>
    </p:spTree>
    <p:extLst>
      <p:ext uri="{BB962C8B-B14F-4D97-AF65-F5344CB8AC3E}">
        <p14:creationId xmlns:p14="http://schemas.microsoft.com/office/powerpoint/2010/main" val="9484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9728" y="182880"/>
            <a:ext cx="4215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liña</a:t>
            </a:r>
            <a:r>
              <a:rPr lang="es-ES" sz="2000" dirty="0"/>
              <a:t> </a:t>
            </a:r>
            <a:r>
              <a:rPr lang="es-ES" sz="2000" dirty="0" err="1"/>
              <a:t>cun</a:t>
            </a:r>
            <a:r>
              <a:rPr lang="es-ES" sz="2000" dirty="0"/>
              <a:t> ovalo </a:t>
            </a:r>
            <a:r>
              <a:rPr lang="es-ES" sz="2000" dirty="0" err="1"/>
              <a:t>bástanlle</a:t>
            </a:r>
            <a:r>
              <a:rPr lang="es-ES" sz="2000" dirty="0"/>
              <a:t> para representar un </a:t>
            </a:r>
            <a:r>
              <a:rPr lang="es-ES" sz="2000" dirty="0" err="1"/>
              <a:t>cabalo</a:t>
            </a:r>
            <a:r>
              <a:rPr lang="es-ES" sz="2000" dirty="0"/>
              <a:t> do demo, figuras con pes enormes simbolizan a </a:t>
            </a:r>
            <a:r>
              <a:rPr lang="es-ES" sz="2000" dirty="0" err="1"/>
              <a:t>forza</a:t>
            </a:r>
            <a:r>
              <a:rPr lang="es-ES" sz="2000" dirty="0"/>
              <a:t> que emana da </a:t>
            </a:r>
            <a:r>
              <a:rPr lang="es-ES" sz="2000" dirty="0" err="1"/>
              <a:t>terra</a:t>
            </a:r>
            <a:r>
              <a:rPr lang="es-ES" sz="2000" dirty="0"/>
              <a:t> e nutre o home... </a:t>
            </a:r>
            <a:r>
              <a:rPr lang="es-ES" sz="2000" dirty="0" err="1"/>
              <a:t>Na</a:t>
            </a:r>
            <a:r>
              <a:rPr lang="es-ES" sz="2000" dirty="0"/>
              <a:t> utilización de criaturas simbólicas pódese percibir a influencia de </a:t>
            </a:r>
            <a:r>
              <a:rPr lang="es-ES" sz="2000" dirty="0" err="1"/>
              <a:t>Pieter</a:t>
            </a:r>
            <a:r>
              <a:rPr lang="es-ES" sz="2000" dirty="0"/>
              <a:t> </a:t>
            </a:r>
            <a:r>
              <a:rPr lang="es-ES" sz="2000" dirty="0" err="1"/>
              <a:t>Bruegel</a:t>
            </a:r>
            <a:r>
              <a:rPr lang="es-ES" sz="2000" dirty="0"/>
              <a:t> e El Bosco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 En </a:t>
            </a:r>
            <a:r>
              <a:rPr lang="es-ES" sz="2000" dirty="0" err="1"/>
              <a:t>moitas</a:t>
            </a:r>
            <a:r>
              <a:rPr lang="es-ES" sz="2000" dirty="0"/>
              <a:t> das </a:t>
            </a:r>
            <a:r>
              <a:rPr lang="es-ES" sz="2000" dirty="0" err="1"/>
              <a:t>súas</a:t>
            </a:r>
            <a:r>
              <a:rPr lang="es-ES" sz="2000" dirty="0"/>
              <a:t> obras </a:t>
            </a:r>
            <a:r>
              <a:rPr lang="es-ES" sz="2000" dirty="0" err="1"/>
              <a:t>apréciase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clara tendencia a </a:t>
            </a:r>
            <a:r>
              <a:rPr lang="es-ES" sz="2000" dirty="0" err="1"/>
              <a:t>encher</a:t>
            </a:r>
            <a:r>
              <a:rPr lang="es-ES" sz="2000" dirty="0"/>
              <a:t> toda a superficie do </a:t>
            </a:r>
            <a:r>
              <a:rPr lang="es-ES" sz="2000" dirty="0" err="1"/>
              <a:t>cadro</a:t>
            </a:r>
            <a:r>
              <a:rPr lang="es-ES" sz="2000" dirty="0"/>
              <a:t>, con </a:t>
            </a:r>
            <a:r>
              <a:rPr lang="es-ES" sz="2000" dirty="0" err="1"/>
              <a:t>moitos</a:t>
            </a:r>
            <a:r>
              <a:rPr lang="es-ES" sz="2000" dirty="0"/>
              <a:t> elementos, un canon repetido, como </a:t>
            </a:r>
            <a:r>
              <a:rPr lang="es-ES" sz="2000" dirty="0" err="1"/>
              <a:t>unha</a:t>
            </a:r>
            <a:r>
              <a:rPr lang="es-ES" sz="2000" dirty="0"/>
              <a:t> coreografía en pleno ceo, </a:t>
            </a:r>
            <a:r>
              <a:rPr lang="es-ES" sz="2000" dirty="0" err="1"/>
              <a:t>cheo</a:t>
            </a:r>
            <a:r>
              <a:rPr lang="es-ES" sz="2000" dirty="0"/>
              <a:t> de </a:t>
            </a:r>
            <a:r>
              <a:rPr lang="es-ES" sz="2000" dirty="0" err="1"/>
              <a:t>moitos</a:t>
            </a:r>
            <a:r>
              <a:rPr lang="es-ES" sz="2000" dirty="0"/>
              <a:t> elementos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1924 pinta O campo labrado, </a:t>
            </a:r>
            <a:r>
              <a:rPr lang="es-ES" sz="2000" dirty="0" err="1"/>
              <a:t>paisaxe</a:t>
            </a:r>
            <a:r>
              <a:rPr lang="es-ES" sz="2000" dirty="0"/>
              <a:t> </a:t>
            </a:r>
            <a:r>
              <a:rPr lang="es-ES" sz="2000" dirty="0" err="1"/>
              <a:t>poboada</a:t>
            </a:r>
            <a:r>
              <a:rPr lang="es-ES" sz="2000" dirty="0"/>
              <a:t> de </a:t>
            </a:r>
            <a:r>
              <a:rPr lang="es-ES" sz="2000" dirty="0" err="1"/>
              <a:t>estraños</a:t>
            </a:r>
            <a:r>
              <a:rPr lang="es-ES" sz="2000" dirty="0"/>
              <a:t> seres, </a:t>
            </a:r>
            <a:r>
              <a:rPr lang="es-ES" sz="2000" dirty="0" err="1"/>
              <a:t>unha</a:t>
            </a:r>
            <a:r>
              <a:rPr lang="es-ES" sz="2000" dirty="0"/>
              <a:t> criatura fusión de home, </a:t>
            </a:r>
            <a:r>
              <a:rPr lang="es-ES" sz="2000" dirty="0" err="1"/>
              <a:t>touro</a:t>
            </a:r>
            <a:r>
              <a:rPr lang="es-ES" sz="2000" dirty="0"/>
              <a:t> e arado 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árbore</a:t>
            </a:r>
            <a:r>
              <a:rPr lang="es-ES" sz="2000" dirty="0"/>
              <a:t> da que brotan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orella</a:t>
            </a:r>
            <a:r>
              <a:rPr lang="es-ES" sz="2000" dirty="0"/>
              <a:t> e un </a:t>
            </a:r>
            <a:r>
              <a:rPr lang="es-ES" sz="2000" dirty="0" err="1"/>
              <a:t>ollo</a:t>
            </a:r>
            <a:r>
              <a:rPr lang="es-ES" sz="2000" dirty="0"/>
              <a:t>.</a:t>
            </a:r>
          </a:p>
          <a:p>
            <a:pPr algn="just"/>
            <a:endParaRPr lang="es-ES" sz="2000" dirty="0"/>
          </a:p>
        </p:txBody>
      </p:sp>
      <p:pic>
        <p:nvPicPr>
          <p:cNvPr id="8196" name="Picture 4" descr="http://www.summagallicana.it/Emblemata/Arte/Pittura/Miro%20Joan/Miro%20Il%20campo%20a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12" y="464248"/>
            <a:ext cx="7690104" cy="595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43984" y="31729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74904" y="1197864"/>
            <a:ext cx="4114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1925, </a:t>
            </a:r>
            <a:r>
              <a:rPr lang="es-ES" sz="2000" dirty="0" err="1"/>
              <a:t>nunha</a:t>
            </a:r>
            <a:r>
              <a:rPr lang="es-ES" sz="2000" dirty="0"/>
              <a:t> etapa na que, segundo Miró, non </a:t>
            </a:r>
            <a:r>
              <a:rPr lang="es-ES" sz="2000" dirty="0" err="1"/>
              <a:t>facía</a:t>
            </a:r>
            <a:r>
              <a:rPr lang="es-ES" sz="2000" dirty="0"/>
              <a:t> </a:t>
            </a:r>
            <a:r>
              <a:rPr lang="es-ES" sz="2000" dirty="0" err="1"/>
              <a:t>distincións</a:t>
            </a:r>
            <a:r>
              <a:rPr lang="es-ES" sz="2000" dirty="0"/>
              <a:t> entre poesía e pintura, pinta Esta é a </a:t>
            </a:r>
            <a:r>
              <a:rPr lang="es-ES" sz="2000" dirty="0" err="1"/>
              <a:t>cor</a:t>
            </a:r>
            <a:r>
              <a:rPr lang="es-ES" sz="2000" dirty="0"/>
              <a:t> dos </a:t>
            </a:r>
            <a:r>
              <a:rPr lang="es-ES" sz="2000" dirty="0" err="1"/>
              <a:t>meus</a:t>
            </a:r>
            <a:r>
              <a:rPr lang="es-ES" sz="2000" dirty="0"/>
              <a:t> </a:t>
            </a:r>
            <a:r>
              <a:rPr lang="es-ES" sz="2000" dirty="0" err="1"/>
              <a:t>soños</a:t>
            </a:r>
            <a:r>
              <a:rPr lang="es-ES" sz="2000" dirty="0"/>
              <a:t>, na que incorpora texto á pintura a modo de poema visual.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No </a:t>
            </a:r>
            <a:r>
              <a:rPr lang="es-ES" sz="2000" dirty="0" err="1"/>
              <a:t>mesmo</a:t>
            </a:r>
            <a:r>
              <a:rPr lang="es-ES" sz="2000" dirty="0"/>
              <a:t> ano pinta A sesta, na que crea un universo </a:t>
            </a:r>
            <a:r>
              <a:rPr lang="es-ES" sz="2000" dirty="0" err="1"/>
              <a:t>máis</a:t>
            </a:r>
            <a:r>
              <a:rPr lang="es-ES" sz="2000" dirty="0"/>
              <a:t> alá do aparente con signos que representan a vida real.</a:t>
            </a:r>
          </a:p>
        </p:txBody>
      </p:sp>
      <p:pic>
        <p:nvPicPr>
          <p:cNvPr id="9218" name="Picture 2" descr="https://www.culturajoven.es/wp-content/uploads/2013/10/este-es-el-color-de-mis-sue%C3%B1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53" y="0"/>
            <a:ext cx="4489363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1.bp.blogspot.com/-QOQ2_7tmAZo/U6qRWaOXyfI/AAAAAAAAAKU/FQjhuh2MEa4/s1600/joan-mir-the-siesta1925-1342522598_o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3" y="3405139"/>
            <a:ext cx="4305419" cy="33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" y="27432"/>
            <a:ext cx="5047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obra </a:t>
            </a:r>
            <a:r>
              <a:rPr lang="es-ES" dirty="0" err="1"/>
              <a:t>máis</a:t>
            </a:r>
            <a:r>
              <a:rPr lang="es-ES" dirty="0"/>
              <a:t> significativa </a:t>
            </a:r>
            <a:r>
              <a:rPr lang="es-ES" dirty="0" err="1"/>
              <a:t>deste</a:t>
            </a:r>
            <a:r>
              <a:rPr lang="es-ES" dirty="0"/>
              <a:t> momento é O </a:t>
            </a:r>
            <a:r>
              <a:rPr lang="es-ES" dirty="0" err="1"/>
              <a:t>Entroido</a:t>
            </a:r>
            <a:r>
              <a:rPr lang="es-ES" dirty="0"/>
              <a:t> do Arlequín, 1924-1925. A perspectiva queda anulada por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multitude</a:t>
            </a:r>
            <a:r>
              <a:rPr lang="es-ES" dirty="0"/>
              <a:t> de seres que parecen </a:t>
            </a:r>
            <a:r>
              <a:rPr lang="es-ES" dirty="0" err="1"/>
              <a:t>voar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espazo</a:t>
            </a:r>
            <a:r>
              <a:rPr lang="es-ES" dirty="0"/>
              <a:t>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gravidade</a:t>
            </a:r>
            <a:r>
              <a:rPr lang="es-ES" dirty="0"/>
              <a:t>. </a:t>
            </a:r>
            <a:r>
              <a:rPr lang="es-ES" dirty="0" err="1"/>
              <a:t>Nunha</a:t>
            </a:r>
            <a:r>
              <a:rPr lang="es-ES" dirty="0"/>
              <a:t> sala </a:t>
            </a:r>
            <a:r>
              <a:rPr lang="es-ES" dirty="0" err="1"/>
              <a:t>cunha</a:t>
            </a:r>
            <a:r>
              <a:rPr lang="es-ES" dirty="0"/>
              <a:t> </a:t>
            </a:r>
            <a:r>
              <a:rPr lang="es-ES" dirty="0" err="1"/>
              <a:t>fiestra</a:t>
            </a:r>
            <a:r>
              <a:rPr lang="es-ES" dirty="0"/>
              <a:t> </a:t>
            </a:r>
            <a:r>
              <a:rPr lang="es-ES" dirty="0" err="1"/>
              <a:t>aberta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ceo nocturno,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animais</a:t>
            </a:r>
            <a:r>
              <a:rPr lang="es-ES" dirty="0"/>
              <a:t> </a:t>
            </a:r>
            <a:r>
              <a:rPr lang="es-ES" dirty="0" err="1"/>
              <a:t>imaxinarios</a:t>
            </a:r>
            <a:r>
              <a:rPr lang="es-ES" dirty="0"/>
              <a:t> celebran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festa</a:t>
            </a:r>
            <a:r>
              <a:rPr lang="es-ES" dirty="0"/>
              <a:t>. Un autómata que está tocando a guitarra e un arlequín con bigotes son os </a:t>
            </a:r>
            <a:r>
              <a:rPr lang="es-ES" dirty="0" err="1"/>
              <a:t>personaxes</a:t>
            </a:r>
            <a:r>
              <a:rPr lang="es-ES" dirty="0"/>
              <a:t> </a:t>
            </a:r>
            <a:r>
              <a:rPr lang="es-ES" dirty="0" err="1"/>
              <a:t>principais</a:t>
            </a:r>
            <a:r>
              <a:rPr lang="es-ES" dirty="0"/>
              <a:t>.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seu</a:t>
            </a:r>
            <a:r>
              <a:rPr lang="es-ES" dirty="0"/>
              <a:t> redor aparecen gatos </a:t>
            </a:r>
            <a:r>
              <a:rPr lang="es-ES" dirty="0" err="1"/>
              <a:t>xogando</a:t>
            </a:r>
            <a:r>
              <a:rPr lang="es-ES" dirty="0"/>
              <a:t> </a:t>
            </a:r>
            <a:r>
              <a:rPr lang="es-ES" dirty="0" err="1"/>
              <a:t>cunhas</a:t>
            </a:r>
            <a:r>
              <a:rPr lang="es-ES" dirty="0"/>
              <a:t> bolas de </a:t>
            </a:r>
            <a:r>
              <a:rPr lang="es-ES" dirty="0" err="1"/>
              <a:t>lá</a:t>
            </a:r>
            <a:r>
              <a:rPr lang="es-ES" dirty="0"/>
              <a:t>,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paxaros</a:t>
            </a:r>
            <a:r>
              <a:rPr lang="es-ES" dirty="0"/>
              <a:t> </a:t>
            </a:r>
            <a:r>
              <a:rPr lang="es-ES" dirty="0" err="1"/>
              <a:t>poñen</a:t>
            </a:r>
            <a:r>
              <a:rPr lang="es-ES" dirty="0"/>
              <a:t> ovos dos que </a:t>
            </a:r>
            <a:r>
              <a:rPr lang="es-ES" dirty="0" err="1"/>
              <a:t>saen</a:t>
            </a:r>
            <a:r>
              <a:rPr lang="es-ES" dirty="0"/>
              <a:t> </a:t>
            </a:r>
            <a:r>
              <a:rPr lang="es-ES" dirty="0" err="1"/>
              <a:t>bolboretas</a:t>
            </a:r>
            <a:r>
              <a:rPr lang="es-ES" dirty="0"/>
              <a:t>,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peixes</a:t>
            </a:r>
            <a:r>
              <a:rPr lang="es-ES" dirty="0"/>
              <a:t> </a:t>
            </a:r>
            <a:r>
              <a:rPr lang="es-ES" dirty="0" err="1"/>
              <a:t>voadores</a:t>
            </a:r>
            <a:r>
              <a:rPr lang="es-ES" dirty="0"/>
              <a:t> </a:t>
            </a:r>
            <a:r>
              <a:rPr lang="es-ES" dirty="0" err="1"/>
              <a:t>móvense</a:t>
            </a:r>
            <a:r>
              <a:rPr lang="es-ES" dirty="0"/>
              <a:t> na procura dos cometas. Un insecto escapa </a:t>
            </a:r>
            <a:r>
              <a:rPr lang="es-ES" dirty="0" err="1"/>
              <a:t>dun</a:t>
            </a:r>
            <a:r>
              <a:rPr lang="es-ES" dirty="0"/>
              <a:t> dado, un mapamundi espera sobre a mesa,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escaleira</a:t>
            </a:r>
            <a:r>
              <a:rPr lang="es-ES" dirty="0"/>
              <a:t> que ten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orella</a:t>
            </a:r>
            <a:r>
              <a:rPr lang="es-ES" dirty="0"/>
              <a:t> humana enorme </a:t>
            </a:r>
            <a:r>
              <a:rPr lang="es-ES" dirty="0" err="1"/>
              <a:t>proxecta</a:t>
            </a:r>
            <a:r>
              <a:rPr lang="es-ES" dirty="0"/>
              <a:t> un </a:t>
            </a:r>
            <a:r>
              <a:rPr lang="es-ES" dirty="0" err="1"/>
              <a:t>ollo</a:t>
            </a:r>
            <a:r>
              <a:rPr lang="es-ES" dirty="0"/>
              <a:t> minúsculo entre os barrotes.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ollos</a:t>
            </a:r>
            <a:r>
              <a:rPr lang="es-ES" dirty="0"/>
              <a:t>, </a:t>
            </a:r>
            <a:r>
              <a:rPr lang="es-ES" dirty="0" err="1"/>
              <a:t>unha</a:t>
            </a:r>
            <a:r>
              <a:rPr lang="es-ES" dirty="0"/>
              <a:t> constante </a:t>
            </a:r>
            <a:r>
              <a:rPr lang="es-ES" dirty="0" err="1"/>
              <a:t>nas</a:t>
            </a:r>
            <a:r>
              <a:rPr lang="es-ES" dirty="0"/>
              <a:t> obras de Miró, </a:t>
            </a:r>
            <a:r>
              <a:rPr lang="es-ES" dirty="0" err="1"/>
              <a:t>ábrense</a:t>
            </a:r>
            <a:r>
              <a:rPr lang="es-ES" dirty="0"/>
              <a:t> sobre cubos, cilindros, conos,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fiestra</a:t>
            </a:r>
            <a:r>
              <a:rPr lang="es-ES" dirty="0"/>
              <a:t> que se abre o exterior pódese observar o azul do ceo, </a:t>
            </a:r>
            <a:r>
              <a:rPr lang="es-ES" dirty="0" err="1"/>
              <a:t>unha</a:t>
            </a:r>
            <a:r>
              <a:rPr lang="es-ES" dirty="0"/>
              <a:t> pirámide negra (</a:t>
            </a:r>
            <a:r>
              <a:rPr lang="es-ES" dirty="0" smtClean="0"/>
              <a:t>representa </a:t>
            </a:r>
            <a:r>
              <a:rPr lang="es-ES" dirty="0"/>
              <a:t>á Torre Eiffel) </a:t>
            </a:r>
            <a:r>
              <a:rPr lang="es-ES" dirty="0" err="1"/>
              <a:t>unha</a:t>
            </a:r>
            <a:r>
              <a:rPr lang="es-ES" dirty="0"/>
              <a:t> chama </a:t>
            </a:r>
            <a:r>
              <a:rPr lang="es-ES" dirty="0" err="1"/>
              <a:t>vermella</a:t>
            </a:r>
            <a:r>
              <a:rPr lang="es-ES" dirty="0"/>
              <a:t> e un sol.</a:t>
            </a:r>
          </a:p>
          <a:p>
            <a:pPr algn="just"/>
            <a:r>
              <a:rPr lang="es-ES" dirty="0"/>
              <a:t>Ana obra </a:t>
            </a:r>
            <a:r>
              <a:rPr lang="es-ES" dirty="0" err="1"/>
              <a:t>apréciase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clara tendencia a </a:t>
            </a:r>
            <a:r>
              <a:rPr lang="es-ES" dirty="0" err="1"/>
              <a:t>encher</a:t>
            </a:r>
            <a:r>
              <a:rPr lang="es-ES" dirty="0"/>
              <a:t> toda a superficie do </a:t>
            </a:r>
            <a:r>
              <a:rPr lang="es-ES" dirty="0" err="1"/>
              <a:t>cadro</a:t>
            </a:r>
            <a:r>
              <a:rPr lang="es-ES" dirty="0"/>
              <a:t> con </a:t>
            </a:r>
            <a:r>
              <a:rPr lang="es-ES" dirty="0" err="1"/>
              <a:t>moitos</a:t>
            </a:r>
            <a:r>
              <a:rPr lang="es-ES" dirty="0"/>
              <a:t> elementos, </a:t>
            </a:r>
            <a:r>
              <a:rPr lang="es-ES" dirty="0" err="1"/>
              <a:t>xoguetes</a:t>
            </a:r>
            <a:r>
              <a:rPr lang="es-ES" dirty="0"/>
              <a:t> fabulosos, curiosos </a:t>
            </a:r>
            <a:r>
              <a:rPr lang="es-ES" dirty="0" err="1"/>
              <a:t>animais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criaturas </a:t>
            </a:r>
            <a:r>
              <a:rPr lang="es-ES" dirty="0" err="1"/>
              <a:t>semihumanas</a:t>
            </a:r>
            <a:r>
              <a:rPr lang="es-ES" dirty="0"/>
              <a:t>, As </a:t>
            </a:r>
            <a:r>
              <a:rPr lang="es-ES" dirty="0" err="1"/>
              <a:t>cores</a:t>
            </a:r>
            <a:r>
              <a:rPr lang="es-ES" dirty="0"/>
              <a:t> primarias destacan sobre un ton suave, neutro e cálido do fondo.</a:t>
            </a:r>
          </a:p>
        </p:txBody>
      </p:sp>
      <p:pic>
        <p:nvPicPr>
          <p:cNvPr id="3" name="Picture 2" descr="https://2.bp.blogspot.com/-878Ad5kyZx0/WwmG2DlJdVI/AAAAAAAASQU/wwYMrnVroTMOo-FDmkLm9rmhN8fbGHSOwCLcBGAs/s1600/obra-joan-miro-Carnaval-de-Arlequ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10" y="1243584"/>
            <a:ext cx="7088489" cy="48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yimg.com/zb/imgv1/e071ee01-7881-33cd-8a3f-c1c52d126db4/t_50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43" y="4000500"/>
            <a:ext cx="2219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75488" y="283464"/>
            <a:ext cx="4142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Dalí. 1904-1989. Pintor, </a:t>
            </a:r>
            <a:r>
              <a:rPr lang="es-ES" sz="2000" b="1" dirty="0" err="1"/>
              <a:t>gravador</a:t>
            </a:r>
            <a:r>
              <a:rPr lang="es-ES" sz="2000" b="1" dirty="0"/>
              <a:t>, escultor, escenógrafo español: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Eugenio </a:t>
            </a:r>
            <a:r>
              <a:rPr lang="es-ES" sz="2000" dirty="0"/>
              <a:t>Salvador Dalí é un dos artistas </a:t>
            </a:r>
            <a:r>
              <a:rPr lang="es-ES" sz="2000" dirty="0" err="1"/>
              <a:t>máis</a:t>
            </a:r>
            <a:r>
              <a:rPr lang="es-ES" sz="2000" dirty="0"/>
              <a:t> célebres do surrealismo polo </a:t>
            </a:r>
            <a:r>
              <a:rPr lang="es-ES" sz="2000" dirty="0" err="1"/>
              <a:t>seu</a:t>
            </a:r>
            <a:r>
              <a:rPr lang="es-ES" sz="2000" dirty="0"/>
              <a:t> estilo, </a:t>
            </a:r>
            <a:r>
              <a:rPr lang="es-ES" sz="2000" dirty="0" err="1"/>
              <a:t>polas</a:t>
            </a:r>
            <a:r>
              <a:rPr lang="es-ES" sz="2000" dirty="0"/>
              <a:t> </a:t>
            </a:r>
            <a:r>
              <a:rPr lang="es-ES" sz="2000" dirty="0" err="1"/>
              <a:t>paisaxes</a:t>
            </a:r>
            <a:r>
              <a:rPr lang="es-ES" sz="2000" dirty="0"/>
              <a:t> oníricas e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personalidade</a:t>
            </a:r>
            <a:r>
              <a:rPr lang="es-ES" sz="2000" dirty="0"/>
              <a:t> excéntrica.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De </a:t>
            </a:r>
            <a:r>
              <a:rPr lang="es-ES" sz="2000" dirty="0"/>
              <a:t>temperamento </a:t>
            </a:r>
            <a:r>
              <a:rPr lang="es-ES" sz="2000" dirty="0" err="1"/>
              <a:t>aloucado</a:t>
            </a:r>
            <a:r>
              <a:rPr lang="es-ES" sz="2000" dirty="0"/>
              <a:t>, desaprensivo, amigo de extravagancias e desplantes, </a:t>
            </a:r>
            <a:r>
              <a:rPr lang="es-ES" sz="2000" dirty="0" err="1"/>
              <a:t>puxo</a:t>
            </a:r>
            <a:r>
              <a:rPr lang="es-ES" sz="2000" dirty="0"/>
              <a:t> en </a:t>
            </a:r>
            <a:r>
              <a:rPr lang="es-ES" sz="2000" dirty="0" err="1"/>
              <a:t>execución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propia paranoia. </a:t>
            </a:r>
            <a:endParaRPr lang="gl-ES" sz="2000" dirty="0"/>
          </a:p>
        </p:txBody>
      </p:sp>
      <p:pic>
        <p:nvPicPr>
          <p:cNvPr id="1028" name="Picture 4" descr="https://i.pinimg.com/474x/18/34/26/1834261f1cc091d95204b484d323f9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06" y="57150"/>
            <a:ext cx="5596533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0352" y="594360"/>
            <a:ext cx="37581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1924 Breton escribe o </a:t>
            </a:r>
            <a:r>
              <a:rPr lang="es-ES" sz="2000" dirty="0" err="1"/>
              <a:t>Manifesto</a:t>
            </a:r>
            <a:r>
              <a:rPr lang="es-ES" sz="2000" dirty="0"/>
              <a:t> do Surrealismo, punto de partida do </a:t>
            </a:r>
            <a:r>
              <a:rPr lang="es-ES" sz="2000" dirty="0" err="1"/>
              <a:t>movemento</a:t>
            </a:r>
            <a:r>
              <a:rPr lang="es-ES" sz="2000" dirty="0"/>
              <a:t>. No </a:t>
            </a:r>
            <a:r>
              <a:rPr lang="es-ES" sz="2000" dirty="0" err="1"/>
              <a:t>Manifesto</a:t>
            </a:r>
            <a:r>
              <a:rPr lang="es-ES" sz="2000" dirty="0"/>
              <a:t> Breton define o Surrealismo como</a:t>
            </a:r>
            <a:r>
              <a:rPr lang="es-ES" sz="2000" dirty="0" smtClean="0"/>
              <a:t>:</a:t>
            </a:r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“Automatismo psíquico puro polo que nos </a:t>
            </a:r>
            <a:r>
              <a:rPr lang="es-ES" sz="2000" dirty="0" err="1"/>
              <a:t>propoñemos</a:t>
            </a:r>
            <a:r>
              <a:rPr lang="es-ES" sz="2000" dirty="0"/>
              <a:t> expresar, </a:t>
            </a:r>
            <a:r>
              <a:rPr lang="es-ES" sz="2000" dirty="0" err="1"/>
              <a:t>sexa</a:t>
            </a:r>
            <a:r>
              <a:rPr lang="es-ES" sz="2000" dirty="0"/>
              <a:t> por escrito, verbalmente </a:t>
            </a:r>
            <a:r>
              <a:rPr lang="es-ES" sz="2000" dirty="0" err="1"/>
              <a:t>ou</a:t>
            </a:r>
            <a:r>
              <a:rPr lang="es-ES" sz="2000" dirty="0"/>
              <a:t> de </a:t>
            </a:r>
            <a:r>
              <a:rPr lang="es-ES" sz="2000" dirty="0" err="1"/>
              <a:t>calquera</a:t>
            </a:r>
            <a:r>
              <a:rPr lang="es-ES" sz="2000" dirty="0"/>
              <a:t> </a:t>
            </a:r>
            <a:r>
              <a:rPr lang="es-ES" sz="2000" dirty="0" err="1"/>
              <a:t>outra</a:t>
            </a:r>
            <a:r>
              <a:rPr lang="es-ES" sz="2000" dirty="0"/>
              <a:t> forma, o </a:t>
            </a:r>
            <a:r>
              <a:rPr lang="es-ES" sz="2000" dirty="0" err="1"/>
              <a:t>funcionamento</a:t>
            </a:r>
            <a:r>
              <a:rPr lang="es-ES" sz="2000" dirty="0"/>
              <a:t> real do </a:t>
            </a:r>
            <a:r>
              <a:rPr lang="es-ES" sz="2000" dirty="0" err="1"/>
              <a:t>pensamento</a:t>
            </a:r>
            <a:r>
              <a:rPr lang="es-ES" sz="2000" dirty="0"/>
              <a:t>. </a:t>
            </a:r>
            <a:r>
              <a:rPr lang="es-ES" sz="2000" dirty="0" err="1"/>
              <a:t>Ditado</a:t>
            </a:r>
            <a:r>
              <a:rPr lang="es-ES" sz="2000" dirty="0"/>
              <a:t> do </a:t>
            </a:r>
            <a:r>
              <a:rPr lang="es-ES" sz="2000" dirty="0" err="1"/>
              <a:t>pensamento</a:t>
            </a:r>
            <a:r>
              <a:rPr lang="es-ES" sz="2000" dirty="0"/>
              <a:t> en ausencia de todo control </a:t>
            </a:r>
            <a:r>
              <a:rPr lang="es-ES" sz="2000" dirty="0" err="1"/>
              <a:t>exercido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razón, </a:t>
            </a:r>
            <a:r>
              <a:rPr lang="es-ES" sz="2000" dirty="0" err="1"/>
              <a:t>fóra</a:t>
            </a:r>
            <a:r>
              <a:rPr lang="es-ES" sz="2000" dirty="0"/>
              <a:t> de toda preocupación estética </a:t>
            </a:r>
            <a:r>
              <a:rPr lang="es-ES" sz="2000" dirty="0" err="1"/>
              <a:t>ou</a:t>
            </a:r>
            <a:r>
              <a:rPr lang="es-ES" sz="2000" dirty="0"/>
              <a:t> moral”.</a:t>
            </a:r>
          </a:p>
        </p:txBody>
      </p:sp>
      <p:pic>
        <p:nvPicPr>
          <p:cNvPr id="2052" name="Picture 4" descr="https://www.isliada.org/static/images/2021/01/Manifiestos-del-Surreal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85" y="138522"/>
            <a:ext cx="4569671" cy="66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3192" y="611124"/>
            <a:ext cx="3547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T</a:t>
            </a:r>
            <a:r>
              <a:rPr lang="es-ES" sz="2000" dirty="0" err="1" smtClean="0"/>
              <a:t>rasladouse</a:t>
            </a:r>
            <a:r>
              <a:rPr lang="es-ES" sz="2000" dirty="0" smtClean="0"/>
              <a:t> </a:t>
            </a:r>
            <a:r>
              <a:rPr lang="es-ES" sz="2000" dirty="0"/>
              <a:t>a Madrid para </a:t>
            </a:r>
            <a:r>
              <a:rPr lang="es-ES" sz="2000" dirty="0" err="1"/>
              <a:t>estudar</a:t>
            </a:r>
            <a:r>
              <a:rPr lang="es-ES" sz="2000" dirty="0"/>
              <a:t> Pintura e </a:t>
            </a:r>
            <a:r>
              <a:rPr lang="es-ES" sz="2000" dirty="0" err="1"/>
              <a:t>residiu</a:t>
            </a:r>
            <a:r>
              <a:rPr lang="es-ES" sz="2000" dirty="0"/>
              <a:t> na Residencia de </a:t>
            </a:r>
            <a:r>
              <a:rPr lang="es-ES" sz="2000" dirty="0" err="1"/>
              <a:t>Estudantes</a:t>
            </a:r>
            <a:r>
              <a:rPr lang="es-ES" sz="2000" dirty="0"/>
              <a:t> de Madrid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iniciou</a:t>
            </a:r>
            <a:r>
              <a:rPr lang="es-ES" sz="2000" dirty="0"/>
              <a:t> </a:t>
            </a:r>
            <a:r>
              <a:rPr lang="es-ES" sz="2000" dirty="0" err="1"/>
              <a:t>amizade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poeta García Lorca e o futuro director de cine Luís Buñuel (con </a:t>
            </a:r>
            <a:r>
              <a:rPr lang="es-ES" sz="2000" dirty="0" err="1"/>
              <a:t>quen</a:t>
            </a:r>
            <a:r>
              <a:rPr lang="es-ES" sz="2000" dirty="0"/>
              <a:t> </a:t>
            </a:r>
            <a:r>
              <a:rPr lang="es-ES" sz="2000" dirty="0" err="1"/>
              <a:t>escribiu</a:t>
            </a:r>
            <a:r>
              <a:rPr lang="es-ES" sz="2000" dirty="0"/>
              <a:t>, </a:t>
            </a:r>
            <a:r>
              <a:rPr lang="es-ES" sz="2000" dirty="0" err="1"/>
              <a:t>xa</a:t>
            </a:r>
            <a:r>
              <a:rPr lang="es-ES" sz="2000" dirty="0"/>
              <a:t> en París, as películas surrealistas, un can andaluz en 1929, e A </a:t>
            </a:r>
            <a:r>
              <a:rPr lang="es-ES" sz="2000" dirty="0" err="1"/>
              <a:t>idade</a:t>
            </a:r>
            <a:r>
              <a:rPr lang="es-ES" sz="2000" dirty="0"/>
              <a:t> de </a:t>
            </a:r>
            <a:r>
              <a:rPr lang="es-ES" sz="2000" dirty="0" err="1"/>
              <a:t>ouro</a:t>
            </a:r>
            <a:r>
              <a:rPr lang="es-ES" sz="2000" dirty="0"/>
              <a:t> en 1930). </a:t>
            </a:r>
            <a:endParaRPr lang="gl-ES" sz="2000" dirty="0"/>
          </a:p>
        </p:txBody>
      </p:sp>
      <p:pic>
        <p:nvPicPr>
          <p:cNvPr id="2050" name="Picture 2" descr="https://d1e4pidl3fu268.cloudfront.net/e79416d8-1e65-4178-9568-10f49c0a1da0/3f2e0223e8ef10a4b7e85977ed1ddb2edaliluis.crop_612x459_0,0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99" y="620268"/>
            <a:ext cx="7622032" cy="57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27/fd/f6/27fdf61f41fca9509938b3d1f37bfd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19" y="3877056"/>
            <a:ext cx="2122617" cy="28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3504" y="795528"/>
            <a:ext cx="3739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Ata 1928 Dalí </a:t>
            </a:r>
            <a:r>
              <a:rPr lang="es-ES" sz="2000" dirty="0" err="1"/>
              <a:t>moveuse</a:t>
            </a:r>
            <a:r>
              <a:rPr lang="es-ES" sz="2000" dirty="0"/>
              <a:t> entre Cataluña e Madrid.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Nesta</a:t>
            </a:r>
            <a:r>
              <a:rPr lang="es-ES" sz="2000" dirty="0" smtClean="0"/>
              <a:t> </a:t>
            </a:r>
            <a:r>
              <a:rPr lang="es-ES" sz="2000" dirty="0" err="1"/>
              <a:t>primeira</a:t>
            </a:r>
            <a:r>
              <a:rPr lang="es-ES" sz="2000" dirty="0"/>
              <a:t> etapa a </a:t>
            </a:r>
            <a:r>
              <a:rPr lang="es-ES" sz="2000" dirty="0" err="1"/>
              <a:t>súa</a:t>
            </a:r>
            <a:r>
              <a:rPr lang="es-ES" sz="2000" dirty="0"/>
              <a:t> obra está </a:t>
            </a:r>
            <a:r>
              <a:rPr lang="es-ES" sz="2000" dirty="0" err="1"/>
              <a:t>influída</a:t>
            </a:r>
            <a:r>
              <a:rPr lang="es-ES" sz="2000" dirty="0"/>
              <a:t> polo postimpresionismo, o cubismo sintético e o </a:t>
            </a:r>
            <a:r>
              <a:rPr lang="es-ES" sz="2000" dirty="0" err="1"/>
              <a:t>primeiro</a:t>
            </a:r>
            <a:r>
              <a:rPr lang="es-ES" sz="2000" dirty="0"/>
              <a:t> </a:t>
            </a:r>
            <a:r>
              <a:rPr lang="es-ES" sz="2000" dirty="0" smtClean="0"/>
              <a:t>surrealismo.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Xa</a:t>
            </a:r>
            <a:r>
              <a:rPr lang="es-ES" sz="2000" dirty="0" smtClean="0"/>
              <a:t> </a:t>
            </a:r>
            <a:r>
              <a:rPr lang="es-ES" sz="2000" dirty="0" err="1"/>
              <a:t>amosa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grande técnica do </a:t>
            </a:r>
            <a:r>
              <a:rPr lang="es-ES" sz="2000" dirty="0" err="1"/>
              <a:t>debuxo</a:t>
            </a:r>
            <a:r>
              <a:rPr lang="es-ES" sz="2000" dirty="0"/>
              <a:t> en </a:t>
            </a:r>
            <a:r>
              <a:rPr lang="es-ES" sz="2000" dirty="0" err="1"/>
              <a:t>cadros</a:t>
            </a:r>
            <a:r>
              <a:rPr lang="es-ES" sz="2000" dirty="0"/>
              <a:t> propios do Realismo de entreguerras, como na </a:t>
            </a:r>
            <a:r>
              <a:rPr lang="es-ES" sz="2000" dirty="0" err="1"/>
              <a:t>súa</a:t>
            </a:r>
            <a:r>
              <a:rPr lang="es-ES" sz="2000" dirty="0"/>
              <a:t> obra Muchacha na </a:t>
            </a:r>
            <a:r>
              <a:rPr lang="es-ES" sz="2000" dirty="0" err="1"/>
              <a:t>fiestra</a:t>
            </a:r>
            <a:r>
              <a:rPr lang="es-ES" sz="2000" dirty="0"/>
              <a:t> de 1925.</a:t>
            </a:r>
          </a:p>
        </p:txBody>
      </p:sp>
      <p:pic>
        <p:nvPicPr>
          <p:cNvPr id="3074" name="Picture 2" descr="https://3.bp.blogspot.com/-d8dgHRov208/Uwdt7XGy3VI/AAAAAAAABDc/l_LIjyXgiDQ/s1600/la+muchacha+en+la+vent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69" y="-1"/>
            <a:ext cx="4671727" cy="68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86200" y="182880"/>
            <a:ext cx="38039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1929 </a:t>
            </a:r>
            <a:r>
              <a:rPr lang="es-ES" sz="2000" dirty="0" err="1"/>
              <a:t>trasládase</a:t>
            </a:r>
            <a:r>
              <a:rPr lang="es-ES" sz="2000" dirty="0"/>
              <a:t> a París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coñece</a:t>
            </a:r>
            <a:r>
              <a:rPr lang="es-ES" sz="2000" dirty="0"/>
              <a:t> a Gala, que rematará </a:t>
            </a:r>
            <a:r>
              <a:rPr lang="es-ES" sz="2000" dirty="0" err="1"/>
              <a:t>sendo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compañeira</a:t>
            </a:r>
            <a:r>
              <a:rPr lang="es-ES" sz="2000" dirty="0"/>
              <a:t> e musa, </a:t>
            </a:r>
            <a:r>
              <a:rPr lang="es-ES" sz="2000" dirty="0" err="1"/>
              <a:t>quen</a:t>
            </a:r>
            <a:r>
              <a:rPr lang="es-ES" sz="2000" dirty="0"/>
              <a:t> o introduce no círculo surrealista de Breton. </a:t>
            </a:r>
            <a:endParaRPr lang="es-ES" sz="2000" dirty="0" smtClean="0"/>
          </a:p>
          <a:p>
            <a:pPr algn="just"/>
            <a:endParaRPr lang="es-ES" sz="800" dirty="0" smtClean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partir de aquí define 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b="1" dirty="0"/>
              <a:t>método</a:t>
            </a:r>
            <a:r>
              <a:rPr lang="es-ES" sz="2000" dirty="0"/>
              <a:t> </a:t>
            </a:r>
            <a:r>
              <a:rPr lang="es-ES" sz="2000" b="1" dirty="0"/>
              <a:t>paranoico-crítico, </a:t>
            </a:r>
            <a:r>
              <a:rPr lang="es-ES" sz="2000" dirty="0"/>
              <a:t>no que o artista debía representar de </a:t>
            </a:r>
            <a:r>
              <a:rPr lang="es-ES" sz="2000" dirty="0" err="1"/>
              <a:t>maneira</a:t>
            </a:r>
            <a:r>
              <a:rPr lang="es-ES" sz="2000" dirty="0"/>
              <a:t> espontánea as </a:t>
            </a:r>
            <a:r>
              <a:rPr lang="es-ES" sz="2000" dirty="0" err="1"/>
              <a:t>asociacións</a:t>
            </a:r>
            <a:r>
              <a:rPr lang="es-ES" sz="2000" dirty="0"/>
              <a:t> e formas que se creaban na </a:t>
            </a:r>
            <a:r>
              <a:rPr lang="es-ES" sz="2000" dirty="0" err="1"/>
              <a:t>súa</a:t>
            </a:r>
            <a:r>
              <a:rPr lang="es-ES" sz="2000" dirty="0"/>
              <a:t> mente e que non existían na </a:t>
            </a:r>
            <a:r>
              <a:rPr lang="es-ES" sz="2000" dirty="0" err="1"/>
              <a:t>realidade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Para </a:t>
            </a:r>
            <a:r>
              <a:rPr lang="es-ES" sz="2000" dirty="0"/>
              <a:t>a materialización </a:t>
            </a:r>
            <a:r>
              <a:rPr lang="es-ES" sz="2000" dirty="0" err="1"/>
              <a:t>obxectiva</a:t>
            </a:r>
            <a:r>
              <a:rPr lang="es-ES" sz="2000" dirty="0"/>
              <a:t> do delirio utiliza elementos </a:t>
            </a:r>
            <a:r>
              <a:rPr lang="es-ES" sz="2000" dirty="0" err="1"/>
              <a:t>brandos</a:t>
            </a:r>
            <a:r>
              <a:rPr lang="es-ES" sz="2000" dirty="0"/>
              <a:t>, como os </a:t>
            </a:r>
            <a:r>
              <a:rPr lang="es-ES" sz="2000" dirty="0" err="1"/>
              <a:t>reloxos</a:t>
            </a:r>
            <a:r>
              <a:rPr lang="es-ES" sz="2000" dirty="0"/>
              <a:t>, enmarcados en </a:t>
            </a:r>
            <a:r>
              <a:rPr lang="es-ES" sz="2000" dirty="0" err="1"/>
              <a:t>paisaxes</a:t>
            </a:r>
            <a:r>
              <a:rPr lang="es-ES" sz="2000" dirty="0"/>
              <a:t> e arquitecturas de grande dureza. </a:t>
            </a:r>
            <a:r>
              <a:rPr lang="es-ES" sz="2000" dirty="0" err="1"/>
              <a:t>Ademais</a:t>
            </a:r>
            <a:r>
              <a:rPr lang="es-ES" sz="2000" dirty="0"/>
              <a:t> introduce a </a:t>
            </a:r>
            <a:r>
              <a:rPr lang="es-ES" sz="2000" dirty="0" err="1"/>
              <a:t>dobre</a:t>
            </a:r>
            <a:r>
              <a:rPr lang="es-ES" sz="2000" dirty="0"/>
              <a:t> </a:t>
            </a:r>
            <a:r>
              <a:rPr lang="es-ES" sz="2000" dirty="0" err="1"/>
              <a:t>imaxe</a:t>
            </a:r>
            <a:r>
              <a:rPr lang="es-ES" sz="2000" dirty="0"/>
              <a:t>, como no retrato de </a:t>
            </a:r>
            <a:r>
              <a:rPr lang="es-ES" sz="2000" dirty="0" err="1"/>
              <a:t>Mae</a:t>
            </a:r>
            <a:r>
              <a:rPr lang="es-ES" sz="2000" dirty="0"/>
              <a:t> West (1934-1935)</a:t>
            </a:r>
          </a:p>
        </p:txBody>
      </p:sp>
      <p:pic>
        <p:nvPicPr>
          <p:cNvPr id="4098" name="Picture 2" descr="https://www.slobidka.com/images/dali/Dali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38" y="227037"/>
            <a:ext cx="4057138" cy="64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egmurcia.com/servlet/integra.servlets.Imagenes?METHOD=VERIMAGEN_138749&amp;nombre=La-persistencia-de-la-memor_res_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0" y="1801368"/>
            <a:ext cx="3419856" cy="34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3" y="795528"/>
            <a:ext cx="43251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Dalí é o inventor do </a:t>
            </a:r>
            <a:r>
              <a:rPr lang="es-ES" sz="2000" b="1" dirty="0"/>
              <a:t>método paranoico-crítico,</a:t>
            </a:r>
            <a:r>
              <a:rPr lang="es-ES" sz="2000" dirty="0"/>
              <a:t> </a:t>
            </a:r>
            <a:r>
              <a:rPr lang="es-ES" sz="2000" dirty="0" err="1"/>
              <a:t>baseado</a:t>
            </a:r>
            <a:r>
              <a:rPr lang="es-ES" sz="2000" dirty="0"/>
              <a:t> na </a:t>
            </a:r>
            <a:r>
              <a:rPr lang="es-ES" sz="2000" dirty="0" err="1"/>
              <a:t>capacidade</a:t>
            </a:r>
            <a:r>
              <a:rPr lang="es-ES" sz="2000" dirty="0"/>
              <a:t> do cerebro para percibir vínculos entre as </a:t>
            </a:r>
            <a:r>
              <a:rPr lang="es-ES" sz="2000" dirty="0" err="1"/>
              <a:t>cousas</a:t>
            </a:r>
            <a:r>
              <a:rPr lang="es-ES" sz="2000" dirty="0"/>
              <a:t> que racionalmente non están vinculadas.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Realiza </a:t>
            </a:r>
            <a:r>
              <a:rPr lang="es-ES" sz="2000" dirty="0" err="1"/>
              <a:t>asociacións</a:t>
            </a:r>
            <a:r>
              <a:rPr lang="es-ES" sz="2000" dirty="0"/>
              <a:t> insólitas entre os elementos do </a:t>
            </a:r>
            <a:r>
              <a:rPr lang="es-ES" sz="2000" dirty="0" err="1"/>
              <a:t>cadro</a:t>
            </a:r>
            <a:r>
              <a:rPr lang="es-ES" sz="2000" dirty="0"/>
              <a:t> e crea </a:t>
            </a:r>
            <a:r>
              <a:rPr lang="es-ES" sz="2000" dirty="0" err="1"/>
              <a:t>unha</a:t>
            </a:r>
            <a:r>
              <a:rPr lang="es-ES" sz="2000" dirty="0"/>
              <a:t> atmosfera onírica e delirante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obxecto</a:t>
            </a:r>
            <a:r>
              <a:rPr lang="es-ES" sz="2000" dirty="0"/>
              <a:t> de plasmar sobre o </a:t>
            </a:r>
            <a:r>
              <a:rPr lang="es-ES" sz="2000" dirty="0" err="1"/>
              <a:t>lenzo</a:t>
            </a:r>
            <a:r>
              <a:rPr lang="es-ES" sz="2000" dirty="0"/>
              <a:t> o irreal </a:t>
            </a:r>
            <a:r>
              <a:rPr lang="es-ES" sz="2000" dirty="0" err="1"/>
              <a:t>ou</a:t>
            </a:r>
            <a:r>
              <a:rPr lang="es-ES" sz="2000" dirty="0"/>
              <a:t> o </a:t>
            </a:r>
            <a:r>
              <a:rPr lang="es-ES" sz="2000" dirty="0" err="1"/>
              <a:t>soño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Despoxa</a:t>
            </a:r>
            <a:r>
              <a:rPr lang="es-ES" sz="2000" dirty="0" smtClean="0"/>
              <a:t> </a:t>
            </a:r>
            <a:r>
              <a:rPr lang="es-ES" sz="2000" dirty="0"/>
              <a:t>os </a:t>
            </a:r>
            <a:r>
              <a:rPr lang="es-ES" sz="2000" dirty="0" err="1"/>
              <a:t>obxectos</a:t>
            </a:r>
            <a:r>
              <a:rPr lang="es-ES" sz="2000" dirty="0"/>
              <a:t> do </a:t>
            </a:r>
            <a:r>
              <a:rPr lang="es-ES" sz="2000" dirty="0" err="1"/>
              <a:t>seu</a:t>
            </a:r>
            <a:r>
              <a:rPr lang="es-ES" sz="2000" dirty="0"/>
              <a:t> significado convencional, </a:t>
            </a:r>
            <a:r>
              <a:rPr lang="es-ES" sz="2000" dirty="0" err="1"/>
              <a:t>abrandándoos</a:t>
            </a:r>
            <a:r>
              <a:rPr lang="es-ES" sz="2000" dirty="0"/>
              <a:t> e </a:t>
            </a:r>
            <a:r>
              <a:rPr lang="es-ES" sz="2000" dirty="0" err="1"/>
              <a:t>cubríndoos</a:t>
            </a:r>
            <a:r>
              <a:rPr lang="es-ES" sz="2000" dirty="0"/>
              <a:t> de putrefacción ata </a:t>
            </a:r>
            <a:r>
              <a:rPr lang="es-ES" sz="2000" dirty="0" err="1"/>
              <a:t>deixalos</a:t>
            </a:r>
            <a:r>
              <a:rPr lang="es-ES" sz="2000" dirty="0"/>
              <a:t> </a:t>
            </a:r>
            <a:r>
              <a:rPr lang="es-ES" sz="2000" dirty="0" err="1"/>
              <a:t>nun</a:t>
            </a:r>
            <a:r>
              <a:rPr lang="es-ES" sz="2000" dirty="0"/>
              <a:t> estado de identificación </a:t>
            </a:r>
            <a:r>
              <a:rPr lang="es-ES" sz="2000" dirty="0" err="1"/>
              <a:t>cun</a:t>
            </a:r>
            <a:r>
              <a:rPr lang="es-ES" sz="2000" dirty="0"/>
              <a:t> mundo irracional. </a:t>
            </a:r>
            <a:endParaRPr lang="gl-ES" sz="2000" dirty="0"/>
          </a:p>
        </p:txBody>
      </p:sp>
      <p:pic>
        <p:nvPicPr>
          <p:cNvPr id="14338" name="Picture 2" descr="https://www.silvitablanco.com.ar/salvador-dali/ml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55" y="883824"/>
            <a:ext cx="7490080" cy="561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8912" y="502920"/>
            <a:ext cx="2898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. A </a:t>
            </a:r>
            <a:r>
              <a:rPr lang="es-ES" sz="2000" dirty="0" err="1"/>
              <a:t>actividade</a:t>
            </a:r>
            <a:r>
              <a:rPr lang="es-ES" sz="2000" dirty="0"/>
              <a:t> paranoico-crítica </a:t>
            </a:r>
            <a:r>
              <a:rPr lang="es-ES" sz="2000" dirty="0" err="1"/>
              <a:t>garda</a:t>
            </a:r>
            <a:r>
              <a:rPr lang="es-ES" sz="2000" dirty="0"/>
              <a:t> relación coa </a:t>
            </a:r>
            <a:r>
              <a:rPr lang="es-ES" sz="2000" dirty="0" err="1"/>
              <a:t>capacidade</a:t>
            </a:r>
            <a:r>
              <a:rPr lang="es-ES" sz="2000" dirty="0"/>
              <a:t> visionaria do artista de ver 2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</a:t>
            </a:r>
            <a:r>
              <a:rPr lang="es-ES" sz="2000" dirty="0" err="1"/>
              <a:t>nunha</a:t>
            </a:r>
            <a:r>
              <a:rPr lang="es-ES" sz="2000" dirty="0"/>
              <a:t> </a:t>
            </a:r>
            <a:r>
              <a:rPr lang="es-ES" sz="2000" dirty="0" err="1"/>
              <a:t>mesma</a:t>
            </a:r>
            <a:r>
              <a:rPr lang="es-ES" sz="2000" dirty="0"/>
              <a:t> </a:t>
            </a:r>
            <a:r>
              <a:rPr lang="es-ES" sz="2000" dirty="0" smtClean="0"/>
              <a:t>configuración.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Mercado de </a:t>
            </a:r>
            <a:r>
              <a:rPr lang="es-ES" sz="2000" dirty="0" err="1"/>
              <a:t>escravos</a:t>
            </a:r>
            <a:r>
              <a:rPr lang="es-ES" sz="2000" dirty="0"/>
              <a:t> con busto evanescente de Voltaire, as cabezas das </a:t>
            </a:r>
            <a:r>
              <a:rPr lang="es-ES" sz="2000" dirty="0" err="1"/>
              <a:t>persoas</a:t>
            </a:r>
            <a:r>
              <a:rPr lang="es-ES" sz="2000" dirty="0"/>
              <a:t> en negro con gafas brancas que </a:t>
            </a:r>
            <a:r>
              <a:rPr lang="es-ES" sz="2000" dirty="0" err="1"/>
              <a:t>hai</a:t>
            </a:r>
            <a:r>
              <a:rPr lang="es-ES" sz="2000" dirty="0"/>
              <a:t> no centro do </a:t>
            </a:r>
            <a:r>
              <a:rPr lang="es-ES" sz="2000" dirty="0" err="1"/>
              <a:t>cadro</a:t>
            </a:r>
            <a:r>
              <a:rPr lang="es-ES" sz="2000" dirty="0"/>
              <a:t> son </a:t>
            </a:r>
            <a:r>
              <a:rPr lang="es-ES" sz="2000" dirty="0" err="1"/>
              <a:t>ademais</a:t>
            </a:r>
            <a:r>
              <a:rPr lang="es-ES" sz="2000" dirty="0"/>
              <a:t> os </a:t>
            </a:r>
            <a:r>
              <a:rPr lang="es-ES" sz="2000" dirty="0" err="1"/>
              <a:t>ollos</a:t>
            </a:r>
            <a:r>
              <a:rPr lang="es-ES" sz="2000" dirty="0"/>
              <a:t> do busto do </a:t>
            </a:r>
            <a:r>
              <a:rPr lang="es-ES" sz="2000" dirty="0" smtClean="0"/>
              <a:t>filósofo.</a:t>
            </a:r>
            <a:endParaRPr lang="es-ES" sz="2000" dirty="0"/>
          </a:p>
        </p:txBody>
      </p:sp>
      <p:pic>
        <p:nvPicPr>
          <p:cNvPr id="1026" name="Picture 2" descr="https://live.staticflickr.com/3380/3288399482_838751312e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11" y="327342"/>
            <a:ext cx="8362740" cy="61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4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6032" y="164592"/>
            <a:ext cx="415137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Na</a:t>
            </a:r>
            <a:r>
              <a:rPr lang="es-ES" sz="2000" dirty="0"/>
              <a:t> </a:t>
            </a:r>
            <a:r>
              <a:rPr lang="es-ES" sz="2000" dirty="0" err="1"/>
              <a:t>súa</a:t>
            </a:r>
            <a:r>
              <a:rPr lang="es-ES" sz="2000" dirty="0"/>
              <a:t> obra </a:t>
            </a:r>
            <a:r>
              <a:rPr lang="es-ES" sz="2000" dirty="0" err="1"/>
              <a:t>apréciase</a:t>
            </a:r>
            <a:r>
              <a:rPr lang="es-ES" sz="2000" dirty="0"/>
              <a:t> un fondo </a:t>
            </a:r>
            <a:r>
              <a:rPr lang="es-ES" sz="2000" dirty="0" err="1"/>
              <a:t>patolóxico</a:t>
            </a:r>
            <a:r>
              <a:rPr lang="es-ES" sz="2000" dirty="0"/>
              <a:t> e paranoico.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Son </a:t>
            </a:r>
            <a:r>
              <a:rPr lang="es-ES" sz="2000" dirty="0" err="1"/>
              <a:t>unha</a:t>
            </a:r>
            <a:r>
              <a:rPr lang="es-ES" sz="2000" dirty="0"/>
              <a:t> deliberada representación do </a:t>
            </a:r>
            <a:r>
              <a:rPr lang="es-ES" sz="2000" dirty="0" err="1"/>
              <a:t>seu</a:t>
            </a:r>
            <a:r>
              <a:rPr lang="es-ES" sz="2000" dirty="0"/>
              <a:t> propio estado </a:t>
            </a:r>
            <a:r>
              <a:rPr lang="es-ES" sz="2000" dirty="0" err="1"/>
              <a:t>psicolóxico</a:t>
            </a:r>
            <a:r>
              <a:rPr lang="es-ES" sz="2000" dirty="0"/>
              <a:t> suscitado </a:t>
            </a:r>
            <a:r>
              <a:rPr lang="es-ES" sz="2000" dirty="0" err="1"/>
              <a:t>polas</a:t>
            </a:r>
            <a:r>
              <a:rPr lang="es-ES" sz="2000" dirty="0"/>
              <a:t> lecturas sobre </a:t>
            </a:r>
            <a:r>
              <a:rPr lang="es-ES" sz="2000" dirty="0" err="1"/>
              <a:t>psicoloxía</a:t>
            </a:r>
            <a:r>
              <a:rPr lang="es-ES" sz="2000" dirty="0"/>
              <a:t> freudiana.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súas</a:t>
            </a:r>
            <a:r>
              <a:rPr lang="es-ES" sz="2000" dirty="0"/>
              <a:t> obras exploran o ámbito dos </a:t>
            </a:r>
            <a:r>
              <a:rPr lang="es-ES" sz="2000" dirty="0" err="1"/>
              <a:t>desexos</a:t>
            </a:r>
            <a:r>
              <a:rPr lang="es-ES" sz="2000" dirty="0"/>
              <a:t> inconscientes e revelan angustia sexual, paranoia e asco.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err="1" smtClean="0"/>
              <a:t>Moi</a:t>
            </a:r>
            <a:r>
              <a:rPr lang="es-ES" sz="2000" dirty="0" smtClean="0"/>
              <a:t> </a:t>
            </a:r>
            <a:r>
              <a:rPr lang="es-ES" sz="2000" dirty="0"/>
              <a:t>proclive </a:t>
            </a:r>
            <a:r>
              <a:rPr lang="es-ES" sz="2000" dirty="0" err="1"/>
              <a:t>ó</a:t>
            </a:r>
            <a:r>
              <a:rPr lang="es-ES" sz="2000" dirty="0"/>
              <a:t> sexual, o erotismo e a aberración sexual asoman nos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como </a:t>
            </a:r>
            <a:r>
              <a:rPr lang="es-ES" sz="2000" dirty="0" err="1"/>
              <a:t>volicións</a:t>
            </a:r>
            <a:r>
              <a:rPr lang="es-ES" sz="2000" dirty="0"/>
              <a:t> non controladas.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súas</a:t>
            </a:r>
            <a:r>
              <a:rPr lang="es-ES" sz="2000" dirty="0"/>
              <a:t> pinturas </a:t>
            </a:r>
            <a:r>
              <a:rPr lang="es-ES" sz="2000" dirty="0" err="1"/>
              <a:t>manifestan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medo obsesivo á relación sexual o que o leva </a:t>
            </a:r>
            <a:r>
              <a:rPr lang="es-ES" sz="2000" dirty="0" err="1"/>
              <a:t>ó</a:t>
            </a:r>
            <a:r>
              <a:rPr lang="es-ES" sz="2000" dirty="0"/>
              <a:t> onanismo e á </a:t>
            </a:r>
            <a:r>
              <a:rPr lang="es-ES" sz="2000" dirty="0" err="1"/>
              <a:t>ameaza</a:t>
            </a:r>
            <a:r>
              <a:rPr lang="es-ES" sz="2000" dirty="0"/>
              <a:t> de castración (as pinturas de Guillermo </a:t>
            </a:r>
            <a:r>
              <a:rPr lang="es-ES" sz="2000" dirty="0" err="1"/>
              <a:t>Tell</a:t>
            </a:r>
            <a:r>
              <a:rPr lang="es-ES" sz="2000" dirty="0"/>
              <a:t> </a:t>
            </a:r>
            <a:r>
              <a:rPr lang="es-ES" sz="2000" dirty="0" err="1"/>
              <a:t>interprétanse</a:t>
            </a:r>
            <a:r>
              <a:rPr lang="es-ES" sz="2000" dirty="0"/>
              <a:t> como un mito de castración) </a:t>
            </a:r>
            <a:r>
              <a:rPr lang="es-ES" sz="2000" dirty="0" err="1"/>
              <a:t>cun</a:t>
            </a:r>
            <a:r>
              <a:rPr lang="es-ES" sz="2000" dirty="0"/>
              <a:t> simbolismo </a:t>
            </a:r>
            <a:r>
              <a:rPr lang="es-ES" sz="2000" dirty="0" smtClean="0"/>
              <a:t>obvio.</a:t>
            </a:r>
            <a:endParaRPr lang="gl-ES" sz="2000" dirty="0"/>
          </a:p>
        </p:txBody>
      </p:sp>
      <p:pic>
        <p:nvPicPr>
          <p:cNvPr id="2050" name="Picture 2" descr="https://d1i5r06pd82mff.cloudfront.net/public/DigitalAsset/f174e42e-befd-7904-4ec3-2080d24a3d19/89ca6d31baed77804f847a485200c148/full/large/0/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658"/>
            <a:ext cx="762000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1752" y="585216"/>
            <a:ext cx="41330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Por </a:t>
            </a:r>
            <a:r>
              <a:rPr lang="es-ES" sz="2000" dirty="0" err="1"/>
              <a:t>exemplo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cabeza de </a:t>
            </a:r>
            <a:r>
              <a:rPr lang="es-ES" sz="2000" dirty="0" err="1"/>
              <a:t>muller</a:t>
            </a:r>
            <a:r>
              <a:rPr lang="es-ES" sz="2000" dirty="0"/>
              <a:t> que é </a:t>
            </a:r>
            <a:r>
              <a:rPr lang="es-ES" sz="2000" dirty="0" err="1"/>
              <a:t>ademais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xerra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referencia </a:t>
            </a:r>
            <a:r>
              <a:rPr lang="es-ES" sz="2000" dirty="0" err="1"/>
              <a:t>ó</a:t>
            </a:r>
            <a:r>
              <a:rPr lang="es-ES" sz="2000" dirty="0"/>
              <a:t> tópico freudiano de recipiente como símbolo </a:t>
            </a:r>
            <a:r>
              <a:rPr lang="es-ES" sz="2000" dirty="0" err="1"/>
              <a:t>feminino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err="1"/>
              <a:t>Nesta</a:t>
            </a:r>
            <a:r>
              <a:rPr lang="es-ES" sz="2000" dirty="0"/>
              <a:t> etapa están presentes as </a:t>
            </a:r>
            <a:r>
              <a:rPr lang="es-ES" sz="2000" dirty="0" err="1"/>
              <a:t>obsesións</a:t>
            </a:r>
            <a:r>
              <a:rPr lang="es-ES" sz="2000" dirty="0"/>
              <a:t> propias de Dalí, o gusto </a:t>
            </a:r>
            <a:r>
              <a:rPr lang="es-ES" sz="2000" dirty="0" err="1"/>
              <a:t>pola</a:t>
            </a:r>
            <a:r>
              <a:rPr lang="es-ES" sz="2000" dirty="0"/>
              <a:t> repetición de elementos, a combinación do humano e do monstruoso e grandes </a:t>
            </a:r>
            <a:r>
              <a:rPr lang="es-ES" sz="2000" dirty="0" err="1"/>
              <a:t>espazos</a:t>
            </a:r>
            <a:r>
              <a:rPr lang="es-ES" sz="2000" dirty="0"/>
              <a:t> dilatados.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Emprega</a:t>
            </a:r>
            <a:r>
              <a:rPr lang="es-ES" sz="2000" dirty="0" smtClean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delirantes e chocantes, </a:t>
            </a:r>
            <a:r>
              <a:rPr lang="es-ES" sz="2000" dirty="0" err="1"/>
              <a:t>personaxes</a:t>
            </a:r>
            <a:r>
              <a:rPr lang="es-ES" sz="2000" dirty="0"/>
              <a:t> con pálpebras </a:t>
            </a:r>
            <a:r>
              <a:rPr lang="es-ES" sz="2000" dirty="0" err="1"/>
              <a:t>sostidas</a:t>
            </a:r>
            <a:r>
              <a:rPr lang="es-ES" sz="2000" dirty="0"/>
              <a:t> por muletas, atrofia e hipertrofia dos </a:t>
            </a:r>
            <a:r>
              <a:rPr lang="es-ES" sz="2000" dirty="0" err="1"/>
              <a:t>membros</a:t>
            </a:r>
            <a:r>
              <a:rPr lang="es-ES" sz="2000" dirty="0"/>
              <a:t>.</a:t>
            </a:r>
          </a:p>
        </p:txBody>
      </p:sp>
      <p:pic>
        <p:nvPicPr>
          <p:cNvPr id="11268" name="Picture 4" descr="https://3.bp.blogspot.com/-3orjUydvmm4/Uh6HfVTxb9I/AAAAAAAAgag/3-VCzrqxbKA/s1600/cuadros-surrealistas-de-salvador-dali+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12" y="878830"/>
            <a:ext cx="7082373" cy="52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4320" y="420624"/>
            <a:ext cx="5166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Emprega</a:t>
            </a:r>
            <a:r>
              <a:rPr lang="es-ES" sz="2000" dirty="0"/>
              <a:t> Dalí </a:t>
            </a:r>
            <a:r>
              <a:rPr lang="es-ES" sz="2000" dirty="0" err="1"/>
              <a:t>unhas</a:t>
            </a:r>
            <a:r>
              <a:rPr lang="es-ES" sz="2000" dirty="0"/>
              <a:t> pinturas dentro </a:t>
            </a:r>
            <a:r>
              <a:rPr lang="es-ES" sz="2000" dirty="0" err="1"/>
              <a:t>doutras</a:t>
            </a:r>
            <a:r>
              <a:rPr lang="es-ES" sz="2000" dirty="0"/>
              <a:t>, sobre todo collages que, colocados sobre </a:t>
            </a:r>
            <a:r>
              <a:rPr lang="es-ES" sz="2000" dirty="0" err="1"/>
              <a:t>unha</a:t>
            </a:r>
            <a:r>
              <a:rPr lang="es-ES" sz="2000" dirty="0"/>
              <a:t> pintura </a:t>
            </a:r>
            <a:r>
              <a:rPr lang="es-ES" sz="2000" dirty="0" err="1"/>
              <a:t>moi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detalle </a:t>
            </a:r>
            <a:r>
              <a:rPr lang="es-ES" sz="2000" dirty="0" err="1"/>
              <a:t>fai</a:t>
            </a:r>
            <a:r>
              <a:rPr lang="es-ES" sz="2000" dirty="0"/>
              <a:t> imposible que se </a:t>
            </a:r>
            <a:r>
              <a:rPr lang="es-ES" sz="2000" dirty="0" err="1"/>
              <a:t>advirta</a:t>
            </a:r>
            <a:r>
              <a:rPr lang="es-ES" sz="2000" dirty="0"/>
              <a:t>. </a:t>
            </a:r>
            <a:r>
              <a:rPr lang="es-ES" sz="2000" dirty="0" err="1"/>
              <a:t>Sérvese</a:t>
            </a:r>
            <a:r>
              <a:rPr lang="es-ES" sz="2000" dirty="0"/>
              <a:t> </a:t>
            </a:r>
            <a:r>
              <a:rPr lang="es-ES" sz="2000" dirty="0" err="1"/>
              <a:t>ademais</a:t>
            </a:r>
            <a:r>
              <a:rPr lang="es-ES" sz="2000" dirty="0"/>
              <a:t> da </a:t>
            </a:r>
            <a:r>
              <a:rPr lang="es-ES" sz="2000" dirty="0" err="1"/>
              <a:t>dobre</a:t>
            </a:r>
            <a:r>
              <a:rPr lang="es-ES" sz="2000" dirty="0"/>
              <a:t> </a:t>
            </a:r>
            <a:r>
              <a:rPr lang="es-ES" sz="2000" dirty="0" err="1"/>
              <a:t>imaxe</a:t>
            </a:r>
            <a:r>
              <a:rPr lang="es-ES" sz="2000" dirty="0"/>
              <a:t>, é </a:t>
            </a:r>
            <a:r>
              <a:rPr lang="es-ES" sz="2000" dirty="0" err="1"/>
              <a:t>dicir</a:t>
            </a:r>
            <a:r>
              <a:rPr lang="es-ES" sz="2000" dirty="0"/>
              <a:t>, illa parte </a:t>
            </a:r>
            <a:r>
              <a:rPr lang="es-ES" sz="2000" dirty="0" err="1"/>
              <a:t>dunha</a:t>
            </a:r>
            <a:r>
              <a:rPr lang="es-ES" sz="2000" dirty="0"/>
              <a:t> figura e </a:t>
            </a:r>
            <a:r>
              <a:rPr lang="es-ES" sz="2000" dirty="0" err="1"/>
              <a:t>trasládaa</a:t>
            </a:r>
            <a:r>
              <a:rPr lang="es-ES" sz="2000" dirty="0"/>
              <a:t> a </a:t>
            </a:r>
            <a:r>
              <a:rPr lang="es-ES" sz="2000" dirty="0" err="1"/>
              <a:t>outro</a:t>
            </a:r>
            <a:r>
              <a:rPr lang="es-ES" sz="2000" dirty="0"/>
              <a:t> sector do </a:t>
            </a:r>
            <a:r>
              <a:rPr lang="es-ES" sz="2000" dirty="0" err="1"/>
              <a:t>cadro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 err="1"/>
              <a:t>Ademais</a:t>
            </a:r>
            <a:r>
              <a:rPr lang="es-ES" sz="2000" dirty="0"/>
              <a:t> crea os “</a:t>
            </a:r>
            <a:r>
              <a:rPr lang="es-ES" sz="2000" dirty="0" err="1"/>
              <a:t>reloxos</a:t>
            </a:r>
            <a:r>
              <a:rPr lang="es-ES" sz="2000" dirty="0"/>
              <a:t> </a:t>
            </a:r>
            <a:r>
              <a:rPr lang="es-ES" sz="2000" dirty="0" err="1"/>
              <a:t>brandos</a:t>
            </a:r>
            <a:r>
              <a:rPr lang="es-ES" sz="2000" dirty="0"/>
              <a:t>”, </a:t>
            </a:r>
            <a:r>
              <a:rPr lang="es-ES" sz="2000" dirty="0" err="1"/>
              <a:t>unha</a:t>
            </a:r>
            <a:r>
              <a:rPr lang="es-ES" sz="2000" dirty="0"/>
              <a:t> figura que pode ser </a:t>
            </a:r>
            <a:r>
              <a:rPr lang="es-ES" sz="2000" dirty="0" err="1"/>
              <a:t>obxecto</a:t>
            </a:r>
            <a:r>
              <a:rPr lang="es-ES" sz="2000" dirty="0"/>
              <a:t> de numerosas </a:t>
            </a:r>
            <a:r>
              <a:rPr lang="es-ES" sz="2000" dirty="0" err="1"/>
              <a:t>interpretacións</a:t>
            </a:r>
            <a:r>
              <a:rPr lang="es-ES" sz="2000" dirty="0"/>
              <a:t>, segundo Dalí “ un paranoico-crítico camembert do tempo e do </a:t>
            </a:r>
            <a:r>
              <a:rPr lang="es-ES" sz="2000" dirty="0" err="1"/>
              <a:t>espazo</a:t>
            </a:r>
            <a:r>
              <a:rPr lang="es-ES" sz="2000" dirty="0"/>
              <a:t>”.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brandura</a:t>
            </a:r>
            <a:r>
              <a:rPr lang="es-ES" sz="2000" dirty="0"/>
              <a:t> indica </a:t>
            </a:r>
            <a:r>
              <a:rPr lang="es-ES" sz="2000" dirty="0" err="1"/>
              <a:t>transitoriedade</a:t>
            </a:r>
            <a:r>
              <a:rPr lang="es-ES" sz="2000" dirty="0"/>
              <a:t>,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forma de expresar a </a:t>
            </a:r>
            <a:r>
              <a:rPr lang="es-ES" sz="2000" dirty="0" err="1"/>
              <a:t>fraxilidade</a:t>
            </a:r>
            <a:r>
              <a:rPr lang="es-ES" sz="2000" dirty="0"/>
              <a:t> do tempo</a:t>
            </a:r>
            <a:r>
              <a:rPr lang="es-ES" sz="2000" dirty="0" smtClean="0"/>
              <a:t>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canto </a:t>
            </a:r>
            <a:r>
              <a:rPr lang="es-ES" sz="2000" dirty="0" err="1"/>
              <a:t>ás</a:t>
            </a:r>
            <a:r>
              <a:rPr lang="es-ES" sz="2000" dirty="0"/>
              <a:t> </a:t>
            </a:r>
            <a:r>
              <a:rPr lang="es-ES" sz="2000" dirty="0" err="1"/>
              <a:t>dobres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destaca a obra de 1975 Gala mirando o Mar Mediterráneo. Á distancia de 18-20 metros </a:t>
            </a:r>
            <a:r>
              <a:rPr lang="es-ES" sz="2000" dirty="0" err="1"/>
              <a:t>transfórmase</a:t>
            </a:r>
            <a:r>
              <a:rPr lang="es-ES" sz="2000" dirty="0"/>
              <a:t> no retrato de Abraham Lincoln.</a:t>
            </a:r>
          </a:p>
          <a:p>
            <a:pPr algn="just"/>
            <a:endParaRPr lang="es-ES" sz="2000" dirty="0"/>
          </a:p>
        </p:txBody>
      </p:sp>
      <p:pic>
        <p:nvPicPr>
          <p:cNvPr id="3" name="Picture 2" descr="https://i.pinimg.com/736x/da/54/f0/da54f0e00e0b252fc483d850d06168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24" y="182881"/>
            <a:ext cx="5154293" cy="66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1752" y="155448"/>
            <a:ext cx="39044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Tamén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</a:t>
            </a:r>
            <a:r>
              <a:rPr lang="es-ES" sz="2000" dirty="0" err="1"/>
              <a:t>advírtese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obsesión por un mundo que se </a:t>
            </a:r>
            <a:r>
              <a:rPr lang="es-ES" sz="2000" dirty="0" err="1"/>
              <a:t>derruba</a:t>
            </a:r>
            <a:r>
              <a:rPr lang="es-ES" sz="2000" dirty="0"/>
              <a:t>: as </a:t>
            </a:r>
            <a:r>
              <a:rPr lang="es-ES" sz="2000" dirty="0" err="1"/>
              <a:t>formigas</a:t>
            </a:r>
            <a:r>
              <a:rPr lang="es-ES" sz="2000" dirty="0"/>
              <a:t> devoran insaciables os </a:t>
            </a:r>
            <a:r>
              <a:rPr lang="es-ES" sz="2000" dirty="0" err="1"/>
              <a:t>corpos</a:t>
            </a:r>
            <a:r>
              <a:rPr lang="es-ES" sz="2000" dirty="0"/>
              <a:t>, apuntala con </a:t>
            </a:r>
            <a:r>
              <a:rPr lang="es-ES" sz="2000" dirty="0" err="1"/>
              <a:t>forquitas</a:t>
            </a:r>
            <a:r>
              <a:rPr lang="es-ES" sz="2000" dirty="0"/>
              <a:t> as formas que </a:t>
            </a:r>
            <a:r>
              <a:rPr lang="es-ES" sz="2000" dirty="0" err="1"/>
              <a:t>perigan</a:t>
            </a:r>
            <a:r>
              <a:rPr lang="es-ES" sz="2000" dirty="0"/>
              <a:t> e os </a:t>
            </a:r>
            <a:r>
              <a:rPr lang="es-ES" sz="2000" dirty="0" err="1"/>
              <a:t>reloxos</a:t>
            </a:r>
            <a:r>
              <a:rPr lang="es-ES" sz="2000" dirty="0"/>
              <a:t> </a:t>
            </a:r>
            <a:r>
              <a:rPr lang="es-ES" sz="2000" dirty="0" err="1"/>
              <a:t>desfanse</a:t>
            </a:r>
            <a:r>
              <a:rPr lang="es-ES" sz="2000" dirty="0"/>
              <a:t> como branda cera.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Como </a:t>
            </a:r>
            <a:r>
              <a:rPr lang="es-ES" sz="2000" dirty="0"/>
              <a:t>contrapunto, estas </a:t>
            </a:r>
            <a:r>
              <a:rPr lang="es-ES" sz="2000" dirty="0" err="1"/>
              <a:t>imaxes</a:t>
            </a:r>
            <a:r>
              <a:rPr lang="es-ES" sz="2000" dirty="0"/>
              <a:t> conviven con </a:t>
            </a:r>
            <a:r>
              <a:rPr lang="es-ES" sz="2000" dirty="0" err="1"/>
              <a:t>paisaxes</a:t>
            </a:r>
            <a:r>
              <a:rPr lang="es-ES" sz="2000" dirty="0"/>
              <a:t> de infinitos horizontes nos que conviven as </a:t>
            </a:r>
            <a:r>
              <a:rPr lang="es-ES" sz="2000" dirty="0" err="1"/>
              <a:t>praias</a:t>
            </a:r>
            <a:r>
              <a:rPr lang="es-ES" sz="2000" dirty="0"/>
              <a:t> de </a:t>
            </a:r>
            <a:r>
              <a:rPr lang="es-ES" sz="2000" dirty="0" err="1"/>
              <a:t>area</a:t>
            </a:r>
            <a:r>
              <a:rPr lang="es-ES" sz="2000" dirty="0"/>
              <a:t> (</a:t>
            </a:r>
            <a:r>
              <a:rPr lang="es-ES" sz="2000" dirty="0" err="1"/>
              <a:t>Cadaqués</a:t>
            </a:r>
            <a:r>
              <a:rPr lang="es-ES" sz="2000" dirty="0"/>
              <a:t>) </a:t>
            </a:r>
            <a:r>
              <a:rPr lang="es-ES" sz="2000" dirty="0" err="1"/>
              <a:t>cun</a:t>
            </a:r>
            <a:r>
              <a:rPr lang="es-ES" sz="2000" dirty="0"/>
              <a:t> vivísimo ceo </a:t>
            </a:r>
            <a:r>
              <a:rPr lang="es-ES" sz="2000" dirty="0" err="1"/>
              <a:t>sen</a:t>
            </a:r>
            <a:r>
              <a:rPr lang="es-ES" sz="2000" dirty="0"/>
              <a:t> nubes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 </a:t>
            </a:r>
            <a:r>
              <a:rPr lang="es-ES" sz="2000" dirty="0" err="1"/>
              <a:t>súa</a:t>
            </a:r>
            <a:r>
              <a:rPr lang="es-ES" sz="2000" dirty="0"/>
              <a:t> técnica é </a:t>
            </a:r>
            <a:r>
              <a:rPr lang="es-ES" sz="2000" dirty="0" err="1"/>
              <a:t>moi</a:t>
            </a:r>
            <a:r>
              <a:rPr lang="es-ES" sz="2000" dirty="0"/>
              <a:t> depurada e </a:t>
            </a:r>
            <a:r>
              <a:rPr lang="es-ES" sz="2000" dirty="0" err="1"/>
              <a:t>cun</a:t>
            </a:r>
            <a:r>
              <a:rPr lang="es-ES" sz="2000" dirty="0"/>
              <a:t> detalle </a:t>
            </a:r>
            <a:r>
              <a:rPr lang="es-ES" sz="2000" dirty="0" err="1"/>
              <a:t>moi</a:t>
            </a:r>
            <a:r>
              <a:rPr lang="es-ES" sz="2000" dirty="0"/>
              <a:t> meticuloso. Definía o resultado como “fotografías de </a:t>
            </a:r>
            <a:r>
              <a:rPr lang="es-ES" sz="2000" dirty="0" err="1"/>
              <a:t>soños</a:t>
            </a:r>
            <a:r>
              <a:rPr lang="es-ES" sz="2000" dirty="0"/>
              <a:t> pintados a </a:t>
            </a:r>
            <a:r>
              <a:rPr lang="es-ES" sz="2000" dirty="0" err="1"/>
              <a:t>man</a:t>
            </a:r>
            <a:r>
              <a:rPr lang="es-ES" sz="2000" dirty="0"/>
              <a:t>” </a:t>
            </a:r>
            <a:r>
              <a:rPr lang="es-ES" sz="2000" dirty="0" err="1"/>
              <a:t>Nalgunhas</a:t>
            </a:r>
            <a:r>
              <a:rPr lang="es-ES" sz="2000" dirty="0"/>
              <a:t> obras utilizaba </a:t>
            </a:r>
            <a:r>
              <a:rPr lang="es-ES" sz="2000" dirty="0" err="1"/>
              <a:t>pinceis</a:t>
            </a:r>
            <a:r>
              <a:rPr lang="es-ES" sz="2000" dirty="0"/>
              <a:t> finos de marta e </a:t>
            </a:r>
            <a:r>
              <a:rPr lang="es-ES" sz="2000" dirty="0" err="1"/>
              <a:t>unha</a:t>
            </a:r>
            <a:r>
              <a:rPr lang="es-ES" sz="2000" dirty="0"/>
              <a:t> lupa de </a:t>
            </a:r>
            <a:r>
              <a:rPr lang="es-ES" sz="2000" dirty="0" err="1"/>
              <a:t>xoieiro</a:t>
            </a:r>
            <a:r>
              <a:rPr lang="es-ES" sz="2000" dirty="0"/>
              <a:t> para os detalles e </a:t>
            </a:r>
            <a:r>
              <a:rPr lang="es-ES" sz="2000" dirty="0" err="1"/>
              <a:t>traballaba</a:t>
            </a:r>
            <a:r>
              <a:rPr lang="es-ES" sz="2000" dirty="0"/>
              <a:t> progresivamente por capas.</a:t>
            </a:r>
          </a:p>
          <a:p>
            <a:pPr algn="just"/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31" y="644635"/>
            <a:ext cx="7611537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4320" y="155448"/>
            <a:ext cx="36301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O Grande masturbador: </a:t>
            </a:r>
            <a:r>
              <a:rPr lang="es-ES" sz="2000" dirty="0"/>
              <a:t>é </a:t>
            </a:r>
            <a:r>
              <a:rPr lang="es-ES" sz="2000" dirty="0" err="1"/>
              <a:t>unha</a:t>
            </a:r>
            <a:r>
              <a:rPr lang="es-ES" sz="2000" dirty="0"/>
              <a:t> obra de </a:t>
            </a:r>
            <a:r>
              <a:rPr lang="es-ES" sz="2000" dirty="0" err="1"/>
              <a:t>finais</a:t>
            </a:r>
            <a:r>
              <a:rPr lang="es-ES" sz="2000" dirty="0"/>
              <a:t> de 1929.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Unha</a:t>
            </a:r>
            <a:r>
              <a:rPr lang="es-ES" sz="2000" dirty="0" smtClean="0"/>
              <a:t> </a:t>
            </a:r>
            <a:r>
              <a:rPr lang="es-ES" sz="2000" dirty="0"/>
              <a:t>das obras </a:t>
            </a:r>
            <a:r>
              <a:rPr lang="es-ES" sz="2000" dirty="0" err="1"/>
              <a:t>máis</a:t>
            </a:r>
            <a:r>
              <a:rPr lang="es-ES" sz="2000" dirty="0"/>
              <a:t> famosas do período surrealista, </a:t>
            </a:r>
            <a:r>
              <a:rPr lang="es-ES" sz="2000" dirty="0" err="1"/>
              <a:t>reflicte</a:t>
            </a:r>
            <a:r>
              <a:rPr lang="es-ES" sz="2000" dirty="0"/>
              <a:t> como </a:t>
            </a:r>
            <a:r>
              <a:rPr lang="es-ES" sz="2000" dirty="0" err="1"/>
              <a:t>ningunha</a:t>
            </a:r>
            <a:r>
              <a:rPr lang="es-ES" sz="2000" dirty="0"/>
              <a:t> a exaltación e </a:t>
            </a:r>
            <a:r>
              <a:rPr lang="es-ES" sz="2000" dirty="0" err="1"/>
              <a:t>profundidade</a:t>
            </a:r>
            <a:r>
              <a:rPr lang="es-ES" sz="2000" dirty="0"/>
              <a:t> dos </a:t>
            </a:r>
            <a:r>
              <a:rPr lang="es-ES" sz="2000" dirty="0" err="1"/>
              <a:t>desexos</a:t>
            </a:r>
            <a:r>
              <a:rPr lang="es-ES" sz="2000" dirty="0"/>
              <a:t> eróticos.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É </a:t>
            </a:r>
            <a:r>
              <a:rPr lang="es-ES" sz="2000" dirty="0" err="1"/>
              <a:t>unha</a:t>
            </a:r>
            <a:r>
              <a:rPr lang="es-ES" sz="2000" dirty="0"/>
              <a:t> temática </a:t>
            </a:r>
            <a:r>
              <a:rPr lang="es-ES" sz="2000" dirty="0" err="1"/>
              <a:t>moi</a:t>
            </a:r>
            <a:r>
              <a:rPr lang="es-ES" sz="2000" dirty="0"/>
              <a:t> </a:t>
            </a:r>
            <a:r>
              <a:rPr lang="es-ES" sz="2000" dirty="0" err="1"/>
              <a:t>poucas</a:t>
            </a:r>
            <a:r>
              <a:rPr lang="es-ES" sz="2000" dirty="0"/>
              <a:t> veces representada e menos con claras </a:t>
            </a:r>
            <a:r>
              <a:rPr lang="es-ES" sz="2000" dirty="0" err="1"/>
              <a:t>implicacións</a:t>
            </a:r>
            <a:r>
              <a:rPr lang="es-ES" sz="2000" dirty="0"/>
              <a:t> autobiográficas.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Pintado </a:t>
            </a:r>
            <a:r>
              <a:rPr lang="es-ES" sz="2000" dirty="0" err="1"/>
              <a:t>poucos</a:t>
            </a:r>
            <a:r>
              <a:rPr lang="es-ES" sz="2000" dirty="0"/>
              <a:t> meses </a:t>
            </a:r>
            <a:r>
              <a:rPr lang="es-ES" sz="2000" dirty="0" err="1"/>
              <a:t>despois</a:t>
            </a:r>
            <a:r>
              <a:rPr lang="es-ES" sz="2000" dirty="0"/>
              <a:t> de </a:t>
            </a:r>
            <a:r>
              <a:rPr lang="es-ES" sz="2000" dirty="0" err="1"/>
              <a:t>coñecer</a:t>
            </a:r>
            <a:r>
              <a:rPr lang="es-ES" sz="2000" dirty="0"/>
              <a:t> a Gala, é un peculiar autorretrato </a:t>
            </a:r>
            <a:r>
              <a:rPr lang="es-ES" sz="2000" dirty="0" err="1"/>
              <a:t>onde</a:t>
            </a:r>
            <a:r>
              <a:rPr lang="es-ES" sz="2000" dirty="0"/>
              <a:t> a cabeza do masturbador </a:t>
            </a:r>
            <a:r>
              <a:rPr lang="es-ES" sz="2000" dirty="0" err="1"/>
              <a:t>remítese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propio Dalí (</a:t>
            </a:r>
            <a:r>
              <a:rPr lang="es-ES" sz="2000" dirty="0" err="1"/>
              <a:t>semellante</a:t>
            </a:r>
            <a:r>
              <a:rPr lang="es-ES" sz="2000" dirty="0"/>
              <a:t> a </a:t>
            </a:r>
            <a:r>
              <a:rPr lang="es-ES" sz="2000" dirty="0" err="1"/>
              <a:t>outros</a:t>
            </a:r>
            <a:r>
              <a:rPr lang="es-ES" sz="2000" dirty="0"/>
              <a:t> autorretratos de perfil anteriores). 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739" y="830844"/>
            <a:ext cx="7981811" cy="56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2920" y="301752"/>
            <a:ext cx="39044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/>
              <a:t>No albor do </a:t>
            </a:r>
            <a:r>
              <a:rPr lang="es-ES" sz="2000" dirty="0" err="1"/>
              <a:t>soño</a:t>
            </a:r>
            <a:r>
              <a:rPr lang="es-ES" sz="2000" dirty="0"/>
              <a:t> </a:t>
            </a:r>
            <a:r>
              <a:rPr lang="es-ES" sz="2000" dirty="0" err="1"/>
              <a:t>sitúase</a:t>
            </a:r>
            <a:r>
              <a:rPr lang="es-ES" sz="2000" dirty="0"/>
              <a:t> a clave da inspiración. No </a:t>
            </a:r>
            <a:r>
              <a:rPr lang="es-ES" sz="2000" dirty="0" err="1"/>
              <a:t>soño</a:t>
            </a:r>
            <a:r>
              <a:rPr lang="es-ES" sz="2000" dirty="0"/>
              <a:t> o </a:t>
            </a:r>
            <a:r>
              <a:rPr lang="es-ES" sz="2000" dirty="0" err="1"/>
              <a:t>espírito</a:t>
            </a:r>
            <a:r>
              <a:rPr lang="es-ES" sz="2000" dirty="0"/>
              <a:t> </a:t>
            </a:r>
            <a:r>
              <a:rPr lang="es-ES" sz="2000" dirty="0" err="1"/>
              <a:t>libérase</a:t>
            </a:r>
            <a:r>
              <a:rPr lang="es-ES" sz="2000" dirty="0"/>
              <a:t> dos </a:t>
            </a:r>
            <a:r>
              <a:rPr lang="es-ES" sz="2000" dirty="0" err="1"/>
              <a:t>seus</a:t>
            </a:r>
            <a:r>
              <a:rPr lang="es-ES" sz="2000" dirty="0"/>
              <a:t> freos.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No </a:t>
            </a:r>
            <a:r>
              <a:rPr lang="es-ES" sz="2000" dirty="0"/>
              <a:t>inconsciente </a:t>
            </a:r>
            <a:r>
              <a:rPr lang="es-ES" sz="2000" dirty="0" err="1"/>
              <a:t>deixan</a:t>
            </a:r>
            <a:r>
              <a:rPr lang="es-ES" sz="2000" dirty="0"/>
              <a:t> de ser percibidos como </a:t>
            </a:r>
            <a:r>
              <a:rPr lang="es-ES" sz="2000" dirty="0" err="1"/>
              <a:t>contraditorios</a:t>
            </a:r>
            <a:r>
              <a:rPr lang="es-ES" sz="2000" dirty="0"/>
              <a:t> a vida e a </a:t>
            </a:r>
            <a:r>
              <a:rPr lang="es-ES" sz="2000" dirty="0" err="1"/>
              <a:t>morte</a:t>
            </a:r>
            <a:r>
              <a:rPr lang="es-ES" sz="2000" dirty="0"/>
              <a:t>, o real e o </a:t>
            </a:r>
            <a:r>
              <a:rPr lang="es-ES" sz="2000" dirty="0" err="1"/>
              <a:t>imaxinario</a:t>
            </a:r>
            <a:r>
              <a:rPr lang="es-ES" sz="2000" dirty="0"/>
              <a:t>, o pasado e o futuro.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Os artistas deben </a:t>
            </a:r>
            <a:r>
              <a:rPr lang="es-ES" sz="2000" dirty="0" err="1"/>
              <a:t>recoller</a:t>
            </a:r>
            <a:r>
              <a:rPr lang="es-ES" sz="2000" dirty="0"/>
              <a:t> o </a:t>
            </a:r>
            <a:r>
              <a:rPr lang="es-ES" sz="2000" dirty="0" err="1"/>
              <a:t>ditado</a:t>
            </a:r>
            <a:r>
              <a:rPr lang="es-ES" sz="2000" dirty="0"/>
              <a:t> do inconsciente, “</a:t>
            </a:r>
            <a:r>
              <a:rPr lang="es-ES" sz="2000" dirty="0" err="1"/>
              <a:t>ditado</a:t>
            </a:r>
            <a:r>
              <a:rPr lang="es-ES" sz="2000" dirty="0"/>
              <a:t> </a:t>
            </a:r>
            <a:r>
              <a:rPr lang="es-ES" sz="2000" dirty="0" err="1"/>
              <a:t>máxico</a:t>
            </a:r>
            <a:r>
              <a:rPr lang="es-ES" sz="2000" dirty="0"/>
              <a:t>” segundo Breton, que </a:t>
            </a:r>
            <a:r>
              <a:rPr lang="es-ES" sz="2000" dirty="0" err="1"/>
              <a:t>substitúe</a:t>
            </a:r>
            <a:r>
              <a:rPr lang="es-ES" sz="2000" dirty="0"/>
              <a:t> </a:t>
            </a:r>
            <a:r>
              <a:rPr lang="es-ES" sz="2000" dirty="0" err="1"/>
              <a:t>ás</a:t>
            </a:r>
            <a:r>
              <a:rPr lang="es-ES" sz="2000" dirty="0"/>
              <a:t> </a:t>
            </a:r>
            <a:r>
              <a:rPr lang="es-ES" sz="2000" dirty="0" err="1"/>
              <a:t>elaboracións</a:t>
            </a:r>
            <a:r>
              <a:rPr lang="es-ES" sz="2000" dirty="0"/>
              <a:t> </a:t>
            </a:r>
            <a:r>
              <a:rPr lang="es-ES" sz="2000" dirty="0" err="1"/>
              <a:t>dirixidas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razón. </a:t>
            </a:r>
            <a:r>
              <a:rPr lang="es-ES" sz="2000" dirty="0" err="1"/>
              <a:t>Isto</a:t>
            </a:r>
            <a:r>
              <a:rPr lang="es-ES" sz="2000" dirty="0"/>
              <a:t> supón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actitude</a:t>
            </a:r>
            <a:r>
              <a:rPr lang="es-ES" sz="2000" dirty="0"/>
              <a:t> pasiva por parte dos artistas que deben plasmar as realidades do </a:t>
            </a:r>
            <a:r>
              <a:rPr lang="es-ES" sz="2000" dirty="0" err="1"/>
              <a:t>seu</a:t>
            </a:r>
            <a:r>
              <a:rPr lang="es-ES" sz="2000" dirty="0"/>
              <a:t> inconsciente </a:t>
            </a:r>
            <a:r>
              <a:rPr lang="es-ES" sz="2000" dirty="0" err="1"/>
              <a:t>ou</a:t>
            </a:r>
            <a:r>
              <a:rPr lang="es-ES" sz="2000" dirty="0"/>
              <a:t> polos sentidos </a:t>
            </a:r>
            <a:r>
              <a:rPr lang="es-ES" sz="2000" dirty="0" err="1"/>
              <a:t>nun</a:t>
            </a:r>
            <a:r>
              <a:rPr lang="es-ES" sz="2000" dirty="0"/>
              <a:t> estado de </a:t>
            </a:r>
            <a:r>
              <a:rPr lang="es-ES" sz="2000" dirty="0" err="1"/>
              <a:t>sensibilidade</a:t>
            </a:r>
            <a:r>
              <a:rPr lang="es-ES" sz="2000" dirty="0"/>
              <a:t> exacerbada.</a:t>
            </a:r>
          </a:p>
        </p:txBody>
      </p:sp>
      <p:pic>
        <p:nvPicPr>
          <p:cNvPr id="3" name="Picture 2" descr="https://pictures.abebooks.com/inventory/31353825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15" y="91440"/>
            <a:ext cx="4791329" cy="66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496" y="493776"/>
            <a:ext cx="4187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 rostro queda reducido a un grande nariz </a:t>
            </a:r>
            <a:r>
              <a:rPr lang="es-ES" sz="2000" dirty="0" err="1"/>
              <a:t>apoiado</a:t>
            </a:r>
            <a:r>
              <a:rPr lang="es-ES" sz="2000" dirty="0"/>
              <a:t> no chan, un </a:t>
            </a:r>
            <a:r>
              <a:rPr lang="es-ES" sz="2000" dirty="0" err="1"/>
              <a:t>ollo</a:t>
            </a:r>
            <a:r>
              <a:rPr lang="es-ES" sz="2000" dirty="0"/>
              <a:t> e longas pestanas.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Baixo</a:t>
            </a:r>
            <a:r>
              <a:rPr lang="es-ES" sz="2000" dirty="0" smtClean="0"/>
              <a:t> </a:t>
            </a:r>
            <a:r>
              <a:rPr lang="es-ES" sz="2000" dirty="0"/>
              <a:t>a monstruosa cabeza do grande masturbador aparece a minúscula parella </a:t>
            </a:r>
            <a:r>
              <a:rPr lang="es-ES" sz="2000" dirty="0" err="1"/>
              <a:t>dun</a:t>
            </a:r>
            <a:r>
              <a:rPr lang="es-ES" sz="2000" dirty="0"/>
              <a:t> home </a:t>
            </a:r>
            <a:r>
              <a:rPr lang="es-ES" sz="2000" dirty="0" err="1"/>
              <a:t>espido</a:t>
            </a:r>
            <a:r>
              <a:rPr lang="es-ES" sz="2000" dirty="0"/>
              <a:t> 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muller</a:t>
            </a:r>
            <a:r>
              <a:rPr lang="es-ES" sz="2000" dirty="0"/>
              <a:t> de configuración </a:t>
            </a:r>
            <a:r>
              <a:rPr lang="es-ES" sz="2000" dirty="0" err="1"/>
              <a:t>rochosa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paisaxe</a:t>
            </a:r>
            <a:r>
              <a:rPr lang="es-ES" sz="2000" dirty="0"/>
              <a:t> está determinada </a:t>
            </a:r>
            <a:r>
              <a:rPr lang="es-ES" sz="2000" dirty="0" err="1"/>
              <a:t>polas</a:t>
            </a:r>
            <a:r>
              <a:rPr lang="es-ES" sz="2000" dirty="0"/>
              <a:t> </a:t>
            </a:r>
            <a:r>
              <a:rPr lang="es-ES" sz="2000" dirty="0" err="1"/>
              <a:t>cunchas</a:t>
            </a:r>
            <a:r>
              <a:rPr lang="es-ES" sz="2000" dirty="0"/>
              <a:t> de </a:t>
            </a:r>
            <a:r>
              <a:rPr lang="es-ES" sz="2000" dirty="0" err="1"/>
              <a:t>praia</a:t>
            </a:r>
            <a:r>
              <a:rPr lang="es-ES" sz="2000" dirty="0"/>
              <a:t>, </a:t>
            </a:r>
            <a:r>
              <a:rPr lang="es-ES" sz="2000" dirty="0" err="1"/>
              <a:t>obxectos</a:t>
            </a:r>
            <a:r>
              <a:rPr lang="es-ES" sz="2000" dirty="0"/>
              <a:t> collidos na </a:t>
            </a:r>
            <a:r>
              <a:rPr lang="es-ES" sz="2000" dirty="0" err="1"/>
              <a:t>beira</a:t>
            </a:r>
            <a:r>
              <a:rPr lang="es-ES" sz="2000" dirty="0"/>
              <a:t> do mar que </a:t>
            </a:r>
            <a:r>
              <a:rPr lang="es-ES" sz="2000" dirty="0" err="1"/>
              <a:t>lembran</a:t>
            </a:r>
            <a:r>
              <a:rPr lang="es-ES" sz="2000" dirty="0"/>
              <a:t> os paseos con Gala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praia</a:t>
            </a:r>
            <a:r>
              <a:rPr lang="es-ES" sz="2000" dirty="0"/>
              <a:t> de </a:t>
            </a:r>
            <a:r>
              <a:rPr lang="es-ES" sz="2000" dirty="0" err="1"/>
              <a:t>Cadaqués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sombra que a parella </a:t>
            </a:r>
            <a:r>
              <a:rPr lang="es-ES" sz="2000" dirty="0" err="1"/>
              <a:t>proxecta</a:t>
            </a:r>
            <a:r>
              <a:rPr lang="es-ES" sz="2000" dirty="0"/>
              <a:t> </a:t>
            </a:r>
            <a:r>
              <a:rPr lang="es-ES" sz="2000" dirty="0" err="1"/>
              <a:t>lembra</a:t>
            </a:r>
            <a:r>
              <a:rPr lang="es-ES" sz="2000" dirty="0"/>
              <a:t> a influencia de </a:t>
            </a:r>
            <a:r>
              <a:rPr lang="es-ES" sz="2000" dirty="0" err="1"/>
              <a:t>De</a:t>
            </a:r>
            <a:r>
              <a:rPr lang="es-ES" sz="2000" dirty="0"/>
              <a:t> </a:t>
            </a:r>
            <a:r>
              <a:rPr lang="es-ES" sz="2000" dirty="0" err="1"/>
              <a:t>Chirico</a:t>
            </a:r>
            <a:r>
              <a:rPr lang="es-ES" sz="2000" dirty="0"/>
              <a:t>.</a:t>
            </a:r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430" y="493776"/>
            <a:ext cx="5110738" cy="611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bonde.com.br/api/images/proxy?src=https://www.bonde.com.br/img/bondenews/2013/07/img_1_31_56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" name="CuadroTexto 2"/>
          <p:cNvSpPr txBox="1"/>
          <p:nvPr/>
        </p:nvSpPr>
        <p:spPr>
          <a:xfrm>
            <a:off x="307975" y="160338"/>
            <a:ext cx="42976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un lado, </a:t>
            </a:r>
            <a:r>
              <a:rPr lang="es-ES" sz="2000" dirty="0" err="1"/>
              <a:t>emerxendo</a:t>
            </a:r>
            <a:r>
              <a:rPr lang="es-ES" sz="2000" dirty="0"/>
              <a:t> do que </a:t>
            </a:r>
            <a:r>
              <a:rPr lang="es-ES" sz="2000" dirty="0" err="1"/>
              <a:t>podería</a:t>
            </a:r>
            <a:r>
              <a:rPr lang="es-ES" sz="2000" dirty="0"/>
              <a:t> ser o </a:t>
            </a:r>
            <a:r>
              <a:rPr lang="es-ES" sz="2000" dirty="0" err="1"/>
              <a:t>pescozo</a:t>
            </a:r>
            <a:r>
              <a:rPr lang="es-ES" sz="2000" dirty="0"/>
              <a:t>, </a:t>
            </a:r>
            <a:r>
              <a:rPr lang="es-ES" sz="2000" dirty="0" err="1"/>
              <a:t>vese</a:t>
            </a:r>
            <a:r>
              <a:rPr lang="es-ES" sz="2000" dirty="0"/>
              <a:t> </a:t>
            </a:r>
            <a:r>
              <a:rPr lang="es-ES" sz="2000" dirty="0" err="1"/>
              <a:t>outra</a:t>
            </a:r>
            <a:r>
              <a:rPr lang="es-ES" sz="2000" dirty="0"/>
              <a:t> parella, </a:t>
            </a:r>
            <a:r>
              <a:rPr lang="es-ES" sz="2000" dirty="0" err="1"/>
              <a:t>sen</a:t>
            </a:r>
            <a:r>
              <a:rPr lang="es-ES" sz="2000" dirty="0"/>
              <a:t> </a:t>
            </a:r>
            <a:r>
              <a:rPr lang="es-ES" sz="2000" dirty="0" err="1"/>
              <a:t>dúbida</a:t>
            </a:r>
            <a:r>
              <a:rPr lang="es-ES" sz="2000" dirty="0"/>
              <a:t> a </a:t>
            </a:r>
            <a:r>
              <a:rPr lang="es-ES" sz="2000" dirty="0" err="1"/>
              <a:t>mesma</a:t>
            </a:r>
            <a:r>
              <a:rPr lang="es-ES" sz="2000" dirty="0"/>
              <a:t> que se entrega á satisfacción do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desexo</a:t>
            </a:r>
            <a:r>
              <a:rPr lang="es-ES" sz="2000" dirty="0"/>
              <a:t>, simbolizada </a:t>
            </a:r>
            <a:r>
              <a:rPr lang="es-ES" sz="2000" dirty="0" err="1"/>
              <a:t>pola</a:t>
            </a:r>
            <a:r>
              <a:rPr lang="es-ES" sz="2000" dirty="0"/>
              <a:t> cabeza de león, con prominente </a:t>
            </a:r>
            <a:r>
              <a:rPr lang="es-ES" sz="2000" dirty="0" err="1"/>
              <a:t>lingua</a:t>
            </a:r>
            <a:r>
              <a:rPr lang="es-ES" sz="2000" dirty="0"/>
              <a:t> e </a:t>
            </a:r>
            <a:r>
              <a:rPr lang="es-ES" sz="2000" dirty="0" err="1"/>
              <a:t>ollos</a:t>
            </a:r>
            <a:r>
              <a:rPr lang="es-ES" sz="2000" dirty="0"/>
              <a:t> desorbitados.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Neste</a:t>
            </a:r>
            <a:r>
              <a:rPr lang="es-ES" sz="2000" dirty="0" smtClean="0"/>
              <a:t> </a:t>
            </a:r>
            <a:r>
              <a:rPr lang="es-ES" sz="2000" dirty="0"/>
              <a:t>caso a figura </a:t>
            </a:r>
            <a:r>
              <a:rPr lang="es-ES" sz="2000" dirty="0" err="1"/>
              <a:t>feminina</a:t>
            </a:r>
            <a:r>
              <a:rPr lang="es-ES" sz="2000" dirty="0"/>
              <a:t> </a:t>
            </a:r>
            <a:r>
              <a:rPr lang="es-ES" sz="2000" dirty="0" err="1"/>
              <a:t>aproxímase</a:t>
            </a:r>
            <a:r>
              <a:rPr lang="es-ES" sz="2000" dirty="0"/>
              <a:t> a </a:t>
            </a:r>
            <a:r>
              <a:rPr lang="es-ES" sz="2000" dirty="0" err="1"/>
              <a:t>uns</a:t>
            </a:r>
            <a:r>
              <a:rPr lang="es-ES" sz="2000" dirty="0"/>
              <a:t> </a:t>
            </a:r>
            <a:r>
              <a:rPr lang="es-ES" sz="2000" dirty="0" err="1"/>
              <a:t>xenitais</a:t>
            </a:r>
            <a:r>
              <a:rPr lang="es-ES" sz="2000" dirty="0"/>
              <a:t> masculinos </a:t>
            </a:r>
            <a:r>
              <a:rPr lang="es-ES" sz="2000" dirty="0" err="1"/>
              <a:t>cubertos</a:t>
            </a:r>
            <a:r>
              <a:rPr lang="es-ES" sz="2000" dirty="0"/>
              <a:t> por </a:t>
            </a:r>
            <a:r>
              <a:rPr lang="es-ES" sz="2000" dirty="0" err="1"/>
              <a:t>unha</a:t>
            </a:r>
            <a:r>
              <a:rPr lang="es-ES" sz="2000" dirty="0"/>
              <a:t> especie de </a:t>
            </a:r>
            <a:r>
              <a:rPr lang="es-ES" sz="2000" dirty="0" err="1"/>
              <a:t>calzóns</a:t>
            </a:r>
            <a:r>
              <a:rPr lang="es-ES" sz="2000" dirty="0"/>
              <a:t>. O lirio que </a:t>
            </a:r>
            <a:r>
              <a:rPr lang="es-ES" sz="2000" dirty="0" err="1"/>
              <a:t>xorde</a:t>
            </a:r>
            <a:r>
              <a:rPr lang="es-ES" sz="2000" dirty="0"/>
              <a:t> representa a idea de </a:t>
            </a:r>
            <a:r>
              <a:rPr lang="es-ES" sz="2000" dirty="0" smtClean="0"/>
              <a:t>purificación.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/>
              <a:t>Á </a:t>
            </a:r>
            <a:r>
              <a:rPr lang="es-ES" sz="2000" dirty="0" err="1"/>
              <a:t>esquerda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pequena</a:t>
            </a:r>
            <a:r>
              <a:rPr lang="es-ES" sz="2000" dirty="0"/>
              <a:t> figura, quizás Dalí, parece haberse desprendido do </a:t>
            </a:r>
            <a:r>
              <a:rPr lang="es-ES" sz="2000" dirty="0" err="1"/>
              <a:t>anzol</a:t>
            </a:r>
            <a:r>
              <a:rPr lang="es-ES" sz="2000" dirty="0"/>
              <a:t> que o masturbador ten </a:t>
            </a:r>
            <a:r>
              <a:rPr lang="es-ES" sz="2000" dirty="0" err="1"/>
              <a:t>cravado</a:t>
            </a:r>
            <a:r>
              <a:rPr lang="es-ES" sz="2000" dirty="0"/>
              <a:t> na cabeza para aventurarse cara </a:t>
            </a:r>
            <a:r>
              <a:rPr lang="es-ES" sz="2000" dirty="0" err="1"/>
              <a:t>ó</a:t>
            </a:r>
            <a:r>
              <a:rPr lang="es-ES" sz="2000" dirty="0"/>
              <a:t> fondo (como o desenlace da acción e </a:t>
            </a:r>
            <a:r>
              <a:rPr lang="es-ES" sz="2000" dirty="0" err="1"/>
              <a:t>podería</a:t>
            </a:r>
            <a:r>
              <a:rPr lang="es-ES" sz="2000" dirty="0"/>
              <a:t> aludir á rotura dos lazos familiares).</a:t>
            </a:r>
          </a:p>
          <a:p>
            <a:pPr algn="just"/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55" y="297545"/>
            <a:ext cx="6196457" cy="62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2880" y="932688"/>
            <a:ext cx="47914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Agarrado á boca </a:t>
            </a:r>
            <a:r>
              <a:rPr lang="es-ES" sz="2000" dirty="0" err="1"/>
              <a:t>hai</a:t>
            </a:r>
            <a:r>
              <a:rPr lang="es-ES" sz="2000" dirty="0"/>
              <a:t> un saltón, que simboliza os terrores que tiña de </a:t>
            </a:r>
            <a:r>
              <a:rPr lang="es-ES" sz="2000" dirty="0" err="1"/>
              <a:t>neno</a:t>
            </a:r>
            <a:r>
              <a:rPr lang="es-ES" sz="2000" dirty="0"/>
              <a:t>, </a:t>
            </a:r>
            <a:r>
              <a:rPr lang="es-ES" sz="2000" dirty="0" err="1"/>
              <a:t>cun</a:t>
            </a:r>
            <a:r>
              <a:rPr lang="es-ES" sz="2000" dirty="0"/>
              <a:t> </a:t>
            </a:r>
            <a:r>
              <a:rPr lang="es-ES" sz="2000" dirty="0" err="1"/>
              <a:t>ventre</a:t>
            </a:r>
            <a:r>
              <a:rPr lang="es-ES" sz="2000" dirty="0"/>
              <a:t> infestado de insectos, </a:t>
            </a:r>
            <a:r>
              <a:rPr lang="es-ES" sz="2000" dirty="0" err="1"/>
              <a:t>formigas</a:t>
            </a:r>
            <a:r>
              <a:rPr lang="es-ES" sz="2000" dirty="0"/>
              <a:t>, que simbolizan a putrefacción e a obsesión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morte</a:t>
            </a:r>
            <a:r>
              <a:rPr lang="es-ES" sz="2000" dirty="0"/>
              <a:t>, que se desliza </a:t>
            </a:r>
            <a:r>
              <a:rPr lang="es-ES" sz="2000" dirty="0" err="1"/>
              <a:t>pola</a:t>
            </a:r>
            <a:r>
              <a:rPr lang="es-ES" sz="2000" dirty="0"/>
              <a:t> comisura dos labios.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 obra </a:t>
            </a:r>
            <a:r>
              <a:rPr lang="es-ES" sz="2000" dirty="0" err="1"/>
              <a:t>fai</a:t>
            </a:r>
            <a:r>
              <a:rPr lang="es-ES" sz="2000" dirty="0"/>
              <a:t> alusión </a:t>
            </a:r>
            <a:r>
              <a:rPr lang="es-ES" sz="2000" dirty="0" err="1"/>
              <a:t>ós</a:t>
            </a:r>
            <a:r>
              <a:rPr lang="es-ES" sz="2000" dirty="0"/>
              <a:t> múltiples complexos de carácter sexual de Dalí.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Obsérvanse</a:t>
            </a:r>
            <a:r>
              <a:rPr lang="es-ES" sz="2000" dirty="0" smtClean="0"/>
              <a:t> </a:t>
            </a:r>
            <a:r>
              <a:rPr lang="es-ES" sz="2000" dirty="0" err="1"/>
              <a:t>unha</a:t>
            </a:r>
            <a:r>
              <a:rPr lang="es-ES" sz="2000" dirty="0"/>
              <a:t> serie de elementos iconográficos con </a:t>
            </a:r>
            <a:r>
              <a:rPr lang="es-ES" sz="2000" dirty="0" err="1"/>
              <a:t>connotacións</a:t>
            </a:r>
            <a:r>
              <a:rPr lang="es-ES" sz="2000" dirty="0"/>
              <a:t> eróticas: o rostro </a:t>
            </a:r>
            <a:r>
              <a:rPr lang="es-ES" sz="2000" dirty="0" err="1"/>
              <a:t>feminino</a:t>
            </a:r>
            <a:r>
              <a:rPr lang="es-ES" sz="2000" dirty="0"/>
              <a:t> encarado </a:t>
            </a:r>
            <a:r>
              <a:rPr lang="es-ES" sz="2000" dirty="0" err="1"/>
              <a:t>ós</a:t>
            </a:r>
            <a:r>
              <a:rPr lang="es-ES" sz="2000" dirty="0"/>
              <a:t> </a:t>
            </a:r>
            <a:r>
              <a:rPr lang="es-ES" sz="2000" dirty="0" err="1"/>
              <a:t>xenitais</a:t>
            </a:r>
            <a:r>
              <a:rPr lang="es-ES" sz="2000" dirty="0"/>
              <a:t> masculinos, os </a:t>
            </a:r>
            <a:r>
              <a:rPr lang="es-ES" sz="2000" dirty="0" err="1"/>
              <a:t>personaxes</a:t>
            </a:r>
            <a:r>
              <a:rPr lang="es-ES" sz="2000" dirty="0"/>
              <a:t> da zona inferior fundidos </a:t>
            </a:r>
            <a:r>
              <a:rPr lang="es-ES" sz="2000" dirty="0" err="1"/>
              <a:t>nunha</a:t>
            </a:r>
            <a:r>
              <a:rPr lang="es-ES" sz="2000" dirty="0"/>
              <a:t> </a:t>
            </a:r>
            <a:r>
              <a:rPr lang="es-ES" sz="2000" dirty="0" err="1"/>
              <a:t>estreita</a:t>
            </a:r>
            <a:r>
              <a:rPr lang="es-ES" sz="2000" dirty="0"/>
              <a:t> </a:t>
            </a:r>
            <a:r>
              <a:rPr lang="es-ES" sz="2000" dirty="0" err="1"/>
              <a:t>aperta</a:t>
            </a:r>
            <a:r>
              <a:rPr lang="es-ES" sz="2000" dirty="0"/>
              <a:t>, </a:t>
            </a:r>
            <a:r>
              <a:rPr lang="es-ES" sz="2000" dirty="0" err="1"/>
              <a:t>nunha</a:t>
            </a:r>
            <a:r>
              <a:rPr lang="es-ES" sz="2000" dirty="0"/>
              <a:t> </a:t>
            </a:r>
            <a:r>
              <a:rPr lang="es-ES" sz="2000" dirty="0" err="1"/>
              <a:t>paisaxe</a:t>
            </a:r>
            <a:r>
              <a:rPr lang="es-ES" sz="2000" dirty="0"/>
              <a:t> desolada </a:t>
            </a:r>
            <a:r>
              <a:rPr lang="es-ES" sz="2000" dirty="0" err="1"/>
              <a:t>nunha</a:t>
            </a:r>
            <a:r>
              <a:rPr lang="es-ES" sz="2000" dirty="0"/>
              <a:t> atmosfera claramente onírica.</a:t>
            </a:r>
          </a:p>
        </p:txBody>
      </p:sp>
      <p:pic>
        <p:nvPicPr>
          <p:cNvPr id="4" name="Picture 2" descr="https://assets.catawiki.nl/assets/2017/7/31/9/3/4/934993b7-de69-419c-a450-141918ff6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09" y="932688"/>
            <a:ext cx="6589754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8872" y="82296"/>
            <a:ext cx="42976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Persistencia da memoria.</a:t>
            </a:r>
            <a:r>
              <a:rPr lang="es-ES" sz="2000" dirty="0"/>
              <a:t> </a:t>
            </a:r>
            <a:r>
              <a:rPr lang="es-ES" sz="2000" dirty="0" err="1"/>
              <a:t>Cadro</a:t>
            </a:r>
            <a:r>
              <a:rPr lang="es-ES" sz="2000" dirty="0"/>
              <a:t> pintado en 1931. </a:t>
            </a:r>
            <a:r>
              <a:rPr lang="es-ES" sz="2000" dirty="0" err="1"/>
              <a:t>Aínda</a:t>
            </a:r>
            <a:r>
              <a:rPr lang="es-ES" sz="2000" dirty="0"/>
              <a:t> que os elementos do </a:t>
            </a:r>
            <a:r>
              <a:rPr lang="es-ES" sz="2000" dirty="0" err="1"/>
              <a:t>cadro</a:t>
            </a:r>
            <a:r>
              <a:rPr lang="es-ES" sz="2000" dirty="0"/>
              <a:t> son </a:t>
            </a:r>
            <a:r>
              <a:rPr lang="es-ES" sz="2000" dirty="0" err="1"/>
              <a:t>reais</a:t>
            </a:r>
            <a:r>
              <a:rPr lang="es-ES" sz="2000" dirty="0"/>
              <a:t>, trasládanos a </a:t>
            </a:r>
            <a:r>
              <a:rPr lang="es-ES" sz="2000" dirty="0" err="1"/>
              <a:t>unha</a:t>
            </a:r>
            <a:r>
              <a:rPr lang="es-ES" sz="2000" dirty="0"/>
              <a:t> evocación dos </a:t>
            </a:r>
            <a:r>
              <a:rPr lang="es-ES" sz="2000" dirty="0" err="1"/>
              <a:t>soños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Está </a:t>
            </a:r>
            <a:r>
              <a:rPr lang="es-ES" sz="2000" dirty="0" err="1"/>
              <a:t>encadrado</a:t>
            </a:r>
            <a:r>
              <a:rPr lang="es-ES" sz="2000" dirty="0"/>
              <a:t> dentro dos </a:t>
            </a:r>
            <a:r>
              <a:rPr lang="es-ES" sz="2000" dirty="0" err="1"/>
              <a:t>cadros</a:t>
            </a:r>
            <a:r>
              <a:rPr lang="es-ES" sz="2000" dirty="0"/>
              <a:t> de </a:t>
            </a:r>
            <a:r>
              <a:rPr lang="es-ES" sz="2000" dirty="0" err="1"/>
              <a:t>paisaxes</a:t>
            </a:r>
            <a:r>
              <a:rPr lang="es-ES" sz="2000" dirty="0"/>
              <a:t> </a:t>
            </a:r>
            <a:r>
              <a:rPr lang="es-ES" sz="2000" dirty="0" err="1"/>
              <a:t>pouco</a:t>
            </a:r>
            <a:r>
              <a:rPr lang="es-ES" sz="2000" dirty="0"/>
              <a:t> </a:t>
            </a:r>
            <a:r>
              <a:rPr lang="es-ES" sz="2000" dirty="0" err="1"/>
              <a:t>poboadas</a:t>
            </a:r>
            <a:r>
              <a:rPr lang="es-ES" sz="2000" dirty="0"/>
              <a:t> que </a:t>
            </a:r>
            <a:r>
              <a:rPr lang="es-ES" sz="2000" dirty="0" err="1"/>
              <a:t>pintou</a:t>
            </a:r>
            <a:r>
              <a:rPr lang="es-ES" sz="2000" dirty="0"/>
              <a:t> na década dos 30.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contraste </a:t>
            </a:r>
            <a:r>
              <a:rPr lang="es-ES" sz="2000" dirty="0" err="1"/>
              <a:t>co</a:t>
            </a:r>
            <a:r>
              <a:rPr lang="es-ES" sz="2000" dirty="0"/>
              <a:t> fondo do mar e o acantilado iluminados polo sol, o </a:t>
            </a:r>
            <a:r>
              <a:rPr lang="es-ES" sz="2000" dirty="0" err="1"/>
              <a:t>primeiro</a:t>
            </a:r>
            <a:r>
              <a:rPr lang="es-ES" sz="2000" dirty="0"/>
              <a:t> plano é onírico, un </a:t>
            </a:r>
            <a:r>
              <a:rPr lang="es-ES" sz="2000" dirty="0" err="1"/>
              <a:t>espazo</a:t>
            </a:r>
            <a:r>
              <a:rPr lang="es-ES" sz="2000" dirty="0"/>
              <a:t> atemporal e </a:t>
            </a:r>
            <a:r>
              <a:rPr lang="es-ES" sz="2000" dirty="0" err="1"/>
              <a:t>sen</a:t>
            </a:r>
            <a:r>
              <a:rPr lang="es-ES" sz="2000" dirty="0"/>
              <a:t> </a:t>
            </a:r>
            <a:r>
              <a:rPr lang="es-ES" sz="2000" dirty="0" err="1"/>
              <a:t>nome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err="1"/>
              <a:t>Unha</a:t>
            </a:r>
            <a:r>
              <a:rPr lang="es-ES" sz="2000" dirty="0"/>
              <a:t> cabeza </a:t>
            </a:r>
            <a:r>
              <a:rPr lang="es-ES" sz="2000" dirty="0" err="1"/>
              <a:t>durmida</a:t>
            </a:r>
            <a:r>
              <a:rPr lang="es-ES" sz="2000" dirty="0"/>
              <a:t> </a:t>
            </a:r>
            <a:r>
              <a:rPr lang="es-ES" sz="2000" dirty="0" err="1"/>
              <a:t>xace</a:t>
            </a:r>
            <a:r>
              <a:rPr lang="es-ES" sz="2000" dirty="0"/>
              <a:t> sobre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pequena</a:t>
            </a:r>
            <a:r>
              <a:rPr lang="es-ES" sz="2000" dirty="0"/>
              <a:t> crista </a:t>
            </a:r>
            <a:r>
              <a:rPr lang="es-ES" sz="2000" dirty="0" err="1"/>
              <a:t>rochosa</a:t>
            </a:r>
            <a:r>
              <a:rPr lang="es-ES" sz="2000" dirty="0"/>
              <a:t>, Crese que sería o perfil do propio Dalí e que a </a:t>
            </a:r>
            <a:r>
              <a:rPr lang="es-ES" sz="2000" dirty="0" err="1"/>
              <a:t>súa</a:t>
            </a:r>
            <a:r>
              <a:rPr lang="es-ES" sz="2000" dirty="0"/>
              <a:t> forma está inspirada na abrupta costa </a:t>
            </a:r>
            <a:r>
              <a:rPr lang="es-ES" sz="2000" dirty="0" err="1"/>
              <a:t>veciña</a:t>
            </a:r>
            <a:r>
              <a:rPr lang="es-ES" sz="2000" dirty="0"/>
              <a:t> a </a:t>
            </a:r>
            <a:r>
              <a:rPr lang="es-ES" sz="2000" dirty="0" err="1"/>
              <a:t>Cadaqués</a:t>
            </a:r>
            <a:r>
              <a:rPr lang="es-ES" sz="2000" dirty="0"/>
              <a:t> (</a:t>
            </a:r>
            <a:r>
              <a:rPr lang="es-ES" sz="2000" dirty="0" err="1"/>
              <a:t>xa</a:t>
            </a:r>
            <a:r>
              <a:rPr lang="es-ES" sz="2000" dirty="0"/>
              <a:t> </a:t>
            </a:r>
            <a:r>
              <a:rPr lang="es-ES" sz="2000" dirty="0" err="1"/>
              <a:t>aparecera</a:t>
            </a:r>
            <a:r>
              <a:rPr lang="es-ES" sz="2000" dirty="0"/>
              <a:t> en Enigma do </a:t>
            </a:r>
            <a:r>
              <a:rPr lang="es-ES" sz="2000" dirty="0" err="1"/>
              <a:t>desexo</a:t>
            </a:r>
            <a:r>
              <a:rPr lang="es-ES" sz="2000" dirty="0"/>
              <a:t> e o Grande Masturbador de 1929). </a:t>
            </a:r>
            <a:endParaRPr lang="gl-ES" sz="2000" dirty="0"/>
          </a:p>
        </p:txBody>
      </p:sp>
      <p:pic>
        <p:nvPicPr>
          <p:cNvPr id="5122" name="Picture 2" descr="https://http2.mlstatic.com/la-persistencia-de-la-memoria-salvador-dali-oleo-pintura-D_NQ_NP_493211-MLM20503205843_112015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91" y="694542"/>
            <a:ext cx="7610723" cy="55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" y="320040"/>
            <a:ext cx="43251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As longas pestanas e a protuberancia que </a:t>
            </a:r>
            <a:r>
              <a:rPr lang="es-ES" sz="2000" dirty="0" err="1"/>
              <a:t>semella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lingua</a:t>
            </a:r>
            <a:r>
              <a:rPr lang="es-ES" sz="2000" dirty="0"/>
              <a:t> </a:t>
            </a:r>
            <a:r>
              <a:rPr lang="es-ES" sz="2000" dirty="0" err="1"/>
              <a:t>poñen</a:t>
            </a:r>
            <a:r>
              <a:rPr lang="es-ES" sz="2000" dirty="0"/>
              <a:t> de </a:t>
            </a:r>
            <a:r>
              <a:rPr lang="es-ES" sz="2000" dirty="0" err="1"/>
              <a:t>manifesto</a:t>
            </a:r>
            <a:r>
              <a:rPr lang="es-ES" sz="2000" dirty="0"/>
              <a:t> o erotismo do </a:t>
            </a:r>
            <a:r>
              <a:rPr lang="es-ES" sz="2000" dirty="0" err="1"/>
              <a:t>estraño</a:t>
            </a:r>
            <a:r>
              <a:rPr lang="es-ES" sz="2000" dirty="0"/>
              <a:t> ser.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Os </a:t>
            </a:r>
            <a:r>
              <a:rPr lang="es-ES" sz="2000" dirty="0"/>
              <a:t>insectos, segundo Dalí, remiten á putrefacción. </a:t>
            </a:r>
            <a:r>
              <a:rPr lang="es-ES" sz="2000" dirty="0" err="1"/>
              <a:t>Nesta</a:t>
            </a:r>
            <a:r>
              <a:rPr lang="es-ES" sz="2000" dirty="0"/>
              <a:t> obra, </a:t>
            </a:r>
            <a:r>
              <a:rPr lang="es-ES" sz="2000" dirty="0" err="1"/>
              <a:t>xunto</a:t>
            </a:r>
            <a:r>
              <a:rPr lang="es-ES" sz="2000" dirty="0"/>
              <a:t> coa mosca, son un memento </a:t>
            </a:r>
            <a:r>
              <a:rPr lang="es-ES" sz="2000" dirty="0" err="1"/>
              <a:t>mori</a:t>
            </a:r>
            <a:r>
              <a:rPr lang="es-ES" sz="2000" dirty="0"/>
              <a:t> (</a:t>
            </a:r>
            <a:r>
              <a:rPr lang="es-ES" sz="2000" dirty="0" err="1"/>
              <a:t>lembra</a:t>
            </a:r>
            <a:r>
              <a:rPr lang="es-ES" sz="2000" dirty="0"/>
              <a:t> que has </a:t>
            </a:r>
            <a:r>
              <a:rPr lang="es-ES" sz="2000" dirty="0" err="1"/>
              <a:t>morrer</a:t>
            </a:r>
            <a:r>
              <a:rPr lang="es-ES" sz="2000" dirty="0"/>
              <a:t>) </a:t>
            </a:r>
            <a:r>
              <a:rPr lang="es-ES" sz="2000" dirty="0" err="1"/>
              <a:t>lembranza</a:t>
            </a:r>
            <a:r>
              <a:rPr lang="es-ES" sz="2000" dirty="0"/>
              <a:t> da impresión que </a:t>
            </a:r>
            <a:r>
              <a:rPr lang="es-ES" sz="2000" dirty="0" err="1"/>
              <a:t>lle</a:t>
            </a:r>
            <a:r>
              <a:rPr lang="es-ES" sz="2000" dirty="0"/>
              <a:t> </a:t>
            </a:r>
            <a:r>
              <a:rPr lang="es-ES" sz="2000" dirty="0" err="1"/>
              <a:t>causou</a:t>
            </a:r>
            <a:r>
              <a:rPr lang="es-ES" sz="2000" dirty="0"/>
              <a:t> na </a:t>
            </a:r>
            <a:r>
              <a:rPr lang="es-ES" sz="2000" dirty="0" err="1"/>
              <a:t>súa</a:t>
            </a:r>
            <a:r>
              <a:rPr lang="es-ES" sz="2000" dirty="0"/>
              <a:t> infancia </a:t>
            </a:r>
            <a:r>
              <a:rPr lang="es-ES" sz="2000" dirty="0" err="1"/>
              <a:t>ó</a:t>
            </a:r>
            <a:r>
              <a:rPr lang="es-ES" sz="2000" dirty="0"/>
              <a:t> ver </a:t>
            </a:r>
            <a:r>
              <a:rPr lang="es-ES" sz="2000" dirty="0" err="1"/>
              <a:t>unha</a:t>
            </a:r>
            <a:r>
              <a:rPr lang="es-ES" sz="2000" dirty="0"/>
              <a:t> lagarta devorada por </a:t>
            </a:r>
            <a:r>
              <a:rPr lang="es-ES" sz="2000" dirty="0" err="1"/>
              <a:t>formigas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árbore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oliveira</a:t>
            </a:r>
            <a:r>
              <a:rPr lang="es-ES" sz="2000" dirty="0"/>
              <a:t> solitaria e </a:t>
            </a:r>
            <a:r>
              <a:rPr lang="es-ES" sz="2000" dirty="0" err="1"/>
              <a:t>sen</a:t>
            </a:r>
            <a:r>
              <a:rPr lang="es-ES" sz="2000" dirty="0"/>
              <a:t> vida, acentúa a desolación da </a:t>
            </a:r>
            <a:r>
              <a:rPr lang="es-ES" sz="2000" dirty="0" err="1" smtClean="0"/>
              <a:t>paisaxe</a:t>
            </a:r>
            <a:r>
              <a:rPr lang="es-ES" sz="2000" dirty="0" smtClean="0"/>
              <a:t>. </a:t>
            </a:r>
            <a:r>
              <a:rPr lang="es-ES" sz="2000" dirty="0"/>
              <a:t>A</a:t>
            </a:r>
            <a:r>
              <a:rPr lang="es-ES" sz="2000" dirty="0" smtClean="0"/>
              <a:t>s </a:t>
            </a:r>
            <a:r>
              <a:rPr lang="es-ES" sz="2000" dirty="0" err="1"/>
              <a:t>oliveiras</a:t>
            </a:r>
            <a:r>
              <a:rPr lang="es-ES" sz="2000" dirty="0"/>
              <a:t> son </a:t>
            </a:r>
            <a:r>
              <a:rPr lang="es-ES" sz="2000" dirty="0" err="1"/>
              <a:t>árbores</a:t>
            </a:r>
            <a:r>
              <a:rPr lang="es-ES" sz="2000" dirty="0"/>
              <a:t> frecuentes en Cataluña e tradicionalmente a </a:t>
            </a:r>
            <a:r>
              <a:rPr lang="es-ES" sz="2000" dirty="0" err="1"/>
              <a:t>pola</a:t>
            </a:r>
            <a:r>
              <a:rPr lang="es-ES" sz="2000" dirty="0"/>
              <a:t> de </a:t>
            </a:r>
            <a:r>
              <a:rPr lang="es-ES" sz="2000" dirty="0" err="1"/>
              <a:t>oliveira</a:t>
            </a:r>
            <a:r>
              <a:rPr lang="es-ES" sz="2000" dirty="0"/>
              <a:t> simbolizaba paz, purificación, abundancia</a:t>
            </a:r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552" y="0"/>
            <a:ext cx="544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9184" y="393192"/>
            <a:ext cx="3657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O </a:t>
            </a:r>
            <a:r>
              <a:rPr lang="es-ES" sz="2000" dirty="0" err="1"/>
              <a:t>reloxo</a:t>
            </a:r>
            <a:r>
              <a:rPr lang="es-ES" sz="2000" dirty="0"/>
              <a:t> brando </a:t>
            </a:r>
            <a:r>
              <a:rPr lang="es-ES" sz="2000" dirty="0" err="1"/>
              <a:t>ou</a:t>
            </a:r>
            <a:r>
              <a:rPr lang="es-ES" sz="2000" dirty="0"/>
              <a:t> derretido, non é un elemento racional </a:t>
            </a:r>
            <a:r>
              <a:rPr lang="es-ES" sz="2000" dirty="0" err="1"/>
              <a:t>ou</a:t>
            </a:r>
            <a:r>
              <a:rPr lang="es-ES" sz="2000" dirty="0"/>
              <a:t> familiar, é un elemento paranoico-crítico (as </a:t>
            </a:r>
            <a:r>
              <a:rPr lang="es-ES" sz="2000" dirty="0" err="1"/>
              <a:t>formigas</a:t>
            </a:r>
            <a:r>
              <a:rPr lang="es-ES" sz="2000" dirty="0"/>
              <a:t> aniñan </a:t>
            </a:r>
            <a:r>
              <a:rPr lang="es-ES" sz="2000" dirty="0" err="1"/>
              <a:t>neles</a:t>
            </a:r>
            <a:r>
              <a:rPr lang="es-ES" sz="2000" dirty="0"/>
              <a:t>).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agullas</a:t>
            </a:r>
            <a:r>
              <a:rPr lang="es-ES" sz="2000" dirty="0"/>
              <a:t> </a:t>
            </a:r>
            <a:r>
              <a:rPr lang="es-ES" sz="2000" dirty="0" err="1"/>
              <a:t>subliñan</a:t>
            </a:r>
            <a:r>
              <a:rPr lang="es-ES" sz="2000" dirty="0"/>
              <a:t> a superficie </a:t>
            </a:r>
            <a:r>
              <a:rPr lang="es-ES" sz="2000" dirty="0" err="1"/>
              <a:t>dobrada</a:t>
            </a:r>
            <a:r>
              <a:rPr lang="es-ES" sz="2000" dirty="0"/>
              <a:t> e o propio concepto do tempo queda en </a:t>
            </a:r>
            <a:r>
              <a:rPr lang="es-ES" sz="2000" dirty="0" err="1"/>
              <a:t>interdito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Os </a:t>
            </a:r>
            <a:r>
              <a:rPr lang="es-ES" sz="2000" dirty="0" err="1"/>
              <a:t>reloxos</a:t>
            </a:r>
            <a:r>
              <a:rPr lang="es-ES" sz="2000" dirty="0"/>
              <a:t> aluden claramente </a:t>
            </a:r>
            <a:r>
              <a:rPr lang="es-ES" sz="2000" dirty="0" err="1"/>
              <a:t>ó</a:t>
            </a:r>
            <a:r>
              <a:rPr lang="es-ES" sz="2000" dirty="0"/>
              <a:t> paso do tempo, á memoria e </a:t>
            </a:r>
            <a:r>
              <a:rPr lang="es-ES" sz="2000" dirty="0" err="1"/>
              <a:t>ó</a:t>
            </a:r>
            <a:r>
              <a:rPr lang="es-ES" sz="2000" dirty="0"/>
              <a:t> deterioro.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análise</a:t>
            </a:r>
            <a:r>
              <a:rPr lang="es-ES" sz="2000" dirty="0"/>
              <a:t> </a:t>
            </a:r>
            <a:r>
              <a:rPr lang="es-ES" sz="2000" dirty="0" err="1"/>
              <a:t>psicolóxica</a:t>
            </a:r>
            <a:r>
              <a:rPr lang="es-ES" sz="2000" dirty="0"/>
              <a:t> </a:t>
            </a:r>
            <a:r>
              <a:rPr lang="es-ES" sz="2000" dirty="0" err="1"/>
              <a:t>suxire</a:t>
            </a:r>
            <a:r>
              <a:rPr lang="es-ES" sz="2000" dirty="0"/>
              <a:t> que o </a:t>
            </a:r>
            <a:r>
              <a:rPr lang="es-ES" sz="2000" dirty="0" err="1"/>
              <a:t>reloxo</a:t>
            </a:r>
            <a:r>
              <a:rPr lang="es-ES" sz="2000" dirty="0"/>
              <a:t> brando simbolizaría o retorno a un estado amorfo </a:t>
            </a:r>
            <a:r>
              <a:rPr lang="es-ES" sz="2000" dirty="0" err="1"/>
              <a:t>ou</a:t>
            </a:r>
            <a:r>
              <a:rPr lang="es-ES" sz="2000" dirty="0"/>
              <a:t> á </a:t>
            </a:r>
            <a:r>
              <a:rPr lang="es-ES" sz="2000" dirty="0" err="1"/>
              <a:t>lembranza</a:t>
            </a:r>
            <a:r>
              <a:rPr lang="es-ES" sz="2000" dirty="0"/>
              <a:t> do tempo anterior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nacemento</a:t>
            </a:r>
            <a:r>
              <a:rPr lang="es-ES" sz="2000" dirty="0"/>
              <a:t>. </a:t>
            </a:r>
            <a:r>
              <a:rPr lang="es-ES" sz="2000" dirty="0" err="1"/>
              <a:t>Outros</a:t>
            </a:r>
            <a:r>
              <a:rPr lang="es-ES" sz="2000" dirty="0"/>
              <a:t> críticos </a:t>
            </a:r>
            <a:r>
              <a:rPr lang="es-ES" sz="2000" dirty="0" err="1"/>
              <a:t>interpretáronos</a:t>
            </a:r>
            <a:r>
              <a:rPr lang="es-ES" sz="2000" dirty="0"/>
              <a:t> como expresión do temor á impotencia, </a:t>
            </a:r>
            <a:r>
              <a:rPr lang="es-ES" sz="2000" dirty="0" err="1"/>
              <a:t>unha</a:t>
            </a:r>
            <a:r>
              <a:rPr lang="es-ES" sz="2000" dirty="0"/>
              <a:t> das </a:t>
            </a:r>
            <a:r>
              <a:rPr lang="es-ES" sz="2000" dirty="0" err="1"/>
              <a:t>obsesións</a:t>
            </a:r>
            <a:r>
              <a:rPr lang="es-ES" sz="2000" dirty="0"/>
              <a:t> </a:t>
            </a:r>
            <a:r>
              <a:rPr lang="es-ES" sz="2000" dirty="0" err="1"/>
              <a:t>sexuais</a:t>
            </a:r>
            <a:r>
              <a:rPr lang="es-ES" sz="2000" dirty="0"/>
              <a:t> de Dalí.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54" y="671987"/>
            <a:ext cx="5698518" cy="57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2336" y="420624"/>
            <a:ext cx="3584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1931 </a:t>
            </a:r>
            <a:r>
              <a:rPr lang="es-ES" sz="2000" dirty="0" err="1"/>
              <a:t>pintou</a:t>
            </a:r>
            <a:r>
              <a:rPr lang="es-ES" sz="2000" dirty="0"/>
              <a:t> As seis </a:t>
            </a:r>
            <a:r>
              <a:rPr lang="es-ES" sz="2000" dirty="0" err="1"/>
              <a:t>aparicións</a:t>
            </a:r>
            <a:r>
              <a:rPr lang="es-ES" sz="2000" dirty="0"/>
              <a:t> de Lenin sobre un piano e </a:t>
            </a:r>
            <a:r>
              <a:rPr lang="es-ES" sz="2000" b="1" dirty="0"/>
              <a:t>Godiva </a:t>
            </a:r>
            <a:r>
              <a:rPr lang="es-ES" sz="2000" b="1" dirty="0" err="1"/>
              <a:t>atopa</a:t>
            </a:r>
            <a:r>
              <a:rPr lang="es-ES" sz="2000" b="1" dirty="0"/>
              <a:t> as </a:t>
            </a:r>
            <a:r>
              <a:rPr lang="es-ES" sz="2000" b="1" dirty="0" err="1"/>
              <a:t>ruínas</a:t>
            </a:r>
            <a:r>
              <a:rPr lang="es-ES" sz="2000" b="1" dirty="0"/>
              <a:t> antropomorfas</a:t>
            </a:r>
            <a:r>
              <a:rPr lang="es-ES" sz="2000" dirty="0"/>
              <a:t>: fantasía retrospectiva, </a:t>
            </a:r>
            <a:r>
              <a:rPr lang="es-ES" sz="2000" dirty="0" err="1"/>
              <a:t>nesta</a:t>
            </a:r>
            <a:r>
              <a:rPr lang="es-ES" sz="2000" dirty="0"/>
              <a:t> obra representa o </a:t>
            </a:r>
            <a:r>
              <a:rPr lang="es-ES" sz="2000" dirty="0" err="1"/>
              <a:t>personaxe</a:t>
            </a:r>
            <a:r>
              <a:rPr lang="es-ES" sz="2000" dirty="0"/>
              <a:t> da novela de Wilhelm Jensen que aparece en varias obras surrealistas e é o </a:t>
            </a:r>
            <a:r>
              <a:rPr lang="es-ES" sz="2000" dirty="0" err="1"/>
              <a:t>nome</a:t>
            </a:r>
            <a:r>
              <a:rPr lang="es-ES" sz="2000" dirty="0"/>
              <a:t> que Dalí </a:t>
            </a:r>
            <a:r>
              <a:rPr lang="es-ES" sz="2000" dirty="0" err="1"/>
              <a:t>lle</a:t>
            </a:r>
            <a:r>
              <a:rPr lang="es-ES" sz="2000" dirty="0"/>
              <a:t> daba a Gala.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Nunha</a:t>
            </a:r>
            <a:r>
              <a:rPr lang="es-ES" sz="2000" dirty="0" smtClean="0"/>
              <a:t> </a:t>
            </a:r>
            <a:r>
              <a:rPr lang="es-ES" sz="2000" dirty="0" err="1"/>
              <a:t>paisaxe</a:t>
            </a:r>
            <a:r>
              <a:rPr lang="es-ES" sz="2000" dirty="0"/>
              <a:t> onírica,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muller</a:t>
            </a:r>
            <a:r>
              <a:rPr lang="es-ES" sz="2000" dirty="0"/>
              <a:t> abraza os restos </a:t>
            </a:r>
            <a:r>
              <a:rPr lang="es-ES" sz="2000" dirty="0" err="1"/>
              <a:t>dun</a:t>
            </a:r>
            <a:r>
              <a:rPr lang="es-ES" sz="2000" dirty="0"/>
              <a:t> home </a:t>
            </a:r>
            <a:r>
              <a:rPr lang="es-ES" sz="2000" dirty="0" err="1"/>
              <a:t>fronte</a:t>
            </a:r>
            <a:r>
              <a:rPr lang="es-ES" sz="2000" dirty="0"/>
              <a:t> a </a:t>
            </a:r>
            <a:r>
              <a:rPr lang="es-ES" sz="2000" dirty="0" err="1"/>
              <a:t>unhas</a:t>
            </a:r>
            <a:r>
              <a:rPr lang="es-ES" sz="2000" dirty="0"/>
              <a:t> incitantes </a:t>
            </a:r>
            <a:r>
              <a:rPr lang="es-ES" sz="2000" dirty="0" err="1"/>
              <a:t>ruínas</a:t>
            </a:r>
            <a:r>
              <a:rPr lang="es-ES" sz="2000" dirty="0"/>
              <a:t>.</a:t>
            </a:r>
          </a:p>
        </p:txBody>
      </p:sp>
      <p:pic>
        <p:nvPicPr>
          <p:cNvPr id="7170" name="Picture 2" descr="https://i.pinimg.com/736x/cf/4d/2d/cf4d2da240cee31e81098c25815cc818--dali-ru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1" y="155448"/>
            <a:ext cx="5568769" cy="66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4904" y="448056"/>
            <a:ext cx="37856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1936 </a:t>
            </a:r>
            <a:r>
              <a:rPr lang="es-ES" sz="2000" dirty="0" err="1"/>
              <a:t>pintou</a:t>
            </a:r>
            <a:r>
              <a:rPr lang="es-ES" sz="2000" dirty="0"/>
              <a:t> </a:t>
            </a:r>
            <a:r>
              <a:rPr lang="es-ES" sz="2000" b="1" dirty="0" err="1"/>
              <a:t>Construción</a:t>
            </a:r>
            <a:r>
              <a:rPr lang="es-ES" sz="2000" b="1" dirty="0"/>
              <a:t> branda con </a:t>
            </a:r>
            <a:r>
              <a:rPr lang="es-ES" sz="2000" b="1" dirty="0" err="1"/>
              <a:t>xudías</a:t>
            </a:r>
            <a:r>
              <a:rPr lang="es-ES" sz="2000" b="1" dirty="0"/>
              <a:t> cocidas. Premonición da Guerra Civil</a:t>
            </a:r>
            <a:r>
              <a:rPr lang="es-ES" sz="2000" b="1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Pintada </a:t>
            </a:r>
            <a:r>
              <a:rPr lang="es-ES" sz="2000" dirty="0"/>
              <a:t>6 meses antes da Guerra Civil española, representa un </a:t>
            </a:r>
            <a:r>
              <a:rPr lang="es-ES" sz="2000" dirty="0" err="1"/>
              <a:t>xigantesco</a:t>
            </a:r>
            <a:r>
              <a:rPr lang="es-ES" sz="2000" dirty="0"/>
              <a:t> </a:t>
            </a:r>
            <a:r>
              <a:rPr lang="es-ES" sz="2000" dirty="0" err="1"/>
              <a:t>corpo</a:t>
            </a:r>
            <a:r>
              <a:rPr lang="es-ES" sz="2000" dirty="0"/>
              <a:t> en </a:t>
            </a:r>
            <a:r>
              <a:rPr lang="es-ES" sz="2000" dirty="0" err="1"/>
              <a:t>loita</a:t>
            </a:r>
            <a:r>
              <a:rPr lang="es-ES" sz="2000" dirty="0"/>
              <a:t> consigo </a:t>
            </a:r>
            <a:r>
              <a:rPr lang="es-ES" sz="2000" dirty="0" err="1"/>
              <a:t>mesmo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No </a:t>
            </a:r>
            <a:r>
              <a:rPr lang="es-ES" sz="2000" dirty="0"/>
              <a:t>chan </a:t>
            </a:r>
            <a:r>
              <a:rPr lang="es-ES" sz="2000" dirty="0" err="1"/>
              <a:t>hai</a:t>
            </a:r>
            <a:r>
              <a:rPr lang="es-ES" sz="2000" dirty="0"/>
              <a:t> un puñado de </a:t>
            </a:r>
            <a:r>
              <a:rPr lang="es-ES" sz="2000" dirty="0" err="1"/>
              <a:t>xudías</a:t>
            </a:r>
            <a:r>
              <a:rPr lang="es-ES" sz="2000" dirty="0"/>
              <a:t> “era </a:t>
            </a:r>
            <a:r>
              <a:rPr lang="es-ES" sz="2000" dirty="0" err="1"/>
              <a:t>inimaxinable</a:t>
            </a:r>
            <a:r>
              <a:rPr lang="es-ES" sz="2000" dirty="0"/>
              <a:t> tragarse toda </a:t>
            </a:r>
            <a:r>
              <a:rPr lang="es-ES" sz="2000" dirty="0" err="1"/>
              <a:t>aquela</a:t>
            </a:r>
            <a:r>
              <a:rPr lang="es-ES" sz="2000" dirty="0"/>
              <a:t> carne inconsciente </a:t>
            </a:r>
            <a:r>
              <a:rPr lang="es-ES" sz="2000" dirty="0" err="1"/>
              <a:t>sen</a:t>
            </a:r>
            <a:r>
              <a:rPr lang="es-ES" sz="2000" dirty="0"/>
              <a:t> a presencia </a:t>
            </a:r>
            <a:r>
              <a:rPr lang="es-ES" sz="2000" dirty="0" err="1"/>
              <a:t>dalgún</a:t>
            </a:r>
            <a:r>
              <a:rPr lang="es-ES" sz="2000" dirty="0"/>
              <a:t> farináceo e melancólico </a:t>
            </a:r>
            <a:r>
              <a:rPr lang="es-ES" sz="2000" dirty="0" err="1"/>
              <a:t>vexetal</a:t>
            </a:r>
            <a:r>
              <a:rPr lang="es-ES" sz="2000" dirty="0"/>
              <a:t>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957" y="571917"/>
            <a:ext cx="5723099" cy="57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9768" y="420624"/>
            <a:ext cx="4206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Teléfono afrodisíaco de 1936. </a:t>
            </a:r>
            <a:r>
              <a:rPr lang="es-ES" sz="2000" dirty="0" err="1"/>
              <a:t>Trátase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teléfono </a:t>
            </a:r>
            <a:r>
              <a:rPr lang="es-ES" sz="2000" dirty="0" err="1"/>
              <a:t>lagosta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verdadeira</a:t>
            </a:r>
            <a:r>
              <a:rPr lang="es-ES" sz="2000" dirty="0"/>
              <a:t> obra de arte surrealista.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Foi</a:t>
            </a:r>
            <a:r>
              <a:rPr lang="es-ES" sz="2000" dirty="0" smtClean="0"/>
              <a:t> </a:t>
            </a:r>
            <a:r>
              <a:rPr lang="es-ES" sz="2000" dirty="0"/>
              <a:t>un encargo do poeta e coleccionista de arte surrealista Edward James, mecenas de Dalí.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É </a:t>
            </a:r>
            <a:r>
              <a:rPr lang="es-ES" sz="2000" dirty="0"/>
              <a:t>un teléfono </a:t>
            </a:r>
            <a:r>
              <a:rPr lang="es-ES" sz="2000" dirty="0" err="1"/>
              <a:t>cun</a:t>
            </a:r>
            <a:r>
              <a:rPr lang="es-ES" sz="2000" dirty="0"/>
              <a:t> auricular de </a:t>
            </a:r>
            <a:r>
              <a:rPr lang="es-ES" sz="2000" dirty="0" err="1"/>
              <a:t>xeso</a:t>
            </a:r>
            <a:r>
              <a:rPr lang="es-ES" sz="2000" dirty="0"/>
              <a:t> en forma de </a:t>
            </a:r>
            <a:r>
              <a:rPr lang="es-ES" sz="2000" dirty="0" err="1" smtClean="0"/>
              <a:t>lagosta</a:t>
            </a:r>
            <a:r>
              <a:rPr lang="es-ES" sz="2000" dirty="0"/>
              <a:t>.</a:t>
            </a:r>
            <a:r>
              <a:rPr lang="es-ES" sz="2000" dirty="0" smtClean="0"/>
              <a:t>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Os </a:t>
            </a:r>
            <a:r>
              <a:rPr lang="es-ES" sz="2000" dirty="0"/>
              <a:t>teléfonos e as </a:t>
            </a:r>
            <a:r>
              <a:rPr lang="es-ES" sz="2000" dirty="0" err="1"/>
              <a:t>lagostas</a:t>
            </a:r>
            <a:r>
              <a:rPr lang="es-ES" sz="2000" dirty="0"/>
              <a:t> tiñan </a:t>
            </a:r>
            <a:r>
              <a:rPr lang="es-ES" sz="2000" dirty="0" err="1"/>
              <a:t>fortes</a:t>
            </a:r>
            <a:r>
              <a:rPr lang="es-ES" sz="2000" dirty="0"/>
              <a:t> </a:t>
            </a:r>
            <a:r>
              <a:rPr lang="es-ES" sz="2000" dirty="0" err="1"/>
              <a:t>connotacións</a:t>
            </a:r>
            <a:r>
              <a:rPr lang="es-ES" sz="2000" dirty="0"/>
              <a:t> </a:t>
            </a:r>
            <a:r>
              <a:rPr lang="es-ES" sz="2000" dirty="0" err="1"/>
              <a:t>sexuais</a:t>
            </a:r>
            <a:r>
              <a:rPr lang="es-ES" sz="2000" dirty="0"/>
              <a:t> para Dalí (</a:t>
            </a:r>
            <a:r>
              <a:rPr lang="es-ES" sz="2000" dirty="0" err="1"/>
              <a:t>Na</a:t>
            </a:r>
            <a:r>
              <a:rPr lang="es-ES" sz="2000" dirty="0"/>
              <a:t> experiencia multimedia O </a:t>
            </a:r>
            <a:r>
              <a:rPr lang="es-ES" sz="2000" dirty="0" err="1"/>
              <a:t>soño</a:t>
            </a:r>
            <a:r>
              <a:rPr lang="es-ES" sz="2000" dirty="0"/>
              <a:t> de Venus varias modelos </a:t>
            </a:r>
            <a:r>
              <a:rPr lang="es-ES" sz="2000" dirty="0" err="1"/>
              <a:t>espidas</a:t>
            </a:r>
            <a:r>
              <a:rPr lang="es-ES" sz="2000" dirty="0"/>
              <a:t> levaban como </a:t>
            </a:r>
            <a:r>
              <a:rPr lang="es-ES" sz="2000" dirty="0" err="1"/>
              <a:t>roupa</a:t>
            </a:r>
            <a:r>
              <a:rPr lang="es-ES" sz="2000" dirty="0"/>
              <a:t> marisco fresco e os </a:t>
            </a:r>
            <a:r>
              <a:rPr lang="es-ES" sz="2000" dirty="0" err="1"/>
              <a:t>xenitais</a:t>
            </a:r>
            <a:r>
              <a:rPr lang="es-ES" sz="2000" dirty="0"/>
              <a:t> aparecían </a:t>
            </a:r>
            <a:r>
              <a:rPr lang="es-ES" sz="2000" dirty="0" err="1"/>
              <a:t>cubertos</a:t>
            </a:r>
            <a:r>
              <a:rPr lang="es-ES" sz="2000" dirty="0"/>
              <a:t> por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lagosta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modelos </a:t>
            </a:r>
            <a:r>
              <a:rPr lang="es-ES" sz="2000" dirty="0" err="1"/>
              <a:t>femininas</a:t>
            </a:r>
            <a:r>
              <a:rPr lang="es-ES" sz="2000" dirty="0"/>
              <a:t>.</a:t>
            </a:r>
          </a:p>
        </p:txBody>
      </p:sp>
      <p:pic>
        <p:nvPicPr>
          <p:cNvPr id="8194" name="Picture 2" descr="https://historia-arte.com/_/eyJ0eXAiOiJKV1QiLCJhbGciOiJIUzI1NiJ9.eyJpbSI6WyJcL2FydHdvcmtcL2ltYWdlRmlsZVwvNWZjZjNjOGMwYjZmNS5qcGciLCJyZXNpemUsODAwIl19.hxEFUFbGyHQQCWzKua7DKZXB_mSEiDQI5YrNIGH2u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15" y="941832"/>
            <a:ext cx="6714344" cy="48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296" y="384048"/>
            <a:ext cx="3694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conferencia de </a:t>
            </a:r>
            <a:r>
              <a:rPr lang="es-ES" sz="2000" dirty="0" err="1"/>
              <a:t>Munich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o </a:t>
            </a:r>
            <a:r>
              <a:rPr lang="es-ES" sz="2000" b="1" dirty="0"/>
              <a:t>enigma de Hitler de 1938, </a:t>
            </a:r>
            <a:r>
              <a:rPr lang="es-ES" sz="2000" dirty="0" err="1"/>
              <a:t>recolle</a:t>
            </a:r>
            <a:r>
              <a:rPr lang="es-ES" sz="2000" dirty="0"/>
              <a:t> o momento histórico de grande tensión internacional que </a:t>
            </a:r>
            <a:r>
              <a:rPr lang="es-ES" sz="2000" dirty="0" err="1"/>
              <a:t>levou</a:t>
            </a:r>
            <a:r>
              <a:rPr lang="es-ES" sz="2000" dirty="0"/>
              <a:t> á conferencia de </a:t>
            </a:r>
            <a:r>
              <a:rPr lang="es-ES" sz="2000" dirty="0" err="1"/>
              <a:t>Munich</a:t>
            </a:r>
            <a:r>
              <a:rPr lang="es-ES" sz="2000" dirty="0"/>
              <a:t> que </a:t>
            </a:r>
            <a:r>
              <a:rPr lang="es-ES" sz="2000" dirty="0" err="1"/>
              <a:t>rematou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acordo</a:t>
            </a:r>
            <a:r>
              <a:rPr lang="es-ES" sz="2000" dirty="0"/>
              <a:t> da anexión dos </a:t>
            </a:r>
            <a:r>
              <a:rPr lang="es-ES" sz="2000" dirty="0" err="1"/>
              <a:t>Sudetes</a:t>
            </a:r>
            <a:r>
              <a:rPr lang="es-ES" sz="2000" dirty="0"/>
              <a:t> por </a:t>
            </a:r>
            <a:r>
              <a:rPr lang="es-ES" sz="2000" dirty="0" err="1"/>
              <a:t>Alemaña</a:t>
            </a:r>
            <a:r>
              <a:rPr lang="es-ES" sz="2000" dirty="0"/>
              <a:t>, coa garantía, evidentemente falsa, de ser a última reivindicación territorial por parte de Hitler.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Dalí </a:t>
            </a:r>
            <a:r>
              <a:rPr lang="es-ES" sz="2000" dirty="0"/>
              <a:t>traslada toda a emoción do contexto histórico (</a:t>
            </a:r>
            <a:r>
              <a:rPr lang="es-ES" sz="2000" dirty="0" err="1"/>
              <a:t>ameaza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posible </a:t>
            </a:r>
            <a:r>
              <a:rPr lang="es-ES" sz="2000" dirty="0" err="1"/>
              <a:t>conflito</a:t>
            </a:r>
            <a:r>
              <a:rPr lang="es-ES" sz="2000" dirty="0"/>
              <a:t> armado europeo) </a:t>
            </a:r>
            <a:r>
              <a:rPr lang="es-ES" sz="2000" dirty="0" err="1"/>
              <a:t>debuxando</a:t>
            </a:r>
            <a:r>
              <a:rPr lang="es-ES" sz="2000" dirty="0"/>
              <a:t> un teléfono </a:t>
            </a:r>
            <a:r>
              <a:rPr lang="es-ES" sz="2000" dirty="0" err="1"/>
              <a:t>cunha</a:t>
            </a:r>
            <a:r>
              <a:rPr lang="es-ES" sz="2000" dirty="0"/>
              <a:t> pinga a punto de caer (tensión da espera: </a:t>
            </a:r>
            <a:r>
              <a:rPr lang="es-ES" sz="2000" dirty="0" err="1"/>
              <a:t>pendentes</a:t>
            </a:r>
            <a:r>
              <a:rPr lang="es-ES" sz="2000" dirty="0"/>
              <a:t> do teléfono, do </a:t>
            </a:r>
            <a:r>
              <a:rPr lang="es-ES" sz="2000" dirty="0" err="1"/>
              <a:t>acordo</a:t>
            </a:r>
            <a:r>
              <a:rPr lang="es-ES" sz="2000" dirty="0"/>
              <a:t>).</a:t>
            </a:r>
          </a:p>
        </p:txBody>
      </p:sp>
      <p:pic>
        <p:nvPicPr>
          <p:cNvPr id="9218" name="Picture 2" descr="https://historia-arte.com/_/eyJ0eXAiOiJKV1QiLCJhbGciOiJIUzI1NiJ9.eyJpbSI6WyJcL2FydHdvcmtcL2ltYWdlRmlsZVwvZGFsaS1oaXRsZXIuanBnIiwicmVzaXplLDgwMCJdfQ.u3_jqCl86GKVJeaOSkFhpL89xLwIvwXtEDY36dSnX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72" y="494526"/>
            <a:ext cx="8238744" cy="56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3736" y="91440"/>
            <a:ext cx="507492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No </a:t>
            </a:r>
            <a:r>
              <a:rPr lang="es-ES" sz="2000" dirty="0" err="1"/>
              <a:t>Manifesto</a:t>
            </a:r>
            <a:r>
              <a:rPr lang="es-ES" sz="2000" dirty="0"/>
              <a:t> Breton fala da “</a:t>
            </a:r>
            <a:r>
              <a:rPr lang="es-ES" sz="2000" dirty="0" err="1"/>
              <a:t>imaxe</a:t>
            </a:r>
            <a:r>
              <a:rPr lang="es-ES" sz="2000" dirty="0"/>
              <a:t> surrealista”, </a:t>
            </a:r>
            <a:r>
              <a:rPr lang="es-ES" sz="2000" dirty="0" err="1"/>
              <a:t>imaxe</a:t>
            </a:r>
            <a:r>
              <a:rPr lang="es-ES" sz="2000" dirty="0"/>
              <a:t> </a:t>
            </a:r>
            <a:r>
              <a:rPr lang="es-ES" sz="2000" dirty="0" smtClean="0"/>
              <a:t>non </a:t>
            </a:r>
            <a:r>
              <a:rPr lang="es-ES" sz="2000" dirty="0" err="1"/>
              <a:t>preconcibida</a:t>
            </a:r>
            <a:r>
              <a:rPr lang="es-ES" sz="2000" dirty="0"/>
              <a:t>, </a:t>
            </a:r>
            <a:r>
              <a:rPr lang="es-ES" sz="2000" dirty="0" err="1"/>
              <a:t>onde</a:t>
            </a:r>
            <a:r>
              <a:rPr lang="es-ES" sz="2000" dirty="0"/>
              <a:t> se unen 2 realidades diferentes que provocan </a:t>
            </a:r>
            <a:r>
              <a:rPr lang="es-ES" sz="2000" dirty="0" err="1"/>
              <a:t>unha</a:t>
            </a:r>
            <a:r>
              <a:rPr lang="es-ES" sz="2000" dirty="0"/>
              <a:t> “chispa” que </a:t>
            </a:r>
            <a:r>
              <a:rPr lang="es-ES" sz="2000" dirty="0" err="1"/>
              <a:t>terá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brillo canto </a:t>
            </a:r>
            <a:r>
              <a:rPr lang="es-ES" sz="2000" dirty="0" err="1"/>
              <a:t>máis</a:t>
            </a:r>
            <a:r>
              <a:rPr lang="es-ES" sz="2000" dirty="0"/>
              <a:t> diferente </a:t>
            </a:r>
            <a:r>
              <a:rPr lang="es-ES" sz="2000" dirty="0" err="1"/>
              <a:t>sexan</a:t>
            </a:r>
            <a:r>
              <a:rPr lang="es-ES" sz="2000" dirty="0"/>
              <a:t> os 2 </a:t>
            </a:r>
            <a:r>
              <a:rPr lang="es-ES" sz="2000" dirty="0" err="1"/>
              <a:t>compoñentes</a:t>
            </a:r>
            <a:r>
              <a:rPr lang="es-ES" sz="2000" dirty="0"/>
              <a:t> da </a:t>
            </a:r>
            <a:r>
              <a:rPr lang="es-ES" sz="2000" dirty="0" err="1"/>
              <a:t>mesma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Esta </a:t>
            </a:r>
            <a:r>
              <a:rPr lang="es-ES" sz="2000" dirty="0"/>
              <a:t>“</a:t>
            </a:r>
            <a:r>
              <a:rPr lang="es-ES" sz="2000" dirty="0" err="1"/>
              <a:t>imaxe</a:t>
            </a:r>
            <a:r>
              <a:rPr lang="es-ES" sz="2000" dirty="0"/>
              <a:t> surrealista” </a:t>
            </a:r>
            <a:r>
              <a:rPr lang="es-ES" sz="2000" dirty="0" err="1"/>
              <a:t>inspírase</a:t>
            </a:r>
            <a:r>
              <a:rPr lang="es-ES" sz="2000" dirty="0"/>
              <a:t> na frase de Isidoro </a:t>
            </a:r>
            <a:r>
              <a:rPr lang="es-ES" sz="2000" dirty="0" err="1"/>
              <a:t>Ducasse</a:t>
            </a:r>
            <a:r>
              <a:rPr lang="es-ES" sz="2000" dirty="0"/>
              <a:t> (</a:t>
            </a:r>
            <a:r>
              <a:rPr lang="es-ES" sz="2000" dirty="0" err="1"/>
              <a:t>coñecido</a:t>
            </a:r>
            <a:r>
              <a:rPr lang="es-ES" sz="2000" dirty="0"/>
              <a:t> como Conde de </a:t>
            </a:r>
            <a:r>
              <a:rPr lang="es-ES" sz="2000" dirty="0" err="1"/>
              <a:t>Lautréamont</a:t>
            </a:r>
            <a:r>
              <a:rPr lang="es-ES" sz="2000" dirty="0" smtClean="0"/>
              <a:t>):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“tan </a:t>
            </a:r>
            <a:r>
              <a:rPr lang="es-ES" sz="2000" dirty="0" err="1"/>
              <a:t>fermoso</a:t>
            </a:r>
            <a:r>
              <a:rPr lang="es-ES" sz="2000" dirty="0"/>
              <a:t> como o </a:t>
            </a:r>
            <a:r>
              <a:rPr lang="es-ES" sz="2000" dirty="0" err="1"/>
              <a:t>encontro</a:t>
            </a:r>
            <a:r>
              <a:rPr lang="es-ES" sz="2000" dirty="0"/>
              <a:t> casual, sobre </a:t>
            </a:r>
            <a:r>
              <a:rPr lang="es-ES" sz="2000" dirty="0" err="1"/>
              <a:t>unha</a:t>
            </a:r>
            <a:r>
              <a:rPr lang="es-ES" sz="2000" dirty="0"/>
              <a:t> mesa de dirección, </a:t>
            </a:r>
            <a:r>
              <a:rPr lang="es-ES" sz="2000" dirty="0" err="1"/>
              <a:t>dunha</a:t>
            </a:r>
            <a:r>
              <a:rPr lang="es-ES" sz="2000" dirty="0"/>
              <a:t> máquina de coser e un </a:t>
            </a:r>
            <a:r>
              <a:rPr lang="es-ES" sz="2000" dirty="0" err="1"/>
              <a:t>paraugas</a:t>
            </a:r>
            <a:r>
              <a:rPr lang="es-ES" sz="2000" dirty="0"/>
              <a:t>”.</a:t>
            </a:r>
          </a:p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 err="1"/>
              <a:t>Nas</a:t>
            </a:r>
            <a:r>
              <a:rPr lang="es-ES" sz="2000" dirty="0"/>
              <a:t> obras dos surrealistas </a:t>
            </a:r>
            <a:r>
              <a:rPr lang="es-ES" sz="2000" dirty="0" err="1"/>
              <a:t>vanse</a:t>
            </a:r>
            <a:r>
              <a:rPr lang="es-ES" sz="2000" dirty="0"/>
              <a:t> </a:t>
            </a:r>
            <a:r>
              <a:rPr lang="es-ES" sz="2000" dirty="0" err="1"/>
              <a:t>atopar</a:t>
            </a:r>
            <a:r>
              <a:rPr lang="es-ES" sz="2000" dirty="0"/>
              <a:t> o que Freud denomina “obra dos </a:t>
            </a:r>
            <a:r>
              <a:rPr lang="es-ES" sz="2000" dirty="0" err="1"/>
              <a:t>soños</a:t>
            </a:r>
            <a:r>
              <a:rPr lang="es-ES" sz="2000" dirty="0"/>
              <a:t>”: </a:t>
            </a:r>
          </a:p>
          <a:p>
            <a:pPr lvl="0" algn="just"/>
            <a:r>
              <a:rPr lang="es-ES" sz="2000" dirty="0" smtClean="0"/>
              <a:t>-A </a:t>
            </a:r>
            <a:r>
              <a:rPr lang="es-ES" sz="2000" dirty="0"/>
              <a:t>existencia </a:t>
            </a:r>
            <a:r>
              <a:rPr lang="es-ES" sz="2000" dirty="0" err="1"/>
              <a:t>conxunta</a:t>
            </a:r>
            <a:r>
              <a:rPr lang="es-ES" sz="2000" dirty="0"/>
              <a:t> de elementos </a:t>
            </a:r>
            <a:r>
              <a:rPr lang="es-ES" sz="2000" dirty="0" err="1"/>
              <a:t>opostos</a:t>
            </a:r>
            <a:endParaRPr lang="es-ES" sz="2000" dirty="0"/>
          </a:p>
          <a:p>
            <a:pPr lvl="0" algn="just"/>
            <a:r>
              <a:rPr lang="es-ES" sz="2000" dirty="0" smtClean="0"/>
              <a:t>-A </a:t>
            </a:r>
            <a:r>
              <a:rPr lang="es-ES" sz="2000" dirty="0"/>
              <a:t>condensación de 2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</a:t>
            </a:r>
            <a:r>
              <a:rPr lang="es-ES" sz="2000" dirty="0" err="1"/>
              <a:t>obxectos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endParaRPr lang="es-ES" sz="2000" dirty="0"/>
          </a:p>
          <a:p>
            <a:pPr lvl="0" algn="just"/>
            <a:r>
              <a:rPr lang="es-ES" sz="2000" dirty="0" smtClean="0"/>
              <a:t>-</a:t>
            </a:r>
            <a:r>
              <a:rPr lang="es-ES" sz="2000" dirty="0" err="1" smtClean="0"/>
              <a:t>Emprego</a:t>
            </a:r>
            <a:r>
              <a:rPr lang="es-ES" sz="2000" dirty="0" smtClean="0"/>
              <a:t> </a:t>
            </a:r>
            <a:r>
              <a:rPr lang="es-ES" sz="2000" dirty="0"/>
              <a:t>de </a:t>
            </a:r>
            <a:r>
              <a:rPr lang="es-ES" sz="2000" dirty="0" err="1"/>
              <a:t>obxectos</a:t>
            </a:r>
            <a:r>
              <a:rPr lang="es-ES" sz="2000" dirty="0"/>
              <a:t> que </a:t>
            </a:r>
            <a:r>
              <a:rPr lang="es-ES" sz="2000" dirty="0" err="1"/>
              <a:t>teñen</a:t>
            </a:r>
            <a:r>
              <a:rPr lang="es-ES" sz="2000" dirty="0"/>
              <a:t> un valor simbólico, a </a:t>
            </a:r>
            <a:r>
              <a:rPr lang="es-ES" sz="2000" dirty="0" err="1"/>
              <a:t>miúdo</a:t>
            </a:r>
            <a:r>
              <a:rPr lang="es-ES" sz="2000" dirty="0"/>
              <a:t> </a:t>
            </a:r>
            <a:r>
              <a:rPr lang="es-ES" sz="2000" dirty="0" err="1"/>
              <a:t>cun</a:t>
            </a:r>
            <a:r>
              <a:rPr lang="es-ES" sz="2000" dirty="0"/>
              <a:t> enmascarado significado sexual</a:t>
            </a:r>
          </a:p>
        </p:txBody>
      </p:sp>
      <p:pic>
        <p:nvPicPr>
          <p:cNvPr id="6148" name="Picture 4" descr="https://cdn.pixabay.com/photo/2023/07/29/08/50/ai-generated-8156480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019" y="454443"/>
            <a:ext cx="5952744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2648" y="1984248"/>
            <a:ext cx="3008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1944 pinta </a:t>
            </a:r>
            <a:r>
              <a:rPr lang="es-ES" sz="2000" b="1" dirty="0" err="1"/>
              <a:t>Soño</a:t>
            </a:r>
            <a:r>
              <a:rPr lang="es-ES" sz="2000" b="1" dirty="0"/>
              <a:t> cansado polo </a:t>
            </a:r>
            <a:r>
              <a:rPr lang="es-ES" sz="2000" b="1" dirty="0" err="1"/>
              <a:t>voo</a:t>
            </a:r>
            <a:r>
              <a:rPr lang="es-ES" sz="2000" b="1" dirty="0"/>
              <a:t> </a:t>
            </a:r>
            <a:r>
              <a:rPr lang="es-ES" sz="2000" b="1" dirty="0" err="1"/>
              <a:t>dunha</a:t>
            </a:r>
            <a:r>
              <a:rPr lang="es-ES" sz="2000" b="1" dirty="0"/>
              <a:t> </a:t>
            </a:r>
            <a:r>
              <a:rPr lang="es-ES" sz="2000" b="1" dirty="0" err="1"/>
              <a:t>abella</a:t>
            </a:r>
            <a:r>
              <a:rPr lang="es-ES" sz="2000" b="1" dirty="0"/>
              <a:t> </a:t>
            </a:r>
            <a:r>
              <a:rPr lang="es-ES" sz="2000" b="1" dirty="0" err="1"/>
              <a:t>ó</a:t>
            </a:r>
            <a:r>
              <a:rPr lang="es-ES" sz="2000" b="1" dirty="0"/>
              <a:t> redor </a:t>
            </a:r>
            <a:r>
              <a:rPr lang="es-ES" sz="2000" b="1" dirty="0" err="1"/>
              <a:t>dunha</a:t>
            </a:r>
            <a:r>
              <a:rPr lang="es-ES" sz="2000" b="1" dirty="0"/>
              <a:t> granada,</a:t>
            </a:r>
            <a:r>
              <a:rPr lang="es-ES" sz="2000" dirty="0"/>
              <a:t> un segundo antes de despertar, no que se aprecia a grande precisión do detalle e </a:t>
            </a:r>
            <a:r>
              <a:rPr lang="es-ES" sz="2000" dirty="0" err="1"/>
              <a:t>debuxo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obras de Dalí.</a:t>
            </a:r>
          </a:p>
        </p:txBody>
      </p:sp>
      <p:pic>
        <p:nvPicPr>
          <p:cNvPr id="10242" name="Picture 2" descr="Sueño causado por el vuelo de una abeja alrededor de una granada un segundo antes del desper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35" y="-1"/>
            <a:ext cx="5423001" cy="68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71322" y="146303"/>
            <a:ext cx="32186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ambigüidade</a:t>
            </a:r>
            <a:r>
              <a:rPr lang="es-ES" sz="2000" dirty="0"/>
              <a:t> política, a falta de compromiso e </a:t>
            </a:r>
            <a:r>
              <a:rPr lang="es-ES" sz="2000" dirty="0" err="1"/>
              <a:t>algunhas</a:t>
            </a:r>
            <a:r>
              <a:rPr lang="es-ES" sz="2000" dirty="0"/>
              <a:t> </a:t>
            </a:r>
            <a:r>
              <a:rPr lang="es-ES" sz="2000" dirty="0" err="1"/>
              <a:t>declaracións</a:t>
            </a:r>
            <a:r>
              <a:rPr lang="es-ES" sz="2000" dirty="0"/>
              <a:t> reaccionarias (acabará simpatizando </a:t>
            </a:r>
            <a:r>
              <a:rPr lang="es-ES" sz="2000" dirty="0" err="1"/>
              <a:t>co</a:t>
            </a:r>
            <a:r>
              <a:rPr lang="es-ES" sz="2000" dirty="0"/>
              <a:t> Franquismo), Dalí será expulsado do </a:t>
            </a:r>
            <a:r>
              <a:rPr lang="es-ES" sz="2000" dirty="0" err="1"/>
              <a:t>movemento</a:t>
            </a:r>
            <a:r>
              <a:rPr lang="es-ES" sz="2000" dirty="0"/>
              <a:t> surrealista por Breton en 1939.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Entre </a:t>
            </a:r>
            <a:r>
              <a:rPr lang="es-ES" sz="2000" dirty="0"/>
              <a:t>1936 e 1939 </a:t>
            </a:r>
            <a:r>
              <a:rPr lang="es-ES" sz="2000" dirty="0" err="1"/>
              <a:t>trasládase</a:t>
            </a:r>
            <a:r>
              <a:rPr lang="es-ES" sz="2000" dirty="0"/>
              <a:t> a Italia </a:t>
            </a:r>
            <a:r>
              <a:rPr lang="es-ES" sz="2000" dirty="0" err="1"/>
              <a:t>onde</a:t>
            </a:r>
            <a:r>
              <a:rPr lang="es-ES" sz="2000" dirty="0"/>
              <a:t> se entusiasma coa obra de Rafael e </a:t>
            </a:r>
            <a:r>
              <a:rPr lang="es-ES" sz="2000" dirty="0" smtClean="0"/>
              <a:t>Leonardo. </a:t>
            </a:r>
            <a:r>
              <a:rPr lang="es-ES" sz="2000" dirty="0" err="1"/>
              <a:t>F</a:t>
            </a:r>
            <a:r>
              <a:rPr lang="es-ES" sz="2000" dirty="0" err="1" smtClean="0"/>
              <a:t>roito</a:t>
            </a:r>
            <a:r>
              <a:rPr lang="es-ES" sz="2000" dirty="0" smtClean="0"/>
              <a:t> </a:t>
            </a:r>
            <a:r>
              <a:rPr lang="es-ES" sz="2000" dirty="0" err="1"/>
              <a:t>desta</a:t>
            </a:r>
            <a:r>
              <a:rPr lang="es-ES" sz="2000" dirty="0"/>
              <a:t> influencia nacerán obras como a Madona de Port </a:t>
            </a:r>
            <a:r>
              <a:rPr lang="es-ES" sz="2000" dirty="0" err="1"/>
              <a:t>Lligat</a:t>
            </a:r>
            <a:r>
              <a:rPr lang="es-ES" sz="2000" dirty="0"/>
              <a:t> de 1950, A Última Cena de 1955 </a:t>
            </a:r>
            <a:r>
              <a:rPr lang="es-ES" sz="2000" dirty="0" err="1"/>
              <a:t>ou</a:t>
            </a:r>
            <a:r>
              <a:rPr lang="es-ES" sz="2000" dirty="0"/>
              <a:t> o Cristo de San Juan de la Cruz de </a:t>
            </a:r>
            <a:r>
              <a:rPr lang="es-ES" sz="2000" dirty="0" smtClean="0"/>
              <a:t>1951.</a:t>
            </a:r>
            <a:endParaRPr lang="gl-ES" sz="2000" dirty="0"/>
          </a:p>
        </p:txBody>
      </p:sp>
      <p:pic>
        <p:nvPicPr>
          <p:cNvPr id="5122" name="Picture 2" descr="https://cultura.biografieonline.it/wp-content/uploads/2014/09/Dali-Madonna-Port-Lligat-1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4"/>
            <a:ext cx="4875581" cy="629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2.bp.blogspot.com/-aBcQS5FYJco/WUru0Ry3GVI/AAAAAAAADAs/IRJAluO8zQQ5u7rsDCdv8eudf_OZX37bgCLcBGAs/s1600/Salvador%2BDali%2B-Cristo%2Bde%2BSan%2BJuan%2Bde%2Bla%2BCruz%2B%2B%25281951%25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10" y="73151"/>
            <a:ext cx="3696606" cy="66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5968" y="265176"/>
            <a:ext cx="33192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1940 </a:t>
            </a:r>
            <a:r>
              <a:rPr lang="es-ES" sz="2000" dirty="0" err="1"/>
              <a:t>trasládase</a:t>
            </a:r>
            <a:r>
              <a:rPr lang="es-ES" sz="2000" dirty="0"/>
              <a:t> </a:t>
            </a:r>
            <a:r>
              <a:rPr lang="es-ES" sz="2000" dirty="0" err="1"/>
              <a:t>ós</a:t>
            </a:r>
            <a:r>
              <a:rPr lang="es-ES" sz="2000" dirty="0"/>
              <a:t> Estados Unidos, </a:t>
            </a:r>
            <a:r>
              <a:rPr lang="es-ES" sz="2000" dirty="0" err="1"/>
              <a:t>onde</a:t>
            </a:r>
            <a:r>
              <a:rPr lang="es-ES" sz="2000" dirty="0"/>
              <a:t> permanece ata 1955.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Despois</a:t>
            </a:r>
            <a:r>
              <a:rPr lang="es-ES" sz="2000" dirty="0" smtClean="0"/>
              <a:t> </a:t>
            </a:r>
            <a:r>
              <a:rPr lang="es-ES" sz="2000" dirty="0"/>
              <a:t>da II Guerra Mundial a </a:t>
            </a:r>
            <a:r>
              <a:rPr lang="es-ES" sz="2000" dirty="0" err="1"/>
              <a:t>súa</a:t>
            </a:r>
            <a:r>
              <a:rPr lang="es-ES" sz="2000" dirty="0"/>
              <a:t> obra </a:t>
            </a:r>
            <a:r>
              <a:rPr lang="es-ES" sz="2000" dirty="0" err="1"/>
              <a:t>oriéntase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comercial </a:t>
            </a:r>
            <a:r>
              <a:rPr lang="es-ES" sz="2000" dirty="0" err="1"/>
              <a:t>repetindo</a:t>
            </a:r>
            <a:r>
              <a:rPr lang="es-ES" sz="2000" dirty="0"/>
              <a:t> </a:t>
            </a:r>
            <a:r>
              <a:rPr lang="es-ES" sz="2000" dirty="0" err="1"/>
              <a:t>sistematicamente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produción</a:t>
            </a:r>
            <a:r>
              <a:rPr lang="es-ES" sz="2000" dirty="0"/>
              <a:t> anterior. A estética da </a:t>
            </a:r>
            <a:r>
              <a:rPr lang="es-ES" sz="2000" dirty="0" err="1"/>
              <a:t>súa</a:t>
            </a:r>
            <a:r>
              <a:rPr lang="es-ES" sz="2000" dirty="0"/>
              <a:t> obra </a:t>
            </a:r>
            <a:r>
              <a:rPr lang="es-ES" sz="2000" dirty="0" err="1"/>
              <a:t>achégase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clasicismo e á </a:t>
            </a:r>
            <a:r>
              <a:rPr lang="es-ES" sz="2000" dirty="0" smtClean="0"/>
              <a:t>complexa </a:t>
            </a:r>
            <a:r>
              <a:rPr lang="es-ES" sz="2000" dirty="0"/>
              <a:t>visión do Barroco.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Realizou</a:t>
            </a:r>
            <a:r>
              <a:rPr lang="es-ES" sz="2000" dirty="0" smtClean="0"/>
              <a:t> </a:t>
            </a:r>
            <a:r>
              <a:rPr lang="es-ES" sz="2000" dirty="0"/>
              <a:t>decorados para Óperas, obras de Teatro e Ballet.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Colabora </a:t>
            </a:r>
            <a:r>
              <a:rPr lang="es-ES" sz="2000" dirty="0"/>
              <a:t>con Disney na </a:t>
            </a:r>
            <a:r>
              <a:rPr lang="es-ES" sz="2000" dirty="0" err="1"/>
              <a:t>curtametraxe</a:t>
            </a:r>
            <a:r>
              <a:rPr lang="es-ES" sz="2000" dirty="0"/>
              <a:t> Destino e con Hitchcock na película “</a:t>
            </a:r>
            <a:r>
              <a:rPr lang="es-ES" sz="2000" dirty="0" err="1"/>
              <a:t>Lembra</a:t>
            </a:r>
            <a:r>
              <a:rPr lang="es-ES" sz="2000" dirty="0"/>
              <a:t>”. </a:t>
            </a:r>
            <a:endParaRPr lang="gl-ES" sz="2000" dirty="0"/>
          </a:p>
        </p:txBody>
      </p:sp>
      <p:pic>
        <p:nvPicPr>
          <p:cNvPr id="6146" name="Picture 2" descr="http://www.mundoflaneur.com/wp-content/uploads/2013/06/Destino-Dali-Disney-M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" y="2172616"/>
            <a:ext cx="40862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ytimg.com/vi/JyPe1Jahyfo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08" y="3542996"/>
            <a:ext cx="4236720" cy="31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ages.adsttc.com/media/images/52f3/aee9/e8e4/4e1a/2200/001c/slideshow/hitchcock_dali.jpg?13917017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08" y="265175"/>
            <a:ext cx="4236720" cy="31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hevision.com/wp-content/uploads/2019/07/GettyImages-153297698-e1562667837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0" y="97188"/>
            <a:ext cx="3114881" cy="20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0624" y="969264"/>
            <a:ext cx="32278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1955 volta a España, </a:t>
            </a:r>
            <a:r>
              <a:rPr lang="es-ES" sz="2000" dirty="0" err="1"/>
              <a:t>onde</a:t>
            </a:r>
            <a:r>
              <a:rPr lang="es-ES" sz="2000" dirty="0"/>
              <a:t> se instalará definitivamente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</a:t>
            </a:r>
            <a:r>
              <a:rPr lang="es-ES" sz="2000" dirty="0" err="1"/>
              <a:t>atópanse</a:t>
            </a:r>
            <a:r>
              <a:rPr lang="es-ES" sz="2000" dirty="0"/>
              <a:t> referencias plásticas de Picasso, Ernst, De </a:t>
            </a:r>
            <a:r>
              <a:rPr lang="es-ES" sz="2000" dirty="0" err="1"/>
              <a:t>Chirico</a:t>
            </a:r>
            <a:r>
              <a:rPr lang="es-ES" sz="2000" dirty="0"/>
              <a:t>, Miró, </a:t>
            </a:r>
            <a:r>
              <a:rPr lang="es-ES" sz="2000" dirty="0" err="1"/>
              <a:t>Tanguy</a:t>
            </a:r>
            <a:r>
              <a:rPr lang="es-ES" sz="2000" dirty="0"/>
              <a:t> e </a:t>
            </a:r>
            <a:r>
              <a:rPr lang="es-ES" sz="2000" dirty="0" err="1"/>
              <a:t>Magritte</a:t>
            </a:r>
            <a:r>
              <a:rPr lang="es-ES" sz="2000" dirty="0"/>
              <a:t>, así como da técnica académica dos </a:t>
            </a:r>
            <a:r>
              <a:rPr lang="es-ES" sz="2000" dirty="0" smtClean="0"/>
              <a:t>contemporáneos </a:t>
            </a:r>
            <a:r>
              <a:rPr lang="es-ES" sz="2000" dirty="0"/>
              <a:t>de </a:t>
            </a:r>
            <a:r>
              <a:rPr lang="es-ES" sz="2000" dirty="0" err="1"/>
              <a:t>Meissonier</a:t>
            </a:r>
            <a:r>
              <a:rPr lang="es-ES" sz="2000" dirty="0"/>
              <a:t>.</a:t>
            </a:r>
          </a:p>
        </p:txBody>
      </p:sp>
      <p:pic>
        <p:nvPicPr>
          <p:cNvPr id="7170" name="Picture 2" descr="gala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30" y="64008"/>
            <a:ext cx="3152349" cy="44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21" y="1"/>
            <a:ext cx="3101706" cy="45354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36" y="4331059"/>
            <a:ext cx="3910840" cy="25269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32" y="4511389"/>
            <a:ext cx="2919456" cy="21662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9076" y="4572399"/>
            <a:ext cx="2572151" cy="20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3464" y="128016"/>
            <a:ext cx="431596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Ademais</a:t>
            </a:r>
            <a:r>
              <a:rPr lang="es-ES" sz="2000" dirty="0"/>
              <a:t> os pintores surrealistas aplican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</a:t>
            </a:r>
            <a:r>
              <a:rPr lang="es-ES" sz="2000" dirty="0" err="1"/>
              <a:t>algúns</a:t>
            </a:r>
            <a:r>
              <a:rPr lang="es-ES" sz="2000" dirty="0"/>
              <a:t> principios do surrealismo </a:t>
            </a:r>
            <a:r>
              <a:rPr lang="es-ES" sz="2000" dirty="0" smtClean="0"/>
              <a:t>como: </a:t>
            </a:r>
          </a:p>
          <a:p>
            <a:pPr algn="just"/>
            <a:r>
              <a:rPr lang="es-ES" sz="2000" b="1" dirty="0" smtClean="0"/>
              <a:t>Desorientación</a:t>
            </a:r>
            <a:r>
              <a:rPr lang="es-ES" sz="2000" dirty="0" smtClean="0"/>
              <a:t>: o </a:t>
            </a:r>
            <a:r>
              <a:rPr lang="es-ES" sz="2000" dirty="0" err="1"/>
              <a:t>cadro</a:t>
            </a:r>
            <a:r>
              <a:rPr lang="es-ES" sz="2000" dirty="0"/>
              <a:t> non casa </a:t>
            </a:r>
            <a:r>
              <a:rPr lang="es-ES" sz="2000" dirty="0" err="1"/>
              <a:t>co</a:t>
            </a:r>
            <a:r>
              <a:rPr lang="es-ES" sz="2000" dirty="0"/>
              <a:t> tema e o espectador aparece desorientado </a:t>
            </a:r>
            <a:r>
              <a:rPr lang="es-ES" sz="2000" dirty="0" err="1"/>
              <a:t>sen</a:t>
            </a:r>
            <a:r>
              <a:rPr lang="es-ES" sz="2000" dirty="0"/>
              <a:t> saber a que </a:t>
            </a:r>
            <a:r>
              <a:rPr lang="es-ES" sz="2000" dirty="0" err="1" smtClean="0"/>
              <a:t>aterse</a:t>
            </a:r>
            <a:r>
              <a:rPr lang="es-ES" sz="2000" dirty="0" smtClean="0"/>
              <a:t>.</a:t>
            </a:r>
            <a:endParaRPr lang="es-ES" sz="2000" dirty="0"/>
          </a:p>
          <a:p>
            <a:pPr algn="just"/>
            <a:r>
              <a:rPr lang="es-ES" sz="2000" dirty="0" smtClean="0"/>
              <a:t> D</a:t>
            </a:r>
            <a:r>
              <a:rPr lang="es-ES" sz="2000" b="1" dirty="0" smtClean="0"/>
              <a:t>iscordancia</a:t>
            </a:r>
            <a:r>
              <a:rPr lang="es-ES" sz="2000" b="1" dirty="0"/>
              <a:t>:</a:t>
            </a:r>
            <a:r>
              <a:rPr lang="es-ES" sz="2000" b="1" dirty="0" smtClean="0"/>
              <a:t> </a:t>
            </a:r>
            <a:r>
              <a:rPr lang="es-ES" sz="2000" dirty="0"/>
              <a:t>non </a:t>
            </a:r>
            <a:r>
              <a:rPr lang="es-ES" sz="2000" dirty="0" err="1"/>
              <a:t>hai</a:t>
            </a:r>
            <a:r>
              <a:rPr lang="es-ES" sz="2000" dirty="0"/>
              <a:t> </a:t>
            </a:r>
            <a:r>
              <a:rPr lang="es-ES" sz="2000" dirty="0" err="1"/>
              <a:t>acordo</a:t>
            </a:r>
            <a:r>
              <a:rPr lang="es-ES" sz="2000" dirty="0"/>
              <a:t> entre a </a:t>
            </a:r>
            <a:r>
              <a:rPr lang="es-ES" sz="2000" dirty="0" err="1"/>
              <a:t>imaxe</a:t>
            </a:r>
            <a:r>
              <a:rPr lang="es-ES" sz="2000" dirty="0"/>
              <a:t> e a palabra 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cousa</a:t>
            </a:r>
            <a:r>
              <a:rPr lang="es-ES" sz="2000" dirty="0"/>
              <a:t> pode ser interpretada de varias </a:t>
            </a:r>
            <a:r>
              <a:rPr lang="es-ES" sz="2000" dirty="0" err="1"/>
              <a:t>maneiras</a:t>
            </a:r>
            <a:r>
              <a:rPr lang="es-ES" sz="2000" dirty="0"/>
              <a:t>, polo que se </a:t>
            </a:r>
            <a:r>
              <a:rPr lang="es-ES" sz="2000" dirty="0" err="1"/>
              <a:t>require</a:t>
            </a:r>
            <a:r>
              <a:rPr lang="es-ES" sz="2000" dirty="0"/>
              <a:t> acudir á racionalización inmediata para aclarar o significado (Humana condición de </a:t>
            </a:r>
            <a:r>
              <a:rPr lang="es-ES" sz="2000" dirty="0" err="1"/>
              <a:t>Magritte</a:t>
            </a:r>
            <a:r>
              <a:rPr lang="es-ES" sz="2000" dirty="0" smtClean="0"/>
              <a:t>).</a:t>
            </a:r>
          </a:p>
          <a:p>
            <a:pPr algn="just"/>
            <a:endParaRPr lang="es-ES" sz="8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recorren a equívocos </a:t>
            </a:r>
            <a:r>
              <a:rPr lang="es-ES" sz="2000" dirty="0" err="1"/>
              <a:t>visuais</a:t>
            </a:r>
            <a:r>
              <a:rPr lang="es-ES" sz="2000" dirty="0"/>
              <a:t> </a:t>
            </a:r>
            <a:r>
              <a:rPr lang="es-ES" sz="2000" dirty="0" err="1"/>
              <a:t>baseados</a:t>
            </a:r>
            <a:r>
              <a:rPr lang="es-ES" sz="2000" dirty="0"/>
              <a:t> en </a:t>
            </a:r>
            <a:r>
              <a:rPr lang="es-ES" sz="2000" dirty="0" err="1"/>
              <a:t>analoxías</a:t>
            </a:r>
            <a:r>
              <a:rPr lang="es-ES" sz="2000" dirty="0"/>
              <a:t> como a </a:t>
            </a:r>
            <a:r>
              <a:rPr lang="es-ES" sz="2000" dirty="0" err="1"/>
              <a:t>man</a:t>
            </a:r>
            <a:r>
              <a:rPr lang="es-ES" sz="2000" dirty="0"/>
              <a:t> que é </a:t>
            </a:r>
            <a:r>
              <a:rPr lang="es-ES" sz="2000" dirty="0" err="1"/>
              <a:t>tamén</a:t>
            </a:r>
            <a:r>
              <a:rPr lang="es-ES" sz="2000" dirty="0"/>
              <a:t> un </a:t>
            </a:r>
            <a:r>
              <a:rPr lang="es-ES" sz="2000" dirty="0" err="1"/>
              <a:t>garfo</a:t>
            </a:r>
            <a:r>
              <a:rPr lang="es-ES" sz="2000" dirty="0"/>
              <a:t>, os </a:t>
            </a:r>
            <a:r>
              <a:rPr lang="es-ES" sz="2000" dirty="0" err="1"/>
              <a:t>botóns</a:t>
            </a:r>
            <a:r>
              <a:rPr lang="es-ES" sz="2000" dirty="0"/>
              <a:t> das flores que son </a:t>
            </a:r>
            <a:r>
              <a:rPr lang="es-ES" sz="2000" dirty="0" err="1"/>
              <a:t>peitos</a:t>
            </a:r>
            <a:r>
              <a:rPr lang="es-ES" sz="2000" dirty="0"/>
              <a:t>...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Tamén</a:t>
            </a:r>
            <a:r>
              <a:rPr lang="es-ES" sz="2000" dirty="0" smtClean="0"/>
              <a:t> </a:t>
            </a:r>
            <a:r>
              <a:rPr lang="es-ES" sz="2000" dirty="0"/>
              <a:t>son frecuentes as </a:t>
            </a:r>
            <a:r>
              <a:rPr lang="es-ES" sz="2000" dirty="0" err="1"/>
              <a:t>imaxes</a:t>
            </a:r>
            <a:r>
              <a:rPr lang="es-ES" sz="2000" dirty="0"/>
              <a:t> provocadoras de tipo violento, blasfemo e sexual, </a:t>
            </a:r>
            <a:r>
              <a:rPr lang="es-ES" sz="2000" dirty="0" err="1"/>
              <a:t>estes</a:t>
            </a:r>
            <a:r>
              <a:rPr lang="es-ES" sz="2000" dirty="0"/>
              <a:t> </a:t>
            </a:r>
            <a:r>
              <a:rPr lang="es-ES" sz="2000" dirty="0" err="1"/>
              <a:t>outorgan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erotismo un papel liberador, catártico.</a:t>
            </a:r>
          </a:p>
        </p:txBody>
      </p:sp>
      <p:pic>
        <p:nvPicPr>
          <p:cNvPr id="4" name="Picture 2" descr="https://static.ecestaticos.com/file/318/280/d8c/318280d8cb9878b39c706edc66ddd9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84" y="128016"/>
            <a:ext cx="5131132" cy="641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0312" y="356616"/>
            <a:ext cx="43616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Algúns</a:t>
            </a:r>
            <a:r>
              <a:rPr lang="es-ES" sz="2000" dirty="0"/>
              <a:t> autores </a:t>
            </a:r>
            <a:r>
              <a:rPr lang="es-ES" sz="2000" dirty="0" err="1"/>
              <a:t>pregoan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admiración polos artistas do pasado e resucitan as </a:t>
            </a:r>
            <a:r>
              <a:rPr lang="es-ES" sz="2000" dirty="0" err="1"/>
              <a:t>leis</a:t>
            </a:r>
            <a:r>
              <a:rPr lang="es-ES" sz="2000" dirty="0"/>
              <a:t> da perspectiva e o </a:t>
            </a:r>
            <a:r>
              <a:rPr lang="es-ES" sz="2000" dirty="0" err="1"/>
              <a:t>xogo</a:t>
            </a:r>
            <a:r>
              <a:rPr lang="es-ES" sz="2000" dirty="0"/>
              <a:t> de luces e sombras.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Inspíranse</a:t>
            </a:r>
            <a:r>
              <a:rPr lang="es-ES" sz="2000" dirty="0" smtClean="0"/>
              <a:t> </a:t>
            </a:r>
            <a:r>
              <a:rPr lang="es-ES" sz="2000" dirty="0"/>
              <a:t>na forma de fragmentar os </a:t>
            </a:r>
            <a:r>
              <a:rPr lang="es-ES" sz="2000" dirty="0" err="1"/>
              <a:t>corpos</a:t>
            </a:r>
            <a:r>
              <a:rPr lang="es-ES" sz="2000" dirty="0"/>
              <a:t> para </a:t>
            </a:r>
            <a:r>
              <a:rPr lang="es-ES" sz="2000" dirty="0" err="1"/>
              <a:t>obter</a:t>
            </a:r>
            <a:r>
              <a:rPr lang="es-ES" sz="2000" dirty="0"/>
              <a:t> figuras fantásticas de Picasso e utilizan como os cubistas os collage de recortes de revistas ilustradas.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Tamén</a:t>
            </a:r>
            <a:r>
              <a:rPr lang="es-ES" sz="2000" dirty="0" smtClean="0"/>
              <a:t> </a:t>
            </a:r>
            <a:r>
              <a:rPr lang="es-ES" sz="2000" dirty="0"/>
              <a:t>se inspiran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desacougantes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producidas durante o </a:t>
            </a:r>
            <a:r>
              <a:rPr lang="es-ES" sz="2000" dirty="0" err="1"/>
              <a:t>soño</a:t>
            </a:r>
            <a:r>
              <a:rPr lang="es-ES" sz="2000" dirty="0"/>
              <a:t> da pintura metafísica de </a:t>
            </a:r>
            <a:r>
              <a:rPr lang="es-ES" sz="2000" dirty="0" err="1"/>
              <a:t>Chirico</a:t>
            </a:r>
            <a:r>
              <a:rPr lang="es-ES" sz="2000" dirty="0"/>
              <a:t>.</a:t>
            </a:r>
          </a:p>
          <a:p>
            <a:pPr algn="just"/>
            <a:r>
              <a:rPr lang="es-ES" sz="2000" dirty="0"/>
              <a:t> </a:t>
            </a:r>
          </a:p>
          <a:p>
            <a:pPr algn="just"/>
            <a:r>
              <a:rPr lang="es-ES" sz="2000" dirty="0" err="1"/>
              <a:t>Nalgunhas</a:t>
            </a:r>
            <a:r>
              <a:rPr lang="es-ES" sz="2000" dirty="0"/>
              <a:t> </a:t>
            </a:r>
            <a:r>
              <a:rPr lang="es-ES" sz="2000" dirty="0" err="1"/>
              <a:t>ocasións</a:t>
            </a:r>
            <a:r>
              <a:rPr lang="es-ES" sz="2000" dirty="0"/>
              <a:t> incorporaron a fotografía á </a:t>
            </a:r>
            <a:r>
              <a:rPr lang="es-ES" sz="2000" dirty="0" err="1"/>
              <a:t>súa</a:t>
            </a:r>
            <a:r>
              <a:rPr lang="es-ES" sz="2000" dirty="0"/>
              <a:t> obra, con técnicas de manipulación, como a solarización, que utiliza trucos de laboratorio fotográfico como a </a:t>
            </a:r>
            <a:r>
              <a:rPr lang="es-ES" sz="2000" dirty="0" err="1"/>
              <a:t>dobre</a:t>
            </a:r>
            <a:r>
              <a:rPr lang="es-ES" sz="2000" dirty="0"/>
              <a:t> impresión </a:t>
            </a:r>
            <a:r>
              <a:rPr lang="es-ES" sz="2000" dirty="0" err="1"/>
              <a:t>dun</a:t>
            </a:r>
            <a:r>
              <a:rPr lang="es-ES" sz="2000" dirty="0"/>
              <a:t> negativo, efectos de revelado... coa intención de unir o real e o irreal.</a:t>
            </a:r>
          </a:p>
        </p:txBody>
      </p:sp>
      <p:pic>
        <p:nvPicPr>
          <p:cNvPr id="5" name="Picture 2" descr="https://thumbs.dreamstime.com/b/collage-surrealista-de-una-obra-arte-bl-surrea-raros-y-surrealistas-ilustraciones-que-mezclan-elementos-dispares-yuxtaponen-319524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35" y="576072"/>
            <a:ext cx="5836920" cy="58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5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5431</Words>
  <Application>Microsoft Office PowerPoint</Application>
  <PresentationFormat>Panorámica</PresentationFormat>
  <Paragraphs>374</Paragraphs>
  <Slides>73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54</cp:revision>
  <dcterms:created xsi:type="dcterms:W3CDTF">2025-07-26T09:17:22Z</dcterms:created>
  <dcterms:modified xsi:type="dcterms:W3CDTF">2025-07-27T15:56:17Z</dcterms:modified>
</cp:coreProperties>
</file>