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E421-D877-42E6-B9FB-027262650A86}" type="datetimeFigureOut">
              <a:rPr lang="gl-ES" smtClean="0"/>
              <a:t>17/09/2023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4701-E8C8-4B42-93B3-B288DE7D4FE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2087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E421-D877-42E6-B9FB-027262650A86}" type="datetimeFigureOut">
              <a:rPr lang="gl-ES" smtClean="0"/>
              <a:t>17/09/2023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4701-E8C8-4B42-93B3-B288DE7D4FE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0803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E421-D877-42E6-B9FB-027262650A86}" type="datetimeFigureOut">
              <a:rPr lang="gl-ES" smtClean="0"/>
              <a:t>17/09/2023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4701-E8C8-4B42-93B3-B288DE7D4FE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19584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E421-D877-42E6-B9FB-027262650A86}" type="datetimeFigureOut">
              <a:rPr lang="gl-ES" smtClean="0"/>
              <a:t>17/09/2023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4701-E8C8-4B42-93B3-B288DE7D4FE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2300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E421-D877-42E6-B9FB-027262650A86}" type="datetimeFigureOut">
              <a:rPr lang="gl-ES" smtClean="0"/>
              <a:t>17/09/2023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4701-E8C8-4B42-93B3-B288DE7D4FE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7050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E421-D877-42E6-B9FB-027262650A86}" type="datetimeFigureOut">
              <a:rPr lang="gl-ES" smtClean="0"/>
              <a:t>17/09/2023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4701-E8C8-4B42-93B3-B288DE7D4FE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81081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E421-D877-42E6-B9FB-027262650A86}" type="datetimeFigureOut">
              <a:rPr lang="gl-ES" smtClean="0"/>
              <a:t>17/09/2023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4701-E8C8-4B42-93B3-B288DE7D4FE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6646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E421-D877-42E6-B9FB-027262650A86}" type="datetimeFigureOut">
              <a:rPr lang="gl-ES" smtClean="0"/>
              <a:t>17/09/2023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4701-E8C8-4B42-93B3-B288DE7D4FE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87106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E421-D877-42E6-B9FB-027262650A86}" type="datetimeFigureOut">
              <a:rPr lang="gl-ES" smtClean="0"/>
              <a:t>17/09/2023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4701-E8C8-4B42-93B3-B288DE7D4FE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6219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E421-D877-42E6-B9FB-027262650A86}" type="datetimeFigureOut">
              <a:rPr lang="gl-ES" smtClean="0"/>
              <a:t>17/09/2023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4701-E8C8-4B42-93B3-B288DE7D4FE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68024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E421-D877-42E6-B9FB-027262650A86}" type="datetimeFigureOut">
              <a:rPr lang="gl-ES" smtClean="0"/>
              <a:t>17/09/2023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4701-E8C8-4B42-93B3-B288DE7D4FE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87170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4E421-D877-42E6-B9FB-027262650A86}" type="datetimeFigureOut">
              <a:rPr lang="gl-ES" smtClean="0"/>
              <a:t>17/09/2023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A4701-E8C8-4B42-93B3-B288DE7D4FE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44409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98474" y="0"/>
            <a:ext cx="12290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/>
              <a:t>A CONFIGURACIÓN DO IMPERIO ESPAÑOL NO SÉCULO XVI</a:t>
            </a:r>
          </a:p>
          <a:p>
            <a:r>
              <a:rPr lang="es-ES" sz="2400" b="1" dirty="0" smtClean="0"/>
              <a:t>(A </a:t>
            </a:r>
            <a:r>
              <a:rPr lang="es-ES" sz="2400" b="1" dirty="0" err="1"/>
              <a:t>herdanza</a:t>
            </a:r>
            <a:r>
              <a:rPr lang="es-ES" sz="2400" b="1" dirty="0"/>
              <a:t> de Carlos I, os cambios en tempos de Felipe II: rebelión en </a:t>
            </a:r>
            <a:r>
              <a:rPr lang="es-ES" sz="2400" b="1" dirty="0" err="1"/>
              <a:t>Flandres</a:t>
            </a:r>
            <a:r>
              <a:rPr lang="es-ES" sz="2400" b="1" dirty="0"/>
              <a:t>, incorporación de Portugal, guerra contra Inglaterra)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715" y="1091906"/>
            <a:ext cx="8581293" cy="58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9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79249"/>
            <a:ext cx="593656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 </a:t>
            </a:r>
            <a:r>
              <a:rPr lang="es-ES" sz="2400" b="1" dirty="0" smtClean="0"/>
              <a:t>A </a:t>
            </a:r>
            <a:r>
              <a:rPr lang="es-ES" sz="2400" b="1" dirty="0" err="1"/>
              <a:t>herdanza</a:t>
            </a:r>
            <a:r>
              <a:rPr lang="es-ES" sz="2400" b="1" dirty="0"/>
              <a:t> de Carlos I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smtClean="0"/>
              <a:t>Entre </a:t>
            </a:r>
            <a:r>
              <a:rPr lang="es-ES" sz="2400" dirty="0"/>
              <a:t>1515-19, Carlos de Habsburgo </a:t>
            </a:r>
            <a:r>
              <a:rPr lang="es-ES" sz="2400" dirty="0" err="1"/>
              <a:t>recibiu</a:t>
            </a:r>
            <a:r>
              <a:rPr lang="es-ES" sz="2400" dirty="0"/>
              <a:t> como </a:t>
            </a:r>
            <a:r>
              <a:rPr lang="es-ES" sz="2400" dirty="0" err="1"/>
              <a:t>herdanzas</a:t>
            </a:r>
            <a:r>
              <a:rPr lang="es-ES" sz="2400" dirty="0"/>
              <a:t> dos </a:t>
            </a:r>
            <a:r>
              <a:rPr lang="es-ES" sz="2400" dirty="0" err="1"/>
              <a:t>seus</a:t>
            </a:r>
            <a:r>
              <a:rPr lang="es-ES" sz="2400" dirty="0"/>
              <a:t> </a:t>
            </a:r>
            <a:r>
              <a:rPr lang="es-ES" sz="2400" dirty="0" err="1"/>
              <a:t>pais</a:t>
            </a:r>
            <a:r>
              <a:rPr lang="es-ES" sz="2400" dirty="0"/>
              <a:t> (</a:t>
            </a:r>
            <a:r>
              <a:rPr lang="es-ES" sz="2400" dirty="0" err="1"/>
              <a:t>Xoana</a:t>
            </a:r>
            <a:r>
              <a:rPr lang="es-ES" sz="2400" dirty="0"/>
              <a:t> a Tola e </a:t>
            </a:r>
            <a:r>
              <a:rPr lang="es-ES" sz="2400" dirty="0" err="1"/>
              <a:t>Filipe</a:t>
            </a:r>
            <a:r>
              <a:rPr lang="es-ES" sz="2400" dirty="0"/>
              <a:t> o </a:t>
            </a:r>
            <a:r>
              <a:rPr lang="es-ES" sz="2400" dirty="0" err="1"/>
              <a:t>Fermoso</a:t>
            </a:r>
            <a:r>
              <a:rPr lang="es-ES" sz="2400" dirty="0"/>
              <a:t>) e </a:t>
            </a:r>
            <a:r>
              <a:rPr lang="es-ES" sz="2400" dirty="0" err="1"/>
              <a:t>avós</a:t>
            </a:r>
            <a:r>
              <a:rPr lang="es-ES" sz="2400" dirty="0"/>
              <a:t> (</a:t>
            </a:r>
            <a:r>
              <a:rPr lang="es-ES" sz="2400" b="1" dirty="0"/>
              <a:t>Reis Católicos e reis da Casa de Austria e de Borgoña</a:t>
            </a:r>
            <a:r>
              <a:rPr lang="es-ES" sz="2400" dirty="0"/>
              <a:t>) numerosos territorios </a:t>
            </a:r>
            <a:r>
              <a:rPr lang="es-ES" sz="2400" dirty="0" err="1"/>
              <a:t>espallados</a:t>
            </a:r>
            <a:r>
              <a:rPr lang="es-ES" sz="2400" dirty="0"/>
              <a:t> </a:t>
            </a:r>
            <a:r>
              <a:rPr lang="es-ES" sz="2400" b="1" dirty="0"/>
              <a:t>por Europa </a:t>
            </a:r>
            <a:r>
              <a:rPr lang="es-ES" sz="2400" dirty="0"/>
              <a:t>(</a:t>
            </a:r>
            <a:r>
              <a:rPr lang="es-ES" sz="2400" b="1" dirty="0" err="1"/>
              <a:t>Coroa</a:t>
            </a:r>
            <a:r>
              <a:rPr lang="es-ES" sz="2400" b="1" dirty="0"/>
              <a:t> de </a:t>
            </a:r>
            <a:r>
              <a:rPr lang="es-ES" sz="2400" b="1" dirty="0" err="1"/>
              <a:t>Castela</a:t>
            </a:r>
            <a:r>
              <a:rPr lang="es-ES" sz="2400" b="1" dirty="0"/>
              <a:t>, </a:t>
            </a:r>
            <a:r>
              <a:rPr lang="es-ES" sz="2400" b="1" dirty="0" err="1"/>
              <a:t>Coroa</a:t>
            </a:r>
            <a:r>
              <a:rPr lang="es-ES" sz="2400" b="1" dirty="0"/>
              <a:t> de Aragón, condados e ducados de Austria e </a:t>
            </a:r>
            <a:r>
              <a:rPr lang="es-ES" sz="2400" b="1" dirty="0" err="1"/>
              <a:t>Flandres</a:t>
            </a:r>
            <a:r>
              <a:rPr lang="es-ES" sz="2400" b="1" dirty="0"/>
              <a:t>…) e por América. </a:t>
            </a:r>
            <a:endParaRPr lang="es-ES" sz="2400" b="1" dirty="0" smtClean="0"/>
          </a:p>
          <a:p>
            <a:pPr algn="just"/>
            <a:endParaRPr lang="es-ES" sz="1000" dirty="0"/>
          </a:p>
          <a:p>
            <a:pPr algn="just"/>
            <a:r>
              <a:rPr lang="es-ES" sz="2400" dirty="0" err="1" smtClean="0"/>
              <a:t>Ademais</a:t>
            </a:r>
            <a:r>
              <a:rPr lang="es-ES" sz="2400" dirty="0"/>
              <a:t>, en 1519 </a:t>
            </a:r>
            <a:r>
              <a:rPr lang="es-ES" sz="2400" dirty="0" err="1"/>
              <a:t>foi</a:t>
            </a:r>
            <a:r>
              <a:rPr lang="es-ES" sz="2400" dirty="0"/>
              <a:t> </a:t>
            </a:r>
            <a:r>
              <a:rPr lang="es-ES" sz="2400" dirty="0" err="1"/>
              <a:t>elixido</a:t>
            </a:r>
            <a:r>
              <a:rPr lang="es-ES" sz="2400" dirty="0"/>
              <a:t> emperador do Sacro Imperio </a:t>
            </a:r>
            <a:r>
              <a:rPr lang="es-ES" sz="2400" dirty="0" err="1"/>
              <a:t>Xermánico</a:t>
            </a:r>
            <a:r>
              <a:rPr lang="es-ES" sz="2400" dirty="0"/>
              <a:t> (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dirty="0" err="1"/>
              <a:t>nome</a:t>
            </a:r>
            <a:r>
              <a:rPr lang="es-ES" sz="2400" dirty="0"/>
              <a:t> de Carlos V como emperador). </a:t>
            </a:r>
            <a:endParaRPr lang="es-ES" sz="2400" dirty="0" smtClean="0"/>
          </a:p>
          <a:p>
            <a:pPr algn="just"/>
            <a:endParaRPr lang="es-ES" sz="1000" dirty="0" smtClean="0"/>
          </a:p>
          <a:p>
            <a:pPr algn="just"/>
            <a:r>
              <a:rPr lang="es-ES" sz="2400" dirty="0" smtClean="0"/>
              <a:t>Este </a:t>
            </a:r>
            <a:r>
              <a:rPr lang="es-ES" sz="2400" dirty="0"/>
              <a:t>enorme </a:t>
            </a:r>
            <a:r>
              <a:rPr lang="es-ES" sz="2400" dirty="0" err="1"/>
              <a:t>conxunto</a:t>
            </a:r>
            <a:r>
              <a:rPr lang="es-ES" sz="2400" dirty="0"/>
              <a:t> de territorios sufriría diferentes </a:t>
            </a:r>
            <a:r>
              <a:rPr lang="es-ES" sz="2400" dirty="0" err="1"/>
              <a:t>modificacións</a:t>
            </a:r>
            <a:r>
              <a:rPr lang="es-ES" sz="2400" dirty="0"/>
              <a:t> </a:t>
            </a:r>
            <a:r>
              <a:rPr lang="es-ES" sz="2400" dirty="0" err="1"/>
              <a:t>ao</a:t>
            </a:r>
            <a:r>
              <a:rPr lang="es-ES" sz="2400" dirty="0"/>
              <a:t> longo do tempo, pero </a:t>
            </a:r>
            <a:r>
              <a:rPr lang="es-ES" sz="2400" dirty="0" err="1"/>
              <a:t>subsistiu</a:t>
            </a:r>
            <a:r>
              <a:rPr lang="es-ES" sz="2400" dirty="0"/>
              <a:t> no </a:t>
            </a:r>
            <a:r>
              <a:rPr lang="es-ES" sz="2400" dirty="0" err="1"/>
              <a:t>seu</a:t>
            </a:r>
            <a:r>
              <a:rPr lang="es-ES" sz="2400" dirty="0"/>
              <a:t> núcleo principal ata 1700, cando </a:t>
            </a:r>
            <a:r>
              <a:rPr lang="es-ES" sz="2400" dirty="0" err="1"/>
              <a:t>faleceu</a:t>
            </a:r>
            <a:r>
              <a:rPr lang="es-ES" sz="2400" dirty="0"/>
              <a:t> </a:t>
            </a:r>
            <a:r>
              <a:rPr lang="es-ES" sz="2400" dirty="0" err="1"/>
              <a:t>sen</a:t>
            </a:r>
            <a:r>
              <a:rPr lang="es-ES" sz="2400" dirty="0"/>
              <a:t> descendencia o </a:t>
            </a:r>
            <a:r>
              <a:rPr lang="es-ES" sz="2400" dirty="0" err="1"/>
              <a:t>derradeiro</a:t>
            </a:r>
            <a:r>
              <a:rPr lang="es-ES" sz="2400" dirty="0"/>
              <a:t> dos Austrias </a:t>
            </a:r>
            <a:r>
              <a:rPr lang="es-ES" sz="2400" dirty="0" err="1"/>
              <a:t>españois</a:t>
            </a:r>
            <a:r>
              <a:rPr lang="es-ES" sz="2400" dirty="0"/>
              <a:t>, Carlos II.</a:t>
            </a:r>
          </a:p>
        </p:txBody>
      </p:sp>
      <p:pic>
        <p:nvPicPr>
          <p:cNvPr id="2052" name="Picture 4" descr="La España del siglo XVI. Reinado de Carlos I y Felipe II - DAVID STRE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66" y="2845676"/>
            <a:ext cx="6255434" cy="401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rlos I de España y V de Alemania, en imáge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66" y="173368"/>
            <a:ext cx="4618804" cy="26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39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4744" y="239151"/>
            <a:ext cx="557080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Os cambios en tempos de </a:t>
            </a:r>
            <a:r>
              <a:rPr lang="es-ES" sz="2400" b="1" dirty="0" err="1"/>
              <a:t>Filipe</a:t>
            </a:r>
            <a:r>
              <a:rPr lang="es-ES" sz="2400" b="1" dirty="0"/>
              <a:t> II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Entre </a:t>
            </a:r>
            <a:r>
              <a:rPr lang="es-ES" sz="2400" dirty="0"/>
              <a:t>1555-56, Carlos </a:t>
            </a:r>
            <a:r>
              <a:rPr lang="es-ES" sz="2400" dirty="0" smtClean="0"/>
              <a:t>I, </a:t>
            </a:r>
            <a:r>
              <a:rPr lang="es-ES" sz="2400" dirty="0" smtClean="0"/>
              <a:t>ante </a:t>
            </a:r>
            <a:r>
              <a:rPr lang="es-ES" sz="2400" dirty="0"/>
              <a:t>a </a:t>
            </a:r>
            <a:r>
              <a:rPr lang="es-ES" sz="2400" dirty="0" err="1"/>
              <a:t>dificultade</a:t>
            </a:r>
            <a:r>
              <a:rPr lang="es-ES" sz="2400" dirty="0"/>
              <a:t> de </a:t>
            </a:r>
            <a:r>
              <a:rPr lang="es-ES" sz="2400" dirty="0" err="1"/>
              <a:t>manter</a:t>
            </a:r>
            <a:r>
              <a:rPr lang="es-ES" sz="2400" dirty="0"/>
              <a:t> </a:t>
            </a:r>
            <a:r>
              <a:rPr lang="es-ES" sz="2400" dirty="0" err="1"/>
              <a:t>baixo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dirty="0" err="1"/>
              <a:t>soa</a:t>
            </a:r>
            <a:r>
              <a:rPr lang="es-ES" sz="2400" dirty="0"/>
              <a:t> </a:t>
            </a:r>
            <a:r>
              <a:rPr lang="es-ES" sz="2400" dirty="0" err="1"/>
              <a:t>persoa</a:t>
            </a:r>
            <a:r>
              <a:rPr lang="es-ES" sz="2400" dirty="0"/>
              <a:t> tantos territorios e </a:t>
            </a:r>
            <a:r>
              <a:rPr lang="es-ES" sz="2400" dirty="0" smtClean="0"/>
              <a:t>por problemas de </a:t>
            </a:r>
            <a:r>
              <a:rPr lang="es-ES" sz="2400" dirty="0" err="1" smtClean="0"/>
              <a:t>saúde</a:t>
            </a:r>
            <a:r>
              <a:rPr lang="es-ES" sz="2400" dirty="0" smtClean="0"/>
              <a:t>, </a:t>
            </a:r>
            <a:r>
              <a:rPr lang="es-ES" sz="2400" dirty="0" err="1" smtClean="0"/>
              <a:t>abdicou</a:t>
            </a:r>
            <a:r>
              <a:rPr lang="es-ES" sz="2400" dirty="0" smtClean="0"/>
              <a:t> </a:t>
            </a:r>
            <a:r>
              <a:rPr lang="es-ES" sz="2400" dirty="0" err="1"/>
              <a:t>deixando</a:t>
            </a:r>
            <a:r>
              <a:rPr lang="es-ES" sz="2400" dirty="0"/>
              <a:t> </a:t>
            </a:r>
            <a:r>
              <a:rPr lang="es-ES" sz="2400" dirty="0" err="1"/>
              <a:t>ao</a:t>
            </a:r>
            <a:r>
              <a:rPr lang="es-ES" sz="2400" dirty="0"/>
              <a:t> </a:t>
            </a:r>
            <a:r>
              <a:rPr lang="es-ES" sz="2400" dirty="0" err="1"/>
              <a:t>seu</a:t>
            </a:r>
            <a:r>
              <a:rPr lang="es-ES" sz="2400" dirty="0"/>
              <a:t> </a:t>
            </a:r>
            <a:r>
              <a:rPr lang="es-ES" sz="2400" dirty="0" err="1"/>
              <a:t>fillo</a:t>
            </a:r>
            <a:r>
              <a:rPr lang="es-ES" sz="2400" dirty="0"/>
              <a:t> </a:t>
            </a:r>
            <a:r>
              <a:rPr lang="es-ES" sz="2400" dirty="0" err="1"/>
              <a:t>Filipe</a:t>
            </a:r>
            <a:r>
              <a:rPr lang="es-ES" sz="2400" dirty="0"/>
              <a:t> II a </a:t>
            </a:r>
            <a:r>
              <a:rPr lang="es-ES" sz="2400" dirty="0" err="1"/>
              <a:t>maior</a:t>
            </a:r>
            <a:r>
              <a:rPr lang="es-ES" sz="2400" dirty="0"/>
              <a:t> parte dos </a:t>
            </a:r>
            <a:r>
              <a:rPr lang="es-ES" sz="2400" dirty="0" err="1"/>
              <a:t>seus</a:t>
            </a:r>
            <a:r>
              <a:rPr lang="es-ES" sz="2400" dirty="0"/>
              <a:t> reinos, agás os territorios </a:t>
            </a:r>
            <a:r>
              <a:rPr lang="es-ES" sz="2400" dirty="0" smtClean="0"/>
              <a:t>austríacos e a </a:t>
            </a:r>
            <a:r>
              <a:rPr lang="es-ES" sz="2400" dirty="0" err="1" smtClean="0"/>
              <a:t>dignidade</a:t>
            </a:r>
            <a:r>
              <a:rPr lang="es-ES" sz="2400" dirty="0" smtClean="0"/>
              <a:t> imperial que </a:t>
            </a:r>
            <a:r>
              <a:rPr lang="es-ES" sz="2400" dirty="0" err="1" smtClean="0"/>
              <a:t>cedeu</a:t>
            </a:r>
            <a:r>
              <a:rPr lang="es-ES" sz="2400" dirty="0" smtClean="0"/>
              <a:t> </a:t>
            </a:r>
            <a:r>
              <a:rPr lang="es-ES" sz="2400" dirty="0" err="1" smtClean="0"/>
              <a:t>ó</a:t>
            </a:r>
            <a:r>
              <a:rPr lang="es-ES" sz="2400" dirty="0" smtClean="0"/>
              <a:t> </a:t>
            </a:r>
            <a:r>
              <a:rPr lang="es-ES" sz="2400" dirty="0" err="1" smtClean="0"/>
              <a:t>seu</a:t>
            </a:r>
            <a:r>
              <a:rPr lang="es-ES" sz="2400" dirty="0" smtClean="0"/>
              <a:t> </a:t>
            </a:r>
            <a:r>
              <a:rPr lang="es-ES" sz="2400" dirty="0" err="1" smtClean="0"/>
              <a:t>irmán</a:t>
            </a:r>
            <a:r>
              <a:rPr lang="es-ES" sz="2400" dirty="0" smtClean="0"/>
              <a:t> Fernando. </a:t>
            </a:r>
            <a:endParaRPr lang="es-ES" sz="2400" dirty="0" smtClean="0"/>
          </a:p>
          <a:p>
            <a:pPr algn="just"/>
            <a:r>
              <a:rPr lang="es-ES" sz="2400" dirty="0" smtClean="0"/>
              <a:t>Durante </a:t>
            </a:r>
            <a:r>
              <a:rPr lang="es-ES" sz="2400" dirty="0"/>
              <a:t>o </a:t>
            </a:r>
            <a:r>
              <a:rPr lang="es-ES" sz="2400" dirty="0" err="1"/>
              <a:t>seu</a:t>
            </a:r>
            <a:r>
              <a:rPr lang="es-ES" sz="2400" dirty="0"/>
              <a:t> reinado a </a:t>
            </a:r>
            <a:r>
              <a:rPr lang="es-ES" sz="2400" dirty="0" err="1"/>
              <a:t>herdanza</a:t>
            </a:r>
            <a:r>
              <a:rPr lang="es-ES" sz="2400" dirty="0"/>
              <a:t> recibida </a:t>
            </a:r>
            <a:r>
              <a:rPr lang="es-ES" sz="2400" dirty="0" err="1"/>
              <a:t>foi</a:t>
            </a:r>
            <a:r>
              <a:rPr lang="es-ES" sz="2400" dirty="0"/>
              <a:t> aumentada e </a:t>
            </a:r>
            <a:r>
              <a:rPr lang="es-ES" sz="2400" dirty="0" err="1"/>
              <a:t>sufriu</a:t>
            </a:r>
            <a:r>
              <a:rPr lang="es-ES" sz="2400" dirty="0"/>
              <a:t> </a:t>
            </a:r>
            <a:r>
              <a:rPr lang="es-ES" sz="2400" dirty="0" err="1"/>
              <a:t>modificacións</a:t>
            </a:r>
            <a:r>
              <a:rPr lang="es-ES" sz="2400" dirty="0"/>
              <a:t>, </a:t>
            </a:r>
            <a:r>
              <a:rPr lang="es-ES" sz="2400" dirty="0" err="1"/>
              <a:t>sostendo</a:t>
            </a:r>
            <a:r>
              <a:rPr lang="es-ES" sz="2400" dirty="0"/>
              <a:t> numerosas guerras para </a:t>
            </a:r>
            <a:r>
              <a:rPr lang="es-ES" sz="2400" dirty="0" err="1"/>
              <a:t>manter</a:t>
            </a:r>
            <a:r>
              <a:rPr lang="es-ES" sz="2400" dirty="0"/>
              <a:t> a </a:t>
            </a:r>
            <a:r>
              <a:rPr lang="es-ES" sz="2400" dirty="0" err="1"/>
              <a:t>súa</a:t>
            </a:r>
            <a:r>
              <a:rPr lang="es-ES" sz="2400" dirty="0"/>
              <a:t> </a:t>
            </a:r>
            <a:r>
              <a:rPr lang="es-ES" sz="2400" dirty="0" err="1"/>
              <a:t>hexemonía</a:t>
            </a:r>
            <a:r>
              <a:rPr lang="es-ES" sz="2400" dirty="0"/>
              <a:t> en Europa. Entre os </a:t>
            </a:r>
            <a:r>
              <a:rPr lang="es-ES" sz="2400" dirty="0" err="1"/>
              <a:t>acontecementos</a:t>
            </a:r>
            <a:r>
              <a:rPr lang="es-ES" sz="2400" dirty="0"/>
              <a:t> destacan</a:t>
            </a:r>
            <a:r>
              <a:rPr lang="es-ES" sz="2400" dirty="0" smtClean="0"/>
              <a:t>: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Rebelión en </a:t>
            </a:r>
            <a:r>
              <a:rPr lang="es-ES" sz="2400" b="1" dirty="0" err="1" smtClean="0"/>
              <a:t>Flandres</a:t>
            </a:r>
            <a:endParaRPr lang="es-ES" sz="2400" b="1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Incorporación de </a:t>
            </a:r>
            <a:r>
              <a:rPr lang="es-ES" sz="2400" b="1" dirty="0" smtClean="0"/>
              <a:t>Portugal</a:t>
            </a:r>
            <a:endParaRPr lang="es-ES" sz="2400" b="1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Guerra contra Inglaterra</a:t>
            </a:r>
            <a:endParaRPr lang="es-ES" sz="2400" dirty="0"/>
          </a:p>
          <a:p>
            <a:r>
              <a:rPr lang="es-ES" dirty="0"/>
              <a:t> </a:t>
            </a:r>
          </a:p>
        </p:txBody>
      </p:sp>
      <p:pic>
        <p:nvPicPr>
          <p:cNvPr id="1026" name="Picture 2" descr="https://1.bp.blogspot.com/-8NgtUJ4Km9Q/X3yxkHZ3AzI/AAAAAAAA6uI/ObsSt1wBYFQTTv64CjL5kqL96g77UjbPwCLcBGAsYHQ/w640-h392/eduardo_rosales_-_juan_de_austrias_presentation_to_emperor_carlos_v_in_yu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37" y="99084"/>
            <a:ext cx="4295636" cy="263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elipe II: El hombre, el rey, el m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68" y="2730161"/>
            <a:ext cx="3216811" cy="412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9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2319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s-ES" sz="2400" b="1" u="sng" dirty="0"/>
              <a:t>Rebelión en </a:t>
            </a:r>
            <a:r>
              <a:rPr lang="es-ES" sz="2400" b="1" u="sng" dirty="0" err="1"/>
              <a:t>Flandres</a:t>
            </a:r>
            <a:r>
              <a:rPr lang="es-ES" sz="2400" u="sng" dirty="0"/>
              <a:t>. </a:t>
            </a:r>
            <a:endParaRPr lang="es-ES" sz="2400" u="sng" dirty="0" smtClean="0"/>
          </a:p>
          <a:p>
            <a:pPr lvl="0" algn="just" fontAlgn="base"/>
            <a:r>
              <a:rPr lang="es-ES" sz="2400" dirty="0" err="1" smtClean="0"/>
              <a:t>Flandres</a:t>
            </a:r>
            <a:r>
              <a:rPr lang="es-ES" sz="2400" dirty="0" smtClean="0"/>
              <a:t> </a:t>
            </a:r>
            <a:r>
              <a:rPr lang="es-ES" sz="2400" dirty="0"/>
              <a:t>era </a:t>
            </a:r>
            <a:r>
              <a:rPr lang="es-ES" sz="2400" dirty="0" err="1"/>
              <a:t>unha</a:t>
            </a:r>
            <a:r>
              <a:rPr lang="es-ES" sz="2400" dirty="0"/>
              <a:t> das </a:t>
            </a:r>
            <a:r>
              <a:rPr lang="es-ES" sz="2400" dirty="0" err="1"/>
              <a:t>dezasete</a:t>
            </a:r>
            <a:r>
              <a:rPr lang="es-ES" sz="2400" dirty="0"/>
              <a:t> provincias que conformaban os Países </a:t>
            </a:r>
            <a:r>
              <a:rPr lang="es-ES" sz="2400" dirty="0" err="1"/>
              <a:t>Baixos</a:t>
            </a:r>
            <a:r>
              <a:rPr lang="es-ES" sz="2400" dirty="0"/>
              <a:t>. No </a:t>
            </a:r>
            <a:r>
              <a:rPr lang="es-ES" sz="2400" dirty="0" err="1"/>
              <a:t>século</a:t>
            </a:r>
            <a:r>
              <a:rPr lang="es-ES" sz="2400" dirty="0"/>
              <a:t> XVI a </a:t>
            </a:r>
            <a:r>
              <a:rPr lang="es-ES" sz="2400" dirty="0" err="1"/>
              <a:t>doutrina</a:t>
            </a:r>
            <a:r>
              <a:rPr lang="es-ES" sz="2400" dirty="0"/>
              <a:t> protestantes </a:t>
            </a:r>
            <a:r>
              <a:rPr lang="es-ES" sz="2400" dirty="0" err="1"/>
              <a:t>espallouse</a:t>
            </a:r>
            <a:r>
              <a:rPr lang="es-ES" sz="2400" dirty="0"/>
              <a:t> por todos eles. </a:t>
            </a:r>
            <a:endParaRPr lang="es-ES" sz="2400" dirty="0" smtClean="0"/>
          </a:p>
          <a:p>
            <a:pPr lvl="0" algn="just" fontAlgn="base"/>
            <a:r>
              <a:rPr lang="es-ES" sz="2400" b="1" dirty="0" smtClean="0"/>
              <a:t>A </a:t>
            </a:r>
            <a:r>
              <a:rPr lang="es-ES" sz="2400" b="1" dirty="0"/>
              <a:t>intolerancia católica do </a:t>
            </a:r>
            <a:r>
              <a:rPr lang="es-ES" sz="2400" b="1" dirty="0" err="1"/>
              <a:t>rei</a:t>
            </a:r>
            <a:r>
              <a:rPr lang="es-ES" sz="2400" b="1" dirty="0"/>
              <a:t> </a:t>
            </a:r>
            <a:r>
              <a:rPr lang="es-ES" sz="2400" b="1" dirty="0" err="1"/>
              <a:t>Filipe</a:t>
            </a:r>
            <a:r>
              <a:rPr lang="es-ES" sz="2400" b="1" dirty="0"/>
              <a:t> II </a:t>
            </a:r>
            <a:r>
              <a:rPr lang="es-ES" sz="2400" b="1" dirty="0" err="1"/>
              <a:t>provocou</a:t>
            </a:r>
            <a:r>
              <a:rPr lang="es-ES" sz="2400" b="1" dirty="0"/>
              <a:t> </a:t>
            </a:r>
            <a:r>
              <a:rPr lang="es-ES" sz="2400" b="1" dirty="0" err="1"/>
              <a:t>revoltas</a:t>
            </a:r>
            <a:r>
              <a:rPr lang="es-ES" sz="2400" b="1" dirty="0"/>
              <a:t> e </a:t>
            </a:r>
            <a:r>
              <a:rPr lang="es-ES" sz="2400" b="1" dirty="0" err="1"/>
              <a:t>motíns</a:t>
            </a:r>
            <a:r>
              <a:rPr lang="es-ES" sz="2400" b="1" dirty="0"/>
              <a:t> </a:t>
            </a:r>
            <a:r>
              <a:rPr lang="es-ES" sz="2400" dirty="0"/>
              <a:t>contra a </a:t>
            </a:r>
            <a:r>
              <a:rPr lang="es-ES" sz="2400" dirty="0" err="1"/>
              <a:t>súa</a:t>
            </a:r>
            <a:r>
              <a:rPr lang="es-ES" sz="2400" dirty="0"/>
              <a:t> </a:t>
            </a:r>
            <a:r>
              <a:rPr lang="es-ES" sz="2400" dirty="0" err="1"/>
              <a:t>autoridade</a:t>
            </a:r>
            <a:r>
              <a:rPr lang="es-ES" sz="2400" dirty="0"/>
              <a:t>. A pesar da acción represiva </a:t>
            </a:r>
            <a:r>
              <a:rPr lang="es-ES" sz="2400" dirty="0" err="1"/>
              <a:t>exercida</a:t>
            </a:r>
            <a:r>
              <a:rPr lang="es-ES" sz="2400" dirty="0"/>
              <a:t> polo duque de Alba, a rebelión non </a:t>
            </a:r>
            <a:r>
              <a:rPr lang="es-ES" sz="2400" dirty="0" err="1"/>
              <a:t>cedeu</a:t>
            </a:r>
            <a:r>
              <a:rPr lang="es-ES" sz="2400" dirty="0"/>
              <a:t>. </a:t>
            </a:r>
            <a:endParaRPr lang="es-ES" sz="2400" dirty="0" smtClean="0"/>
          </a:p>
          <a:p>
            <a:pPr lvl="0" algn="just" fontAlgn="base"/>
            <a:r>
              <a:rPr lang="es-ES" sz="2400" b="1" dirty="0" smtClean="0"/>
              <a:t>En </a:t>
            </a:r>
            <a:r>
              <a:rPr lang="es-ES" sz="2400" b="1" dirty="0"/>
              <a:t>1579</a:t>
            </a:r>
            <a:r>
              <a:rPr lang="es-ES" sz="2400" dirty="0"/>
              <a:t> as provincias do norte, encabezadas por Holanda, non renunciaron </a:t>
            </a:r>
            <a:r>
              <a:rPr lang="es-ES" sz="2400" dirty="0" err="1"/>
              <a:t>ao</a:t>
            </a:r>
            <a:r>
              <a:rPr lang="es-ES" sz="2400" dirty="0"/>
              <a:t> protestantismo e lograron sacudirse o dominio español formando as </a:t>
            </a:r>
            <a:r>
              <a:rPr lang="es-ES" sz="2400" b="1" dirty="0"/>
              <a:t>Provincias Unidas </a:t>
            </a:r>
            <a:r>
              <a:rPr lang="es-ES" sz="2400" dirty="0" err="1"/>
              <a:t>baixo</a:t>
            </a:r>
            <a:r>
              <a:rPr lang="es-ES" sz="2400" dirty="0"/>
              <a:t> o liderado de </a:t>
            </a:r>
            <a:r>
              <a:rPr lang="es-ES" sz="2400" dirty="0" err="1"/>
              <a:t>Guillerme</a:t>
            </a:r>
            <a:r>
              <a:rPr lang="es-ES" sz="2400" dirty="0"/>
              <a:t> de Orange (Unión de Utrecht) e consolidaron a </a:t>
            </a:r>
            <a:r>
              <a:rPr lang="es-ES" sz="2400" dirty="0" err="1"/>
              <a:t>súa</a:t>
            </a:r>
            <a:r>
              <a:rPr lang="es-ES" sz="2400" dirty="0"/>
              <a:t> posición </a:t>
            </a:r>
            <a:r>
              <a:rPr lang="es-ES" sz="2400" dirty="0" err="1"/>
              <a:t>grazas</a:t>
            </a:r>
            <a:r>
              <a:rPr lang="es-ES" sz="2400" dirty="0"/>
              <a:t> </a:t>
            </a:r>
            <a:r>
              <a:rPr lang="es-ES" sz="2400" dirty="0" err="1"/>
              <a:t>ao</a:t>
            </a:r>
            <a:r>
              <a:rPr lang="es-ES" sz="2400" dirty="0"/>
              <a:t> </a:t>
            </a:r>
            <a:r>
              <a:rPr lang="es-ES" sz="2400" dirty="0" err="1"/>
              <a:t>apoio</a:t>
            </a:r>
            <a:r>
              <a:rPr lang="es-ES" sz="2400" dirty="0"/>
              <a:t> inglés. </a:t>
            </a:r>
            <a:endParaRPr lang="es-ES" sz="2400" dirty="0" smtClean="0"/>
          </a:p>
          <a:p>
            <a:pPr lvl="0" algn="just" fontAlgn="base"/>
            <a:r>
              <a:rPr lang="es-ES" sz="2400" dirty="0" err="1"/>
              <a:t>N</a:t>
            </a:r>
            <a:r>
              <a:rPr lang="es-ES" sz="2400" dirty="0" err="1" smtClean="0"/>
              <a:t>as</a:t>
            </a:r>
            <a:r>
              <a:rPr lang="es-ES" sz="2400" dirty="0" smtClean="0"/>
              <a:t> </a:t>
            </a:r>
            <a:r>
              <a:rPr lang="es-ES" sz="2400" b="1" dirty="0"/>
              <a:t>provincias do sur, </a:t>
            </a:r>
            <a:r>
              <a:rPr lang="es-ES" sz="2400" dirty="0"/>
              <a:t>o protestantismo </a:t>
            </a:r>
            <a:r>
              <a:rPr lang="es-ES" sz="2400" dirty="0" err="1"/>
              <a:t>foi</a:t>
            </a:r>
            <a:r>
              <a:rPr lang="es-ES" sz="2400" dirty="0"/>
              <a:t> erradicado </a:t>
            </a:r>
            <a:r>
              <a:rPr lang="es-ES" sz="2400" dirty="0" err="1"/>
              <a:t>manténdose</a:t>
            </a:r>
            <a:r>
              <a:rPr lang="es-ES" sz="2400" dirty="0"/>
              <a:t> </a:t>
            </a:r>
            <a:r>
              <a:rPr lang="es-ES" sz="2400" dirty="0" err="1"/>
              <a:t>na</a:t>
            </a:r>
            <a:r>
              <a:rPr lang="es-ES" sz="2400" dirty="0"/>
              <a:t> obediencia católica e </a:t>
            </a:r>
            <a:r>
              <a:rPr lang="es-ES" sz="2400" b="1" dirty="0" err="1"/>
              <a:t>baixo</a:t>
            </a:r>
            <a:r>
              <a:rPr lang="es-ES" sz="2400" b="1" dirty="0"/>
              <a:t> a soberanía de </a:t>
            </a:r>
            <a:r>
              <a:rPr lang="es-ES" sz="2400" b="1" dirty="0" err="1"/>
              <a:t>Filipe</a:t>
            </a:r>
            <a:r>
              <a:rPr lang="es-ES" sz="2400" b="1" dirty="0"/>
              <a:t> II </a:t>
            </a:r>
            <a:r>
              <a:rPr lang="es-ES" sz="2400" dirty="0"/>
              <a:t>(Unión de Arras).</a:t>
            </a:r>
          </a:p>
        </p:txBody>
      </p:sp>
      <p:pic>
        <p:nvPicPr>
          <p:cNvPr id="4100" name="Picture 4" descr="El Duque de Alba comía niños - Víctor Fernández Corr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04" y="0"/>
            <a:ext cx="5104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681915" y="6555641"/>
            <a:ext cx="474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smtClean="0"/>
              <a:t>Duque de Alba comendo nenos holandeses.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23097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1692" y="182880"/>
            <a:ext cx="524725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s-ES" sz="2400" b="1" dirty="0"/>
              <a:t>Incorporación de Portugal</a:t>
            </a:r>
            <a:r>
              <a:rPr lang="es-ES" sz="2400" dirty="0"/>
              <a:t>. </a:t>
            </a:r>
            <a:endParaRPr lang="es-ES" sz="2400" dirty="0" smtClean="0"/>
          </a:p>
          <a:p>
            <a:pPr lvl="0" algn="just" fontAlgn="base"/>
            <a:r>
              <a:rPr lang="es-ES" sz="2400" dirty="0" smtClean="0"/>
              <a:t>En </a:t>
            </a:r>
            <a:r>
              <a:rPr lang="es-ES" sz="2400" dirty="0"/>
              <a:t>1580 </a:t>
            </a:r>
            <a:r>
              <a:rPr lang="es-ES" sz="2400" dirty="0" err="1"/>
              <a:t>morreu</a:t>
            </a:r>
            <a:r>
              <a:rPr lang="es-ES" sz="2400" dirty="0"/>
              <a:t> </a:t>
            </a:r>
            <a:r>
              <a:rPr lang="es-ES" sz="2400" dirty="0" err="1"/>
              <a:t>sen</a:t>
            </a:r>
            <a:r>
              <a:rPr lang="es-ES" sz="2400" dirty="0"/>
              <a:t> descendentes directos o </a:t>
            </a:r>
            <a:r>
              <a:rPr lang="es-ES" sz="2400" dirty="0" err="1"/>
              <a:t>rei</a:t>
            </a:r>
            <a:r>
              <a:rPr lang="es-ES" sz="2400" dirty="0"/>
              <a:t> de Portugal e </a:t>
            </a:r>
            <a:r>
              <a:rPr lang="es-ES" sz="2400" dirty="0" err="1"/>
              <a:t>Filipe</a:t>
            </a:r>
            <a:r>
              <a:rPr lang="es-ES" sz="2400" dirty="0"/>
              <a:t> II </a:t>
            </a:r>
            <a:r>
              <a:rPr lang="es-ES" sz="2400" dirty="0" err="1"/>
              <a:t>reclamou</a:t>
            </a:r>
            <a:r>
              <a:rPr lang="es-ES" sz="2400" dirty="0"/>
              <a:t> o trono por ser </a:t>
            </a:r>
            <a:r>
              <a:rPr lang="es-ES" sz="2400" dirty="0" err="1"/>
              <a:t>fillo</a:t>
            </a:r>
            <a:r>
              <a:rPr lang="es-ES" sz="2400" dirty="0"/>
              <a:t> </a:t>
            </a:r>
            <a:r>
              <a:rPr lang="es-ES" sz="2400" dirty="0" err="1"/>
              <a:t>dunha</a:t>
            </a:r>
            <a:r>
              <a:rPr lang="es-ES" sz="2400" dirty="0"/>
              <a:t> princesa portuguesa. </a:t>
            </a:r>
            <a:endParaRPr lang="es-ES" sz="2400" dirty="0" smtClean="0"/>
          </a:p>
          <a:p>
            <a:pPr lvl="0" algn="just" fontAlgn="base"/>
            <a:r>
              <a:rPr lang="es-ES" sz="2400" dirty="0" err="1" smtClean="0"/>
              <a:t>Empregando</a:t>
            </a:r>
            <a:r>
              <a:rPr lang="es-ES" sz="2400" dirty="0" smtClean="0"/>
              <a:t> </a:t>
            </a:r>
            <a:r>
              <a:rPr lang="es-ES" sz="2400" dirty="0"/>
              <a:t>a diplomacia e o </a:t>
            </a:r>
            <a:r>
              <a:rPr lang="es-ES" sz="2400" dirty="0" err="1"/>
              <a:t>exército</a:t>
            </a:r>
            <a:r>
              <a:rPr lang="es-ES" sz="2400" dirty="0"/>
              <a:t>, </a:t>
            </a:r>
            <a:r>
              <a:rPr lang="es-ES" sz="2400" dirty="0" err="1"/>
              <a:t>conseguiu</a:t>
            </a:r>
            <a:r>
              <a:rPr lang="es-ES" sz="2400" dirty="0"/>
              <a:t> que en </a:t>
            </a:r>
            <a:r>
              <a:rPr lang="es-ES" sz="2400" b="1" dirty="0"/>
              <a:t>1581 </a:t>
            </a:r>
            <a:r>
              <a:rPr lang="es-ES" sz="2400" dirty="0"/>
              <a:t>as Cortes portuguesas o </a:t>
            </a:r>
            <a:r>
              <a:rPr lang="es-ES" sz="2400" dirty="0" err="1"/>
              <a:t>recoñecesen</a:t>
            </a:r>
            <a:r>
              <a:rPr lang="es-ES" sz="2400" dirty="0"/>
              <a:t> como </a:t>
            </a:r>
            <a:r>
              <a:rPr lang="es-ES" sz="2400" dirty="0" err="1"/>
              <a:t>rei</a:t>
            </a:r>
            <a:r>
              <a:rPr lang="es-ES" sz="2400" dirty="0"/>
              <a:t>, </a:t>
            </a:r>
            <a:r>
              <a:rPr lang="es-ES" sz="2400" dirty="0" err="1"/>
              <a:t>xurando</a:t>
            </a:r>
            <a:r>
              <a:rPr lang="es-ES" sz="2400" dirty="0"/>
              <a:t> este </a:t>
            </a:r>
            <a:r>
              <a:rPr lang="es-ES" sz="2400" dirty="0" err="1"/>
              <a:t>manter</a:t>
            </a:r>
            <a:r>
              <a:rPr lang="es-ES" sz="2400" dirty="0"/>
              <a:t> as </a:t>
            </a:r>
            <a:r>
              <a:rPr lang="es-ES" sz="2400" dirty="0" err="1"/>
              <a:t>súas</a:t>
            </a:r>
            <a:r>
              <a:rPr lang="es-ES" sz="2400" dirty="0"/>
              <a:t> </a:t>
            </a:r>
            <a:r>
              <a:rPr lang="es-ES" sz="2400" dirty="0" err="1"/>
              <a:t>liberdades</a:t>
            </a:r>
            <a:r>
              <a:rPr lang="es-ES" sz="2400" dirty="0"/>
              <a:t> e </a:t>
            </a:r>
            <a:r>
              <a:rPr lang="es-ES" sz="2400" dirty="0" err="1"/>
              <a:t>institucións</a:t>
            </a:r>
            <a:r>
              <a:rPr lang="es-ES" sz="2400" dirty="0"/>
              <a:t> propias. </a:t>
            </a:r>
            <a:endParaRPr lang="es-ES" sz="2400" dirty="0" smtClean="0"/>
          </a:p>
          <a:p>
            <a:pPr lvl="0" algn="just" fontAlgn="base"/>
            <a:r>
              <a:rPr lang="es-ES" sz="2400" dirty="0" smtClean="0"/>
              <a:t>A </a:t>
            </a:r>
            <a:r>
              <a:rPr lang="es-ES" sz="2400" dirty="0"/>
              <a:t>integración de Portugal </a:t>
            </a:r>
            <a:r>
              <a:rPr lang="es-ES" sz="2400" dirty="0" err="1"/>
              <a:t>significou</a:t>
            </a:r>
            <a:r>
              <a:rPr lang="es-ES" sz="2400" dirty="0"/>
              <a:t>, </a:t>
            </a:r>
            <a:r>
              <a:rPr lang="es-ES" sz="2400" dirty="0" err="1"/>
              <a:t>ademais</a:t>
            </a:r>
            <a:r>
              <a:rPr lang="es-ES" sz="2400" dirty="0"/>
              <a:t> da </a:t>
            </a:r>
            <a:r>
              <a:rPr lang="es-ES" sz="2400" dirty="0" err="1"/>
              <a:t>unidade</a:t>
            </a:r>
            <a:r>
              <a:rPr lang="es-ES" sz="2400" dirty="0"/>
              <a:t> peninsular, a incorporación do </a:t>
            </a:r>
            <a:r>
              <a:rPr lang="es-ES" sz="2400" dirty="0" err="1"/>
              <a:t>seu</a:t>
            </a:r>
            <a:r>
              <a:rPr lang="es-ES" sz="2400" dirty="0"/>
              <a:t> enorme imperio con </a:t>
            </a:r>
            <a:r>
              <a:rPr lang="es-ES" sz="2400" dirty="0" err="1"/>
              <a:t>posesións</a:t>
            </a:r>
            <a:r>
              <a:rPr lang="es-ES" sz="2400" dirty="0"/>
              <a:t> en África, Asia e América; </a:t>
            </a:r>
            <a:r>
              <a:rPr lang="es-ES" sz="2400" dirty="0" err="1"/>
              <a:t>naqueles</a:t>
            </a:r>
            <a:r>
              <a:rPr lang="es-ES" sz="2400" dirty="0"/>
              <a:t> momentos </a:t>
            </a:r>
            <a:r>
              <a:rPr lang="es-ES" sz="2400" dirty="0" err="1"/>
              <a:t>podíase</a:t>
            </a:r>
            <a:r>
              <a:rPr lang="es-ES" sz="2400" dirty="0"/>
              <a:t> </a:t>
            </a:r>
            <a:r>
              <a:rPr lang="es-ES" sz="2400" dirty="0" err="1"/>
              <a:t>dicir</a:t>
            </a:r>
            <a:r>
              <a:rPr lang="es-ES" sz="2400" dirty="0"/>
              <a:t> que </a:t>
            </a:r>
            <a:r>
              <a:rPr lang="es-ES" sz="2400" i="1" dirty="0"/>
              <a:t>nos dominios de </a:t>
            </a:r>
            <a:r>
              <a:rPr lang="es-ES" sz="2400" i="1" dirty="0" err="1"/>
              <a:t>Filipe</a:t>
            </a:r>
            <a:r>
              <a:rPr lang="es-ES" sz="2400" i="1" dirty="0"/>
              <a:t> II non se </a:t>
            </a:r>
            <a:r>
              <a:rPr lang="es-ES" sz="2400" i="1" dirty="0" err="1"/>
              <a:t>poñía</a:t>
            </a:r>
            <a:r>
              <a:rPr lang="es-ES" sz="2400" i="1" dirty="0"/>
              <a:t> o sol</a:t>
            </a:r>
            <a:r>
              <a:rPr lang="es-ES" sz="2400" dirty="0"/>
              <a:t>.</a:t>
            </a:r>
          </a:p>
        </p:txBody>
      </p:sp>
      <p:pic>
        <p:nvPicPr>
          <p:cNvPr id="6146" name="Picture 2" descr="Felipe II. Hoy 12 de septiembre de 1580 Felipe II es proclamado Rey de  Portugal. — Españ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76" y="182880"/>
            <a:ext cx="4950997" cy="30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l imperio espanol del siglo XVI - Breve Historia Hispá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76" y="3445606"/>
            <a:ext cx="5059756" cy="310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8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1015" y="210026"/>
            <a:ext cx="596470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s-ES" sz="2400" b="1" u="sng" dirty="0"/>
              <a:t>Guerra contra Inglaterra</a:t>
            </a:r>
            <a:r>
              <a:rPr lang="es-ES" sz="2400" u="sng" dirty="0"/>
              <a:t>. </a:t>
            </a:r>
            <a:endParaRPr lang="es-ES" sz="2400" u="sng" dirty="0" smtClean="0"/>
          </a:p>
          <a:p>
            <a:pPr lvl="0" algn="just" fontAlgn="base"/>
            <a:r>
              <a:rPr lang="es-ES" sz="2400" dirty="0" smtClean="0"/>
              <a:t>Motivos </a:t>
            </a:r>
            <a:r>
              <a:rPr lang="es-ES" sz="2400" dirty="0" err="1"/>
              <a:t>relixiosos</a:t>
            </a:r>
            <a:r>
              <a:rPr lang="es-ES" sz="2400" dirty="0"/>
              <a:t> </a:t>
            </a:r>
            <a:r>
              <a:rPr lang="es-ES" sz="2400" b="1" dirty="0"/>
              <a:t>(cisma anglicano), </a:t>
            </a:r>
            <a:r>
              <a:rPr lang="es-ES" sz="2400" dirty="0"/>
              <a:t>políticos (</a:t>
            </a:r>
            <a:r>
              <a:rPr lang="es-ES" sz="2400" b="1" dirty="0" err="1"/>
              <a:t>apoio</a:t>
            </a:r>
            <a:r>
              <a:rPr lang="es-ES" sz="2400" b="1" dirty="0"/>
              <a:t> </a:t>
            </a:r>
            <a:r>
              <a:rPr lang="es-ES" sz="2400" b="1" dirty="0" err="1"/>
              <a:t>aos</a:t>
            </a:r>
            <a:r>
              <a:rPr lang="es-ES" sz="2400" b="1" dirty="0"/>
              <a:t> rebeldes protestantes dos Países </a:t>
            </a:r>
            <a:r>
              <a:rPr lang="es-ES" sz="2400" b="1" dirty="0" err="1"/>
              <a:t>Baixos</a:t>
            </a:r>
            <a:r>
              <a:rPr lang="es-ES" sz="2400" b="1" dirty="0"/>
              <a:t>, </a:t>
            </a:r>
            <a:r>
              <a:rPr lang="es-ES" sz="2400" b="1" dirty="0" err="1"/>
              <a:t>execución</a:t>
            </a:r>
            <a:r>
              <a:rPr lang="es-ES" sz="2400" b="1" dirty="0"/>
              <a:t> da </a:t>
            </a:r>
            <a:r>
              <a:rPr lang="es-ES" sz="2400" b="1" dirty="0" err="1"/>
              <a:t>raíña</a:t>
            </a:r>
            <a:r>
              <a:rPr lang="es-ES" sz="2400" b="1" dirty="0"/>
              <a:t> de Escocia, a católica María Estuardo</a:t>
            </a:r>
            <a:r>
              <a:rPr lang="es-ES" sz="2400" dirty="0"/>
              <a:t>) e económicos (</a:t>
            </a:r>
            <a:r>
              <a:rPr lang="es-ES" sz="2400" b="1" dirty="0"/>
              <a:t>ataques dos ingleses </a:t>
            </a:r>
            <a:r>
              <a:rPr lang="es-ES" sz="2400" b="1" dirty="0" err="1"/>
              <a:t>ás</a:t>
            </a:r>
            <a:r>
              <a:rPr lang="es-ES" sz="2400" b="1" dirty="0"/>
              <a:t> colonias e frotas americanas</a:t>
            </a:r>
            <a:r>
              <a:rPr lang="es-ES" sz="2400" dirty="0"/>
              <a:t>) </a:t>
            </a:r>
            <a:r>
              <a:rPr lang="es-ES" sz="2400" dirty="0" err="1"/>
              <a:t>decidiron</a:t>
            </a:r>
            <a:r>
              <a:rPr lang="es-ES" sz="2400" dirty="0"/>
              <a:t> a </a:t>
            </a:r>
            <a:r>
              <a:rPr lang="es-ES" sz="2400" dirty="0" err="1"/>
              <a:t>Filipe</a:t>
            </a:r>
            <a:r>
              <a:rPr lang="es-ES" sz="2400" dirty="0"/>
              <a:t> II a organizar a invasión e conquista de Inglaterra. </a:t>
            </a:r>
            <a:endParaRPr lang="es-ES" sz="2400" dirty="0" smtClean="0"/>
          </a:p>
          <a:p>
            <a:pPr lvl="0" algn="just" fontAlgn="base"/>
            <a:r>
              <a:rPr lang="es-ES" sz="2400" dirty="0" smtClean="0"/>
              <a:t>Para </a:t>
            </a:r>
            <a:r>
              <a:rPr lang="es-ES" sz="2400" dirty="0" err="1"/>
              <a:t>logralo</a:t>
            </a:r>
            <a:r>
              <a:rPr lang="es-ES" sz="2400" dirty="0"/>
              <a:t> </a:t>
            </a:r>
            <a:r>
              <a:rPr lang="es-ES" sz="2400" dirty="0" err="1"/>
              <a:t>formou</a:t>
            </a:r>
            <a:r>
              <a:rPr lang="es-ES" sz="2400" dirty="0"/>
              <a:t> en 1588 a </a:t>
            </a:r>
            <a:r>
              <a:rPr lang="es-ES" sz="2400" b="1" dirty="0"/>
              <a:t>Grande Armada* </a:t>
            </a:r>
            <a:r>
              <a:rPr lang="es-ES" sz="2400" dirty="0"/>
              <a:t>que debía ir ata os Países </a:t>
            </a:r>
            <a:r>
              <a:rPr lang="es-ES" sz="2400" dirty="0" err="1"/>
              <a:t>Baixos</a:t>
            </a:r>
            <a:r>
              <a:rPr lang="es-ES" sz="2400" dirty="0"/>
              <a:t> para embarcar </a:t>
            </a:r>
            <a:r>
              <a:rPr lang="es-ES" sz="2400" dirty="0" err="1"/>
              <a:t>alí</a:t>
            </a:r>
            <a:r>
              <a:rPr lang="es-ES" sz="2400" dirty="0"/>
              <a:t> os </a:t>
            </a:r>
            <a:r>
              <a:rPr lang="es-ES" sz="2400" dirty="0" err="1"/>
              <a:t>terzos</a:t>
            </a:r>
            <a:r>
              <a:rPr lang="es-ES" sz="2400" dirty="0"/>
              <a:t> </a:t>
            </a:r>
            <a:r>
              <a:rPr lang="es-ES" sz="2400" dirty="0" err="1"/>
              <a:t>españois</a:t>
            </a:r>
            <a:r>
              <a:rPr lang="es-ES" sz="2400" dirty="0"/>
              <a:t> e asaltar Inglaterra, pero a operación </a:t>
            </a:r>
            <a:r>
              <a:rPr lang="es-ES" sz="2400" dirty="0" err="1"/>
              <a:t>foi</a:t>
            </a:r>
            <a:r>
              <a:rPr lang="es-ES" sz="2400" dirty="0"/>
              <a:t> </a:t>
            </a:r>
            <a:r>
              <a:rPr lang="es-ES" sz="2400" b="1" dirty="0"/>
              <a:t>un fracaso. </a:t>
            </a:r>
            <a:r>
              <a:rPr lang="es-ES" sz="2400" dirty="0"/>
              <a:t>Como represalia, os ingleses enviaron </a:t>
            </a:r>
            <a:r>
              <a:rPr lang="es-ES" sz="2400" dirty="0" err="1"/>
              <a:t>unha</a:t>
            </a:r>
            <a:r>
              <a:rPr lang="es-ES" sz="2400" dirty="0"/>
              <a:t> flota capitaneada por Drake en 1589 que </a:t>
            </a:r>
            <a:r>
              <a:rPr lang="es-ES" sz="2400" dirty="0" err="1"/>
              <a:t>atacou</a:t>
            </a:r>
            <a:r>
              <a:rPr lang="es-ES" sz="2400" dirty="0"/>
              <a:t> A Coruña, Lisboa e as Azores. </a:t>
            </a:r>
            <a:endParaRPr lang="es-ES" sz="2400" dirty="0" smtClean="0"/>
          </a:p>
          <a:p>
            <a:pPr lvl="0" algn="just" fontAlgn="base"/>
            <a:r>
              <a:rPr lang="es-ES" sz="2400" dirty="0" smtClean="0"/>
              <a:t>O </a:t>
            </a:r>
            <a:r>
              <a:rPr lang="es-ES" sz="2400" dirty="0" err="1"/>
              <a:t>enfrontamento</a:t>
            </a:r>
            <a:r>
              <a:rPr lang="es-ES" sz="2400" dirty="0"/>
              <a:t> </a:t>
            </a:r>
            <a:r>
              <a:rPr lang="es-ES" sz="2400" dirty="0" err="1"/>
              <a:t>manteríase</a:t>
            </a:r>
            <a:r>
              <a:rPr lang="es-ES" sz="2400" dirty="0"/>
              <a:t> constante ata a </a:t>
            </a:r>
            <a:r>
              <a:rPr lang="es-ES" sz="2400" dirty="0" err="1"/>
              <a:t>morte</a:t>
            </a:r>
            <a:r>
              <a:rPr lang="es-ES" sz="2400" dirty="0"/>
              <a:t> de </a:t>
            </a:r>
            <a:r>
              <a:rPr lang="es-ES" sz="2400" dirty="0" err="1"/>
              <a:t>Filipe</a:t>
            </a:r>
            <a:r>
              <a:rPr lang="es-ES" sz="2400" dirty="0"/>
              <a:t> II</a:t>
            </a:r>
          </a:p>
          <a:p>
            <a:r>
              <a:rPr lang="es-ES" dirty="0"/>
              <a:t> </a:t>
            </a:r>
          </a:p>
        </p:txBody>
      </p:sp>
      <p:pic>
        <p:nvPicPr>
          <p:cNvPr id="3074" name="Picture 2" descr="Armada Invencible y Galeón San Marcos: Las pérdidas de la Armada Invencible  | Actualidad | EL PAÍ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544" y="-1"/>
            <a:ext cx="4794745" cy="686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5740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491</Words>
  <Application>Microsoft Office PowerPoint</Application>
  <PresentationFormat>Panorámica</PresentationFormat>
  <Paragraphs>31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Mario Domínguez Cabaleiro</dc:creator>
  <cp:lastModifiedBy>Usuario</cp:lastModifiedBy>
  <cp:revision>7</cp:revision>
  <dcterms:created xsi:type="dcterms:W3CDTF">2020-12-26T16:32:54Z</dcterms:created>
  <dcterms:modified xsi:type="dcterms:W3CDTF">2023-09-17T10:31:51Z</dcterms:modified>
</cp:coreProperties>
</file>