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0" r:id="rId3"/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71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74483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0998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0710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8367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0216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6833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7197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3857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0054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0213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82681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680FD-1441-4D6E-9C0B-AF4B49D37996}" type="datetimeFigureOut">
              <a:rPr lang="gl-ES" smtClean="0"/>
              <a:t>19/11/2023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6E98C-3E4F-4C4B-934A-BE497A73443E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8394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definicionabc.com/wp-content/uploads/historia/Torre-Eiffel-DIA-estructura-cer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86" y="0"/>
            <a:ext cx="11135711" cy="74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569029" y="648721"/>
            <a:ext cx="9622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4800" dirty="0" smtClean="0"/>
              <a:t>A ARQUITECTURA DO FERRO. S. XIX</a:t>
            </a:r>
            <a:endParaRPr lang="gl-ES" sz="4800" dirty="0"/>
          </a:p>
        </p:txBody>
      </p:sp>
    </p:spTree>
    <p:extLst>
      <p:ext uri="{BB962C8B-B14F-4D97-AF65-F5344CB8AC3E}">
        <p14:creationId xmlns:p14="http://schemas.microsoft.com/office/powerpoint/2010/main" val="29830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490292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u="sng" dirty="0"/>
              <a:t>A </a:t>
            </a:r>
            <a:r>
              <a:rPr lang="es-ES" sz="2400" b="1" u="sng" dirty="0" err="1"/>
              <a:t>Escola</a:t>
            </a:r>
            <a:r>
              <a:rPr lang="es-ES" sz="2400" b="1" u="sng" dirty="0"/>
              <a:t> de Chicago:</a:t>
            </a:r>
            <a:endParaRPr lang="es-ES" sz="2400" dirty="0"/>
          </a:p>
          <a:p>
            <a:pPr algn="just"/>
            <a:r>
              <a:rPr lang="es-ES" sz="2400" dirty="0"/>
              <a:t>En 1871 a </a:t>
            </a:r>
            <a:r>
              <a:rPr lang="es-ES" sz="2400" dirty="0" err="1"/>
              <a:t>cidade</a:t>
            </a:r>
            <a:r>
              <a:rPr lang="es-ES" sz="2400" dirty="0"/>
              <a:t> de Chicago é asolada por un descomunal incendio que arrasa un </a:t>
            </a:r>
            <a:r>
              <a:rPr lang="es-ES" sz="2400" dirty="0" err="1"/>
              <a:t>terzo</a:t>
            </a:r>
            <a:r>
              <a:rPr lang="es-ES" sz="2400" dirty="0"/>
              <a:t> da </a:t>
            </a:r>
            <a:r>
              <a:rPr lang="es-ES" sz="2400" dirty="0" err="1"/>
              <a:t>cidade</a:t>
            </a:r>
            <a:r>
              <a:rPr lang="es-ES" sz="2400" dirty="0"/>
              <a:t> </a:t>
            </a:r>
            <a:r>
              <a:rPr lang="es-ES" sz="2400" dirty="0" err="1"/>
              <a:t>construída</a:t>
            </a:r>
            <a:r>
              <a:rPr lang="es-ES" sz="2400" dirty="0"/>
              <a:t> en </a:t>
            </a:r>
            <a:r>
              <a:rPr lang="es-ES" sz="2400" dirty="0" smtClean="0"/>
              <a:t>madeira. 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 smtClean="0"/>
              <a:t>Tras </a:t>
            </a:r>
            <a:r>
              <a:rPr lang="es-ES" sz="2400" dirty="0"/>
              <a:t>este grave suceso </a:t>
            </a:r>
            <a:r>
              <a:rPr lang="es-ES" sz="2400" dirty="0" err="1"/>
              <a:t>desenvolveuse</a:t>
            </a:r>
            <a:r>
              <a:rPr lang="es-ES" sz="2400" dirty="0"/>
              <a:t> un boom </a:t>
            </a:r>
            <a:r>
              <a:rPr lang="es-ES" sz="2400" dirty="0" err="1"/>
              <a:t>construtivo</a:t>
            </a:r>
            <a:r>
              <a:rPr lang="es-ES" sz="2400" dirty="0"/>
              <a:t> que </a:t>
            </a:r>
            <a:r>
              <a:rPr lang="es-ES" sz="2400" dirty="0" err="1"/>
              <a:t>impulsou</a:t>
            </a:r>
            <a:r>
              <a:rPr lang="es-ES" sz="2400" dirty="0"/>
              <a:t> a creación da </a:t>
            </a:r>
            <a:r>
              <a:rPr lang="es-ES" sz="2400" dirty="0" err="1"/>
              <a:t>Escola</a:t>
            </a:r>
            <a:r>
              <a:rPr lang="es-ES" sz="2400" dirty="0"/>
              <a:t> arquitectónica de Chicago. </a:t>
            </a:r>
            <a:endParaRPr lang="es-ES" sz="2400" dirty="0" smtClean="0"/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smtClean="0"/>
              <a:t>O incendio </a:t>
            </a:r>
            <a:r>
              <a:rPr lang="es-ES" sz="2400" dirty="0" err="1" smtClean="0"/>
              <a:t>posibilitou</a:t>
            </a:r>
            <a:r>
              <a:rPr lang="es-ES" sz="2400" dirty="0" smtClean="0"/>
              <a:t> a aparición de novas posibilidades </a:t>
            </a:r>
            <a:r>
              <a:rPr lang="es-ES" sz="2400" dirty="0" err="1" smtClean="0"/>
              <a:t>construtivas</a:t>
            </a:r>
            <a:r>
              <a:rPr lang="es-ES" sz="2400" dirty="0" smtClean="0"/>
              <a:t> e establecer </a:t>
            </a:r>
            <a:r>
              <a:rPr lang="es-ES" sz="2400" dirty="0" err="1" smtClean="0"/>
              <a:t>innovacións</a:t>
            </a:r>
            <a:r>
              <a:rPr lang="es-ES" sz="2400" dirty="0" smtClean="0"/>
              <a:t> técnicas, como a utilización do ferro e do </a:t>
            </a:r>
            <a:r>
              <a:rPr lang="es-ES" sz="2400" dirty="0" err="1" smtClean="0"/>
              <a:t>formigón</a:t>
            </a:r>
            <a:r>
              <a:rPr lang="es-ES" sz="2400" dirty="0" smtClean="0"/>
              <a:t> armado, para </a:t>
            </a:r>
            <a:r>
              <a:rPr lang="es-ES" sz="2400" dirty="0" err="1" smtClean="0"/>
              <a:t>acadar</a:t>
            </a:r>
            <a:r>
              <a:rPr lang="es-ES" sz="2400" dirty="0" smtClean="0"/>
              <a:t> a </a:t>
            </a:r>
            <a:r>
              <a:rPr lang="es-ES" sz="2400" dirty="0" err="1" smtClean="0"/>
              <a:t>incombustibilidade</a:t>
            </a:r>
            <a:r>
              <a:rPr lang="es-ES" sz="2400" dirty="0" smtClean="0"/>
              <a:t> dos edificios. </a:t>
            </a:r>
          </a:p>
        </p:txBody>
      </p:sp>
      <p:pic>
        <p:nvPicPr>
          <p:cNvPr id="2050" name="Picture 2" descr="https://thearchitectureprofessorcom.files.wordpress.com/2021/06/img_6140-1.jpg?w=5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91" y="0"/>
            <a:ext cx="3971055" cy="680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0058400" y="2856411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 smtClean="0"/>
              <a:t>Tacoma</a:t>
            </a:r>
            <a:r>
              <a:rPr lang="gl-ES" dirty="0" smtClean="0"/>
              <a:t> </a:t>
            </a:r>
            <a:r>
              <a:rPr lang="gl-ES" dirty="0" err="1" smtClean="0"/>
              <a:t>Building</a:t>
            </a:r>
            <a:r>
              <a:rPr lang="gl-ES" dirty="0" smtClean="0"/>
              <a:t>.</a:t>
            </a:r>
          </a:p>
          <a:p>
            <a:endParaRPr lang="gl-ES" dirty="0"/>
          </a:p>
          <a:p>
            <a:r>
              <a:rPr lang="gl-ES" dirty="0" err="1" smtClean="0"/>
              <a:t>Holabind</a:t>
            </a:r>
            <a:r>
              <a:rPr lang="gl-ES" dirty="0" smtClean="0"/>
              <a:t> </a:t>
            </a:r>
            <a:r>
              <a:rPr lang="gl-ES" dirty="0" err="1" smtClean="0"/>
              <a:t>and</a:t>
            </a:r>
            <a:r>
              <a:rPr lang="gl-ES" dirty="0" smtClean="0"/>
              <a:t> </a:t>
            </a:r>
            <a:r>
              <a:rPr lang="gl-ES" dirty="0" err="1" smtClean="0"/>
              <a:t>Roche</a:t>
            </a:r>
            <a:endParaRPr lang="gl-ES" dirty="0" smtClean="0"/>
          </a:p>
          <a:p>
            <a:endParaRPr lang="gl-ES" dirty="0"/>
          </a:p>
          <a:p>
            <a:r>
              <a:rPr lang="gl-ES" dirty="0" smtClean="0"/>
              <a:t>1889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6745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0595" y="182880"/>
            <a:ext cx="414528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O </a:t>
            </a:r>
            <a:r>
              <a:rPr lang="es-ES" sz="2400" dirty="0" err="1"/>
              <a:t>desenvolvemento</a:t>
            </a:r>
            <a:r>
              <a:rPr lang="es-ES" sz="2400" dirty="0"/>
              <a:t> comercial de Chicago e a </a:t>
            </a:r>
            <a:r>
              <a:rPr lang="es-ES" sz="2400" dirty="0" err="1"/>
              <a:t>súa</a:t>
            </a:r>
            <a:r>
              <a:rPr lang="es-ES" sz="2400" dirty="0"/>
              <a:t> ubicación </a:t>
            </a:r>
            <a:r>
              <a:rPr lang="es-ES" sz="2400" dirty="0" err="1"/>
              <a:t>estratéxica</a:t>
            </a:r>
            <a:r>
              <a:rPr lang="es-ES" sz="2400" dirty="0"/>
              <a:t> de comunicación entre o Este e Oeste dos Estados Unidos </a:t>
            </a:r>
            <a:r>
              <a:rPr lang="es-ES" sz="2400" dirty="0" err="1"/>
              <a:t>facilitou</a:t>
            </a:r>
            <a:r>
              <a:rPr lang="es-ES" sz="2400" dirty="0"/>
              <a:t> o </a:t>
            </a:r>
            <a:r>
              <a:rPr lang="es-ES" sz="2400" dirty="0" err="1"/>
              <a:t>asentamento</a:t>
            </a:r>
            <a:r>
              <a:rPr lang="es-ES" sz="2400" dirty="0"/>
              <a:t> e a asociación de arquitectos en distintas firmas(</a:t>
            </a:r>
            <a:r>
              <a:rPr lang="es-ES" sz="2400" dirty="0" err="1"/>
              <a:t>Burnham</a:t>
            </a:r>
            <a:r>
              <a:rPr lang="es-ES" sz="2400" dirty="0"/>
              <a:t> and </a:t>
            </a:r>
            <a:r>
              <a:rPr lang="es-ES" sz="2400" dirty="0" err="1"/>
              <a:t>Root</a:t>
            </a:r>
            <a:r>
              <a:rPr lang="es-ES" sz="2400" dirty="0"/>
              <a:t>; Adler and Sullivan</a:t>
            </a:r>
            <a:r>
              <a:rPr lang="es-ES" sz="2400" dirty="0" smtClean="0"/>
              <a:t>...).</a:t>
            </a:r>
          </a:p>
          <a:p>
            <a:pPr algn="just"/>
            <a:r>
              <a:rPr lang="es-ES" sz="2400" dirty="0" err="1"/>
              <a:t>Estes</a:t>
            </a:r>
            <a:r>
              <a:rPr lang="es-ES" sz="2400" dirty="0"/>
              <a:t> arquitectos estarán </a:t>
            </a:r>
            <a:r>
              <a:rPr lang="es-ES" sz="2400" dirty="0" err="1"/>
              <a:t>influídos</a:t>
            </a:r>
            <a:r>
              <a:rPr lang="es-ES" sz="2400" dirty="0"/>
              <a:t> </a:t>
            </a:r>
            <a:r>
              <a:rPr lang="es-ES" sz="2400" dirty="0" err="1"/>
              <a:t>pola</a:t>
            </a:r>
            <a:r>
              <a:rPr lang="es-ES" sz="2400" dirty="0"/>
              <a:t> </a:t>
            </a:r>
            <a:r>
              <a:rPr lang="es-ES" sz="2400" b="1" dirty="0"/>
              <a:t>teoría funcionalista</a:t>
            </a:r>
            <a:r>
              <a:rPr lang="es-ES" sz="2400" dirty="0"/>
              <a:t>, que, segundo Durand, </a:t>
            </a:r>
            <a:r>
              <a:rPr lang="es-ES" sz="2400" dirty="0" smtClean="0"/>
              <a:t>afirma:</a:t>
            </a:r>
          </a:p>
          <a:p>
            <a:pPr algn="just"/>
            <a:r>
              <a:rPr lang="es-ES" sz="2400" i="1" dirty="0"/>
              <a:t>A</a:t>
            </a:r>
            <a:r>
              <a:rPr lang="es-ES" sz="2400" i="1" dirty="0" smtClean="0"/>
              <a:t>s </a:t>
            </a:r>
            <a:r>
              <a:rPr lang="es-ES" sz="2400" i="1" dirty="0"/>
              <a:t>formas deben ser consecuencia </a:t>
            </a:r>
            <a:r>
              <a:rPr lang="es-ES" sz="2400" i="1" dirty="0" err="1"/>
              <a:t>dunha</a:t>
            </a:r>
            <a:r>
              <a:rPr lang="es-ES" sz="2400" i="1" dirty="0"/>
              <a:t> </a:t>
            </a:r>
            <a:r>
              <a:rPr lang="es-ES" sz="2400" i="1" dirty="0" err="1"/>
              <a:t>lóxica</a:t>
            </a:r>
            <a:r>
              <a:rPr lang="es-ES" sz="2400" i="1" dirty="0"/>
              <a:t> da </a:t>
            </a:r>
            <a:r>
              <a:rPr lang="es-ES" sz="2400" i="1" dirty="0" err="1"/>
              <a:t>construción</a:t>
            </a:r>
            <a:r>
              <a:rPr lang="es-ES" sz="2400" i="1" dirty="0"/>
              <a:t> e non da procura da </a:t>
            </a:r>
            <a:r>
              <a:rPr lang="es-ES" sz="2400" i="1" dirty="0" err="1"/>
              <a:t>beleza</a:t>
            </a:r>
            <a:r>
              <a:rPr lang="es-ES" sz="2400" i="1" dirty="0"/>
              <a:t> en si.</a:t>
            </a:r>
          </a:p>
          <a:p>
            <a:pPr algn="just"/>
            <a:endParaRPr lang="es-ES" dirty="0"/>
          </a:p>
        </p:txBody>
      </p:sp>
      <p:pic>
        <p:nvPicPr>
          <p:cNvPr id="1026" name="Picture 2" descr="https://chicagology.com/wp-content/themes/revolution-20/postfire/leiterI18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32" y="0"/>
            <a:ext cx="44577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408023" y="6211669"/>
            <a:ext cx="434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 smtClean="0"/>
              <a:t>Leiter</a:t>
            </a:r>
            <a:r>
              <a:rPr lang="gl-ES" dirty="0" smtClean="0"/>
              <a:t> </a:t>
            </a:r>
            <a:r>
              <a:rPr lang="gl-ES" dirty="0" err="1" smtClean="0"/>
              <a:t>Building</a:t>
            </a:r>
            <a:r>
              <a:rPr lang="gl-ES" dirty="0" smtClean="0"/>
              <a:t>. W. Le </a:t>
            </a:r>
            <a:r>
              <a:rPr lang="gl-ES" dirty="0" err="1" smtClean="0"/>
              <a:t>baron</a:t>
            </a:r>
            <a:r>
              <a:rPr lang="gl-ES" dirty="0" smtClean="0"/>
              <a:t> </a:t>
            </a:r>
            <a:r>
              <a:rPr lang="gl-ES" dirty="0" err="1" smtClean="0"/>
              <a:t>Jenney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457064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1451" y="231112"/>
            <a:ext cx="455190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A </a:t>
            </a:r>
            <a:r>
              <a:rPr lang="es-ES" sz="2400" dirty="0" err="1"/>
              <a:t>construción</a:t>
            </a:r>
            <a:r>
              <a:rPr lang="es-ES" sz="2400" dirty="0"/>
              <a:t> en altura, </a:t>
            </a:r>
            <a:r>
              <a:rPr lang="es-ES" sz="2400" dirty="0" err="1"/>
              <a:t>ademais</a:t>
            </a:r>
            <a:r>
              <a:rPr lang="es-ES" sz="2400" dirty="0"/>
              <a:t> de deberse </a:t>
            </a:r>
            <a:r>
              <a:rPr lang="es-ES" sz="2400" dirty="0" err="1"/>
              <a:t>ós</a:t>
            </a:r>
            <a:r>
              <a:rPr lang="es-ES" sz="2400" dirty="0"/>
              <a:t> </a:t>
            </a:r>
            <a:r>
              <a:rPr lang="es-ES" sz="2400" dirty="0" err="1"/>
              <a:t>novos</a:t>
            </a:r>
            <a:r>
              <a:rPr lang="es-ES" sz="2400" dirty="0"/>
              <a:t> </a:t>
            </a:r>
            <a:r>
              <a:rPr lang="es-ES" sz="2400" dirty="0" err="1"/>
              <a:t>materiais</a:t>
            </a:r>
            <a:r>
              <a:rPr lang="es-ES" sz="2400" dirty="0"/>
              <a:t>, ven </a:t>
            </a:r>
            <a:r>
              <a:rPr lang="es-ES" sz="2400" dirty="0" err="1"/>
              <a:t>influída</a:t>
            </a:r>
            <a:r>
              <a:rPr lang="es-ES" sz="2400" dirty="0"/>
              <a:t> polo alto </a:t>
            </a:r>
            <a:r>
              <a:rPr lang="es-ES" sz="2400" dirty="0" err="1"/>
              <a:t>prezo</a:t>
            </a:r>
            <a:r>
              <a:rPr lang="es-ES" sz="2400" dirty="0"/>
              <a:t> dos solares e </a:t>
            </a:r>
            <a:r>
              <a:rPr lang="es-ES" sz="2400" dirty="0" err="1"/>
              <a:t>pola</a:t>
            </a:r>
            <a:r>
              <a:rPr lang="es-ES" sz="2400" dirty="0"/>
              <a:t> aparición do teléfono e o ascensor(1º ascensor en New York en 1868). </a:t>
            </a:r>
            <a:endParaRPr lang="es-ES" sz="2400" dirty="0" smtClean="0"/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smtClean="0"/>
              <a:t>Nace </a:t>
            </a:r>
            <a:r>
              <a:rPr lang="es-ES" sz="2400" dirty="0"/>
              <a:t>en Chicago o </a:t>
            </a:r>
            <a:r>
              <a:rPr lang="es-ES" sz="2400" b="1" dirty="0" err="1"/>
              <a:t>rañaceos</a:t>
            </a:r>
            <a:r>
              <a:rPr lang="es-ES" sz="2400" b="1" dirty="0"/>
              <a:t> </a:t>
            </a:r>
            <a:r>
              <a:rPr lang="es-ES" sz="2400" dirty="0"/>
              <a:t>do s. XIX. O </a:t>
            </a:r>
            <a:r>
              <a:rPr lang="es-ES" sz="2400" dirty="0" err="1"/>
              <a:t>rañaceos</a:t>
            </a:r>
            <a:r>
              <a:rPr lang="es-ES" sz="2400" dirty="0"/>
              <a:t> </a:t>
            </a:r>
            <a:r>
              <a:rPr lang="es-ES" sz="2400" dirty="0" err="1"/>
              <a:t>orixínase</a:t>
            </a:r>
            <a:r>
              <a:rPr lang="es-ES" sz="2400" dirty="0"/>
              <a:t> en relación coa configuración das </a:t>
            </a:r>
            <a:r>
              <a:rPr lang="es-ES" sz="2400" dirty="0" err="1"/>
              <a:t>cidades</a:t>
            </a:r>
            <a:r>
              <a:rPr lang="es-ES" sz="2400" dirty="0"/>
              <a:t> norteamericanas que concentran a </a:t>
            </a:r>
            <a:r>
              <a:rPr lang="es-ES" sz="2400" dirty="0" err="1"/>
              <a:t>actividade</a:t>
            </a:r>
            <a:r>
              <a:rPr lang="es-ES" sz="2400" dirty="0"/>
              <a:t> burocrática e comercial </a:t>
            </a:r>
            <a:r>
              <a:rPr lang="es-ES" sz="2400" dirty="0" err="1"/>
              <a:t>nunha</a:t>
            </a:r>
            <a:r>
              <a:rPr lang="es-ES" sz="2400" dirty="0"/>
              <a:t> área determinada da </a:t>
            </a:r>
            <a:r>
              <a:rPr lang="es-ES" sz="2400" dirty="0" err="1"/>
              <a:t>cidade</a:t>
            </a:r>
            <a:r>
              <a:rPr lang="es-ES" sz="2400" dirty="0"/>
              <a:t> (CBD). </a:t>
            </a:r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r>
              <a:rPr lang="es-ES" sz="2400" dirty="0" smtClean="0"/>
              <a:t>O </a:t>
            </a:r>
            <a:r>
              <a:rPr lang="es-ES" sz="2400" dirty="0" err="1"/>
              <a:t>rañaceos</a:t>
            </a:r>
            <a:r>
              <a:rPr lang="es-ES" sz="2400" dirty="0"/>
              <a:t> alberga </a:t>
            </a:r>
            <a:r>
              <a:rPr lang="es-ES" sz="2400" dirty="0" err="1"/>
              <a:t>unha</a:t>
            </a:r>
            <a:r>
              <a:rPr lang="es-ES" sz="2400" dirty="0"/>
              <a:t> </a:t>
            </a:r>
            <a:r>
              <a:rPr lang="es-ES" sz="2400" dirty="0" err="1"/>
              <a:t>colmea</a:t>
            </a:r>
            <a:r>
              <a:rPr lang="es-ES" sz="2400" dirty="0"/>
              <a:t> de oficinas. </a:t>
            </a:r>
          </a:p>
        </p:txBody>
      </p:sp>
      <p:pic>
        <p:nvPicPr>
          <p:cNvPr id="3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30" y="111546"/>
            <a:ext cx="4957580" cy="661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210260" y="6352320"/>
            <a:ext cx="334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 smtClean="0"/>
              <a:t>Insurance</a:t>
            </a:r>
            <a:r>
              <a:rPr lang="gl-ES" dirty="0" smtClean="0"/>
              <a:t> </a:t>
            </a:r>
            <a:r>
              <a:rPr lang="gl-ES" dirty="0" err="1" smtClean="0"/>
              <a:t>Building</a:t>
            </a:r>
            <a:r>
              <a:rPr lang="gl-ES" dirty="0" smtClean="0"/>
              <a:t>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881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1499" y="361741"/>
            <a:ext cx="506436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err="1"/>
              <a:t>Ademais</a:t>
            </a:r>
            <a:r>
              <a:rPr lang="es-ES" sz="2400" dirty="0"/>
              <a:t>, </a:t>
            </a:r>
            <a:r>
              <a:rPr lang="es-ES" sz="2400" dirty="0" err="1"/>
              <a:t>defínese</a:t>
            </a:r>
            <a:r>
              <a:rPr lang="es-ES" sz="2400" dirty="0"/>
              <a:t> un </a:t>
            </a:r>
            <a:r>
              <a:rPr lang="es-ES" sz="2400" dirty="0" err="1"/>
              <a:t>novo</a:t>
            </a:r>
            <a:r>
              <a:rPr lang="es-ES" sz="2400" dirty="0"/>
              <a:t> tipo de edificio característico da vida norteamericana, o almacén (store), </a:t>
            </a:r>
            <a:r>
              <a:rPr lang="es-ES" sz="2400" dirty="0" err="1"/>
              <a:t>onde</a:t>
            </a:r>
            <a:r>
              <a:rPr lang="es-ES" sz="2400" dirty="0"/>
              <a:t> se concentran os </a:t>
            </a:r>
            <a:r>
              <a:rPr lang="es-ES" sz="2400" dirty="0" err="1"/>
              <a:t>produtos</a:t>
            </a:r>
            <a:r>
              <a:rPr lang="es-ES" sz="2400" dirty="0"/>
              <a:t> destinados á venda que o cliente pode ver directamente, edificio que </a:t>
            </a:r>
            <a:r>
              <a:rPr lang="es-ES" sz="2400" dirty="0" err="1"/>
              <a:t>vai</a:t>
            </a:r>
            <a:r>
              <a:rPr lang="es-ES" sz="2400" dirty="0"/>
              <a:t> servir </a:t>
            </a:r>
            <a:r>
              <a:rPr lang="es-ES" sz="2400" dirty="0" err="1"/>
              <a:t>ó</a:t>
            </a:r>
            <a:r>
              <a:rPr lang="es-ES" sz="2400" dirty="0"/>
              <a:t> </a:t>
            </a:r>
            <a:r>
              <a:rPr lang="es-ES" sz="2400" dirty="0" err="1"/>
              <a:t>mesmo</a:t>
            </a:r>
            <a:r>
              <a:rPr lang="es-ES" sz="2400" dirty="0"/>
              <a:t> tempo de exposición e de oficina</a:t>
            </a:r>
            <a:r>
              <a:rPr lang="es-ES" sz="2400" dirty="0" smtClean="0"/>
              <a:t>.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/>
              <a:t>A </a:t>
            </a:r>
            <a:r>
              <a:rPr lang="es-ES" sz="2400" dirty="0" err="1"/>
              <a:t>primeira</a:t>
            </a:r>
            <a:r>
              <a:rPr lang="es-ES" sz="2400" dirty="0"/>
              <a:t> </a:t>
            </a:r>
            <a:r>
              <a:rPr lang="es-ES" sz="2400" dirty="0" err="1"/>
              <a:t>construción</a:t>
            </a:r>
            <a:r>
              <a:rPr lang="es-ES" sz="2400" dirty="0"/>
              <a:t> </a:t>
            </a:r>
            <a:r>
              <a:rPr lang="es-ES" sz="2400" dirty="0" err="1"/>
              <a:t>feita</a:t>
            </a:r>
            <a:r>
              <a:rPr lang="es-ES" sz="2400" dirty="0"/>
              <a:t> con esqueleto férrico </a:t>
            </a:r>
            <a:r>
              <a:rPr lang="es-ES" sz="2400" dirty="0" err="1"/>
              <a:t>foi</a:t>
            </a:r>
            <a:r>
              <a:rPr lang="es-ES" sz="2400" dirty="0"/>
              <a:t> o Home </a:t>
            </a:r>
            <a:r>
              <a:rPr lang="es-ES" sz="2400" dirty="0" err="1"/>
              <a:t>Insurance</a:t>
            </a:r>
            <a:r>
              <a:rPr lang="es-ES" sz="2400" dirty="0"/>
              <a:t> </a:t>
            </a:r>
            <a:r>
              <a:rPr lang="es-ES" sz="2400" dirty="0" err="1"/>
              <a:t>Building</a:t>
            </a:r>
            <a:r>
              <a:rPr lang="es-ES" sz="2400" dirty="0"/>
              <a:t>, de 1885, un edificio de 12 pisos, obra de Le </a:t>
            </a:r>
            <a:r>
              <a:rPr lang="es-ES" sz="2400" dirty="0" err="1"/>
              <a:t>Baron</a:t>
            </a:r>
            <a:r>
              <a:rPr lang="es-ES" sz="2400" dirty="0"/>
              <a:t> </a:t>
            </a:r>
            <a:r>
              <a:rPr lang="es-ES" sz="2400" dirty="0" err="1"/>
              <a:t>Jenney</a:t>
            </a:r>
            <a:r>
              <a:rPr lang="es-ES" sz="2400" dirty="0"/>
              <a:t>. En 1890 </a:t>
            </a:r>
            <a:r>
              <a:rPr lang="es-ES" sz="2400" dirty="0" err="1"/>
              <a:t>érguese</a:t>
            </a:r>
            <a:r>
              <a:rPr lang="es-ES" sz="2400" dirty="0"/>
              <a:t> o </a:t>
            </a:r>
            <a:r>
              <a:rPr lang="es-ES" sz="2400" dirty="0" err="1"/>
              <a:t>Reliance</a:t>
            </a:r>
            <a:r>
              <a:rPr lang="es-ES" sz="2400" dirty="0"/>
              <a:t> </a:t>
            </a:r>
            <a:r>
              <a:rPr lang="es-ES" sz="2400" dirty="0" err="1"/>
              <a:t>Building</a:t>
            </a:r>
            <a:r>
              <a:rPr lang="es-ES" sz="2400" dirty="0"/>
              <a:t>, de 12 pisos e coa </a:t>
            </a:r>
            <a:r>
              <a:rPr lang="es-ES" sz="2400" dirty="0" err="1"/>
              <a:t>súa</a:t>
            </a:r>
            <a:r>
              <a:rPr lang="es-ES" sz="2400" dirty="0"/>
              <a:t> superficie totalmente acristalada.</a:t>
            </a:r>
          </a:p>
        </p:txBody>
      </p:sp>
      <p:pic>
        <p:nvPicPr>
          <p:cNvPr id="7170" name="Picture 2" descr="https://upload.wikimedia.org/wikipedia/commons/thumb/1/17/2010-03-03_1872x2808_chicago_reliance_building.jpg/250px-2010-03-03_1872x2808_chicago_reliance_bui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681" y="-7797"/>
            <a:ext cx="4577198" cy="686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280598" y="6521380"/>
            <a:ext cx="219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 smtClean="0"/>
              <a:t>Reliance</a:t>
            </a:r>
            <a:r>
              <a:rPr lang="gl-ES" dirty="0" smtClean="0"/>
              <a:t> </a:t>
            </a:r>
            <a:r>
              <a:rPr lang="gl-ES" dirty="0" err="1" smtClean="0"/>
              <a:t>Building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1912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40804"/>
            <a:ext cx="4803113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O fundador da </a:t>
            </a:r>
            <a:r>
              <a:rPr lang="es-ES" sz="2400" dirty="0" err="1"/>
              <a:t>Escola</a:t>
            </a:r>
            <a:r>
              <a:rPr lang="es-ES" sz="2400" dirty="0"/>
              <a:t> de Chicago </a:t>
            </a:r>
            <a:r>
              <a:rPr lang="es-ES" sz="2400" dirty="0" err="1"/>
              <a:t>foi</a:t>
            </a:r>
            <a:r>
              <a:rPr lang="es-ES" sz="2400" dirty="0"/>
              <a:t> </a:t>
            </a:r>
            <a:r>
              <a:rPr lang="es-ES" sz="2400" b="1" dirty="0"/>
              <a:t>H.H. Richardson. </a:t>
            </a:r>
            <a:endParaRPr lang="es-ES" sz="2400" b="1" dirty="0" smtClean="0"/>
          </a:p>
          <a:p>
            <a:pPr algn="just"/>
            <a:endParaRPr lang="es-ES" sz="800" b="1" dirty="0" smtClean="0"/>
          </a:p>
          <a:p>
            <a:pPr algn="just"/>
            <a:r>
              <a:rPr lang="es-ES" sz="2400" dirty="0" smtClean="0"/>
              <a:t>A </a:t>
            </a:r>
            <a:r>
              <a:rPr lang="es-ES" sz="2400" dirty="0" err="1"/>
              <a:t>súa</a:t>
            </a:r>
            <a:r>
              <a:rPr lang="es-ES" sz="2400" dirty="0"/>
              <a:t> formación </a:t>
            </a:r>
            <a:r>
              <a:rPr lang="es-ES" sz="2400" dirty="0" err="1"/>
              <a:t>desenvólvese</a:t>
            </a:r>
            <a:r>
              <a:rPr lang="es-ES" sz="2400" dirty="0"/>
              <a:t> en París, polo que nos </a:t>
            </a:r>
            <a:r>
              <a:rPr lang="es-ES" sz="2400" dirty="0" err="1"/>
              <a:t>seus</a:t>
            </a:r>
            <a:r>
              <a:rPr lang="es-ES" sz="2400" dirty="0"/>
              <a:t> edificios se poden observar </a:t>
            </a:r>
            <a:r>
              <a:rPr lang="es-ES" sz="2400" dirty="0" err="1"/>
              <a:t>certas</a:t>
            </a:r>
            <a:r>
              <a:rPr lang="es-ES" sz="2400" dirty="0"/>
              <a:t> influencias como o </a:t>
            </a:r>
            <a:r>
              <a:rPr lang="es-ES" sz="2400" dirty="0" err="1"/>
              <a:t>revestimento</a:t>
            </a:r>
            <a:r>
              <a:rPr lang="es-ES" sz="2400" dirty="0"/>
              <a:t> de </a:t>
            </a:r>
            <a:r>
              <a:rPr lang="es-ES" sz="2400" dirty="0" err="1"/>
              <a:t>pedras</a:t>
            </a:r>
            <a:r>
              <a:rPr lang="es-ES" sz="2400" dirty="0"/>
              <a:t> de </a:t>
            </a:r>
            <a:r>
              <a:rPr lang="es-ES" sz="2400" dirty="0" err="1"/>
              <a:t>cores</a:t>
            </a:r>
            <a:r>
              <a:rPr lang="es-ES" sz="2400" dirty="0"/>
              <a:t> e o </a:t>
            </a:r>
            <a:r>
              <a:rPr lang="es-ES" sz="2400" dirty="0" err="1"/>
              <a:t>emprego</a:t>
            </a:r>
            <a:r>
              <a:rPr lang="es-ES" sz="2400" dirty="0"/>
              <a:t> de arquerías de medio punto (propias do románico francés). </a:t>
            </a:r>
            <a:endParaRPr lang="es-ES" sz="2400" dirty="0" smtClean="0"/>
          </a:p>
          <a:p>
            <a:pPr algn="just"/>
            <a:endParaRPr lang="es-ES" sz="800" dirty="0"/>
          </a:p>
          <a:p>
            <a:pPr algn="just"/>
            <a:r>
              <a:rPr lang="es-ES" sz="2400" dirty="0" smtClean="0"/>
              <a:t>Richardson </a:t>
            </a:r>
            <a:r>
              <a:rPr lang="es-ES" sz="2400" dirty="0"/>
              <a:t>introduce un grande ventanal vertical que abarca varios pisos. </a:t>
            </a:r>
            <a:endParaRPr lang="es-ES" sz="2400" dirty="0" smtClean="0"/>
          </a:p>
          <a:p>
            <a:pPr algn="just"/>
            <a:endParaRPr lang="es-ES" sz="800" dirty="0"/>
          </a:p>
          <a:p>
            <a:pPr algn="just"/>
            <a:r>
              <a:rPr lang="es-ES" sz="2400" dirty="0" err="1" smtClean="0"/>
              <a:t>Unha</a:t>
            </a:r>
            <a:r>
              <a:rPr lang="es-ES" sz="2400" dirty="0" smtClean="0"/>
              <a:t> </a:t>
            </a:r>
            <a:r>
              <a:rPr lang="es-ES" sz="2400" dirty="0"/>
              <a:t>das </a:t>
            </a:r>
            <a:r>
              <a:rPr lang="es-ES" sz="2400" dirty="0" err="1"/>
              <a:t>súas</a:t>
            </a:r>
            <a:r>
              <a:rPr lang="es-ES" sz="2400" dirty="0"/>
              <a:t> obras </a:t>
            </a:r>
            <a:r>
              <a:rPr lang="es-ES" sz="2400" dirty="0" err="1"/>
              <a:t>máis</a:t>
            </a:r>
            <a:r>
              <a:rPr lang="es-ES" sz="2400" dirty="0"/>
              <a:t> destacadas son os Almacenes Marshall, o 1º Store, que se caracteriza </a:t>
            </a:r>
            <a:r>
              <a:rPr lang="es-ES" sz="2400" dirty="0" err="1"/>
              <a:t>pola</a:t>
            </a:r>
            <a:r>
              <a:rPr lang="es-ES" sz="2400" dirty="0"/>
              <a:t> pureza arquitectónica.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273" y="448984"/>
            <a:ext cx="7102455" cy="60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773" y="117693"/>
            <a:ext cx="55667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Louis Sullivan, </a:t>
            </a:r>
            <a:r>
              <a:rPr lang="es-ES" sz="2400" dirty="0"/>
              <a:t>discípulo de Richardson, considerado como un dos </a:t>
            </a:r>
            <a:r>
              <a:rPr lang="es-ES" sz="2400" dirty="0" err="1"/>
              <a:t>pioneiros</a:t>
            </a:r>
            <a:r>
              <a:rPr lang="es-ES" sz="2400" dirty="0"/>
              <a:t> do funcionalismo. </a:t>
            </a:r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err="1" smtClean="0"/>
              <a:t>Constrúe</a:t>
            </a:r>
            <a:r>
              <a:rPr lang="es-ES" sz="2400" dirty="0" smtClean="0"/>
              <a:t> </a:t>
            </a:r>
            <a:r>
              <a:rPr lang="es-ES" sz="2400" dirty="0" err="1"/>
              <a:t>rañaceos</a:t>
            </a:r>
            <a:r>
              <a:rPr lang="es-ES" sz="2400" dirty="0"/>
              <a:t> </a:t>
            </a:r>
            <a:r>
              <a:rPr lang="es-ES" sz="2400" dirty="0" err="1"/>
              <a:t>cunha</a:t>
            </a:r>
            <a:r>
              <a:rPr lang="es-ES" sz="2400" dirty="0"/>
              <a:t> forma definida, un grande bloque vertical (</a:t>
            </a:r>
            <a:r>
              <a:rPr lang="es-ES" sz="2400" dirty="0" err="1"/>
              <a:t>desexo</a:t>
            </a:r>
            <a:r>
              <a:rPr lang="es-ES" sz="2400" dirty="0"/>
              <a:t> de resaltar a </a:t>
            </a:r>
            <a:r>
              <a:rPr lang="es-ES" sz="2400" dirty="0" err="1"/>
              <a:t>verticalidade</a:t>
            </a:r>
            <a:r>
              <a:rPr lang="es-ES" sz="2400" dirty="0"/>
              <a:t> do edificio, </a:t>
            </a:r>
            <a:r>
              <a:rPr lang="es-ES" sz="2400" dirty="0" err="1"/>
              <a:t>cun</a:t>
            </a:r>
            <a:r>
              <a:rPr lang="es-ES" sz="2400" dirty="0"/>
              <a:t> </a:t>
            </a:r>
            <a:r>
              <a:rPr lang="es-ES" sz="2400" dirty="0" err="1"/>
              <a:t>amplo</a:t>
            </a:r>
            <a:r>
              <a:rPr lang="es-ES" sz="2400" dirty="0"/>
              <a:t> </a:t>
            </a:r>
            <a:r>
              <a:rPr lang="es-ES" sz="2400" dirty="0" err="1"/>
              <a:t>movemento</a:t>
            </a:r>
            <a:r>
              <a:rPr lang="es-ES" sz="2400" dirty="0"/>
              <a:t> cara arriba), </a:t>
            </a:r>
            <a:r>
              <a:rPr lang="es-ES" sz="2400" dirty="0" err="1"/>
              <a:t>cun</a:t>
            </a:r>
            <a:r>
              <a:rPr lang="es-ES" sz="2400" dirty="0"/>
              <a:t> piso </a:t>
            </a:r>
            <a:r>
              <a:rPr lang="es-ES" sz="2400" dirty="0" err="1"/>
              <a:t>baixo</a:t>
            </a:r>
            <a:r>
              <a:rPr lang="es-ES" sz="2400" dirty="0"/>
              <a:t> e ático que </a:t>
            </a:r>
            <a:r>
              <a:rPr lang="es-ES" sz="2400" dirty="0" err="1"/>
              <a:t>impoñen</a:t>
            </a:r>
            <a:r>
              <a:rPr lang="es-ES" sz="2400" dirty="0"/>
              <a:t> </a:t>
            </a:r>
            <a:r>
              <a:rPr lang="es-ES" sz="2400" dirty="0" err="1"/>
              <a:t>unha</a:t>
            </a:r>
            <a:r>
              <a:rPr lang="es-ES" sz="2400" dirty="0"/>
              <a:t> </a:t>
            </a:r>
            <a:r>
              <a:rPr lang="es-ES" sz="2400" dirty="0" err="1"/>
              <a:t>liña</a:t>
            </a:r>
            <a:r>
              <a:rPr lang="es-ES" sz="2400" dirty="0"/>
              <a:t> horizontal (composición tripartita como </a:t>
            </a:r>
            <a:r>
              <a:rPr lang="es-ES" sz="2400" dirty="0" err="1"/>
              <a:t>unha</a:t>
            </a:r>
            <a:r>
              <a:rPr lang="es-ES" sz="2400" dirty="0"/>
              <a:t> columna clásica: basa, fuste e capitel) con </a:t>
            </a:r>
            <a:r>
              <a:rPr lang="es-ES" sz="2400" dirty="0" err="1"/>
              <a:t>fiestras</a:t>
            </a:r>
            <a:r>
              <a:rPr lang="es-ES" sz="2400" dirty="0"/>
              <a:t> ordenadas verticalmente. </a:t>
            </a:r>
            <a:endParaRPr lang="es-ES" sz="2400" dirty="0" smtClean="0"/>
          </a:p>
          <a:p>
            <a:pPr algn="just"/>
            <a:r>
              <a:rPr lang="es-ES" sz="2400" dirty="0" err="1" smtClean="0"/>
              <a:t>Serven</a:t>
            </a:r>
            <a:endParaRPr lang="es-ES" sz="2400" dirty="0"/>
          </a:p>
        </p:txBody>
      </p:sp>
      <p:pic>
        <p:nvPicPr>
          <p:cNvPr id="1024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423" y="-1"/>
            <a:ext cx="5123197" cy="68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918857" y="5978769"/>
            <a:ext cx="253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 smtClean="0"/>
              <a:t>Wainwright</a:t>
            </a:r>
            <a:r>
              <a:rPr lang="gl-ES" dirty="0" smtClean="0"/>
              <a:t> </a:t>
            </a:r>
            <a:r>
              <a:rPr lang="gl-ES" dirty="0" err="1" smtClean="0"/>
              <a:t>Building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4249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1499" y="633046"/>
            <a:ext cx="44112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err="1" smtClean="0"/>
              <a:t>Serven</a:t>
            </a:r>
            <a:r>
              <a:rPr lang="es-ES" sz="2400" dirty="0" smtClean="0"/>
              <a:t> como </a:t>
            </a:r>
            <a:r>
              <a:rPr lang="es-ES" sz="2400" dirty="0" err="1" smtClean="0"/>
              <a:t>exemplos</a:t>
            </a:r>
            <a:r>
              <a:rPr lang="es-ES" sz="2400" dirty="0" smtClean="0"/>
              <a:t> o </a:t>
            </a:r>
            <a:r>
              <a:rPr lang="es-ES" sz="2400" dirty="0" err="1" smtClean="0"/>
              <a:t>Wainwright</a:t>
            </a:r>
            <a:r>
              <a:rPr lang="es-ES" sz="2400" dirty="0" smtClean="0"/>
              <a:t> </a:t>
            </a:r>
            <a:r>
              <a:rPr lang="es-ES" sz="2400" dirty="0" err="1" smtClean="0"/>
              <a:t>Building</a:t>
            </a:r>
            <a:r>
              <a:rPr lang="es-ES" sz="2400" dirty="0" smtClean="0"/>
              <a:t> en San Luís, </a:t>
            </a:r>
            <a:r>
              <a:rPr lang="es-ES" sz="2400" dirty="0" err="1" smtClean="0"/>
              <a:t>ou</a:t>
            </a:r>
            <a:r>
              <a:rPr lang="es-ES" sz="2400" dirty="0" smtClean="0"/>
              <a:t> o </a:t>
            </a:r>
            <a:r>
              <a:rPr lang="es-ES" sz="2400" dirty="0" err="1" smtClean="0"/>
              <a:t>Guaranty</a:t>
            </a:r>
            <a:r>
              <a:rPr lang="es-ES" sz="2400" dirty="0" smtClean="0"/>
              <a:t> </a:t>
            </a:r>
            <a:r>
              <a:rPr lang="es-ES" sz="2400" dirty="0" err="1" smtClean="0"/>
              <a:t>Building</a:t>
            </a:r>
            <a:r>
              <a:rPr lang="es-ES" sz="2400" dirty="0" smtClean="0"/>
              <a:t> de </a:t>
            </a:r>
            <a:r>
              <a:rPr lang="es-ES" sz="2400" dirty="0" err="1" smtClean="0"/>
              <a:t>Buffalo</a:t>
            </a:r>
            <a:r>
              <a:rPr lang="es-ES" sz="2400" dirty="0" smtClean="0"/>
              <a:t>. 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 err="1" smtClean="0"/>
              <a:t>Tamén</a:t>
            </a:r>
            <a:r>
              <a:rPr lang="es-ES" sz="2400" dirty="0" smtClean="0"/>
              <a:t> </a:t>
            </a:r>
            <a:r>
              <a:rPr lang="es-ES" sz="2400" dirty="0" err="1" smtClean="0"/>
              <a:t>construíu</a:t>
            </a:r>
            <a:r>
              <a:rPr lang="es-ES" sz="2400" dirty="0" smtClean="0"/>
              <a:t> en Chicago o Carson Store, que </a:t>
            </a:r>
            <a:r>
              <a:rPr lang="es-ES" sz="2400" dirty="0" err="1" smtClean="0"/>
              <a:t>atende</a:t>
            </a:r>
            <a:r>
              <a:rPr lang="es-ES" sz="2400" dirty="0" smtClean="0"/>
              <a:t> </a:t>
            </a:r>
            <a:r>
              <a:rPr lang="es-ES" sz="2400" dirty="0" err="1" smtClean="0"/>
              <a:t>ó</a:t>
            </a:r>
            <a:r>
              <a:rPr lang="es-ES" sz="2400" dirty="0" smtClean="0"/>
              <a:t> </a:t>
            </a:r>
            <a:r>
              <a:rPr lang="es-ES" sz="2400" dirty="0" err="1" smtClean="0"/>
              <a:t>seu</a:t>
            </a:r>
            <a:r>
              <a:rPr lang="es-ES" sz="2400" dirty="0" smtClean="0"/>
              <a:t> carácter de almacén, polo que priva a </a:t>
            </a:r>
            <a:r>
              <a:rPr lang="es-ES" sz="2400" dirty="0" err="1" smtClean="0"/>
              <a:t>horizontalidade</a:t>
            </a:r>
            <a:r>
              <a:rPr lang="es-ES" sz="2400" dirty="0" smtClean="0"/>
              <a:t> e </a:t>
            </a:r>
            <a:r>
              <a:rPr lang="es-ES" sz="2400" dirty="0" err="1" smtClean="0"/>
              <a:t>onde</a:t>
            </a:r>
            <a:r>
              <a:rPr lang="es-ES" sz="2400" dirty="0" smtClean="0"/>
              <a:t> chama a atención a disposición apaisada das </a:t>
            </a:r>
            <a:r>
              <a:rPr lang="es-ES" sz="2400" dirty="0" err="1" smtClean="0"/>
              <a:t>fiestras</a:t>
            </a:r>
            <a:r>
              <a:rPr lang="es-ES" sz="2400" dirty="0" smtClean="0"/>
              <a:t>.</a:t>
            </a:r>
            <a:endParaRPr lang="es-ES" sz="2400" dirty="0"/>
          </a:p>
        </p:txBody>
      </p:sp>
      <p:pic>
        <p:nvPicPr>
          <p:cNvPr id="11266" name="Picture 2" descr="https://www.metalocus.es/sites/default/files/metalocus_louis_sullivan_carson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5" y="426824"/>
            <a:ext cx="7285755" cy="627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838848" y="6420897"/>
            <a:ext cx="241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Almacéns </a:t>
            </a:r>
            <a:r>
              <a:rPr lang="gl-ES" dirty="0" err="1" smtClean="0"/>
              <a:t>Carson</a:t>
            </a:r>
            <a:r>
              <a:rPr lang="gl-ES" dirty="0" smtClean="0"/>
              <a:t>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65611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5795" y="117693"/>
            <a:ext cx="470262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A  Revolución técnica da Revolución industrial ven acompañada </a:t>
            </a:r>
            <a:r>
              <a:rPr lang="es-ES" sz="2400" dirty="0" err="1"/>
              <a:t>dunha</a:t>
            </a:r>
            <a:r>
              <a:rPr lang="es-ES" sz="2400" dirty="0"/>
              <a:t> revolución arquitectónica. </a:t>
            </a:r>
            <a:endParaRPr lang="es-ES" sz="2400" dirty="0" smtClean="0"/>
          </a:p>
          <a:p>
            <a:pPr algn="just"/>
            <a:r>
              <a:rPr lang="es-ES" sz="2400" dirty="0" err="1" smtClean="0"/>
              <a:t>Na</a:t>
            </a:r>
            <a:r>
              <a:rPr lang="es-ES" sz="2400" dirty="0" smtClean="0"/>
              <a:t> </a:t>
            </a:r>
            <a:r>
              <a:rPr lang="es-ES" sz="2400" dirty="0"/>
              <a:t>nova </a:t>
            </a:r>
            <a:r>
              <a:rPr lang="es-ES" sz="2400" dirty="0" err="1"/>
              <a:t>construción</a:t>
            </a:r>
            <a:r>
              <a:rPr lang="es-ES" sz="2400" dirty="0"/>
              <a:t>, o mecánico substituirá </a:t>
            </a:r>
            <a:r>
              <a:rPr lang="es-ES" sz="2400" dirty="0" err="1"/>
              <a:t>ó</a:t>
            </a:r>
            <a:r>
              <a:rPr lang="es-ES" sz="2400" dirty="0"/>
              <a:t> </a:t>
            </a:r>
            <a:r>
              <a:rPr lang="es-ES" sz="2400" dirty="0" err="1"/>
              <a:t>albanel</a:t>
            </a:r>
            <a:r>
              <a:rPr lang="es-ES" sz="2400" dirty="0"/>
              <a:t> e o </a:t>
            </a:r>
            <a:r>
              <a:rPr lang="es-ES" sz="2400" dirty="0" err="1"/>
              <a:t>enxeñeiro</a:t>
            </a:r>
            <a:r>
              <a:rPr lang="es-ES" sz="2400" dirty="0"/>
              <a:t> </a:t>
            </a:r>
            <a:r>
              <a:rPr lang="es-ES" sz="2400" dirty="0" err="1"/>
              <a:t>ó</a:t>
            </a:r>
            <a:r>
              <a:rPr lang="es-ES" sz="2400" dirty="0"/>
              <a:t> arquitecto. </a:t>
            </a:r>
            <a:endParaRPr lang="es-ES" sz="2400" dirty="0" smtClean="0"/>
          </a:p>
          <a:p>
            <a:pPr algn="just"/>
            <a:r>
              <a:rPr lang="es-ES" sz="2400" dirty="0" smtClean="0"/>
              <a:t>Henry </a:t>
            </a:r>
            <a:r>
              <a:rPr lang="es-ES" sz="2400" dirty="0" err="1"/>
              <a:t>Labrouste</a:t>
            </a:r>
            <a:r>
              <a:rPr lang="es-ES" sz="2400" dirty="0"/>
              <a:t>, profesor de H.H. Richardson, será o </a:t>
            </a:r>
            <a:r>
              <a:rPr lang="es-ES" sz="2400" dirty="0" err="1"/>
              <a:t>pioneiro</a:t>
            </a:r>
            <a:r>
              <a:rPr lang="es-ES" sz="2400" dirty="0"/>
              <a:t> en combinar o talento de arquitecto </a:t>
            </a:r>
            <a:r>
              <a:rPr lang="es-ES" sz="2400" dirty="0" err="1"/>
              <a:t>co</a:t>
            </a:r>
            <a:r>
              <a:rPr lang="es-ES" sz="2400" dirty="0"/>
              <a:t> de </a:t>
            </a:r>
            <a:r>
              <a:rPr lang="es-ES" sz="2400" dirty="0" err="1"/>
              <a:t>enxeñeiro</a:t>
            </a:r>
            <a:r>
              <a:rPr lang="es-ES" sz="2400" dirty="0"/>
              <a:t>. </a:t>
            </a:r>
            <a:r>
              <a:rPr lang="es-ES" sz="2400" dirty="0" err="1"/>
              <a:t>Na</a:t>
            </a:r>
            <a:r>
              <a:rPr lang="es-ES" sz="2400" dirty="0"/>
              <a:t> Biblioteca de </a:t>
            </a:r>
            <a:r>
              <a:rPr lang="es-ES" sz="2400" dirty="0" err="1"/>
              <a:t>Sainte</a:t>
            </a:r>
            <a:r>
              <a:rPr lang="es-ES" sz="2400" dirty="0"/>
              <a:t> </a:t>
            </a:r>
            <a:r>
              <a:rPr lang="es-ES" sz="2400" dirty="0" err="1"/>
              <a:t>Geneviéve</a:t>
            </a:r>
            <a:r>
              <a:rPr lang="es-ES" sz="2400" dirty="0"/>
              <a:t> de París en 1850 </a:t>
            </a:r>
            <a:r>
              <a:rPr lang="es-ES" sz="2400" dirty="0" err="1"/>
              <a:t>utilizou</a:t>
            </a:r>
            <a:r>
              <a:rPr lang="es-ES" sz="2400" dirty="0"/>
              <a:t> </a:t>
            </a:r>
            <a:r>
              <a:rPr lang="es-ES" sz="2400" dirty="0" smtClean="0"/>
              <a:t>por 1ª vez </a:t>
            </a:r>
            <a:r>
              <a:rPr lang="es-ES" sz="2400" dirty="0" err="1" smtClean="0"/>
              <a:t>unha</a:t>
            </a:r>
            <a:r>
              <a:rPr lang="es-ES" sz="2400" dirty="0" smtClean="0"/>
              <a:t> </a:t>
            </a:r>
            <a:r>
              <a:rPr lang="es-ES" sz="2400" dirty="0" err="1"/>
              <a:t>estrutura</a:t>
            </a:r>
            <a:r>
              <a:rPr lang="es-ES" sz="2400" dirty="0"/>
              <a:t> de fundición e ferro </a:t>
            </a:r>
            <a:r>
              <a:rPr lang="es-ES" sz="2400" dirty="0" err="1"/>
              <a:t>forxado</a:t>
            </a:r>
            <a:r>
              <a:rPr lang="es-ES" sz="2400" dirty="0"/>
              <a:t> desde os cimentos ata a </a:t>
            </a:r>
            <a:r>
              <a:rPr lang="es-ES" sz="2400" dirty="0" err="1" smtClean="0"/>
              <a:t>cuberta</a:t>
            </a:r>
            <a:r>
              <a:rPr lang="es-ES" sz="2400" dirty="0" smtClean="0"/>
              <a:t>.</a:t>
            </a:r>
          </a:p>
          <a:p>
            <a:pPr algn="just"/>
            <a:r>
              <a:rPr lang="es-ES" sz="2400" dirty="0"/>
              <a:t>A</a:t>
            </a:r>
            <a:r>
              <a:rPr lang="es-ES" sz="2400" dirty="0" smtClean="0"/>
              <a:t> </a:t>
            </a:r>
            <a:r>
              <a:rPr lang="es-ES" sz="2400" dirty="0" err="1"/>
              <a:t>súa</a:t>
            </a:r>
            <a:r>
              <a:rPr lang="es-ES" sz="2400" dirty="0"/>
              <a:t> grande obra </a:t>
            </a:r>
            <a:r>
              <a:rPr lang="es-ES" sz="2400" dirty="0" err="1"/>
              <a:t>foi</a:t>
            </a:r>
            <a:r>
              <a:rPr lang="es-ES" sz="2400" dirty="0"/>
              <a:t> a Biblioteca Nacional de París, 1868-1878, </a:t>
            </a:r>
            <a:r>
              <a:rPr lang="es-ES" sz="2400" dirty="0" err="1"/>
              <a:t>onde</a:t>
            </a:r>
            <a:r>
              <a:rPr lang="es-ES" sz="2400" dirty="0"/>
              <a:t> </a:t>
            </a:r>
            <a:r>
              <a:rPr lang="es-ES" sz="2400" dirty="0" err="1"/>
              <a:t>unhas</a:t>
            </a:r>
            <a:r>
              <a:rPr lang="es-ES" sz="2400" dirty="0"/>
              <a:t> delgadas columnas </a:t>
            </a:r>
            <a:r>
              <a:rPr lang="es-ES" sz="2400" dirty="0" err="1"/>
              <a:t>sosteñen</a:t>
            </a:r>
            <a:r>
              <a:rPr lang="es-ES" sz="2400" dirty="0"/>
              <a:t> a </a:t>
            </a:r>
            <a:r>
              <a:rPr lang="es-ES" sz="2400" dirty="0" err="1"/>
              <a:t>cristaleira</a:t>
            </a:r>
            <a:r>
              <a:rPr lang="es-ES" sz="2400" dirty="0"/>
              <a:t> da sala de </a:t>
            </a:r>
            <a:r>
              <a:rPr lang="es-ES" sz="2400" dirty="0" smtClean="0"/>
              <a:t>lecturas.</a:t>
            </a: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731" y="846869"/>
            <a:ext cx="7197958" cy="528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8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9704" y="0"/>
            <a:ext cx="44545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A </a:t>
            </a:r>
            <a:r>
              <a:rPr lang="es-ES" sz="2400" dirty="0" smtClean="0"/>
              <a:t>Arquitectura </a:t>
            </a:r>
            <a:r>
              <a:rPr lang="es-ES" sz="2400" dirty="0" err="1" smtClean="0"/>
              <a:t>vai</a:t>
            </a:r>
            <a:r>
              <a:rPr lang="es-ES" sz="2400" dirty="0" smtClean="0"/>
              <a:t> incorporar </a:t>
            </a:r>
            <a:r>
              <a:rPr lang="es-ES" sz="2400" dirty="0" err="1" smtClean="0"/>
              <a:t>novos</a:t>
            </a:r>
            <a:r>
              <a:rPr lang="es-ES" sz="2400" dirty="0"/>
              <a:t> </a:t>
            </a:r>
            <a:r>
              <a:rPr lang="es-ES" sz="2400" dirty="0" err="1" smtClean="0"/>
              <a:t>materiais</a:t>
            </a:r>
            <a:r>
              <a:rPr lang="es-ES" sz="2400" dirty="0" smtClean="0"/>
              <a:t> </a:t>
            </a:r>
            <a:r>
              <a:rPr lang="es-ES" sz="2400" dirty="0" smtClean="0"/>
              <a:t>na </a:t>
            </a:r>
            <a:r>
              <a:rPr lang="es-ES" sz="2400" dirty="0" err="1" smtClean="0"/>
              <a:t>construción</a:t>
            </a:r>
            <a:r>
              <a:rPr lang="es-ES" sz="2400" dirty="0"/>
              <a:t> </a:t>
            </a:r>
            <a:r>
              <a:rPr lang="es-ES" sz="2400" dirty="0" smtClean="0"/>
              <a:t>como o </a:t>
            </a:r>
          </a:p>
          <a:p>
            <a:pPr algn="just"/>
            <a:endParaRPr lang="es-ES" sz="2400" dirty="0" smtClean="0"/>
          </a:p>
          <a:p>
            <a:pPr marL="342900" indent="-342900" algn="just">
              <a:buFontTx/>
              <a:buChar char="-"/>
            </a:pPr>
            <a:r>
              <a:rPr lang="es-ES" sz="2400" b="1" dirty="0" smtClean="0"/>
              <a:t> ferro </a:t>
            </a:r>
            <a:r>
              <a:rPr lang="es-ES" sz="2400" b="1" dirty="0" err="1" smtClean="0"/>
              <a:t>forxado</a:t>
            </a:r>
            <a:r>
              <a:rPr lang="es-ES" sz="2400" b="1" dirty="0" smtClean="0"/>
              <a:t>,</a:t>
            </a:r>
          </a:p>
          <a:p>
            <a:pPr marL="342900" indent="-342900" algn="just">
              <a:buFontTx/>
              <a:buChar char="-"/>
            </a:pPr>
            <a:r>
              <a:rPr lang="es-ES" sz="2400" b="1" dirty="0" smtClean="0"/>
              <a:t>o </a:t>
            </a:r>
            <a:r>
              <a:rPr lang="es-ES" sz="2400" b="1" dirty="0" err="1" smtClean="0"/>
              <a:t>formigón</a:t>
            </a:r>
            <a:r>
              <a:rPr lang="es-ES" sz="2400" b="1" dirty="0" smtClean="0"/>
              <a:t> armado </a:t>
            </a:r>
          </a:p>
          <a:p>
            <a:pPr marL="342900" indent="-342900" algn="just">
              <a:buFontTx/>
              <a:buChar char="-"/>
            </a:pPr>
            <a:r>
              <a:rPr lang="es-ES" sz="2400" b="1" dirty="0" smtClean="0"/>
              <a:t>o cristal </a:t>
            </a:r>
          </a:p>
          <a:p>
            <a:pPr marL="342900" indent="-342900" algn="just">
              <a:buFontTx/>
              <a:buChar char="-"/>
            </a:pPr>
            <a:endParaRPr lang="es-ES" sz="2400" b="1" dirty="0"/>
          </a:p>
          <a:p>
            <a:pPr algn="just"/>
            <a:r>
              <a:rPr lang="es-ES" sz="2400" dirty="0" err="1" smtClean="0"/>
              <a:t>Estes</a:t>
            </a:r>
            <a:r>
              <a:rPr lang="es-ES" sz="2400" dirty="0" smtClean="0"/>
              <a:t> </a:t>
            </a:r>
            <a:r>
              <a:rPr lang="es-ES" sz="2400" dirty="0" err="1" smtClean="0"/>
              <a:t>esixen</a:t>
            </a:r>
            <a:r>
              <a:rPr lang="es-ES" sz="2400" dirty="0" smtClean="0"/>
              <a:t> novas técnicas como o remachado, soldado, moldeado... </a:t>
            </a:r>
          </a:p>
          <a:p>
            <a:pPr algn="just"/>
            <a:endParaRPr lang="es-ES" sz="2400" dirty="0" smtClean="0"/>
          </a:p>
          <a:p>
            <a:pPr algn="just"/>
            <a:r>
              <a:rPr lang="es-ES" sz="2400" dirty="0" err="1" smtClean="0"/>
              <a:t>Iníciase</a:t>
            </a:r>
            <a:r>
              <a:rPr lang="es-ES" sz="2400" dirty="0" smtClean="0"/>
              <a:t> </a:t>
            </a:r>
            <a:r>
              <a:rPr lang="es-ES" sz="2400" dirty="0" err="1" smtClean="0"/>
              <a:t>ademais</a:t>
            </a:r>
            <a:r>
              <a:rPr lang="es-ES" sz="2400" dirty="0" smtClean="0"/>
              <a:t> a </a:t>
            </a:r>
            <a:r>
              <a:rPr lang="es-ES" sz="2400" b="1" dirty="0" smtClean="0"/>
              <a:t>prefabricación</a:t>
            </a:r>
          </a:p>
          <a:p>
            <a:pPr algn="just"/>
            <a:r>
              <a:rPr lang="es-ES" sz="2400" dirty="0" smtClean="0"/>
              <a:t> de elementos  arquitectónicos, que se fan no </a:t>
            </a:r>
            <a:r>
              <a:rPr lang="es-ES" sz="2400" dirty="0" err="1" smtClean="0"/>
              <a:t>obradoiro</a:t>
            </a:r>
            <a:r>
              <a:rPr lang="es-ES" sz="2400" dirty="0" smtClean="0"/>
              <a:t> e se montan a pe de obra.</a:t>
            </a:r>
            <a:endParaRPr lang="es-ES" sz="2400" dirty="0"/>
          </a:p>
        </p:txBody>
      </p:sp>
      <p:pic>
        <p:nvPicPr>
          <p:cNvPr id="4098" name="Picture 2" descr="https://mywowo.net/media/images/cache/madrid_parco_el_retiro_02_palacio_de_cristal_jpg_1200_630_cover_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98" y="3467283"/>
            <a:ext cx="6458510" cy="339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vrevista.files.wordpress.com/2020/04/dsc5241.jpg?w=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063" y="0"/>
            <a:ext cx="5093643" cy="340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53" y="252546"/>
            <a:ext cx="8648488" cy="614991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5793" y="1250009"/>
            <a:ext cx="33440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/>
              <a:t>O Ferro:</a:t>
            </a:r>
          </a:p>
          <a:p>
            <a:pPr algn="just"/>
            <a:r>
              <a:rPr lang="es-ES" sz="2400" dirty="0" smtClean="0"/>
              <a:t>A </a:t>
            </a:r>
            <a:r>
              <a:rPr lang="es-ES" sz="2400" dirty="0" err="1"/>
              <a:t>produción</a:t>
            </a:r>
            <a:r>
              <a:rPr lang="es-ES" sz="2400" dirty="0"/>
              <a:t> masiva de ferro en Inglaterra, a partir da Revolución Industrial, </a:t>
            </a:r>
            <a:r>
              <a:rPr lang="es-ES" sz="2400" dirty="0" err="1"/>
              <a:t>xeneralizou</a:t>
            </a:r>
            <a:r>
              <a:rPr lang="es-ES" sz="2400" dirty="0"/>
              <a:t> a </a:t>
            </a:r>
            <a:r>
              <a:rPr lang="es-ES" sz="2400" dirty="0" err="1"/>
              <a:t>súa</a:t>
            </a:r>
            <a:r>
              <a:rPr lang="es-ES" sz="2400" dirty="0"/>
              <a:t> utilización na </a:t>
            </a:r>
            <a:r>
              <a:rPr lang="es-ES" sz="2400" b="1" dirty="0" err="1"/>
              <a:t>construción</a:t>
            </a:r>
            <a:r>
              <a:rPr lang="es-ES" sz="2400" b="1" dirty="0"/>
              <a:t> de </a:t>
            </a:r>
            <a:r>
              <a:rPr lang="es-ES" sz="2400" b="1" dirty="0" err="1"/>
              <a:t>pontes</a:t>
            </a:r>
            <a:r>
              <a:rPr lang="es-ES" sz="2400" b="1" dirty="0"/>
              <a:t> </a:t>
            </a:r>
            <a:r>
              <a:rPr lang="es-ES" sz="2400" dirty="0"/>
              <a:t>(Abraham </a:t>
            </a:r>
            <a:r>
              <a:rPr lang="es-ES" sz="2400" dirty="0" err="1"/>
              <a:t>Darby</a:t>
            </a:r>
            <a:r>
              <a:rPr lang="es-ES" sz="2400" dirty="0"/>
              <a:t> </a:t>
            </a:r>
            <a:r>
              <a:rPr lang="es-ES" sz="2400" dirty="0" err="1"/>
              <a:t>constrúe</a:t>
            </a:r>
            <a:r>
              <a:rPr lang="es-ES" sz="2400" dirty="0"/>
              <a:t> a 1ª ponte de ferro entre 1777 e 1779 no río </a:t>
            </a:r>
            <a:r>
              <a:rPr lang="es-ES" sz="2400" dirty="0" err="1"/>
              <a:t>Severn</a:t>
            </a:r>
            <a:r>
              <a:rPr lang="es-ES" sz="2400" dirty="0"/>
              <a:t> en Inglaterra</a:t>
            </a:r>
            <a:r>
              <a:rPr lang="es-ES" sz="2400" dirty="0" smtClean="0"/>
              <a:t>)</a:t>
            </a:r>
            <a:endParaRPr lang="gl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245531" y="6488668"/>
            <a:ext cx="556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Ponte do río </a:t>
            </a:r>
            <a:r>
              <a:rPr lang="gl-ES" dirty="0" err="1" smtClean="0"/>
              <a:t>Severn</a:t>
            </a:r>
            <a:r>
              <a:rPr lang="gl-ES" dirty="0" smtClean="0"/>
              <a:t>. </a:t>
            </a:r>
            <a:r>
              <a:rPr lang="gl-ES" dirty="0" err="1" smtClean="0"/>
              <a:t>Darby</a:t>
            </a:r>
            <a:r>
              <a:rPr lang="gl-ES" dirty="0" smtClean="0"/>
              <a:t>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2912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4640" y="117693"/>
            <a:ext cx="1149096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O ferro </a:t>
            </a:r>
            <a:r>
              <a:rPr lang="es-ES" sz="2400" dirty="0" err="1" smtClean="0"/>
              <a:t>tamén</a:t>
            </a:r>
            <a:r>
              <a:rPr lang="es-ES" sz="2400" dirty="0" smtClean="0"/>
              <a:t> </a:t>
            </a:r>
            <a:r>
              <a:rPr lang="es-ES" sz="2400" dirty="0" err="1" smtClean="0"/>
              <a:t>permitiu</a:t>
            </a:r>
            <a:r>
              <a:rPr lang="es-ES" sz="2400" dirty="0" smtClean="0"/>
              <a:t> </a:t>
            </a:r>
            <a:r>
              <a:rPr lang="es-ES" sz="2400" dirty="0" err="1" smtClean="0"/>
              <a:t>construír</a:t>
            </a:r>
            <a:r>
              <a:rPr lang="es-ES" sz="2400" dirty="0" smtClean="0"/>
              <a:t> </a:t>
            </a:r>
            <a:r>
              <a:rPr lang="es-ES" sz="2400" b="1" dirty="0" err="1" smtClean="0"/>
              <a:t>cubertas</a:t>
            </a:r>
            <a:r>
              <a:rPr lang="es-ES" sz="2400" b="1" dirty="0" smtClean="0"/>
              <a:t> </a:t>
            </a:r>
            <a:r>
              <a:rPr lang="es-ES" sz="2400" b="1" dirty="0"/>
              <a:t>de edificios</a:t>
            </a:r>
            <a:r>
              <a:rPr lang="es-ES" sz="2400" dirty="0"/>
              <a:t>, como recurso para evitar os </a:t>
            </a:r>
            <a:r>
              <a:rPr lang="es-ES" sz="2400" dirty="0" smtClean="0"/>
              <a:t>incendios.</a:t>
            </a:r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 smtClean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r>
              <a:rPr lang="es-ES" sz="2400" dirty="0" err="1" smtClean="0"/>
              <a:t>E</a:t>
            </a:r>
            <a:r>
              <a:rPr lang="es-ES" sz="2400" b="1" dirty="0" err="1" smtClean="0"/>
              <a:t>stacións</a:t>
            </a:r>
            <a:r>
              <a:rPr lang="es-ES" sz="2400" b="1" dirty="0" smtClean="0"/>
              <a:t> </a:t>
            </a:r>
            <a:r>
              <a:rPr lang="es-ES" sz="2400" b="1" dirty="0"/>
              <a:t>de ferrocarril</a:t>
            </a:r>
            <a:r>
              <a:rPr lang="es-ES" sz="2400" dirty="0"/>
              <a:t>, </a:t>
            </a:r>
            <a:r>
              <a:rPr lang="es-ES" sz="2400" dirty="0" err="1"/>
              <a:t>nas</a:t>
            </a:r>
            <a:r>
              <a:rPr lang="es-ES" sz="2400" dirty="0"/>
              <a:t> que destaca a grande </a:t>
            </a:r>
            <a:r>
              <a:rPr lang="es-ES" sz="2400" dirty="0" err="1"/>
              <a:t>marquesiña</a:t>
            </a:r>
            <a:r>
              <a:rPr lang="es-ES" sz="2400" dirty="0"/>
              <a:t> para </a:t>
            </a:r>
            <a:r>
              <a:rPr lang="es-ES" sz="2400" dirty="0" err="1"/>
              <a:t>protexer</a:t>
            </a:r>
            <a:r>
              <a:rPr lang="es-ES" sz="2400" dirty="0"/>
              <a:t> </a:t>
            </a:r>
            <a:r>
              <a:rPr lang="es-ES" sz="2400" dirty="0" err="1"/>
              <a:t>ós</a:t>
            </a:r>
            <a:r>
              <a:rPr lang="es-ES" sz="2400" dirty="0"/>
              <a:t> </a:t>
            </a:r>
            <a:r>
              <a:rPr lang="es-ES" sz="2400" dirty="0" err="1"/>
              <a:t>pasaxeiros</a:t>
            </a:r>
            <a:r>
              <a:rPr lang="es-ES" sz="2400" dirty="0"/>
              <a:t>; </a:t>
            </a:r>
            <a:endParaRPr lang="es-ES" sz="2400" dirty="0" smtClean="0"/>
          </a:p>
          <a:p>
            <a:pPr algn="just"/>
            <a:endParaRPr lang="es-ES" sz="2400" b="1" dirty="0"/>
          </a:p>
        </p:txBody>
      </p:sp>
      <p:pic>
        <p:nvPicPr>
          <p:cNvPr id="2050" name="Picture 2" descr="https://i.pinimg.com/originals/cf/db/7b/cfdb7bc56945a1f07ee0866d75090e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3" y="912176"/>
            <a:ext cx="10893467" cy="542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3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8343" y="235132"/>
            <a:ext cx="1245325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err="1" smtClean="0"/>
              <a:t>Pavillóns</a:t>
            </a:r>
            <a:r>
              <a:rPr lang="es-ES" sz="2400" b="1" dirty="0" smtClean="0"/>
              <a:t>: </a:t>
            </a:r>
            <a:r>
              <a:rPr lang="es-ES" sz="2400" dirty="0" smtClean="0"/>
              <a:t>(Juan Nash </a:t>
            </a:r>
            <a:r>
              <a:rPr lang="es-ES" sz="2400" dirty="0" err="1" smtClean="0"/>
              <a:t>construíu</a:t>
            </a:r>
            <a:r>
              <a:rPr lang="es-ES" sz="2400" dirty="0" smtClean="0"/>
              <a:t> o </a:t>
            </a:r>
            <a:r>
              <a:rPr lang="es-ES" sz="2400" dirty="0" err="1" smtClean="0"/>
              <a:t>Pavillón</a:t>
            </a:r>
            <a:r>
              <a:rPr lang="es-ES" sz="2400" dirty="0" smtClean="0"/>
              <a:t> real de Brighton, entre 1818 e 1821)</a:t>
            </a:r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r>
              <a:rPr lang="es-ES" sz="2400" b="1" dirty="0" err="1"/>
              <a:t>E</a:t>
            </a:r>
            <a:r>
              <a:rPr lang="es-ES" sz="2400" b="1" dirty="0" err="1" smtClean="0"/>
              <a:t>dificacións</a:t>
            </a:r>
            <a:r>
              <a:rPr lang="es-ES" sz="2400" b="1" dirty="0" smtClean="0"/>
              <a:t> da </a:t>
            </a:r>
            <a:r>
              <a:rPr lang="es-ES" sz="2400" b="1" dirty="0" err="1" smtClean="0"/>
              <a:t>Exposicións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universais</a:t>
            </a:r>
            <a:r>
              <a:rPr lang="es-ES" sz="2400" b="1" dirty="0" smtClean="0"/>
              <a:t> do s. XIX en Londres e París.</a:t>
            </a:r>
            <a:endParaRPr lang="gl-ES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9" y="805690"/>
            <a:ext cx="5797941" cy="465449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1299" y="5647174"/>
            <a:ext cx="1171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Pazo de Cristal. Exposición Universal Londres. 1851.                        Galería das Máquinas. Exposición Universal de París 1889.      </a:t>
            </a:r>
            <a:endParaRPr lang="gl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284" y="1011326"/>
            <a:ext cx="5763433" cy="404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2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0483" y="231112"/>
            <a:ext cx="520504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O </a:t>
            </a:r>
            <a:r>
              <a:rPr lang="es-ES" sz="2400" dirty="0" err="1"/>
              <a:t>desenvolvemento</a:t>
            </a:r>
            <a:r>
              <a:rPr lang="es-ES" sz="2400" dirty="0"/>
              <a:t> </a:t>
            </a:r>
            <a:r>
              <a:rPr lang="es-ES" sz="2400" dirty="0" err="1"/>
              <a:t>destas</a:t>
            </a:r>
            <a:r>
              <a:rPr lang="es-ES" sz="2400" dirty="0"/>
              <a:t> </a:t>
            </a:r>
            <a:r>
              <a:rPr lang="es-ES" sz="2400" dirty="0" err="1"/>
              <a:t>construcións</a:t>
            </a:r>
            <a:r>
              <a:rPr lang="es-ES" sz="2400" dirty="0"/>
              <a:t> ten </a:t>
            </a:r>
            <a:r>
              <a:rPr lang="es-ES" sz="2400" dirty="0" err="1"/>
              <a:t>moito</a:t>
            </a:r>
            <a:r>
              <a:rPr lang="es-ES" sz="2400" dirty="0"/>
              <a:t> que ver coa utilización de columnas de ferro, </a:t>
            </a:r>
            <a:r>
              <a:rPr lang="es-ES" sz="2400" dirty="0" err="1"/>
              <a:t>máis</a:t>
            </a:r>
            <a:r>
              <a:rPr lang="es-ES" sz="2400" dirty="0"/>
              <a:t> delgadas que permiten </a:t>
            </a:r>
            <a:r>
              <a:rPr lang="es-ES" sz="2400" dirty="0" err="1"/>
              <a:t>unha</a:t>
            </a:r>
            <a:r>
              <a:rPr lang="es-ES" sz="2400" dirty="0"/>
              <a:t> </a:t>
            </a:r>
            <a:r>
              <a:rPr lang="es-ES" sz="2400" dirty="0" err="1"/>
              <a:t>maior</a:t>
            </a:r>
            <a:r>
              <a:rPr lang="es-ES" sz="2400" dirty="0"/>
              <a:t> apertura nos </a:t>
            </a:r>
            <a:r>
              <a:rPr lang="es-ES" sz="2400" dirty="0" err="1"/>
              <a:t>espazos</a:t>
            </a:r>
            <a:r>
              <a:rPr lang="es-ES" sz="2400" dirty="0"/>
              <a:t> interiores. </a:t>
            </a:r>
            <a:endParaRPr lang="es-ES" sz="2400" dirty="0" smtClean="0"/>
          </a:p>
          <a:p>
            <a:pPr algn="just"/>
            <a:endParaRPr lang="es-ES" sz="2400" dirty="0"/>
          </a:p>
          <a:p>
            <a:pPr algn="just"/>
            <a:r>
              <a:rPr lang="es-ES" sz="2400" dirty="0" smtClean="0"/>
              <a:t>A </a:t>
            </a:r>
            <a:r>
              <a:rPr lang="es-ES" sz="2400" dirty="0"/>
              <a:t>combinación de columnas e viguetas de ferro permiten a transformación </a:t>
            </a:r>
            <a:r>
              <a:rPr lang="es-ES" sz="2400" dirty="0" err="1"/>
              <a:t>nas</a:t>
            </a:r>
            <a:r>
              <a:rPr lang="es-ES" sz="2400" dirty="0"/>
              <a:t> </a:t>
            </a:r>
            <a:r>
              <a:rPr lang="es-ES" sz="2400" dirty="0" err="1"/>
              <a:t>construcións</a:t>
            </a:r>
            <a:r>
              <a:rPr lang="es-ES" sz="2400" dirty="0"/>
              <a:t> que van </a:t>
            </a:r>
            <a:r>
              <a:rPr lang="es-ES" sz="2400" dirty="0" err="1"/>
              <a:t>adquirindo</a:t>
            </a:r>
            <a:r>
              <a:rPr lang="es-ES" sz="2400" dirty="0"/>
              <a:t> cada vez </a:t>
            </a:r>
            <a:r>
              <a:rPr lang="es-ES" sz="2400" dirty="0" err="1"/>
              <a:t>maior</a:t>
            </a:r>
            <a:r>
              <a:rPr lang="es-ES" sz="2400" dirty="0"/>
              <a:t> altura (</a:t>
            </a:r>
            <a:r>
              <a:rPr lang="es-ES" sz="2400" dirty="0" err="1"/>
              <a:t>Guillerme</a:t>
            </a:r>
            <a:r>
              <a:rPr lang="es-ES" sz="2400" dirty="0"/>
              <a:t> Le </a:t>
            </a:r>
            <a:r>
              <a:rPr lang="es-ES" sz="2400" dirty="0" err="1"/>
              <a:t>Baron</a:t>
            </a:r>
            <a:r>
              <a:rPr lang="es-ES" sz="2400" dirty="0"/>
              <a:t> </a:t>
            </a:r>
            <a:r>
              <a:rPr lang="es-ES" sz="2400" dirty="0" err="1"/>
              <a:t>Jenney</a:t>
            </a:r>
            <a:r>
              <a:rPr lang="es-ES" sz="2400" dirty="0"/>
              <a:t>, </a:t>
            </a:r>
            <a:r>
              <a:rPr lang="es-ES" sz="2400" dirty="0" err="1"/>
              <a:t>constrúe</a:t>
            </a:r>
            <a:r>
              <a:rPr lang="es-ES" sz="2400" dirty="0"/>
              <a:t> con armadura de ferro un edificio de </a:t>
            </a:r>
            <a:r>
              <a:rPr lang="es-ES" sz="2400" dirty="0" smtClean="0"/>
              <a:t>12 </a:t>
            </a:r>
            <a:r>
              <a:rPr lang="es-ES" sz="2400" dirty="0"/>
              <a:t>plantas en </a:t>
            </a:r>
            <a:r>
              <a:rPr lang="es-ES" sz="2400" dirty="0" smtClean="0"/>
              <a:t>1883). 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 smtClean="0"/>
              <a:t>En </a:t>
            </a:r>
            <a:r>
              <a:rPr lang="es-ES" sz="2400" dirty="0"/>
              <a:t>1889, Eiffel </a:t>
            </a:r>
            <a:r>
              <a:rPr lang="es-ES" sz="2400" dirty="0" err="1"/>
              <a:t>constrúe</a:t>
            </a:r>
            <a:r>
              <a:rPr lang="es-ES" sz="2400" dirty="0"/>
              <a:t> a </a:t>
            </a:r>
            <a:r>
              <a:rPr lang="es-ES" sz="2400" dirty="0" err="1"/>
              <a:t>súa</a:t>
            </a:r>
            <a:r>
              <a:rPr lang="es-ES" sz="2400" dirty="0"/>
              <a:t> Torre que </a:t>
            </a:r>
            <a:r>
              <a:rPr lang="es-ES" sz="2400" dirty="0" err="1"/>
              <a:t>acadará</a:t>
            </a:r>
            <a:r>
              <a:rPr lang="es-ES" sz="2400" dirty="0"/>
              <a:t> os 304 metros de altura, a partir de 18.038 </a:t>
            </a:r>
            <a:r>
              <a:rPr lang="es-ES" sz="2400" dirty="0" err="1"/>
              <a:t>pezas</a:t>
            </a:r>
            <a:r>
              <a:rPr lang="es-ES" sz="2400" dirty="0"/>
              <a:t> entrecruzadas con 2.500.000 remaches).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932" y="122609"/>
            <a:ext cx="5025366" cy="658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0483" y="117693"/>
            <a:ext cx="567731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O inconveniente do </a:t>
            </a:r>
            <a:r>
              <a:rPr lang="es-ES" sz="2400" dirty="0" err="1"/>
              <a:t>emprego</a:t>
            </a:r>
            <a:r>
              <a:rPr lang="es-ES" sz="2400" dirty="0"/>
              <a:t> do ferro é a </a:t>
            </a:r>
            <a:r>
              <a:rPr lang="es-ES" sz="2400" dirty="0" err="1"/>
              <a:t>súa</a:t>
            </a:r>
            <a:r>
              <a:rPr lang="es-ES" sz="2400" dirty="0"/>
              <a:t> dilatación. Este inconveniente é evitado polo </a:t>
            </a:r>
            <a:r>
              <a:rPr lang="es-ES" sz="2400" dirty="0" err="1"/>
              <a:t>formigón</a:t>
            </a:r>
            <a:r>
              <a:rPr lang="es-ES" sz="2400" dirty="0"/>
              <a:t> armado, un material moderno, barato e que permite </a:t>
            </a:r>
            <a:r>
              <a:rPr lang="es-ES" sz="2400" dirty="0" err="1"/>
              <a:t>construír</a:t>
            </a:r>
            <a:r>
              <a:rPr lang="es-ES" sz="2400" dirty="0"/>
              <a:t> a molde. </a:t>
            </a:r>
            <a:endParaRPr lang="es-ES" sz="2400" dirty="0" smtClean="0"/>
          </a:p>
          <a:p>
            <a:pPr algn="just"/>
            <a:r>
              <a:rPr lang="es-ES" sz="2400" dirty="0" smtClean="0"/>
              <a:t>O </a:t>
            </a:r>
            <a:r>
              <a:rPr lang="es-ES" sz="2400" dirty="0"/>
              <a:t>encofrado(</a:t>
            </a:r>
            <a:r>
              <a:rPr lang="es-ES" sz="2400" dirty="0" err="1"/>
              <a:t>unha</a:t>
            </a:r>
            <a:r>
              <a:rPr lang="es-ES" sz="2400" dirty="0"/>
              <a:t> rede metálica queda </a:t>
            </a:r>
            <a:r>
              <a:rPr lang="es-ES" sz="2400" dirty="0" err="1"/>
              <a:t>envolta</a:t>
            </a:r>
            <a:r>
              <a:rPr lang="es-ES" sz="2400" dirty="0"/>
              <a:t> </a:t>
            </a:r>
            <a:r>
              <a:rPr lang="es-ES" sz="2400" dirty="0" err="1"/>
              <a:t>pola</a:t>
            </a:r>
            <a:r>
              <a:rPr lang="es-ES" sz="2400" dirty="0"/>
              <a:t> masa de </a:t>
            </a:r>
            <a:r>
              <a:rPr lang="es-ES" sz="2400" dirty="0" err="1"/>
              <a:t>formigón</a:t>
            </a:r>
            <a:r>
              <a:rPr lang="es-ES" sz="2400" dirty="0"/>
              <a:t>- </a:t>
            </a:r>
            <a:r>
              <a:rPr lang="es-ES" sz="2400" dirty="0" err="1"/>
              <a:t>auga</a:t>
            </a:r>
            <a:r>
              <a:rPr lang="es-ES" sz="2400" dirty="0"/>
              <a:t>, </a:t>
            </a:r>
            <a:r>
              <a:rPr lang="es-ES" sz="2400" dirty="0" err="1"/>
              <a:t>area</a:t>
            </a:r>
            <a:r>
              <a:rPr lang="es-ES" sz="2400" dirty="0"/>
              <a:t>, grava e cemento) dará forma a columnas, muros, vigas... O </a:t>
            </a:r>
            <a:r>
              <a:rPr lang="es-ES" sz="2400" dirty="0" err="1"/>
              <a:t>formigón</a:t>
            </a:r>
            <a:r>
              <a:rPr lang="es-ES" sz="2400" dirty="0"/>
              <a:t> </a:t>
            </a:r>
            <a:r>
              <a:rPr lang="es-ES" sz="2400" dirty="0" err="1"/>
              <a:t>pégase</a:t>
            </a:r>
            <a:r>
              <a:rPr lang="es-ES" sz="2400" dirty="0"/>
              <a:t> </a:t>
            </a:r>
            <a:r>
              <a:rPr lang="es-ES" sz="2400" dirty="0" err="1"/>
              <a:t>ó</a:t>
            </a:r>
            <a:r>
              <a:rPr lang="es-ES" sz="2400" dirty="0"/>
              <a:t> </a:t>
            </a:r>
            <a:r>
              <a:rPr lang="es-ES" sz="2400" dirty="0" err="1"/>
              <a:t>aceiro</a:t>
            </a:r>
            <a:r>
              <a:rPr lang="es-ES" sz="2400" dirty="0"/>
              <a:t> e non se producen fisuras </a:t>
            </a:r>
            <a:r>
              <a:rPr lang="es-ES" sz="2400" dirty="0" err="1"/>
              <a:t>pois</a:t>
            </a:r>
            <a:r>
              <a:rPr lang="es-ES" sz="2400" dirty="0"/>
              <a:t> o </a:t>
            </a:r>
            <a:r>
              <a:rPr lang="es-ES" sz="2400" dirty="0" err="1"/>
              <a:t>formigón</a:t>
            </a:r>
            <a:r>
              <a:rPr lang="es-ES" sz="2400" dirty="0"/>
              <a:t> e o </a:t>
            </a:r>
            <a:r>
              <a:rPr lang="es-ES" sz="2400" dirty="0" err="1"/>
              <a:t>aceiro</a:t>
            </a:r>
            <a:r>
              <a:rPr lang="es-ES" sz="2400" dirty="0"/>
              <a:t> se dilatan na </a:t>
            </a:r>
            <a:r>
              <a:rPr lang="es-ES" sz="2400" dirty="0" err="1"/>
              <a:t>mesma</a:t>
            </a:r>
            <a:r>
              <a:rPr lang="es-ES" sz="2400" dirty="0"/>
              <a:t> medida. </a:t>
            </a:r>
            <a:r>
              <a:rPr lang="es-ES" sz="2400" dirty="0" err="1"/>
              <a:t>Ademais</a:t>
            </a:r>
            <a:r>
              <a:rPr lang="es-ES" sz="2400" dirty="0"/>
              <a:t> a utilización do </a:t>
            </a:r>
            <a:r>
              <a:rPr lang="es-ES" sz="2400" dirty="0" err="1"/>
              <a:t>formigón</a:t>
            </a:r>
            <a:r>
              <a:rPr lang="es-ES" sz="2400" dirty="0"/>
              <a:t> armado permite a combinación de columnas e vigas que </a:t>
            </a:r>
            <a:r>
              <a:rPr lang="es-ES" sz="2400" dirty="0" err="1"/>
              <a:t>constitúen</a:t>
            </a:r>
            <a:r>
              <a:rPr lang="es-ES" sz="2400" dirty="0"/>
              <a:t> o esqueleto do edificio e liberan </a:t>
            </a:r>
            <a:r>
              <a:rPr lang="es-ES" sz="2400" dirty="0" err="1"/>
              <a:t>ó</a:t>
            </a:r>
            <a:r>
              <a:rPr lang="es-ES" sz="2400" dirty="0"/>
              <a:t> muro da </a:t>
            </a:r>
            <a:r>
              <a:rPr lang="es-ES" sz="2400" dirty="0" err="1"/>
              <a:t>súa</a:t>
            </a:r>
            <a:r>
              <a:rPr lang="es-ES" sz="2400" dirty="0"/>
              <a:t> función de sostén (En 1894 </a:t>
            </a:r>
            <a:r>
              <a:rPr lang="es-ES" sz="2400" dirty="0" err="1"/>
              <a:t>constrúese</a:t>
            </a:r>
            <a:r>
              <a:rPr lang="es-ES" sz="2400" dirty="0"/>
              <a:t> a </a:t>
            </a:r>
            <a:r>
              <a:rPr lang="es-ES" sz="2400" dirty="0" err="1"/>
              <a:t>igrexa</a:t>
            </a:r>
            <a:r>
              <a:rPr lang="es-ES" sz="2400" dirty="0"/>
              <a:t> de San </a:t>
            </a:r>
            <a:r>
              <a:rPr lang="es-ES" sz="2400" dirty="0" err="1"/>
              <a:t>Xoán</a:t>
            </a:r>
            <a:r>
              <a:rPr lang="es-ES" sz="2400" dirty="0"/>
              <a:t> de </a:t>
            </a:r>
            <a:r>
              <a:rPr lang="es-ES" sz="2400" dirty="0" err="1"/>
              <a:t>Montmartre</a:t>
            </a:r>
            <a:r>
              <a:rPr lang="es-ES" sz="2400" dirty="0"/>
              <a:t>, </a:t>
            </a:r>
            <a:r>
              <a:rPr lang="es-ES" sz="2400" dirty="0" err="1"/>
              <a:t>primeiro</a:t>
            </a:r>
            <a:r>
              <a:rPr lang="es-ES" sz="2400" dirty="0"/>
              <a:t> edificio </a:t>
            </a:r>
            <a:r>
              <a:rPr lang="es-ES" sz="2400" dirty="0" err="1"/>
              <a:t>construído</a:t>
            </a:r>
            <a:r>
              <a:rPr lang="es-ES" sz="2400" dirty="0"/>
              <a:t> </a:t>
            </a:r>
            <a:r>
              <a:rPr lang="es-ES" sz="2400" dirty="0" err="1"/>
              <a:t>integramente</a:t>
            </a:r>
            <a:r>
              <a:rPr lang="es-ES" sz="2400" dirty="0"/>
              <a:t> de </a:t>
            </a:r>
            <a:r>
              <a:rPr lang="es-ES" sz="2400" dirty="0" err="1"/>
              <a:t>formigón</a:t>
            </a:r>
            <a:r>
              <a:rPr lang="es-ES" sz="2400" dirty="0"/>
              <a:t> armado).</a:t>
            </a:r>
          </a:p>
        </p:txBody>
      </p:sp>
      <p:pic>
        <p:nvPicPr>
          <p:cNvPr id="6146" name="Picture 2" descr="https://upload.wikimedia.org/wikipedia/commons/thumb/0/07/St_Jean_de_Montmartre.jpg/280px-St_Jean_de_Montmart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48" y="270904"/>
            <a:ext cx="5029374" cy="634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61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5141" y="117693"/>
            <a:ext cx="496388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Asociado </a:t>
            </a:r>
            <a:r>
              <a:rPr lang="es-ES" sz="2400" dirty="0" err="1"/>
              <a:t>ó</a:t>
            </a:r>
            <a:r>
              <a:rPr lang="es-ES" sz="2400" dirty="0"/>
              <a:t> ferro, </a:t>
            </a:r>
            <a:r>
              <a:rPr lang="es-ES" sz="2400" dirty="0" err="1"/>
              <a:t>xeneralizouse</a:t>
            </a:r>
            <a:r>
              <a:rPr lang="es-ES" sz="2400" dirty="0"/>
              <a:t> o </a:t>
            </a:r>
            <a:r>
              <a:rPr lang="es-ES" sz="2400" dirty="0" err="1"/>
              <a:t>emprego</a:t>
            </a:r>
            <a:r>
              <a:rPr lang="es-ES" sz="2400" dirty="0"/>
              <a:t> do </a:t>
            </a:r>
            <a:r>
              <a:rPr lang="es-ES" sz="2400" b="1" u="sng" dirty="0"/>
              <a:t>cristal. </a:t>
            </a:r>
            <a:r>
              <a:rPr lang="es-ES" sz="2400" dirty="0"/>
              <a:t>Esta asociación </a:t>
            </a:r>
            <a:r>
              <a:rPr lang="es-ES" sz="2400" dirty="0" err="1"/>
              <a:t>demostrou</a:t>
            </a:r>
            <a:r>
              <a:rPr lang="es-ES" sz="2400" dirty="0"/>
              <a:t> a </a:t>
            </a:r>
            <a:r>
              <a:rPr lang="es-ES" sz="2400" dirty="0" err="1"/>
              <a:t>súa</a:t>
            </a:r>
            <a:r>
              <a:rPr lang="es-ES" sz="2400" dirty="0"/>
              <a:t> </a:t>
            </a:r>
            <a:r>
              <a:rPr lang="es-ES" sz="2400" dirty="0" err="1"/>
              <a:t>utilidade</a:t>
            </a:r>
            <a:r>
              <a:rPr lang="es-ES" sz="2400" dirty="0"/>
              <a:t> na </a:t>
            </a:r>
            <a:r>
              <a:rPr lang="es-ES" sz="2400" dirty="0" err="1"/>
              <a:t>construción</a:t>
            </a:r>
            <a:r>
              <a:rPr lang="es-ES" sz="2400" dirty="0"/>
              <a:t> de </a:t>
            </a:r>
            <a:r>
              <a:rPr lang="es-ES" sz="2400" dirty="0" err="1"/>
              <a:t>invernadoiros</a:t>
            </a:r>
            <a:r>
              <a:rPr lang="es-ES" sz="2400" dirty="0"/>
              <a:t>, museos e salas de </a:t>
            </a:r>
            <a:r>
              <a:rPr lang="es-ES" sz="2400" dirty="0" err="1"/>
              <a:t>exposicións</a:t>
            </a:r>
            <a:r>
              <a:rPr lang="es-ES" sz="2400" dirty="0"/>
              <a:t>. </a:t>
            </a:r>
            <a:endParaRPr lang="es-ES" sz="2400" dirty="0" smtClean="0"/>
          </a:p>
          <a:p>
            <a:pPr algn="just"/>
            <a:r>
              <a:rPr lang="es-ES" sz="2400" dirty="0" smtClean="0"/>
              <a:t>A </a:t>
            </a:r>
            <a:r>
              <a:rPr lang="es-ES" sz="2400" dirty="0"/>
              <a:t>celebración de grandes </a:t>
            </a:r>
            <a:r>
              <a:rPr lang="es-ES" sz="2400" dirty="0" err="1"/>
              <a:t>exposicións</a:t>
            </a:r>
            <a:r>
              <a:rPr lang="es-ES" sz="2400" dirty="0"/>
              <a:t> </a:t>
            </a:r>
            <a:r>
              <a:rPr lang="es-ES" sz="2400" dirty="0" err="1"/>
              <a:t>foi</a:t>
            </a:r>
            <a:r>
              <a:rPr lang="es-ES" sz="2400" dirty="0"/>
              <a:t> un factor que </a:t>
            </a:r>
            <a:r>
              <a:rPr lang="es-ES" sz="2400" dirty="0" err="1"/>
              <a:t>influíu</a:t>
            </a:r>
            <a:r>
              <a:rPr lang="es-ES" sz="2400" dirty="0"/>
              <a:t> na utilización e </a:t>
            </a:r>
            <a:r>
              <a:rPr lang="es-ES" sz="2400" dirty="0" err="1"/>
              <a:t>perfeccionamento</a:t>
            </a:r>
            <a:r>
              <a:rPr lang="es-ES" sz="2400" dirty="0"/>
              <a:t> </a:t>
            </a:r>
            <a:r>
              <a:rPr lang="es-ES" sz="2400" dirty="0" err="1"/>
              <a:t>destes</a:t>
            </a:r>
            <a:r>
              <a:rPr lang="es-ES" sz="2400" dirty="0"/>
              <a:t> </a:t>
            </a:r>
            <a:r>
              <a:rPr lang="es-ES" sz="2400" dirty="0" err="1"/>
              <a:t>novos</a:t>
            </a:r>
            <a:r>
              <a:rPr lang="es-ES" sz="2400" dirty="0"/>
              <a:t> </a:t>
            </a:r>
            <a:r>
              <a:rPr lang="es-ES" sz="2400" dirty="0" err="1"/>
              <a:t>materiais</a:t>
            </a:r>
            <a:r>
              <a:rPr lang="es-ES" sz="2400" dirty="0"/>
              <a:t>. En 1851, para a celebración da grande Exposición de Londres, </a:t>
            </a:r>
            <a:r>
              <a:rPr lang="es-ES" sz="2400" dirty="0" err="1"/>
              <a:t>construíuse</a:t>
            </a:r>
            <a:r>
              <a:rPr lang="es-ES" sz="2400" dirty="0"/>
              <a:t> o Pazo de Cristal. </a:t>
            </a:r>
            <a:endParaRPr lang="es-ES" sz="2400" dirty="0" smtClean="0"/>
          </a:p>
          <a:p>
            <a:pPr algn="just"/>
            <a:r>
              <a:rPr lang="es-ES" sz="2400" dirty="0" smtClean="0"/>
              <a:t>En </a:t>
            </a:r>
            <a:r>
              <a:rPr lang="es-ES" sz="2400" dirty="0"/>
              <a:t>1889, na Exposición Universal de París, o </a:t>
            </a:r>
            <a:r>
              <a:rPr lang="es-ES" sz="2400" dirty="0" err="1"/>
              <a:t>enxeñeiro</a:t>
            </a:r>
            <a:r>
              <a:rPr lang="es-ES" sz="2400" dirty="0"/>
              <a:t> </a:t>
            </a:r>
            <a:r>
              <a:rPr lang="es-ES" sz="2400" dirty="0" err="1"/>
              <a:t>Cottincin</a:t>
            </a:r>
            <a:r>
              <a:rPr lang="es-ES" sz="2400" dirty="0"/>
              <a:t> e o arquitecto </a:t>
            </a:r>
            <a:r>
              <a:rPr lang="es-ES" sz="2400" dirty="0" err="1"/>
              <a:t>Dutert</a:t>
            </a:r>
            <a:r>
              <a:rPr lang="es-ES" sz="2400" dirty="0"/>
              <a:t>, </a:t>
            </a:r>
            <a:r>
              <a:rPr lang="es-ES" sz="2400" dirty="0" err="1"/>
              <a:t>construíron</a:t>
            </a:r>
            <a:r>
              <a:rPr lang="es-ES" sz="2400" dirty="0"/>
              <a:t> a Sala de Máquinas, un enorme edificio acristalado </a:t>
            </a:r>
            <a:r>
              <a:rPr lang="es-ES" sz="2400" dirty="0" err="1"/>
              <a:t>sostido</a:t>
            </a:r>
            <a:r>
              <a:rPr lang="es-ES" sz="2400" dirty="0"/>
              <a:t> con arcos de 115 m de luz, a </a:t>
            </a:r>
            <a:r>
              <a:rPr lang="es-ES" sz="2400" dirty="0" err="1"/>
              <a:t>maior</a:t>
            </a:r>
            <a:r>
              <a:rPr lang="es-ES" sz="2400" dirty="0"/>
              <a:t> bóveda </a:t>
            </a:r>
            <a:r>
              <a:rPr lang="es-ES" sz="2400" dirty="0" err="1"/>
              <a:t>construída</a:t>
            </a:r>
            <a:r>
              <a:rPr lang="es-ES" sz="2400" dirty="0"/>
              <a:t> ata ese momento.</a:t>
            </a:r>
          </a:p>
        </p:txBody>
      </p:sp>
      <p:pic>
        <p:nvPicPr>
          <p:cNvPr id="4" name="Picture 6" descr="http://barcelonamemory.com/wp-content/uploads/2021/01/20-galerie_industries_ExpoUniv1889-768x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27" y="635024"/>
            <a:ext cx="6897395" cy="570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1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1161</Words>
  <Application>Microsoft Office PowerPoint</Application>
  <PresentationFormat>Panorámica</PresentationFormat>
  <Paragraphs>105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17</cp:revision>
  <dcterms:created xsi:type="dcterms:W3CDTF">2023-11-18T17:10:55Z</dcterms:created>
  <dcterms:modified xsi:type="dcterms:W3CDTF">2023-11-19T12:43:49Z</dcterms:modified>
</cp:coreProperties>
</file>