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embeddedFontLs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Comic Sans MS" pitchFamily="66" charset="0"/>
      <p:regular r:id="rId59"/>
      <p:bold r:id="rId60"/>
      <p:italic r:id="rId61"/>
      <p:boldItalic r:id="rId62"/>
    </p:embeddedFont>
    <p:embeddedFont>
      <p:font typeface="Radley" charset="0"/>
      <p:regular r:id="rId63"/>
      <p:italic r:id="rId64"/>
    </p:embeddedFont>
    <p:embeddedFont>
      <p:font typeface="Cabin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2286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4572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6858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9144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11430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13716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16002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1828800" algn="l" rtl="0">
              <a:spcBef>
                <a:spcPts val="0"/>
              </a:spcBef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Vertical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tical 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629400" y="274637"/>
            <a:ext cx="2057400" cy="58515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274637"/>
            <a:ext cx="6019799" cy="58515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4572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9144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1371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18288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457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914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137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1828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0575" marR="0" lvl="1" indent="-1555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4439" marR="0" lvl="2" indent="-14223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7200" marR="0" lvl="3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84400" marR="0" lvl="4" indent="-177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914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1371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1828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199" y="1435100"/>
            <a:ext cx="300831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914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1371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1828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22817" y="6404292"/>
            <a:ext cx="263982" cy="269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‹Nº›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eurostat/statistics-explained/index.php/File:Greenhouse_gas_emissions,_analysis_by_source_sector,_EU-28,_1990_and_2013_(percentage_of_total)_new.p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hyperlink" Target="https://www.flickr.com/photos/dobrych/3216543078/in/photolist-5UeCch-qJpm9i-3kx5SE-6ukagk-6a5fCa-4nbRKx-f9HdVH-6am9jk-FKe5E-6pP2YM-B1m1n-79zW3r-dcye5U-vC15m-9yHivK-vC14W-nwKRWd-NTA5-qUFNTQ-qCj1ni-qCdCQm-pXLNJo-7naB8V-ir32Zz-4CvjWU-qCbPqG-9h7kUn-nzMXYB-pXLcBj-ojanPF-6kjHYx-nqXjJv-nHq89w-a1fVT3-4H8pww-4XMq3j-qUBkQZ-qCd2AU-nm3ZKP-qCj1vV-ir331r-hWnwNf-NNLjE-fiyZ7Y-7F2ojh-npJox7-q2WHVb-nq1PtR-nqXwio-nHq8fJ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ypte.org.uk/videos/the-greenhouse-effec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125" y="4714282"/>
            <a:ext cx="1498489" cy="19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1437300" y="2053823"/>
            <a:ext cx="6497100" cy="1008300"/>
          </a:xfrm>
          <a:prstGeom prst="rect">
            <a:avLst/>
          </a:prstGeom>
          <a:solidFill>
            <a:srgbClr val="DEEC5F"/>
          </a:solidFill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Sustainable Development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3866375" y="5867575"/>
            <a:ext cx="2901600" cy="63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Carmen Meiriño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1804" y="0"/>
            <a:ext cx="102053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665254" y="6397625"/>
            <a:ext cx="1763061" cy="2438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United Nations 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735113" y="274637"/>
            <a:ext cx="5026543" cy="789727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37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37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37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060" y="427316"/>
            <a:ext cx="4467459" cy="595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6761653" y="5824482"/>
            <a:ext cx="169917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Magnus Franklin</a:t>
            </a:r>
          </a:p>
        </p:txBody>
      </p:sp>
      <p:sp>
        <p:nvSpPr>
          <p:cNvPr id="122" name="Shape 122"/>
          <p:cNvSpPr/>
          <p:nvPr/>
        </p:nvSpPr>
        <p:spPr>
          <a:xfrm>
            <a:off x="5635896" y="1064365"/>
            <a:ext cx="2187328" cy="1158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Water Pollution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972" y="-18039"/>
            <a:ext cx="10330133" cy="687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6807753" y="6331176"/>
            <a:ext cx="1979450" cy="396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Eutrophication&amp;hypoxia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Battersea Power Station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2550" y="1600200"/>
            <a:ext cx="66589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/>
          <p:nvPr/>
        </p:nvSpPr>
        <p:spPr>
          <a:xfrm>
            <a:off x="5693101" y="5684344"/>
            <a:ext cx="2014483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Loco Steve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422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Smog over Los Angeles, California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100" y="1600200"/>
            <a:ext cx="697979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6428828" y="5672925"/>
            <a:ext cx="141013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Ben Amstutz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5784998" y="5601178"/>
            <a:ext cx="2914587" cy="8534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From: </a:t>
            </a:r>
            <a:r>
              <a:rPr lang="en-US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http://ec.europa.eu/eurostat/statistics-explained/index.php/File:Greenhouse_gas_emissions,_analysis_by_source_sector,_EU-28,_1990_and_2013_(percentage_of_total)_new.png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78" y="1780785"/>
            <a:ext cx="8829844" cy="31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910644" y="346042"/>
            <a:ext cx="7608580" cy="16154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Radley"/>
              <a:buNone/>
            </a:pPr>
            <a:r>
              <a:rPr lang="en-US" sz="4800" b="1" i="0" u="none" strike="noStrike" cap="none">
                <a:solidFill>
                  <a:srgbClr val="008000"/>
                </a:solidFill>
                <a:latin typeface="Radley"/>
                <a:ea typeface="Radley"/>
                <a:cs typeface="Radley"/>
                <a:sym typeface="Radley"/>
              </a:rPr>
              <a:t>Greenhouse gas emissions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Radley"/>
              <a:buNone/>
            </a:pPr>
            <a:r>
              <a:rPr lang="en-US" sz="4800" b="1" i="0" u="none" strike="noStrike" cap="none">
                <a:solidFill>
                  <a:srgbClr val="008000"/>
                </a:solidFill>
                <a:latin typeface="Radley"/>
                <a:ea typeface="Radley"/>
                <a:cs typeface="Radley"/>
                <a:sym typeface="Radley"/>
              </a:rPr>
              <a:t>Eu-28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dead forest, Czech Republic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944" y="1600200"/>
            <a:ext cx="6590111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6376275" y="6262412"/>
            <a:ext cx="231052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Ramon Boersboek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 amt="41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863965" y="618325"/>
            <a:ext cx="7239742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lang="en-US" sz="54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Population Growth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199" y="2237293"/>
            <a:ext cx="4763859" cy="1274186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>
                <a:solidFill>
                  <a:srgbClr val="660066"/>
                </a:solidFill>
                <a:latin typeface="Radley"/>
                <a:ea typeface="Radley"/>
                <a:cs typeface="Radley"/>
                <a:sym typeface="Radley"/>
              </a:rPr>
              <a:t>What is the current world population?</a:t>
            </a:r>
          </a:p>
        </p:txBody>
      </p:sp>
      <p:sp>
        <p:nvSpPr>
          <p:cNvPr id="164" name="Shape 164"/>
          <p:cNvSpPr/>
          <p:nvPr/>
        </p:nvSpPr>
        <p:spPr>
          <a:xfrm>
            <a:off x="496235" y="3693250"/>
            <a:ext cx="5017736" cy="12344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4FE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>
                <a:solidFill>
                  <a:srgbClr val="0544FE"/>
                </a:solidFill>
                <a:latin typeface="Radley"/>
                <a:ea typeface="Radley"/>
                <a:cs typeface="Radley"/>
                <a:sym typeface="Radley"/>
              </a:rPr>
              <a:t> What was the world’s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4FE"/>
              </a:buClr>
              <a:buSzPct val="25000"/>
              <a:buFont typeface="Radley"/>
              <a:buNone/>
            </a:pPr>
            <a:r>
              <a:rPr lang="en-US" sz="3600" b="1" i="0" u="none" strike="noStrike" cap="none">
                <a:solidFill>
                  <a:srgbClr val="0544FE"/>
                </a:solidFill>
                <a:latin typeface="Radley"/>
                <a:ea typeface="Radley"/>
                <a:cs typeface="Radley"/>
                <a:sym typeface="Radley"/>
              </a:rPr>
              <a:t>  population in 1950?</a:t>
            </a:r>
          </a:p>
        </p:txBody>
      </p:sp>
      <p:sp>
        <p:nvSpPr>
          <p:cNvPr id="165" name="Shape 165"/>
          <p:cNvSpPr/>
          <p:nvPr/>
        </p:nvSpPr>
        <p:spPr>
          <a:xfrm>
            <a:off x="5713308" y="2581043"/>
            <a:ext cx="2260295" cy="6629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8D"/>
              </a:buClr>
              <a:buSzPct val="25000"/>
              <a:buFont typeface="Radley"/>
              <a:buNone/>
            </a:pPr>
            <a:r>
              <a:rPr lang="en-US" sz="3600" b="1" i="0" u="none" strike="noStrike" cap="none">
                <a:solidFill>
                  <a:srgbClr val="66008D"/>
                </a:solidFill>
                <a:latin typeface="Radley"/>
                <a:ea typeface="Radley"/>
                <a:cs typeface="Radley"/>
                <a:sym typeface="Radley"/>
              </a:rPr>
              <a:t>7.2 billion</a:t>
            </a:r>
          </a:p>
        </p:txBody>
      </p:sp>
      <p:sp>
        <p:nvSpPr>
          <p:cNvPr id="166" name="Shape 166"/>
          <p:cNvSpPr/>
          <p:nvPr/>
        </p:nvSpPr>
        <p:spPr>
          <a:xfrm>
            <a:off x="5764605" y="3977346"/>
            <a:ext cx="2226919" cy="6629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4FE"/>
              </a:buClr>
              <a:buSzPct val="25000"/>
              <a:buFont typeface="Radley"/>
              <a:buNone/>
            </a:pPr>
            <a:r>
              <a:rPr lang="en-US" sz="3600" b="1" i="0" u="none" strike="noStrike" cap="none">
                <a:solidFill>
                  <a:srgbClr val="0544FE"/>
                </a:solidFill>
                <a:latin typeface="Radley"/>
                <a:ea typeface="Radley"/>
                <a:cs typeface="Radley"/>
                <a:sym typeface="Radley"/>
              </a:rPr>
              <a:t>2.5 billion</a:t>
            </a:r>
          </a:p>
        </p:txBody>
      </p:sp>
      <p:sp>
        <p:nvSpPr>
          <p:cNvPr id="167" name="Shape 167"/>
          <p:cNvSpPr/>
          <p:nvPr/>
        </p:nvSpPr>
        <p:spPr>
          <a:xfrm>
            <a:off x="0" y="6488667"/>
            <a:ext cx="139663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Espen Sundve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14" y="115468"/>
            <a:ext cx="7865512" cy="64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9717" y="1078008"/>
            <a:ext cx="2489201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Comic Sans MS"/>
              <a:buNone/>
            </a:pPr>
            <a:r>
              <a:rPr lang="en-US" sz="4400" b="1" i="0" u="none" strike="noStrike" cap="none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Resources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243916" y="1627508"/>
            <a:ext cx="3494508" cy="3955274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2900" b="1" i="0" u="none" strike="noStrike" cap="none">
                <a:solidFill>
                  <a:srgbClr val="0000FF"/>
                </a:solidFill>
                <a:latin typeface="Radley"/>
                <a:ea typeface="Radley"/>
                <a:cs typeface="Radley"/>
                <a:sym typeface="Radley"/>
              </a:rPr>
              <a:t>   Since 1950 the richest 1/5 of the population  has doubled its consumption of energy, meat, timber, steel and copper per person.</a:t>
            </a: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753" y="1275086"/>
            <a:ext cx="2692671" cy="406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6323964" y="5161430"/>
            <a:ext cx="1319490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Photo:rubyblossom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7133" y="0"/>
            <a:ext cx="11351581" cy="75492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6731000" y="6385071"/>
            <a:ext cx="2426137" cy="2311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Steve Snodgrass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004" y="460550"/>
            <a:ext cx="4224419" cy="281627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783004" y="460550"/>
            <a:ext cx="3262433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NASA’s Earth Observatory</a:t>
            </a:r>
          </a:p>
        </p:txBody>
      </p:sp>
      <p:sp>
        <p:nvSpPr>
          <p:cNvPr id="188" name="Shape 188"/>
          <p:cNvSpPr/>
          <p:nvPr/>
        </p:nvSpPr>
        <p:spPr>
          <a:xfrm>
            <a:off x="5186082" y="2430443"/>
            <a:ext cx="3957919" cy="17932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rgbClr val="660066"/>
                </a:solidFill>
                <a:latin typeface="Cabin"/>
                <a:ea typeface="Cabin"/>
                <a:cs typeface="Cabin"/>
                <a:sym typeface="Cabin"/>
              </a:rPr>
              <a:t>Deforestation: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ct val="25000"/>
              <a:buFont typeface="Cabin"/>
              <a:buNone/>
            </a:pPr>
            <a:r>
              <a:rPr lang="en-US" sz="2400" b="0" i="0" u="none" strike="noStrike" cap="none">
                <a:solidFill>
                  <a:srgbClr val="660066"/>
                </a:solidFill>
                <a:latin typeface="Cabin"/>
                <a:ea typeface="Cabin"/>
                <a:cs typeface="Cabin"/>
                <a:sym typeface="Cabin"/>
              </a:rPr>
              <a:t>The clearing of trees, transforming a forest into cleared land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004" y="3594001"/>
            <a:ext cx="4224419" cy="28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/>
          <p:nvPr/>
        </p:nvSpPr>
        <p:spPr>
          <a:xfrm>
            <a:off x="783004" y="3594001"/>
            <a:ext cx="218940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Rainforest Action Network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33417" y="167109"/>
            <a:ext cx="218940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Rainforest Action Network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16845"/>
            <a:ext cx="9157655" cy="6054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46955"/>
            <a:ext cx="9143996" cy="677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5" y="6421039"/>
            <a:ext cx="1495000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art-of-vee.com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7655" cy="702518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57200" y="5257007"/>
            <a:ext cx="8229600" cy="11443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5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D90B05"/>
                </a:solidFill>
                <a:latin typeface="Cabin"/>
                <a:ea typeface="Cabin"/>
                <a:cs typeface="Cabin"/>
                <a:sym typeface="Cabin"/>
              </a:rPr>
              <a:t>Over half the world’s plant and animal species live in rainforests.</a:t>
            </a:r>
          </a:p>
        </p:txBody>
      </p:sp>
      <p:sp>
        <p:nvSpPr>
          <p:cNvPr id="209" name="Shape 209"/>
          <p:cNvSpPr/>
          <p:nvPr/>
        </p:nvSpPr>
        <p:spPr>
          <a:xfrm>
            <a:off x="0" y="0"/>
            <a:ext cx="1996676" cy="3581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Ben Britten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0501" y="0"/>
            <a:ext cx="10181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/>
          <p:nvPr/>
        </p:nvSpPr>
        <p:spPr>
          <a:xfrm>
            <a:off x="5161746" y="733777"/>
            <a:ext cx="3654779" cy="54889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54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¼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 of medicines’ ingredients were first found in rainforest plants.</a:t>
            </a:r>
          </a:p>
        </p:txBody>
      </p:sp>
      <p:sp>
        <p:nvSpPr>
          <p:cNvPr id="216" name="Shape 216"/>
          <p:cNvSpPr/>
          <p:nvPr/>
        </p:nvSpPr>
        <p:spPr>
          <a:xfrm>
            <a:off x="7201931" y="6316842"/>
            <a:ext cx="1122082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NVinacco</a:t>
            </a: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55066"/>
            <a:ext cx="9144001" cy="611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282355" y="58220"/>
            <a:ext cx="2481052" cy="90627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lang="en-US" sz="4464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Brazil</a:t>
            </a:r>
          </a:p>
        </p:txBody>
      </p:sp>
      <p:sp>
        <p:nvSpPr>
          <p:cNvPr id="223" name="Shape 223"/>
          <p:cNvSpPr/>
          <p:nvPr/>
        </p:nvSpPr>
        <p:spPr>
          <a:xfrm>
            <a:off x="903592" y="741164"/>
            <a:ext cx="7783207" cy="633205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Radley"/>
                <a:ea typeface="Radley"/>
                <a:cs typeface="Radley"/>
                <a:sym typeface="Radley"/>
              </a:rPr>
              <a:t>70% of the deforested area is cattle pasture</a:t>
            </a:r>
            <a:r>
              <a:rPr lang="en-US" sz="32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24" name="Shape 224"/>
          <p:cNvSpPr/>
          <p:nvPr/>
        </p:nvSpPr>
        <p:spPr>
          <a:xfrm>
            <a:off x="116579" y="179133"/>
            <a:ext cx="1637225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Joelle Hernandez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06" y="1391919"/>
            <a:ext cx="2518640" cy="251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/>
          <p:nvPr/>
        </p:nvSpPr>
        <p:spPr>
          <a:xfrm>
            <a:off x="885166" y="3488144"/>
            <a:ext cx="1639681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Michael J Moeller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0538" y="4218651"/>
            <a:ext cx="2076461" cy="228397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/>
          <p:nvPr/>
        </p:nvSpPr>
        <p:spPr>
          <a:xfrm>
            <a:off x="7243439" y="6317957"/>
            <a:ext cx="1474947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Nick Saltmarsh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733" y="3829048"/>
            <a:ext cx="2189757" cy="252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885166" y="6187153"/>
            <a:ext cx="1458236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Paul Townsend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2012" y="-16986"/>
            <a:ext cx="10546013" cy="687498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560787" y="256161"/>
            <a:ext cx="8016207" cy="906278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4464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Palm Oil Plantation</a:t>
            </a:r>
          </a:p>
        </p:txBody>
      </p:sp>
      <p:sp>
        <p:nvSpPr>
          <p:cNvPr id="237" name="Shape 237"/>
          <p:cNvSpPr/>
          <p:nvPr/>
        </p:nvSpPr>
        <p:spPr>
          <a:xfrm>
            <a:off x="5832314" y="6488667"/>
            <a:ext cx="218940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Rainforest Action Network</a:t>
            </a: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205" y="1265420"/>
            <a:ext cx="2919482" cy="193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205" y="3480548"/>
            <a:ext cx="2034909" cy="271321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>
            <a:off x="874194" y="2745891"/>
            <a:ext cx="95727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R.A.N.</a:t>
            </a:r>
          </a:p>
        </p:txBody>
      </p:sp>
      <p:sp>
        <p:nvSpPr>
          <p:cNvPr id="241" name="Shape 241"/>
          <p:cNvSpPr/>
          <p:nvPr/>
        </p:nvSpPr>
        <p:spPr>
          <a:xfrm>
            <a:off x="874200" y="6028808"/>
            <a:ext cx="180509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oneVillage Initiative</a:t>
            </a: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8400"/>
            <a:ext cx="9355201" cy="70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912" y="424093"/>
            <a:ext cx="3797000" cy="284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705927" y="397493"/>
            <a:ext cx="120195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Dan Taylor</a:t>
            </a: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8232" y="424093"/>
            <a:ext cx="3318490" cy="251493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5979855" y="2499634"/>
            <a:ext cx="1416965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Roberto Verso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444" y="3389994"/>
            <a:ext cx="3802186" cy="285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/>
          <p:nvPr/>
        </p:nvSpPr>
        <p:spPr>
          <a:xfrm>
            <a:off x="4485885" y="3436005"/>
            <a:ext cx="95427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Photo:jo.schz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016" y="3760246"/>
            <a:ext cx="3239406" cy="24295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837716" y="5737176"/>
            <a:ext cx="110748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John Loo</a:t>
            </a:r>
          </a:p>
        </p:txBody>
      </p:sp>
      <p:sp>
        <p:nvSpPr>
          <p:cNvPr id="255" name="Shape 255"/>
          <p:cNvSpPr/>
          <p:nvPr/>
        </p:nvSpPr>
        <p:spPr>
          <a:xfrm>
            <a:off x="0" y="6525478"/>
            <a:ext cx="1308097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Tim Sackton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2957" y="-21041"/>
            <a:ext cx="9352799" cy="702255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704254" y="6072235"/>
            <a:ext cx="1073583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Seb Ruiz</a:t>
            </a:r>
          </a:p>
        </p:txBody>
      </p:sp>
      <p:sp>
        <p:nvSpPr>
          <p:cNvPr id="262" name="Shape 262"/>
          <p:cNvSpPr/>
          <p:nvPr/>
        </p:nvSpPr>
        <p:spPr>
          <a:xfrm>
            <a:off x="1082566" y="886729"/>
            <a:ext cx="3075382" cy="8788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25000"/>
              <a:buFont typeface="Cabin"/>
              <a:buNone/>
            </a:pPr>
            <a:r>
              <a:rPr lang="en-US" sz="5400" b="0" i="0" u="none" strike="noStrike" cap="none">
                <a:solidFill>
                  <a:schemeClr val="accent6"/>
                </a:solidFill>
                <a:latin typeface="Cabin"/>
                <a:ea typeface="Cabin"/>
                <a:cs typeface="Cabin"/>
                <a:sym typeface="Cabin"/>
              </a:rPr>
              <a:t>Orangutan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9423" y="-5454"/>
            <a:ext cx="10113797" cy="686345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/>
          <p:nvPr/>
        </p:nvSpPr>
        <p:spPr>
          <a:xfrm>
            <a:off x="959325" y="1837353"/>
            <a:ext cx="7705904" cy="19964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rPr>
              <a:t>causes more carbon emissions than all the cars, planes and trains in the world!</a:t>
            </a:r>
          </a:p>
        </p:txBody>
      </p:sp>
      <p:sp>
        <p:nvSpPr>
          <p:cNvPr id="269" name="Shape 269"/>
          <p:cNvSpPr/>
          <p:nvPr/>
        </p:nvSpPr>
        <p:spPr>
          <a:xfrm>
            <a:off x="1552221" y="228438"/>
            <a:ext cx="6390096" cy="13741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ct val="25000"/>
              <a:buFont typeface="Cabin"/>
              <a:buNone/>
            </a:pPr>
            <a:r>
              <a:rPr lang="en-US" sz="8800" b="0" i="0" u="none" strike="noStrike" cap="none">
                <a:solidFill>
                  <a:srgbClr val="660066"/>
                </a:solidFill>
                <a:latin typeface="Cabin"/>
                <a:ea typeface="Cabin"/>
                <a:cs typeface="Cabin"/>
                <a:sym typeface="Cabin"/>
              </a:rPr>
              <a:t>Deforestation</a:t>
            </a:r>
          </a:p>
        </p:txBody>
      </p:sp>
      <p:sp>
        <p:nvSpPr>
          <p:cNvPr id="270" name="Shape 270"/>
          <p:cNvSpPr/>
          <p:nvPr/>
        </p:nvSpPr>
        <p:spPr>
          <a:xfrm>
            <a:off x="6553144" y="228438"/>
            <a:ext cx="2347593" cy="624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Leonora Enkling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7317" y="0"/>
            <a:ext cx="103030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/>
          <p:nvPr/>
        </p:nvSpPr>
        <p:spPr>
          <a:xfrm>
            <a:off x="8115689" y="6306414"/>
            <a:ext cx="1028311" cy="2311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 by Mary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0615" y="823519"/>
            <a:ext cx="4679989" cy="467998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/>
          <p:nvPr/>
        </p:nvSpPr>
        <p:spPr>
          <a:xfrm>
            <a:off x="2393672" y="5503507"/>
            <a:ext cx="5083037" cy="4470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228"/>
              </a:buClr>
              <a:buSzPct val="25000"/>
              <a:buFont typeface="Calibri"/>
              <a:buNone/>
            </a:pPr>
            <a:r>
              <a:rPr lang="en-US" sz="2400" b="1" i="0" u="none" strike="noStrike" cap="none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‘The Mark of Responsible Forestry’</a:t>
            </a: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208987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2094769" y="1051400"/>
            <a:ext cx="5245173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5"/>
              </a:buClr>
              <a:buSzPct val="25000"/>
              <a:buFont typeface="Calibri"/>
              <a:buNone/>
            </a:pPr>
            <a:r>
              <a:rPr lang="en-US" sz="7137" b="1" i="0" u="none" strike="noStrike" cap="none">
                <a:solidFill>
                  <a:srgbClr val="D90B05"/>
                </a:solidFill>
                <a:latin typeface="Calibri"/>
                <a:ea typeface="Calibri"/>
                <a:cs typeface="Calibri"/>
                <a:sym typeface="Calibri"/>
              </a:rPr>
              <a:t>UN-REDD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0" y="3645505"/>
            <a:ext cx="9144001" cy="1237162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‘Reducing emissions from deforestation and degradation</a:t>
            </a: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</a:p>
        </p:txBody>
      </p:sp>
      <p:sp>
        <p:nvSpPr>
          <p:cNvPr id="284" name="Shape 284"/>
          <p:cNvSpPr/>
          <p:nvPr/>
        </p:nvSpPr>
        <p:spPr>
          <a:xfrm>
            <a:off x="3154466" y="6141262"/>
            <a:ext cx="3272592" cy="5613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lang="en-US" sz="32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www.un-redd.org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67922"/>
            <a:ext cx="9144000" cy="767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4344339" y="831457"/>
            <a:ext cx="3107875" cy="114300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30 - 40 litres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2156097" y="5049403"/>
            <a:ext cx="3001564" cy="1073648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6 – 10 litres</a:t>
            </a:r>
          </a:p>
        </p:txBody>
      </p:sp>
      <p:grpSp>
        <p:nvGrpSpPr>
          <p:cNvPr id="292" name="Shape 292"/>
          <p:cNvGrpSpPr/>
          <p:nvPr/>
        </p:nvGrpSpPr>
        <p:grpSpPr>
          <a:xfrm>
            <a:off x="1131427" y="948440"/>
            <a:ext cx="3004787" cy="2004756"/>
            <a:chOff x="0" y="0"/>
            <a:chExt cx="3004786" cy="2004755"/>
          </a:xfrm>
        </p:grpSpPr>
        <p:sp>
          <p:nvSpPr>
            <p:cNvPr id="293" name="Shape 293"/>
            <p:cNvSpPr/>
            <p:nvPr/>
          </p:nvSpPr>
          <p:spPr>
            <a:xfrm>
              <a:off x="0" y="0"/>
              <a:ext cx="3004786" cy="20047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311"/>
                  </a:moveTo>
                  <a:lnTo>
                    <a:pt x="0" y="10311"/>
                  </a:lnTo>
                  <a:cubicBezTo>
                    <a:pt x="0" y="4616"/>
                    <a:pt x="3077" y="0"/>
                    <a:pt x="6883" y="0"/>
                  </a:cubicBezTo>
                  <a:lnTo>
                    <a:pt x="113116" y="0"/>
                  </a:lnTo>
                  <a:lnTo>
                    <a:pt x="113116" y="0"/>
                  </a:lnTo>
                  <a:cubicBezTo>
                    <a:pt x="116922" y="0"/>
                    <a:pt x="120000" y="4616"/>
                    <a:pt x="120000" y="10311"/>
                  </a:cubicBezTo>
                  <a:lnTo>
                    <a:pt x="120000" y="109688"/>
                  </a:lnTo>
                  <a:lnTo>
                    <a:pt x="120000" y="109688"/>
                  </a:lnTo>
                  <a:cubicBezTo>
                    <a:pt x="120000" y="115383"/>
                    <a:pt x="116922" y="120000"/>
                    <a:pt x="113116" y="120000"/>
                  </a:cubicBezTo>
                  <a:lnTo>
                    <a:pt x="6883" y="120000"/>
                  </a:lnTo>
                  <a:lnTo>
                    <a:pt x="6883" y="120000"/>
                  </a:lnTo>
                  <a:cubicBezTo>
                    <a:pt x="3077" y="120000"/>
                    <a:pt x="0" y="115383"/>
                    <a:pt x="0" y="10968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0" y="0"/>
              <a:ext cx="3004741" cy="20046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77" y="0"/>
                  </a:moveTo>
                  <a:cubicBezTo>
                    <a:pt x="3077" y="0"/>
                    <a:pt x="0" y="4616"/>
                    <a:pt x="0" y="10311"/>
                  </a:cubicBezTo>
                  <a:lnTo>
                    <a:pt x="0" y="109688"/>
                  </a:lnTo>
                  <a:cubicBezTo>
                    <a:pt x="0" y="115383"/>
                    <a:pt x="3077" y="120000"/>
                    <a:pt x="6877" y="120000"/>
                  </a:cubicBezTo>
                  <a:lnTo>
                    <a:pt x="113122" y="120000"/>
                  </a:lnTo>
                  <a:cubicBezTo>
                    <a:pt x="116922" y="120000"/>
                    <a:pt x="120000" y="115383"/>
                    <a:pt x="120000" y="109688"/>
                  </a:cubicBezTo>
                  <a:lnTo>
                    <a:pt x="120000" y="10311"/>
                  </a:lnTo>
                  <a:cubicBezTo>
                    <a:pt x="120000" y="4616"/>
                    <a:pt x="116922" y="0"/>
                    <a:pt x="113122" y="0"/>
                  </a:cubicBezTo>
                  <a:lnTo>
                    <a:pt x="6877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sy="-100000" algn="bl" rotWithShape="0"/>
            </a:effectLst>
          </p:spPr>
        </p:sp>
      </p:grpSp>
      <p:sp>
        <p:nvSpPr>
          <p:cNvPr id="295" name="Shape 295"/>
          <p:cNvSpPr/>
          <p:nvPr/>
        </p:nvSpPr>
        <p:spPr>
          <a:xfrm>
            <a:off x="1081300" y="2617285"/>
            <a:ext cx="2217186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Steven Depolo</a:t>
            </a:r>
          </a:p>
        </p:txBody>
      </p:sp>
      <p:grpSp>
        <p:nvGrpSpPr>
          <p:cNvPr id="296" name="Shape 296"/>
          <p:cNvGrpSpPr/>
          <p:nvPr/>
        </p:nvGrpSpPr>
        <p:grpSpPr>
          <a:xfrm>
            <a:off x="5157659" y="2617284"/>
            <a:ext cx="2487361" cy="3316481"/>
            <a:chOff x="0" y="0"/>
            <a:chExt cx="2487361" cy="3316479"/>
          </a:xfrm>
        </p:grpSpPr>
        <p:sp>
          <p:nvSpPr>
            <p:cNvPr id="297" name="Shape 297"/>
            <p:cNvSpPr/>
            <p:nvPr/>
          </p:nvSpPr>
          <p:spPr>
            <a:xfrm>
              <a:off x="0" y="0"/>
              <a:ext cx="2487361" cy="33164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33"/>
                  </a:moveTo>
                  <a:lnTo>
                    <a:pt x="0" y="7733"/>
                  </a:lnTo>
                  <a:cubicBezTo>
                    <a:pt x="0" y="3461"/>
                    <a:pt x="4616" y="0"/>
                    <a:pt x="10311" y="0"/>
                  </a:cubicBezTo>
                  <a:lnTo>
                    <a:pt x="109688" y="0"/>
                  </a:lnTo>
                  <a:lnTo>
                    <a:pt x="109688" y="0"/>
                  </a:lnTo>
                  <a:cubicBezTo>
                    <a:pt x="115383" y="0"/>
                    <a:pt x="120000" y="3461"/>
                    <a:pt x="120000" y="7733"/>
                  </a:cubicBezTo>
                  <a:lnTo>
                    <a:pt x="120000" y="112266"/>
                  </a:lnTo>
                  <a:lnTo>
                    <a:pt x="120000" y="112266"/>
                  </a:lnTo>
                  <a:cubicBezTo>
                    <a:pt x="120000" y="116538"/>
                    <a:pt x="115383" y="120000"/>
                    <a:pt x="109688" y="120000"/>
                  </a:cubicBezTo>
                  <a:lnTo>
                    <a:pt x="10311" y="120000"/>
                  </a:lnTo>
                  <a:lnTo>
                    <a:pt x="10311" y="120000"/>
                  </a:lnTo>
                  <a:cubicBezTo>
                    <a:pt x="4616" y="120000"/>
                    <a:pt x="0" y="116538"/>
                    <a:pt x="0" y="11226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0" y="0"/>
              <a:ext cx="2487215" cy="3316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22" y="0"/>
                  </a:moveTo>
                  <a:cubicBezTo>
                    <a:pt x="4622" y="0"/>
                    <a:pt x="0" y="3466"/>
                    <a:pt x="0" y="7738"/>
                  </a:cubicBezTo>
                  <a:lnTo>
                    <a:pt x="0" y="112272"/>
                  </a:lnTo>
                  <a:cubicBezTo>
                    <a:pt x="0" y="116544"/>
                    <a:pt x="4622" y="120000"/>
                    <a:pt x="10322" y="120000"/>
                  </a:cubicBezTo>
                  <a:lnTo>
                    <a:pt x="109700" y="120000"/>
                  </a:lnTo>
                  <a:cubicBezTo>
                    <a:pt x="115394" y="120000"/>
                    <a:pt x="120000" y="116544"/>
                    <a:pt x="120000" y="112272"/>
                  </a:cubicBezTo>
                  <a:lnTo>
                    <a:pt x="120000" y="7738"/>
                  </a:lnTo>
                  <a:cubicBezTo>
                    <a:pt x="120000" y="3466"/>
                    <a:pt x="115394" y="0"/>
                    <a:pt x="109700" y="0"/>
                  </a:cubicBezTo>
                  <a:lnTo>
                    <a:pt x="10322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sy="-100000" algn="bl" rotWithShape="0"/>
            </a:effectLst>
          </p:spPr>
        </p:sp>
      </p:grpSp>
      <p:sp>
        <p:nvSpPr>
          <p:cNvPr id="299" name="Shape 299"/>
          <p:cNvSpPr/>
          <p:nvPr/>
        </p:nvSpPr>
        <p:spPr>
          <a:xfrm>
            <a:off x="5426650" y="5536462"/>
            <a:ext cx="1348822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Brian Herzog</a:t>
            </a: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81" y="218472"/>
            <a:ext cx="7691616" cy="633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4336" y="1118976"/>
            <a:ext cx="2489201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954" y="-412908"/>
            <a:ext cx="9644627" cy="7270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Shape 311"/>
          <p:cNvGrpSpPr/>
          <p:nvPr/>
        </p:nvGrpSpPr>
        <p:grpSpPr>
          <a:xfrm>
            <a:off x="472167" y="3132226"/>
            <a:ext cx="3087424" cy="2144954"/>
            <a:chOff x="0" y="0"/>
            <a:chExt cx="3087422" cy="2144951"/>
          </a:xfrm>
        </p:grpSpPr>
        <p:sp>
          <p:nvSpPr>
            <p:cNvPr id="312" name="Shape 312"/>
            <p:cNvSpPr/>
            <p:nvPr/>
          </p:nvSpPr>
          <p:spPr>
            <a:xfrm>
              <a:off x="0" y="0"/>
              <a:ext cx="3087422" cy="21449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311"/>
                  </a:moveTo>
                  <a:lnTo>
                    <a:pt x="0" y="10311"/>
                  </a:lnTo>
                  <a:cubicBezTo>
                    <a:pt x="0" y="4616"/>
                    <a:pt x="3205" y="0"/>
                    <a:pt x="7166" y="0"/>
                  </a:cubicBezTo>
                  <a:lnTo>
                    <a:pt x="112833" y="0"/>
                  </a:lnTo>
                  <a:lnTo>
                    <a:pt x="112833" y="0"/>
                  </a:lnTo>
                  <a:cubicBezTo>
                    <a:pt x="116794" y="0"/>
                    <a:pt x="120000" y="4616"/>
                    <a:pt x="120000" y="10311"/>
                  </a:cubicBezTo>
                  <a:lnTo>
                    <a:pt x="120000" y="109688"/>
                  </a:lnTo>
                  <a:lnTo>
                    <a:pt x="120000" y="109688"/>
                  </a:lnTo>
                  <a:cubicBezTo>
                    <a:pt x="120000" y="115383"/>
                    <a:pt x="116794" y="120000"/>
                    <a:pt x="112833" y="120000"/>
                  </a:cubicBezTo>
                  <a:lnTo>
                    <a:pt x="7166" y="120000"/>
                  </a:lnTo>
                  <a:lnTo>
                    <a:pt x="7166" y="120000"/>
                  </a:lnTo>
                  <a:cubicBezTo>
                    <a:pt x="3205" y="120000"/>
                    <a:pt x="0" y="115383"/>
                    <a:pt x="0" y="10968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0" y="0"/>
              <a:ext cx="3087290" cy="21449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55" y="0"/>
                  </a:moveTo>
                  <a:cubicBezTo>
                    <a:pt x="3200" y="0"/>
                    <a:pt x="0" y="4605"/>
                    <a:pt x="0" y="10300"/>
                  </a:cubicBezTo>
                  <a:lnTo>
                    <a:pt x="0" y="109677"/>
                  </a:lnTo>
                  <a:cubicBezTo>
                    <a:pt x="0" y="115372"/>
                    <a:pt x="3200" y="120000"/>
                    <a:pt x="7155" y="120000"/>
                  </a:cubicBezTo>
                  <a:lnTo>
                    <a:pt x="112844" y="120000"/>
                  </a:lnTo>
                  <a:cubicBezTo>
                    <a:pt x="116800" y="120000"/>
                    <a:pt x="120000" y="115372"/>
                    <a:pt x="120000" y="109677"/>
                  </a:cubicBezTo>
                  <a:lnTo>
                    <a:pt x="120000" y="10300"/>
                  </a:lnTo>
                  <a:cubicBezTo>
                    <a:pt x="120000" y="4605"/>
                    <a:pt x="116800" y="0"/>
                    <a:pt x="112844" y="0"/>
                  </a:cubicBezTo>
                  <a:lnTo>
                    <a:pt x="7155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sy="-100000" algn="bl" rotWithShape="0"/>
            </a:effectLst>
          </p:spPr>
        </p:sp>
      </p:grpSp>
      <p:grpSp>
        <p:nvGrpSpPr>
          <p:cNvPr id="314" name="Shape 314"/>
          <p:cNvGrpSpPr/>
          <p:nvPr/>
        </p:nvGrpSpPr>
        <p:grpSpPr>
          <a:xfrm>
            <a:off x="7032896" y="499866"/>
            <a:ext cx="1533602" cy="2042081"/>
            <a:chOff x="0" y="0"/>
            <a:chExt cx="1533601" cy="2042079"/>
          </a:xfrm>
        </p:grpSpPr>
        <p:sp>
          <p:nvSpPr>
            <p:cNvPr id="315" name="Shape 315"/>
            <p:cNvSpPr/>
            <p:nvPr/>
          </p:nvSpPr>
          <p:spPr>
            <a:xfrm>
              <a:off x="0" y="0"/>
              <a:ext cx="1533601" cy="20420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44"/>
                  </a:moveTo>
                  <a:lnTo>
                    <a:pt x="0" y="7744"/>
                  </a:lnTo>
                  <a:cubicBezTo>
                    <a:pt x="0" y="3466"/>
                    <a:pt x="4616" y="0"/>
                    <a:pt x="10311" y="0"/>
                  </a:cubicBezTo>
                  <a:lnTo>
                    <a:pt x="109688" y="0"/>
                  </a:lnTo>
                  <a:lnTo>
                    <a:pt x="109688" y="0"/>
                  </a:lnTo>
                  <a:cubicBezTo>
                    <a:pt x="115383" y="0"/>
                    <a:pt x="120000" y="3466"/>
                    <a:pt x="120000" y="7744"/>
                  </a:cubicBezTo>
                  <a:lnTo>
                    <a:pt x="120000" y="112255"/>
                  </a:lnTo>
                  <a:lnTo>
                    <a:pt x="120000" y="112255"/>
                  </a:lnTo>
                  <a:cubicBezTo>
                    <a:pt x="120000" y="116533"/>
                    <a:pt x="115383" y="120000"/>
                    <a:pt x="109688" y="120000"/>
                  </a:cubicBezTo>
                  <a:lnTo>
                    <a:pt x="10311" y="120000"/>
                  </a:lnTo>
                  <a:lnTo>
                    <a:pt x="10311" y="120000"/>
                  </a:lnTo>
                  <a:cubicBezTo>
                    <a:pt x="4616" y="120000"/>
                    <a:pt x="0" y="116533"/>
                    <a:pt x="0" y="112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0" y="0"/>
              <a:ext cx="1533524" cy="20419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11" y="0"/>
                  </a:moveTo>
                  <a:cubicBezTo>
                    <a:pt x="4616" y="0"/>
                    <a:pt x="0" y="3466"/>
                    <a:pt x="0" y="7744"/>
                  </a:cubicBezTo>
                  <a:lnTo>
                    <a:pt x="0" y="112255"/>
                  </a:lnTo>
                  <a:cubicBezTo>
                    <a:pt x="0" y="116533"/>
                    <a:pt x="4616" y="120000"/>
                    <a:pt x="10311" y="120000"/>
                  </a:cubicBezTo>
                  <a:lnTo>
                    <a:pt x="109688" y="120000"/>
                  </a:lnTo>
                  <a:cubicBezTo>
                    <a:pt x="115383" y="120000"/>
                    <a:pt x="120000" y="116533"/>
                    <a:pt x="120000" y="112255"/>
                  </a:cubicBezTo>
                  <a:lnTo>
                    <a:pt x="120000" y="7744"/>
                  </a:lnTo>
                  <a:cubicBezTo>
                    <a:pt x="120000" y="3466"/>
                    <a:pt x="115383" y="0"/>
                    <a:pt x="109688" y="0"/>
                  </a:cubicBezTo>
                  <a:lnTo>
                    <a:pt x="10311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sy="-100000" algn="bl" rotWithShape="0"/>
            </a:effectLst>
          </p:spPr>
        </p:sp>
      </p:grpSp>
      <p:sp>
        <p:nvSpPr>
          <p:cNvPr id="317" name="Shape 317"/>
          <p:cNvSpPr/>
          <p:nvPr/>
        </p:nvSpPr>
        <p:spPr>
          <a:xfrm>
            <a:off x="6657495" y="2541947"/>
            <a:ext cx="134513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Fred Dawson</a:t>
            </a:r>
          </a:p>
        </p:txBody>
      </p:sp>
      <p:grpSp>
        <p:nvGrpSpPr>
          <p:cNvPr id="318" name="Shape 318"/>
          <p:cNvGrpSpPr/>
          <p:nvPr/>
        </p:nvGrpSpPr>
        <p:grpSpPr>
          <a:xfrm>
            <a:off x="452991" y="292869"/>
            <a:ext cx="2928361" cy="1951765"/>
            <a:chOff x="0" y="0"/>
            <a:chExt cx="2928358" cy="1951763"/>
          </a:xfrm>
        </p:grpSpPr>
        <p:sp>
          <p:nvSpPr>
            <p:cNvPr id="319" name="Shape 319"/>
            <p:cNvSpPr/>
            <p:nvPr/>
          </p:nvSpPr>
          <p:spPr>
            <a:xfrm>
              <a:off x="0" y="0"/>
              <a:ext cx="2928358" cy="19517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311"/>
                  </a:moveTo>
                  <a:lnTo>
                    <a:pt x="0" y="10311"/>
                  </a:lnTo>
                  <a:cubicBezTo>
                    <a:pt x="0" y="4616"/>
                    <a:pt x="3077" y="0"/>
                    <a:pt x="6872" y="0"/>
                  </a:cubicBezTo>
                  <a:lnTo>
                    <a:pt x="113127" y="0"/>
                  </a:lnTo>
                  <a:lnTo>
                    <a:pt x="113127" y="0"/>
                  </a:lnTo>
                  <a:cubicBezTo>
                    <a:pt x="116922" y="0"/>
                    <a:pt x="120000" y="4616"/>
                    <a:pt x="120000" y="10311"/>
                  </a:cubicBezTo>
                  <a:lnTo>
                    <a:pt x="120000" y="109688"/>
                  </a:lnTo>
                  <a:lnTo>
                    <a:pt x="120000" y="109688"/>
                  </a:lnTo>
                  <a:cubicBezTo>
                    <a:pt x="120000" y="115383"/>
                    <a:pt x="116922" y="120000"/>
                    <a:pt x="113127" y="120000"/>
                  </a:cubicBezTo>
                  <a:lnTo>
                    <a:pt x="6872" y="120000"/>
                  </a:lnTo>
                  <a:lnTo>
                    <a:pt x="6872" y="120000"/>
                  </a:lnTo>
                  <a:cubicBezTo>
                    <a:pt x="3077" y="120000"/>
                    <a:pt x="0" y="115383"/>
                    <a:pt x="0" y="10968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0" y="0"/>
              <a:ext cx="2928358" cy="19517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77" y="0"/>
                  </a:moveTo>
                  <a:cubicBezTo>
                    <a:pt x="3083" y="0"/>
                    <a:pt x="0" y="4627"/>
                    <a:pt x="0" y="10322"/>
                  </a:cubicBezTo>
                  <a:lnTo>
                    <a:pt x="0" y="109677"/>
                  </a:lnTo>
                  <a:cubicBezTo>
                    <a:pt x="0" y="115372"/>
                    <a:pt x="3083" y="120000"/>
                    <a:pt x="6877" y="120000"/>
                  </a:cubicBezTo>
                  <a:lnTo>
                    <a:pt x="113122" y="120000"/>
                  </a:lnTo>
                  <a:cubicBezTo>
                    <a:pt x="116916" y="120000"/>
                    <a:pt x="120000" y="115372"/>
                    <a:pt x="120000" y="109677"/>
                  </a:cubicBezTo>
                  <a:lnTo>
                    <a:pt x="120000" y="10322"/>
                  </a:lnTo>
                  <a:cubicBezTo>
                    <a:pt x="120000" y="4627"/>
                    <a:pt x="116916" y="0"/>
                    <a:pt x="113122" y="0"/>
                  </a:cubicBezTo>
                  <a:lnTo>
                    <a:pt x="6877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sy="-100000" algn="bl" rotWithShape="0"/>
            </a:effectLst>
          </p:spPr>
        </p:sp>
      </p:grpSp>
      <p:sp>
        <p:nvSpPr>
          <p:cNvPr id="321" name="Shape 321"/>
          <p:cNvSpPr/>
          <p:nvPr/>
        </p:nvSpPr>
        <p:spPr>
          <a:xfrm>
            <a:off x="452991" y="2244632"/>
            <a:ext cx="1628427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Pieter Vanhaecke</a:t>
            </a:r>
          </a:p>
        </p:txBody>
      </p:sp>
      <p:grpSp>
        <p:nvGrpSpPr>
          <p:cNvPr id="322" name="Shape 322"/>
          <p:cNvGrpSpPr/>
          <p:nvPr/>
        </p:nvGrpSpPr>
        <p:grpSpPr>
          <a:xfrm>
            <a:off x="4713944" y="3132226"/>
            <a:ext cx="3852556" cy="2880418"/>
            <a:chOff x="0" y="0"/>
            <a:chExt cx="3852555" cy="2880416"/>
          </a:xfrm>
        </p:grpSpPr>
        <p:sp>
          <p:nvSpPr>
            <p:cNvPr id="323" name="Shape 323"/>
            <p:cNvSpPr/>
            <p:nvPr/>
          </p:nvSpPr>
          <p:spPr>
            <a:xfrm>
              <a:off x="0" y="0"/>
              <a:ext cx="3852555" cy="28804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311"/>
                  </a:moveTo>
                  <a:lnTo>
                    <a:pt x="0" y="10311"/>
                  </a:lnTo>
                  <a:cubicBezTo>
                    <a:pt x="0" y="4616"/>
                    <a:pt x="3450" y="0"/>
                    <a:pt x="7711" y="0"/>
                  </a:cubicBezTo>
                  <a:lnTo>
                    <a:pt x="112288" y="0"/>
                  </a:lnTo>
                  <a:lnTo>
                    <a:pt x="112288" y="0"/>
                  </a:lnTo>
                  <a:cubicBezTo>
                    <a:pt x="116550" y="0"/>
                    <a:pt x="120000" y="4616"/>
                    <a:pt x="120000" y="10311"/>
                  </a:cubicBezTo>
                  <a:lnTo>
                    <a:pt x="120000" y="109688"/>
                  </a:lnTo>
                  <a:lnTo>
                    <a:pt x="120000" y="109688"/>
                  </a:lnTo>
                  <a:cubicBezTo>
                    <a:pt x="120000" y="115383"/>
                    <a:pt x="116550" y="120000"/>
                    <a:pt x="112288" y="120000"/>
                  </a:cubicBezTo>
                  <a:lnTo>
                    <a:pt x="7711" y="120000"/>
                  </a:lnTo>
                  <a:lnTo>
                    <a:pt x="7711" y="120000"/>
                  </a:lnTo>
                  <a:cubicBezTo>
                    <a:pt x="3450" y="120000"/>
                    <a:pt x="0" y="115383"/>
                    <a:pt x="0" y="10968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0" y="0"/>
              <a:ext cx="3852466" cy="28804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716" y="0"/>
                  </a:moveTo>
                  <a:cubicBezTo>
                    <a:pt x="3455" y="0"/>
                    <a:pt x="0" y="4622"/>
                    <a:pt x="0" y="10316"/>
                  </a:cubicBezTo>
                  <a:lnTo>
                    <a:pt x="0" y="109683"/>
                  </a:lnTo>
                  <a:cubicBezTo>
                    <a:pt x="0" y="115377"/>
                    <a:pt x="3455" y="120000"/>
                    <a:pt x="7716" y="120000"/>
                  </a:cubicBezTo>
                  <a:lnTo>
                    <a:pt x="112283" y="120000"/>
                  </a:lnTo>
                  <a:cubicBezTo>
                    <a:pt x="116544" y="120000"/>
                    <a:pt x="120000" y="115377"/>
                    <a:pt x="120000" y="109683"/>
                  </a:cubicBezTo>
                  <a:lnTo>
                    <a:pt x="120000" y="10316"/>
                  </a:lnTo>
                  <a:cubicBezTo>
                    <a:pt x="120000" y="4622"/>
                    <a:pt x="116544" y="0"/>
                    <a:pt x="112283" y="0"/>
                  </a:cubicBezTo>
                  <a:lnTo>
                    <a:pt x="7716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sy="-100000" algn="bl" rotWithShape="0"/>
            </a:effectLst>
          </p:spPr>
        </p:sp>
      </p:grpSp>
      <p:sp>
        <p:nvSpPr>
          <p:cNvPr id="325" name="Shape 325"/>
          <p:cNvSpPr/>
          <p:nvPr/>
        </p:nvSpPr>
        <p:spPr>
          <a:xfrm>
            <a:off x="4737753" y="6006953"/>
            <a:ext cx="1249163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Sean Wallis</a:t>
            </a:r>
          </a:p>
        </p:txBody>
      </p:sp>
      <p:sp>
        <p:nvSpPr>
          <p:cNvPr id="326" name="Shape 326"/>
          <p:cNvSpPr/>
          <p:nvPr/>
        </p:nvSpPr>
        <p:spPr>
          <a:xfrm>
            <a:off x="472168" y="5277178"/>
            <a:ext cx="1070241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Liz West</a:t>
            </a:r>
          </a:p>
        </p:txBody>
      </p:sp>
      <p:sp>
        <p:nvSpPr>
          <p:cNvPr id="327" name="Shape 327"/>
          <p:cNvSpPr/>
          <p:nvPr/>
        </p:nvSpPr>
        <p:spPr>
          <a:xfrm>
            <a:off x="166236" y="6307746"/>
            <a:ext cx="134472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Luis Vásquez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9751" y="2347360"/>
            <a:ext cx="33020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487" y="3585612"/>
            <a:ext cx="3759526" cy="281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485" y="484635"/>
            <a:ext cx="3759526" cy="281964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718487" y="484635"/>
            <a:ext cx="151416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Wayne Marshall</a:t>
            </a:r>
          </a:p>
        </p:txBody>
      </p:sp>
      <p:sp>
        <p:nvSpPr>
          <p:cNvPr id="336" name="Shape 336"/>
          <p:cNvSpPr/>
          <p:nvPr/>
        </p:nvSpPr>
        <p:spPr>
          <a:xfrm>
            <a:off x="718485" y="3585612"/>
            <a:ext cx="1335383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Sandy Austin</a:t>
            </a: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446689" y="274637"/>
            <a:ext cx="8240112" cy="785156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374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Hurricane Katrina, New Orleans, 2005</a:t>
            </a:r>
          </a:p>
        </p:txBody>
      </p:sp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742" y="1252483"/>
            <a:ext cx="6833456" cy="512512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5316482" y="5877032"/>
            <a:ext cx="2303517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News Muse</a:t>
            </a: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770758" y="274637"/>
            <a:ext cx="7916040" cy="846466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Hurricane Katrina, 2005</a:t>
            </a:r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735" y="1243723"/>
            <a:ext cx="7723545" cy="513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560552" y="274637"/>
            <a:ext cx="7802179" cy="846466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386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Cyclone Pam, Vanuatu, March 2015</a:t>
            </a:r>
          </a:p>
        </p:txBody>
      </p:sp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874" y="1417637"/>
            <a:ext cx="7268049" cy="4849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/>
          <p:nvPr/>
        </p:nvSpPr>
        <p:spPr>
          <a:xfrm>
            <a:off x="1427654" y="5736896"/>
            <a:ext cx="319689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European Commission DG ECHO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455447" y="274637"/>
            <a:ext cx="7828454" cy="837707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Somerset Levels, November 2012 Chaos on the A361</a:t>
            </a: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104" y="1417637"/>
            <a:ext cx="7260829" cy="484436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/>
          <p:nvPr/>
        </p:nvSpPr>
        <p:spPr>
          <a:xfrm>
            <a:off x="5710619" y="5789448"/>
            <a:ext cx="1996965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Mark Robinson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3579" y="0"/>
            <a:ext cx="103517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6478" y="-196773"/>
            <a:ext cx="9323040" cy="793913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/>
          <p:nvPr/>
        </p:nvSpPr>
        <p:spPr>
          <a:xfrm>
            <a:off x="1620344" y="1471446"/>
            <a:ext cx="5763174" cy="1158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polar bear managed to get on one of the last ice floes floating in the Arctic Sea</a:t>
            </a:r>
          </a:p>
        </p:txBody>
      </p:sp>
      <p:sp>
        <p:nvSpPr>
          <p:cNvPr id="370" name="Shape 370"/>
          <p:cNvSpPr/>
          <p:nvPr/>
        </p:nvSpPr>
        <p:spPr>
          <a:xfrm>
            <a:off x="1620344" y="6037364"/>
            <a:ext cx="2484896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Gerard Van der Leun</a:t>
            </a: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30816" y="-167481"/>
            <a:ext cx="14808700" cy="1041174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/>
          <p:nvPr/>
        </p:nvSpPr>
        <p:spPr>
          <a:xfrm>
            <a:off x="5721541" y="6304001"/>
            <a:ext cx="1928699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Riccardo Francessconi</a:t>
            </a: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9093" y="-557985"/>
            <a:ext cx="10147240" cy="744196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/>
          <p:nvPr/>
        </p:nvSpPr>
        <p:spPr>
          <a:xfrm>
            <a:off x="3458978" y="810595"/>
            <a:ext cx="5113695" cy="9677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ct val="25000"/>
              <a:buFont typeface="Cabin"/>
              <a:buNone/>
            </a:pPr>
            <a:r>
              <a:rPr lang="en-US" sz="6000" b="0" i="0" u="none" strike="noStrike" cap="none">
                <a:solidFill>
                  <a:srgbClr val="660066"/>
                </a:solidFill>
                <a:latin typeface="Cabin"/>
                <a:ea typeface="Cabin"/>
                <a:cs typeface="Cabin"/>
                <a:sym typeface="Cabin"/>
              </a:rPr>
              <a:t>Carbon Dioxide</a:t>
            </a:r>
          </a:p>
        </p:txBody>
      </p:sp>
      <p:sp>
        <p:nvSpPr>
          <p:cNvPr id="383" name="Shape 383"/>
          <p:cNvSpPr/>
          <p:nvPr/>
        </p:nvSpPr>
        <p:spPr>
          <a:xfrm>
            <a:off x="6944979" y="6266214"/>
            <a:ext cx="1270376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Oliver Wald</a:t>
            </a:r>
          </a:p>
        </p:txBody>
      </p:sp>
      <p:sp>
        <p:nvSpPr>
          <p:cNvPr id="384" name="Shape 384"/>
          <p:cNvSpPr/>
          <p:nvPr/>
        </p:nvSpPr>
        <p:spPr>
          <a:xfrm>
            <a:off x="526952" y="810595"/>
            <a:ext cx="2593126" cy="17746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3683" y="0"/>
                </a:moveTo>
                <a:cubicBezTo>
                  <a:pt x="6122" y="0"/>
                  <a:pt x="0" y="8944"/>
                  <a:pt x="0" y="19988"/>
                </a:cubicBezTo>
                <a:lnTo>
                  <a:pt x="0" y="99983"/>
                </a:lnTo>
                <a:cubicBezTo>
                  <a:pt x="0" y="111027"/>
                  <a:pt x="6122" y="120000"/>
                  <a:pt x="13683" y="120000"/>
                </a:cubicBezTo>
                <a:lnTo>
                  <a:pt x="106316" y="120000"/>
                </a:lnTo>
                <a:cubicBezTo>
                  <a:pt x="113877" y="120000"/>
                  <a:pt x="120000" y="111027"/>
                  <a:pt x="120000" y="99983"/>
                </a:cubicBezTo>
                <a:lnTo>
                  <a:pt x="120000" y="19988"/>
                </a:lnTo>
                <a:cubicBezTo>
                  <a:pt x="120000" y="8944"/>
                  <a:pt x="113877" y="0"/>
                  <a:pt x="106316" y="0"/>
                </a:cubicBezTo>
                <a:lnTo>
                  <a:pt x="13683" y="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419" y="-274626"/>
            <a:ext cx="10458420" cy="760145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/>
          <p:nvPr/>
        </p:nvSpPr>
        <p:spPr>
          <a:xfrm>
            <a:off x="2618244" y="310729"/>
            <a:ext cx="4259124" cy="11455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bin"/>
              <a:buNone/>
            </a:pPr>
            <a:r>
              <a:rPr lang="en-US" sz="7200" b="0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Fossil Fuels</a:t>
            </a:r>
          </a:p>
        </p:txBody>
      </p:sp>
      <p:pic>
        <p:nvPicPr>
          <p:cNvPr id="391" name="Shape 3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99320" y="1669008"/>
            <a:ext cx="3656703" cy="185709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/>
          <p:nvPr/>
        </p:nvSpPr>
        <p:spPr>
          <a:xfrm>
            <a:off x="874980" y="3161807"/>
            <a:ext cx="134909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Jeffrey Beall</a:t>
            </a:r>
          </a:p>
        </p:txBody>
      </p:sp>
      <p:sp>
        <p:nvSpPr>
          <p:cNvPr id="393" name="Shape 393"/>
          <p:cNvSpPr/>
          <p:nvPr/>
        </p:nvSpPr>
        <p:spPr>
          <a:xfrm>
            <a:off x="6960627" y="6448137"/>
            <a:ext cx="1440567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Tom Blackwell</a:t>
            </a: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1985" y="1669008"/>
            <a:ext cx="3385257" cy="253894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/>
          <p:nvPr/>
        </p:nvSpPr>
        <p:spPr>
          <a:xfrm>
            <a:off x="5688398" y="2377755"/>
            <a:ext cx="551072" cy="3581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</a:t>
            </a:r>
          </a:p>
        </p:txBody>
      </p:sp>
      <p:sp>
        <p:nvSpPr>
          <p:cNvPr id="396" name="Shape 396"/>
          <p:cNvSpPr/>
          <p:nvPr/>
        </p:nvSpPr>
        <p:spPr>
          <a:xfrm>
            <a:off x="5101985" y="4441594"/>
            <a:ext cx="3554954" cy="20345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Petrol &amp; Diesel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(Oil)</a:t>
            </a:r>
          </a:p>
        </p:txBody>
      </p:sp>
      <p:sp>
        <p:nvSpPr>
          <p:cNvPr id="397" name="Shape 397"/>
          <p:cNvSpPr/>
          <p:nvPr/>
        </p:nvSpPr>
        <p:spPr>
          <a:xfrm>
            <a:off x="6864953" y="3946339"/>
            <a:ext cx="155202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futureatlas.com</a:t>
            </a:r>
          </a:p>
        </p:txBody>
      </p:sp>
      <p:sp>
        <p:nvSpPr>
          <p:cNvPr id="398" name="Shape 398"/>
          <p:cNvSpPr/>
          <p:nvPr/>
        </p:nvSpPr>
        <p:spPr>
          <a:xfrm>
            <a:off x="2885644" y="2122200"/>
            <a:ext cx="1451464" cy="8026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lang="en-US" sz="4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Coal</a:t>
            </a:r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73112" y="3921125"/>
            <a:ext cx="3048001" cy="2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/>
          <p:nvPr/>
        </p:nvSpPr>
        <p:spPr>
          <a:xfrm>
            <a:off x="475179" y="6160319"/>
            <a:ext cx="1434185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lang="en-US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Photo: Ilya</a:t>
            </a:r>
          </a:p>
        </p:txBody>
      </p:sp>
      <p:sp>
        <p:nvSpPr>
          <p:cNvPr id="401" name="Shape 401"/>
          <p:cNvSpPr/>
          <p:nvPr/>
        </p:nvSpPr>
        <p:spPr>
          <a:xfrm>
            <a:off x="2618244" y="5123930"/>
            <a:ext cx="1273297" cy="8026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lang="en-US" sz="4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724" y="436074"/>
            <a:ext cx="7065824" cy="581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941" y="1253279"/>
            <a:ext cx="2108487" cy="1550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883" y="0"/>
            <a:ext cx="7107120" cy="689220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/>
          <p:nvPr/>
        </p:nvSpPr>
        <p:spPr>
          <a:xfrm>
            <a:off x="1382345" y="6353567"/>
            <a:ext cx="2056240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Roberto Rizzato</a:t>
            </a:r>
          </a:p>
        </p:txBody>
      </p:sp>
      <p:sp>
        <p:nvSpPr>
          <p:cNvPr id="414" name="Shape 414"/>
          <p:cNvSpPr/>
          <p:nvPr/>
        </p:nvSpPr>
        <p:spPr>
          <a:xfrm>
            <a:off x="4414866" y="5952958"/>
            <a:ext cx="3222594" cy="624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Click here for greenhouse effect video</a:t>
            </a: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28153"/>
            <a:ext cx="91713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/>
          <p:nvPr/>
        </p:nvSpPr>
        <p:spPr>
          <a:xfrm>
            <a:off x="2193733" y="440927"/>
            <a:ext cx="4519423" cy="7264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bin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Arctic sea ice 2012 </a:t>
            </a:r>
          </a:p>
        </p:txBody>
      </p:sp>
      <p:sp>
        <p:nvSpPr>
          <p:cNvPr id="421" name="Shape 421"/>
          <p:cNvSpPr/>
          <p:nvPr/>
        </p:nvSpPr>
        <p:spPr>
          <a:xfrm>
            <a:off x="1190812" y="1252109"/>
            <a:ext cx="7436480" cy="497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C090"/>
              </a:buClr>
              <a:buSzPct val="25000"/>
              <a:buFont typeface="Calibri"/>
              <a:buNone/>
            </a:pPr>
            <a:r>
              <a:rPr lang="en-US" sz="2800" b="0" i="0" u="none" strike="noStrike" cap="non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Average minimum Arctic sea ice 1979 to 2010 </a:t>
            </a:r>
          </a:p>
        </p:txBody>
      </p:sp>
      <p:sp>
        <p:nvSpPr>
          <p:cNvPr id="422" name="Shape 422"/>
          <p:cNvSpPr/>
          <p:nvPr/>
        </p:nvSpPr>
        <p:spPr>
          <a:xfrm>
            <a:off x="101703" y="6389696"/>
            <a:ext cx="477774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Scientific Visualization Studio, NASA Goddard Space Flight Center   </a:t>
            </a:r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hape 4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73817"/>
            <a:ext cx="9579751" cy="845271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/>
          <p:nvPr/>
        </p:nvSpPr>
        <p:spPr>
          <a:xfrm>
            <a:off x="5796500" y="6387978"/>
            <a:ext cx="3243149" cy="3581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Martha de Jong-Lantink</a:t>
            </a: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5105" y="0"/>
            <a:ext cx="11077438" cy="740342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/>
          <p:nvPr/>
        </p:nvSpPr>
        <p:spPr>
          <a:xfrm>
            <a:off x="1621391" y="250962"/>
            <a:ext cx="6541999" cy="11582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alibri"/>
              <a:buNone/>
            </a:pPr>
            <a:r>
              <a:rPr lang="en-US" sz="72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</a:p>
        </p:txBody>
      </p:sp>
      <p:sp>
        <p:nvSpPr>
          <p:cNvPr id="435" name="Shape 435"/>
          <p:cNvSpPr/>
          <p:nvPr/>
        </p:nvSpPr>
        <p:spPr>
          <a:xfrm>
            <a:off x="6903086" y="6331021"/>
            <a:ext cx="1369286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Smudge 9000</a:t>
            </a: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hape 4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1500" y="-13655"/>
            <a:ext cx="10286999" cy="687165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/>
          <p:nvPr/>
        </p:nvSpPr>
        <p:spPr>
          <a:xfrm>
            <a:off x="546214" y="532516"/>
            <a:ext cx="3290953" cy="7518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2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DCE6F2"/>
                </a:solidFill>
                <a:latin typeface="Arial"/>
                <a:ea typeface="Arial"/>
                <a:cs typeface="Arial"/>
                <a:sym typeface="Arial"/>
              </a:rPr>
              <a:t>Wind power</a:t>
            </a:r>
          </a:p>
        </p:txBody>
      </p:sp>
      <p:sp>
        <p:nvSpPr>
          <p:cNvPr id="442" name="Shape 442"/>
          <p:cNvSpPr/>
          <p:nvPr/>
        </p:nvSpPr>
        <p:spPr>
          <a:xfrm>
            <a:off x="546214" y="1488341"/>
            <a:ext cx="3550406" cy="161543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CC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CCFFCC"/>
                </a:solidFill>
                <a:latin typeface="Radley"/>
                <a:ea typeface="Radley"/>
                <a:cs typeface="Radley"/>
                <a:sym typeface="Radley"/>
              </a:rPr>
              <a:t>1 wind turbine =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CC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CCFFCC"/>
                </a:solidFill>
                <a:latin typeface="Radley"/>
                <a:ea typeface="Radley"/>
                <a:cs typeface="Radley"/>
                <a:sym typeface="Radley"/>
              </a:rPr>
              <a:t>electricity for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CC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CCFFCC"/>
                </a:solidFill>
                <a:latin typeface="Radley"/>
                <a:ea typeface="Radley"/>
                <a:cs typeface="Radley"/>
                <a:sym typeface="Radley"/>
              </a:rPr>
              <a:t>1,000 homes.</a:t>
            </a:r>
          </a:p>
        </p:txBody>
      </p:sp>
      <p:sp>
        <p:nvSpPr>
          <p:cNvPr id="443" name="Shape 443"/>
          <p:cNvSpPr/>
          <p:nvPr/>
        </p:nvSpPr>
        <p:spPr>
          <a:xfrm>
            <a:off x="6923306" y="6403330"/>
            <a:ext cx="133995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reynermedia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9008" y="0"/>
            <a:ext cx="102549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/>
          <p:nvPr/>
        </p:nvSpPr>
        <p:spPr>
          <a:xfrm>
            <a:off x="126800" y="6441764"/>
            <a:ext cx="2934138" cy="2311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 by Wisconsin Dept of Natural Resources</a:t>
            </a:r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222" y="-28222"/>
            <a:ext cx="9374399" cy="70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/>
          <p:nvPr/>
        </p:nvSpPr>
        <p:spPr>
          <a:xfrm>
            <a:off x="6863018" y="6497605"/>
            <a:ext cx="1494592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Robert Pittman</a:t>
            </a:r>
          </a:p>
        </p:txBody>
      </p:sp>
      <p:pic>
        <p:nvPicPr>
          <p:cNvPr id="450" name="Shape 4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2410" y="3612289"/>
            <a:ext cx="3527238" cy="264543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/>
          <p:nvPr/>
        </p:nvSpPr>
        <p:spPr>
          <a:xfrm>
            <a:off x="5102410" y="3598178"/>
            <a:ext cx="1364033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Elliott Brown</a:t>
            </a:r>
          </a:p>
        </p:txBody>
      </p:sp>
      <p:sp>
        <p:nvSpPr>
          <p:cNvPr id="452" name="Shape 452"/>
          <p:cNvSpPr/>
          <p:nvPr/>
        </p:nvSpPr>
        <p:spPr>
          <a:xfrm>
            <a:off x="487370" y="171952"/>
            <a:ext cx="3181711" cy="7518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Solar power</a:t>
            </a:r>
          </a:p>
        </p:txBody>
      </p:sp>
      <p:sp>
        <p:nvSpPr>
          <p:cNvPr id="453" name="Shape 453"/>
          <p:cNvSpPr/>
          <p:nvPr/>
        </p:nvSpPr>
        <p:spPr>
          <a:xfrm>
            <a:off x="465666" y="769616"/>
            <a:ext cx="3288079" cy="5994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Radley"/>
                <a:ea typeface="Radley"/>
                <a:cs typeface="Radley"/>
                <a:sym typeface="Radley"/>
              </a:rPr>
              <a:t>Photovoltaic Cells</a:t>
            </a:r>
          </a:p>
        </p:txBody>
      </p:sp>
      <p:sp>
        <p:nvSpPr>
          <p:cNvPr id="454" name="Shape 454"/>
          <p:cNvSpPr/>
          <p:nvPr/>
        </p:nvSpPr>
        <p:spPr>
          <a:xfrm>
            <a:off x="6554629" y="601889"/>
            <a:ext cx="1644644" cy="15049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8604" y="0"/>
            <a:ext cx="10287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/>
          <p:nvPr/>
        </p:nvSpPr>
        <p:spPr>
          <a:xfrm>
            <a:off x="396007" y="390338"/>
            <a:ext cx="4461968" cy="5994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FFFF00"/>
                </a:solidFill>
                <a:latin typeface="Radley"/>
                <a:ea typeface="Radley"/>
                <a:cs typeface="Radley"/>
                <a:sym typeface="Radley"/>
              </a:rPr>
              <a:t>Concentrated solar power</a:t>
            </a:r>
          </a:p>
        </p:txBody>
      </p:sp>
      <p:sp>
        <p:nvSpPr>
          <p:cNvPr id="461" name="Shape 461"/>
          <p:cNvSpPr/>
          <p:nvPr/>
        </p:nvSpPr>
        <p:spPr>
          <a:xfrm>
            <a:off x="6732113" y="6335719"/>
            <a:ext cx="120366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Green MPs</a:t>
            </a: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8054" y="0"/>
            <a:ext cx="9887957" cy="687165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/>
          <p:nvPr/>
        </p:nvSpPr>
        <p:spPr>
          <a:xfrm>
            <a:off x="286762" y="441487"/>
            <a:ext cx="4656049" cy="7518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CC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CCFFCC"/>
                </a:solidFill>
                <a:latin typeface="Arial"/>
                <a:ea typeface="Arial"/>
                <a:cs typeface="Arial"/>
                <a:sym typeface="Arial"/>
              </a:rPr>
              <a:t>Hydro-electric dam</a:t>
            </a:r>
          </a:p>
        </p:txBody>
      </p:sp>
      <p:sp>
        <p:nvSpPr>
          <p:cNvPr id="468" name="Shape 468"/>
          <p:cNvSpPr/>
          <p:nvPr/>
        </p:nvSpPr>
        <p:spPr>
          <a:xfrm>
            <a:off x="2894944" y="4546967"/>
            <a:ext cx="4920568" cy="11074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Radley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70% of the Earth’s surface is covered in water 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013" y="-164993"/>
            <a:ext cx="9363934" cy="702299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6325010" y="6405085"/>
            <a:ext cx="2189654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Crustmania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300" y="0"/>
            <a:ext cx="6815192" cy="681519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3784169" y="5857919"/>
            <a:ext cx="3702748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Photo: NASA/Goddard Space Flight Center/Reto/Stöckli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388483" y="696941"/>
            <a:ext cx="8242363" cy="26314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Comic Sans MS"/>
              <a:buNone/>
            </a:pPr>
            <a:r>
              <a:rPr lang="en-US" sz="7200" b="0" i="0" u="none" strike="noStrike" cap="none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Sustainable Development</a:t>
            </a:r>
          </a:p>
        </p:txBody>
      </p:sp>
      <p:sp>
        <p:nvSpPr>
          <p:cNvPr id="100" name="Shape 100"/>
          <p:cNvSpPr/>
          <p:nvPr/>
        </p:nvSpPr>
        <p:spPr>
          <a:xfrm>
            <a:off x="1037487" y="3479310"/>
            <a:ext cx="6833127" cy="1996440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Comic Sans MS"/>
              <a:buNone/>
            </a:pPr>
            <a:r>
              <a:rPr lang="en-US" sz="3600" b="0" i="0" u="none" strike="noStrike" cap="none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Improving our quality of life without damaging the quality of life of future generations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397883" y="701881"/>
            <a:ext cx="4572000" cy="39014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Radley"/>
              <a:buNone/>
            </a:pPr>
            <a:r>
              <a:rPr lang="en-US" sz="4800" b="1" i="0" u="none" strike="noStrike" cap="none">
                <a:solidFill>
                  <a:srgbClr val="008000"/>
                </a:solidFill>
                <a:latin typeface="Radley"/>
                <a:ea typeface="Radley"/>
                <a:cs typeface="Radley"/>
                <a:sym typeface="Radley"/>
              </a:rPr>
              <a:t>Every day about 60,000 tonnes of rubbish are thrown away in Spain = </a:t>
            </a:r>
          </a:p>
        </p:txBody>
      </p:sp>
      <p:sp>
        <p:nvSpPr>
          <p:cNvPr id="106" name="Shape 106"/>
          <p:cNvSpPr/>
          <p:nvPr/>
        </p:nvSpPr>
        <p:spPr>
          <a:xfrm>
            <a:off x="399970" y="5615078"/>
            <a:ext cx="8738807" cy="13614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8002"/>
              </a:buClr>
              <a:buSzPct val="25000"/>
              <a:buFont typeface="Radley"/>
              <a:buNone/>
            </a:pPr>
            <a:r>
              <a:rPr lang="en-US" sz="4000" b="1" i="0" u="none" strike="noStrike" cap="none">
                <a:solidFill>
                  <a:srgbClr val="118002"/>
                </a:solidFill>
                <a:latin typeface="Radley"/>
                <a:ea typeface="Radley"/>
                <a:cs typeface="Radley"/>
                <a:sym typeface="Radley"/>
              </a:rPr>
              <a:t>the weight of 20,000 African elephants!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882" y="985303"/>
            <a:ext cx="3720955" cy="406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/>
          <p:nvPr/>
        </p:nvSpPr>
        <p:spPr>
          <a:xfrm>
            <a:off x="5062825" y="4919117"/>
            <a:ext cx="2740277" cy="243841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André van Rooyen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Presentación en pantalla (4:3)</PresentationFormat>
  <Paragraphs>124</Paragraphs>
  <Slides>52</Slides>
  <Notes>52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8" baseType="lpstr">
      <vt:lpstr>Arial</vt:lpstr>
      <vt:lpstr>Calibri</vt:lpstr>
      <vt:lpstr>Comic Sans MS</vt:lpstr>
      <vt:lpstr>Radley</vt:lpstr>
      <vt:lpstr>Cabin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 </vt:lpstr>
      <vt:lpstr>Diapositiva 12</vt:lpstr>
      <vt:lpstr>Battersea Power Station</vt:lpstr>
      <vt:lpstr>Smog over Los Angeles, California</vt:lpstr>
      <vt:lpstr>Diapositiva 15</vt:lpstr>
      <vt:lpstr>A dead forest, Czech Republic</vt:lpstr>
      <vt:lpstr>Population Growth</vt:lpstr>
      <vt:lpstr>Diapositiva 18</vt:lpstr>
      <vt:lpstr>Resources</vt:lpstr>
      <vt:lpstr>Diapositiva 20</vt:lpstr>
      <vt:lpstr>Diapositiva 21</vt:lpstr>
      <vt:lpstr>Diapositiva 22</vt:lpstr>
      <vt:lpstr>Diapositiva 23</vt:lpstr>
      <vt:lpstr>Diapositiva 24</vt:lpstr>
      <vt:lpstr>Brazil</vt:lpstr>
      <vt:lpstr>Palm Oil Plantation</vt:lpstr>
      <vt:lpstr>Diapositiva 27</vt:lpstr>
      <vt:lpstr>Diapositiva 28</vt:lpstr>
      <vt:lpstr>Diapositiva 29</vt:lpstr>
      <vt:lpstr>Diapositiva 30</vt:lpstr>
      <vt:lpstr>UN-REDD</vt:lpstr>
      <vt:lpstr>30 - 40 litres</vt:lpstr>
      <vt:lpstr>Diapositiva 33</vt:lpstr>
      <vt:lpstr>Diapositiva 34</vt:lpstr>
      <vt:lpstr>Diapositiva 35</vt:lpstr>
      <vt:lpstr>Hurricane Katrina, New Orleans, 2005</vt:lpstr>
      <vt:lpstr>Hurricane Katrina, 2005</vt:lpstr>
      <vt:lpstr>Cyclone Pam, Vanuatu, March 2015</vt:lpstr>
      <vt:lpstr>Somerset Levels, November 2012 Chaos on the A361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Gabriela Sanchez Cortizas</dc:creator>
  <cp:lastModifiedBy>Gabriela Sanchez Cortizas</cp:lastModifiedBy>
  <cp:revision>1</cp:revision>
  <dcterms:modified xsi:type="dcterms:W3CDTF">2016-05-27T13:01:15Z</dcterms:modified>
</cp:coreProperties>
</file>