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FFFCC"/>
    <a:srgbClr val="00FF99"/>
    <a:srgbClr val="792105"/>
    <a:srgbClr val="6C1266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8" autoAdjust="0"/>
    <p:restoredTop sz="94660"/>
  </p:normalViewPr>
  <p:slideViewPr>
    <p:cSldViewPr snapToGrid="0">
      <p:cViewPr varScale="1">
        <p:scale>
          <a:sx n="66" d="100"/>
          <a:sy n="66" d="100"/>
        </p:scale>
        <p:origin x="1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3CA0D6-7A1C-4A2C-AB9A-4B2A2C9D02AE}" type="datetimeFigureOut">
              <a:rPr lang="es-ES" smtClean="0"/>
              <a:t>19/02/2016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559655-5570-41DD-9D0D-FCA5AC8665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5394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59655-5570-41DD-9D0D-FCA5AC8665CF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3647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016A-F1CA-4C08-B68E-29345DACEFFC}" type="datetimeFigureOut">
              <a:rPr lang="es-ES" smtClean="0"/>
              <a:t>19/02/2016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98B3A-735F-4177-996A-A88C54770C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9301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016A-F1CA-4C08-B68E-29345DACEFFC}" type="datetimeFigureOut">
              <a:rPr lang="es-ES" smtClean="0"/>
              <a:t>19/02/2016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98B3A-735F-4177-996A-A88C54770C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6734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016A-F1CA-4C08-B68E-29345DACEFFC}" type="datetimeFigureOut">
              <a:rPr lang="es-ES" smtClean="0"/>
              <a:t>19/02/2016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98B3A-735F-4177-996A-A88C54770C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9443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016A-F1CA-4C08-B68E-29345DACEFFC}" type="datetimeFigureOut">
              <a:rPr lang="es-ES" smtClean="0"/>
              <a:t>19/02/2016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98B3A-735F-4177-996A-A88C54770C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8838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016A-F1CA-4C08-B68E-29345DACEFFC}" type="datetimeFigureOut">
              <a:rPr lang="es-ES" smtClean="0"/>
              <a:t>19/02/2016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98B3A-735F-4177-996A-A88C54770C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561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016A-F1CA-4C08-B68E-29345DACEFFC}" type="datetimeFigureOut">
              <a:rPr lang="es-ES" smtClean="0"/>
              <a:t>19/02/2016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98B3A-735F-4177-996A-A88C54770C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6680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016A-F1CA-4C08-B68E-29345DACEFFC}" type="datetimeFigureOut">
              <a:rPr lang="es-ES" smtClean="0"/>
              <a:t>19/02/2016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98B3A-735F-4177-996A-A88C54770C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8491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016A-F1CA-4C08-B68E-29345DACEFFC}" type="datetimeFigureOut">
              <a:rPr lang="es-ES" smtClean="0"/>
              <a:t>19/02/2016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98B3A-735F-4177-996A-A88C54770C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9465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016A-F1CA-4C08-B68E-29345DACEFFC}" type="datetimeFigureOut">
              <a:rPr lang="es-ES" smtClean="0"/>
              <a:t>19/02/2016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98B3A-735F-4177-996A-A88C54770C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22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016A-F1CA-4C08-B68E-29345DACEFFC}" type="datetimeFigureOut">
              <a:rPr lang="es-ES" smtClean="0"/>
              <a:t>19/02/2016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98B3A-735F-4177-996A-A88C54770C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6484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016A-F1CA-4C08-B68E-29345DACEFFC}" type="datetimeFigureOut">
              <a:rPr lang="es-ES" smtClean="0"/>
              <a:t>19/02/2016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98B3A-735F-4177-996A-A88C54770C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7636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B016A-F1CA-4C08-B68E-29345DACEFFC}" type="datetimeFigureOut">
              <a:rPr lang="es-ES" smtClean="0"/>
              <a:t>19/02/2016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98B3A-735F-4177-996A-A88C54770C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1806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hyperlink" Target="https://youtu.be/idWFnDDq6pM" TargetMode="External"/><Relationship Id="rId7" Type="http://schemas.openxmlformats.org/officeDocument/2006/relationships/image" Target="../media/image52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g"/><Relationship Id="rId4" Type="http://schemas.openxmlformats.org/officeDocument/2006/relationships/image" Target="../media/image49.jpg"/><Relationship Id="rId9" Type="http://schemas.openxmlformats.org/officeDocument/2006/relationships/image" Target="../media/image54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10" Type="http://schemas.openxmlformats.org/officeDocument/2006/relationships/image" Target="../media/image32.jpg"/><Relationship Id="rId4" Type="http://schemas.openxmlformats.org/officeDocument/2006/relationships/image" Target="../media/image26.jpeg"/><Relationship Id="rId9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43428" y="106362"/>
            <a:ext cx="9782630" cy="6178323"/>
          </a:xfrm>
        </p:spPr>
        <p:txBody>
          <a:bodyPr>
            <a:noAutofit/>
          </a:bodyPr>
          <a:lstStyle/>
          <a:p>
            <a:pPr algn="l"/>
            <a:r>
              <a:rPr lang="es-ES" sz="7500" b="1" dirty="0" smtClean="0">
                <a:solidFill>
                  <a:schemeClr val="bg1"/>
                </a:solidFill>
                <a:latin typeface="Segoe Script" panose="020B0504020000000003" pitchFamily="34" charset="0"/>
              </a:rPr>
              <a:t>INFLUENZAS</a:t>
            </a:r>
            <a:br>
              <a:rPr lang="es-ES" sz="7500" b="1" dirty="0" smtClean="0">
                <a:solidFill>
                  <a:schemeClr val="bg1"/>
                </a:solidFill>
                <a:latin typeface="Segoe Script" panose="020B0504020000000003" pitchFamily="34" charset="0"/>
              </a:rPr>
            </a:br>
            <a:r>
              <a:rPr lang="es-ES" sz="7500" b="1" dirty="0" smtClean="0">
                <a:solidFill>
                  <a:schemeClr val="bg1"/>
                </a:solidFill>
                <a:latin typeface="Segoe Script" panose="020B0504020000000003" pitchFamily="34" charset="0"/>
              </a:rPr>
              <a:t> NO</a:t>
            </a:r>
            <a:br>
              <a:rPr lang="es-ES" sz="7500" b="1" dirty="0" smtClean="0">
                <a:solidFill>
                  <a:schemeClr val="bg1"/>
                </a:solidFill>
                <a:latin typeface="Segoe Script" panose="020B0504020000000003" pitchFamily="34" charset="0"/>
              </a:rPr>
            </a:br>
            <a:r>
              <a:rPr lang="es-ES" sz="7500" b="1" dirty="0" smtClean="0">
                <a:solidFill>
                  <a:schemeClr val="bg1"/>
                </a:solidFill>
                <a:latin typeface="Segoe Script" panose="020B0504020000000003" pitchFamily="34" charset="0"/>
              </a:rPr>
              <a:t> MUNDO DO</a:t>
            </a:r>
            <a:br>
              <a:rPr lang="es-ES" sz="7500" b="1" dirty="0" smtClean="0">
                <a:solidFill>
                  <a:schemeClr val="bg1"/>
                </a:solidFill>
                <a:latin typeface="Segoe Script" panose="020B0504020000000003" pitchFamily="34" charset="0"/>
              </a:rPr>
            </a:br>
            <a:r>
              <a:rPr lang="es-ES" sz="7500" b="1" dirty="0" smtClean="0">
                <a:solidFill>
                  <a:schemeClr val="bg1"/>
                </a:solidFill>
                <a:latin typeface="Segoe Script" panose="020B0504020000000003" pitchFamily="34" charset="0"/>
              </a:rPr>
              <a:t>ARTE URBANO</a:t>
            </a:r>
            <a:br>
              <a:rPr lang="es-ES" sz="7500" b="1" dirty="0" smtClean="0">
                <a:solidFill>
                  <a:schemeClr val="bg1"/>
                </a:solidFill>
                <a:latin typeface="Segoe Script" panose="020B0504020000000003" pitchFamily="34" charset="0"/>
              </a:rPr>
            </a:br>
            <a:endParaRPr lang="es-ES" sz="7500" b="1" dirty="0">
              <a:solidFill>
                <a:schemeClr val="bg1"/>
              </a:solidFill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13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4171" y="1"/>
            <a:ext cx="11829143" cy="725072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ES" sz="3200" u="sng" dirty="0" smtClean="0">
                <a:solidFill>
                  <a:srgbClr val="FFC000"/>
                </a:solidFill>
                <a:latin typeface="Segoe Script" panose="020B0504020000000003" pitchFamily="34" charset="0"/>
              </a:rPr>
              <a:t>STREET ART,DISEÑO GRÁFICO E ILUSTRCIÓN</a:t>
            </a:r>
            <a:endParaRPr lang="es-ES" sz="3200" u="sng" dirty="0">
              <a:solidFill>
                <a:srgbClr val="FFC000"/>
              </a:solidFill>
              <a:latin typeface="Segoe Script" panose="020B0504020000000003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329857" y="933594"/>
            <a:ext cx="57951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Street art </a:t>
            </a:r>
            <a:r>
              <a:rPr lang="es-ES" sz="2000" b="1" dirty="0" err="1" smtClean="0">
                <a:latin typeface="Arial" pitchFamily="34" charset="0"/>
                <a:cs typeface="Arial" pitchFamily="34" charset="0"/>
              </a:rPr>
              <a:t>ou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arte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urbano,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é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un </a:t>
            </a:r>
            <a:r>
              <a:rPr lang="es-ES" sz="2000" b="1" dirty="0" err="1" smtClean="0">
                <a:latin typeface="Arial" pitchFamily="34" charset="0"/>
                <a:cs typeface="Arial" pitchFamily="34" charset="0"/>
              </a:rPr>
              <a:t>movemento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artístico post-</a:t>
            </a:r>
            <a:r>
              <a:rPr lang="es-ES" sz="2000" b="1" dirty="0" err="1">
                <a:latin typeface="Arial" pitchFamily="34" charset="0"/>
                <a:cs typeface="Arial" pitchFamily="34" charset="0"/>
              </a:rPr>
              <a:t>graffiti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  (arte urbano)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que engloba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tanto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al </a:t>
            </a:r>
            <a:r>
              <a:rPr lang="es-ES" sz="2000" b="1" dirty="0" err="1" smtClean="0">
                <a:latin typeface="Arial" pitchFamily="34" charset="0"/>
                <a:cs typeface="Arial" pitchFamily="34" charset="0"/>
              </a:rPr>
              <a:t>graffiti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 como  </a:t>
            </a:r>
            <a:r>
              <a:rPr lang="es-ES" sz="2000" b="1" dirty="0" err="1" smtClean="0">
                <a:latin typeface="Arial" pitchFamily="34" charset="0"/>
                <a:cs typeface="Arial" pitchFamily="34" charset="0"/>
              </a:rPr>
              <a:t>outras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formas de expresión artística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urbana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. </a:t>
            </a:r>
            <a:endParaRPr lang="es-E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7120161" y="4970767"/>
            <a:ext cx="42817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arte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urbano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integra os </a:t>
            </a:r>
            <a:r>
              <a:rPr lang="es-E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seus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elementos en lugares públicos bastante transitados </a:t>
            </a:r>
            <a:r>
              <a:rPr lang="es-E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sorprendendo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aos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espectadores</a:t>
            </a:r>
            <a:endParaRPr lang="es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558" y="1660133"/>
            <a:ext cx="2857500" cy="16002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013" y="3055988"/>
            <a:ext cx="3522700" cy="155290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217" y="858677"/>
            <a:ext cx="2984273" cy="178117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624" y="4404548"/>
            <a:ext cx="2961934" cy="1800225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370325" y="3394640"/>
            <a:ext cx="3146497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err="1">
                <a:latin typeface="Arial" pitchFamily="34" charset="0"/>
                <a:cs typeface="Arial" pitchFamily="34" charset="0"/>
              </a:rPr>
              <a:t>Utilizouse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 para describir o </a:t>
            </a:r>
            <a:r>
              <a:rPr lang="es-ES" sz="2000" b="1" dirty="0" err="1">
                <a:latin typeface="Arial" pitchFamily="34" charset="0"/>
                <a:cs typeface="Arial" pitchFamily="34" charset="0"/>
              </a:rPr>
              <a:t>traballo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ES" sz="2000" b="1" dirty="0" err="1">
                <a:latin typeface="Arial" pitchFamily="34" charset="0"/>
                <a:cs typeface="Arial" pitchFamily="34" charset="0"/>
              </a:rPr>
              <a:t>dun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ES" sz="2000" b="1" dirty="0" err="1">
                <a:latin typeface="Arial" pitchFamily="34" charset="0"/>
                <a:cs typeface="Arial" pitchFamily="34" charset="0"/>
              </a:rPr>
              <a:t>conxunto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ES" sz="2000" b="1" dirty="0" err="1">
                <a:latin typeface="Arial" pitchFamily="34" charset="0"/>
                <a:cs typeface="Arial" pitchFamily="34" charset="0"/>
              </a:rPr>
              <a:t>heteroxéneo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 de artistas que </a:t>
            </a:r>
            <a:r>
              <a:rPr lang="es-ES" sz="2000" b="1" dirty="0" err="1">
                <a:latin typeface="Arial" pitchFamily="34" charset="0"/>
                <a:cs typeface="Arial" pitchFamily="34" charset="0"/>
              </a:rPr>
              <a:t>desenrolaron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 un modo de expresión artística </a:t>
            </a:r>
            <a:r>
              <a:rPr lang="es-ES" sz="2000" b="1" dirty="0" err="1">
                <a:latin typeface="Arial" pitchFamily="34" charset="0"/>
                <a:cs typeface="Arial" pitchFamily="34" charset="0"/>
              </a:rPr>
              <a:t>nas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 rúas mediante o uso de diversas técnicas (plantillas, posters, pegatinas, murales....).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8077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377373" y="422715"/>
            <a:ext cx="548639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Rukkit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un ilustrador e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deseñador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gráfico, con estilo propio. 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Caracterízase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por pintar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animais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utilizando plantillas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stencil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cores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vivos con motivos étnicos  r texturas inspiradas 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a época dos 80.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seus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deseños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están en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roupas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en 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decoraciónns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gráficas e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traballou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Lacoste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Nike,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Smirnoff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QuikSilver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…</a:t>
            </a:r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7256914" y="3893089"/>
            <a:ext cx="46010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Julian</a:t>
            </a:r>
            <a:r>
              <a:rPr lang="es-ES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beever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 é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un artista urbano que se dedica a pintar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calles para diferentes marcas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países (Inglaterra, Francia, Alemania, E.E.U.U., Australia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Bélxica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). Os 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seus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debuxos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ten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unha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morfoloxía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que permite que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súas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imáxenes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en 3D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teñan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movemento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veanse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reais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creando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unha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ilusión óptica.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VIDEO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youtu.be/idWFnDDq6pM</a:t>
            </a:r>
            <a:endParaRPr lang="es-E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75" y="3212028"/>
            <a:ext cx="2985597" cy="191667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12" y="4931453"/>
            <a:ext cx="3230674" cy="199804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835" y="3784064"/>
            <a:ext cx="2592936" cy="1727294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9143" y="365565"/>
            <a:ext cx="2568801" cy="190500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163" y="365565"/>
            <a:ext cx="2792413" cy="196215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826" y="1930939"/>
            <a:ext cx="3160260" cy="176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597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6257" y="1816553"/>
            <a:ext cx="10515600" cy="3945618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FFC000"/>
                </a:solidFill>
                <a:latin typeface="Segoe Script" panose="020B0504020000000003" pitchFamily="34" charset="0"/>
              </a:rPr>
              <a:t>MARTA RUMBO</a:t>
            </a:r>
            <a:br>
              <a:rPr lang="es-ES" dirty="0" smtClean="0">
                <a:solidFill>
                  <a:srgbClr val="FFC000"/>
                </a:solidFill>
                <a:latin typeface="Segoe Script" panose="020B0504020000000003" pitchFamily="34" charset="0"/>
              </a:rPr>
            </a:br>
            <a:r>
              <a:rPr lang="es-ES" dirty="0" smtClean="0">
                <a:solidFill>
                  <a:srgbClr val="FFC000"/>
                </a:solidFill>
                <a:latin typeface="Segoe Script" panose="020B0504020000000003" pitchFamily="34" charset="0"/>
              </a:rPr>
              <a:t>BORJA PITA</a:t>
            </a:r>
            <a:br>
              <a:rPr lang="es-ES" dirty="0" smtClean="0">
                <a:solidFill>
                  <a:srgbClr val="FFC000"/>
                </a:solidFill>
                <a:latin typeface="Segoe Script" panose="020B0504020000000003" pitchFamily="34" charset="0"/>
              </a:rPr>
            </a:br>
            <a:r>
              <a:rPr lang="es-ES" dirty="0" smtClean="0">
                <a:solidFill>
                  <a:srgbClr val="FFC000"/>
                </a:solidFill>
                <a:latin typeface="Segoe Script" panose="020B0504020000000003" pitchFamily="34" charset="0"/>
              </a:rPr>
              <a:t>JUAN PICOS</a:t>
            </a:r>
            <a:br>
              <a:rPr lang="es-ES" dirty="0" smtClean="0">
                <a:solidFill>
                  <a:srgbClr val="FFC000"/>
                </a:solidFill>
                <a:latin typeface="Segoe Script" panose="020B0504020000000003" pitchFamily="34" charset="0"/>
              </a:rPr>
            </a:br>
            <a:r>
              <a:rPr lang="es-ES" dirty="0" smtClean="0">
                <a:solidFill>
                  <a:srgbClr val="FFC000"/>
                </a:solidFill>
                <a:latin typeface="Segoe Script" panose="020B0504020000000003" pitchFamily="34" charset="0"/>
              </a:rPr>
              <a:t>3º ESO B</a:t>
            </a:r>
            <a:endParaRPr lang="es-ES" dirty="0">
              <a:solidFill>
                <a:srgbClr val="FFC000"/>
              </a:solidFill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926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51866" y="1108851"/>
            <a:ext cx="5318761" cy="4621389"/>
          </a:xfrm>
        </p:spPr>
        <p:txBody>
          <a:bodyPr>
            <a:normAutofit fontScale="90000"/>
          </a:bodyPr>
          <a:lstStyle/>
          <a:p>
            <a:r>
              <a:rPr lang="es-ES" sz="28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O</a:t>
            </a: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grafiti  provén da palabra italiana </a:t>
            </a:r>
            <a:r>
              <a:rPr lang="es-ES" sz="2800" b="1" i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graffiti</a:t>
            </a: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o plural de </a:t>
            </a:r>
            <a:r>
              <a:rPr lang="es-ES" sz="2800" b="1" i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graffito</a:t>
            </a: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que significa ‘marca o inscripción </a:t>
            </a:r>
            <a:r>
              <a:rPr lang="es-ES" sz="2800" b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feita</a:t>
            </a: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rascando </a:t>
            </a:r>
            <a:r>
              <a:rPr lang="es-ES" sz="2800" b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ou</a:t>
            </a: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ES" sz="2800" b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raiando</a:t>
            </a: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un muro’. </a:t>
            </a:r>
            <a:r>
              <a:rPr lang="es-ES" sz="28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É </a:t>
            </a:r>
            <a:r>
              <a:rPr lang="es-ES" sz="2800" b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unha</a:t>
            </a: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ES" sz="2800" b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modalidade</a:t>
            </a: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de pintura libre realizada en </a:t>
            </a:r>
            <a:r>
              <a:rPr lang="es-ES" sz="2800" b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espazos</a:t>
            </a: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urbanos </a:t>
            </a:r>
            <a:r>
              <a:rPr lang="es-ES" sz="28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normalmente </a:t>
            </a:r>
            <a:r>
              <a:rPr lang="es-ES" sz="2800" b="1" dirty="0" err="1" smtClean="0">
                <a:latin typeface="Arial" panose="020B0604020202020204" pitchFamily="34" charset="0"/>
                <a:ea typeface="Calibri" panose="020F0502020204030204" pitchFamily="34" charset="0"/>
              </a:rPr>
              <a:t>c</a:t>
            </a:r>
            <a:r>
              <a:rPr lang="es-ES" sz="2800" b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un</a:t>
            </a: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spray </a:t>
            </a:r>
            <a:r>
              <a:rPr lang="es-ES" sz="28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e q</a:t>
            </a: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ue se caracteriza por a </a:t>
            </a:r>
            <a:r>
              <a:rPr lang="es-ES" sz="2800" b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súa</a:t>
            </a: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ES" sz="2800" b="1" dirty="0" err="1" smtClean="0">
                <a:latin typeface="Arial" panose="020B0604020202020204" pitchFamily="34" charset="0"/>
                <a:ea typeface="Calibri" panose="020F0502020204030204" pitchFamily="34" charset="0"/>
              </a:rPr>
              <a:t>ilegalidade</a:t>
            </a:r>
            <a:r>
              <a:rPr lang="es-ES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r>
              <a:rPr lang="es-ES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ES" sz="2800" b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Nela</a:t>
            </a: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podes expresarte de </a:t>
            </a:r>
            <a:r>
              <a:rPr lang="es-ES" sz="2800" b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maneira</a:t>
            </a: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libre e ilimitada </a:t>
            </a:r>
            <a:r>
              <a:rPr lang="es-ES" sz="2800" b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</a:t>
            </a: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fin de divulgar ideas </a:t>
            </a:r>
            <a:r>
              <a:rPr lang="es-ES" sz="2800" b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ou</a:t>
            </a: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ES" sz="2800" b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percepcións</a:t>
            </a: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do mundo.</a:t>
            </a:r>
            <a:r>
              <a:rPr lang="es-ES" sz="28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ES" sz="2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es-ES" sz="2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s-ES" sz="2600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es-ES" sz="2600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es-E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780142" y="16197"/>
            <a:ext cx="106970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dirty="0" smtClean="0">
                <a:solidFill>
                  <a:srgbClr val="FF0000"/>
                </a:solidFill>
                <a:latin typeface="Segoe Script" panose="020B0504020000000003" pitchFamily="34" charset="0"/>
              </a:rPr>
              <a:t>¿</a:t>
            </a:r>
            <a:r>
              <a:rPr lang="es-ES" sz="5400" dirty="0" smtClean="0">
                <a:solidFill>
                  <a:srgbClr val="FF0000"/>
                </a:solidFill>
                <a:latin typeface="Segoe Script" panose="020B0504020000000003" pitchFamily="34" charset="0"/>
              </a:rPr>
              <a:t>QUÉ </a:t>
            </a:r>
            <a:r>
              <a:rPr lang="es-ES" sz="5400" dirty="0" smtClean="0">
                <a:solidFill>
                  <a:srgbClr val="FF0000"/>
                </a:solidFill>
                <a:latin typeface="Segoe Script" panose="020B0504020000000003" pitchFamily="34" charset="0"/>
              </a:rPr>
              <a:t>SIGNIFICA ‘GRAFITI’?</a:t>
            </a:r>
            <a:endParaRPr lang="es-ES" sz="5400" kern="1200" dirty="0">
              <a:solidFill>
                <a:srgbClr val="FF0000"/>
              </a:solidFill>
              <a:latin typeface="Segoe Script" panose="020B0504020000000003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29415" t="24792" r="34444" b="28542"/>
          <a:stretch/>
        </p:blipFill>
        <p:spPr>
          <a:xfrm>
            <a:off x="231474" y="4201491"/>
            <a:ext cx="3752624" cy="236125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/>
          <a:srcRect l="38772" t="13333" r="40059" b="24583"/>
          <a:stretch/>
        </p:blipFill>
        <p:spPr>
          <a:xfrm>
            <a:off x="-50629" y="1108851"/>
            <a:ext cx="2045689" cy="336804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771" y="2784747"/>
            <a:ext cx="3716317" cy="233114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" t="16222" r="6090" b="8889"/>
          <a:stretch/>
        </p:blipFill>
        <p:spPr>
          <a:xfrm>
            <a:off x="1504925" y="1514950"/>
            <a:ext cx="2923177" cy="1859946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8183880" y="5196840"/>
            <a:ext cx="388674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b="1" dirty="0" err="1" smtClean="0">
                <a:latin typeface="Arial" panose="020B0604020202020204" pitchFamily="34" charset="0"/>
                <a:ea typeface="Calibri" panose="020F0502020204030204" pitchFamily="34" charset="0"/>
              </a:rPr>
              <a:t>Na</a:t>
            </a:r>
            <a:r>
              <a:rPr lang="es-ES" sz="25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ES" sz="2500" b="1" dirty="0" err="1" smtClean="0">
                <a:latin typeface="Arial" panose="020B0604020202020204" pitchFamily="34" charset="0"/>
                <a:ea typeface="Calibri" panose="020F0502020204030204" pitchFamily="34" charset="0"/>
              </a:rPr>
              <a:t>actualidade</a:t>
            </a:r>
            <a:r>
              <a:rPr lang="es-ES" sz="25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 o grafiti verse influenciado por </a:t>
            </a:r>
            <a:r>
              <a:rPr lang="es-ES" sz="2500" b="1" dirty="0" err="1" smtClean="0">
                <a:latin typeface="Arial" panose="020B0604020202020204" pitchFamily="34" charset="0"/>
                <a:ea typeface="Calibri" panose="020F0502020204030204" pitchFamily="34" charset="0"/>
              </a:rPr>
              <a:t>moitos</a:t>
            </a:r>
            <a:r>
              <a:rPr lang="es-ES" sz="25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 factores distintos.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3908449" y="5288890"/>
            <a:ext cx="44404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es-E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¿CALES SON</a:t>
            </a:r>
          </a:p>
          <a:p>
            <a:r>
              <a:rPr lang="es-E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PRINCIPAIS </a:t>
            </a:r>
            <a:r>
              <a:rPr lang="es-E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INFLUENZAS</a:t>
            </a:r>
            <a:r>
              <a:rPr lang="es-E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s-ES" sz="2200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1432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49679" y="1566980"/>
            <a:ext cx="9540240" cy="1875155"/>
          </a:xfrm>
        </p:spPr>
        <p:txBody>
          <a:bodyPr>
            <a:normAutofit fontScale="90000"/>
          </a:bodyPr>
          <a:lstStyle/>
          <a:p>
            <a:pPr lvl="0"/>
            <a:r>
              <a:rPr lang="es-ES" sz="2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un </a:t>
            </a:r>
            <a:r>
              <a:rPr lang="es-ES" sz="2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movemento</a:t>
            </a:r>
            <a:r>
              <a:rPr lang="es-ES" sz="2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expresión </a:t>
            </a:r>
            <a:r>
              <a:rPr lang="es-E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urbano cultural </a:t>
            </a:r>
            <a:r>
              <a:rPr lang="es-ES" sz="2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artístico que </a:t>
            </a:r>
            <a:r>
              <a:rPr lang="es-ES" sz="2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xurdiu</a:t>
            </a:r>
            <a:r>
              <a:rPr lang="es-ES" sz="2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s-ES" sz="2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finais</a:t>
            </a:r>
            <a:r>
              <a:rPr lang="es-ES" sz="2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dos anos </a:t>
            </a:r>
            <a:r>
              <a:rPr lang="es-E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</a:t>
            </a:r>
            <a:r>
              <a:rPr lang="es-ES" sz="2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barrios </a:t>
            </a:r>
            <a:r>
              <a:rPr lang="es-ES" sz="2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neoyorkinos. </a:t>
            </a:r>
            <a:r>
              <a:rPr lang="es-ES" sz="2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</a:t>
            </a:r>
            <a:r>
              <a:rPr lang="es-ES" sz="2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</a:t>
            </a:r>
            <a:r>
              <a:rPr lang="es-ES" sz="2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importante a mediados dos 80 </a:t>
            </a:r>
            <a:r>
              <a:rPr lang="es-ES" sz="2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</a:t>
            </a:r>
            <a:r>
              <a:rPr lang="es-ES" sz="2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o </a:t>
            </a:r>
            <a:r>
              <a:rPr lang="es-ES" sz="2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movemento</a:t>
            </a:r>
            <a:r>
              <a:rPr lang="es-ES" sz="2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Hip-Hop </a:t>
            </a:r>
            <a:r>
              <a:rPr lang="es-ES" sz="2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reavivou</a:t>
            </a:r>
            <a:r>
              <a:rPr lang="es-ES" sz="2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chama da neoyorkina cultura do </a:t>
            </a:r>
            <a:r>
              <a:rPr lang="es-ES" sz="2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  <a:r>
              <a:rPr lang="es-ES" sz="2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animando de </a:t>
            </a:r>
            <a:r>
              <a:rPr lang="es-ES" sz="2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novo</a:t>
            </a:r>
            <a:r>
              <a:rPr lang="es-ES" sz="2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aos</a:t>
            </a:r>
            <a:r>
              <a:rPr lang="es-ES" sz="2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adolescentes.</a:t>
            </a:r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/>
              <a:t/>
            </a:r>
            <a:br>
              <a:rPr lang="es-ES" sz="2800" dirty="0"/>
            </a:br>
            <a:r>
              <a:rPr lang="es-ES" sz="2800" dirty="0"/>
              <a:t/>
            </a:r>
            <a:br>
              <a:rPr lang="es-ES" sz="2800" dirty="0"/>
            </a:br>
            <a:endParaRPr lang="es-ES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043940" y="142041"/>
            <a:ext cx="104165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s-ES" sz="5000" u="sng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Segoe Script" panose="020B0504020000000003" pitchFamily="34" charset="0"/>
                <a:cs typeface="Arial" panose="020B0604020202020204" pitchFamily="34" charset="0"/>
              </a:rPr>
              <a:t>HIP-HOP O BREAKDANCE</a:t>
            </a:r>
            <a:endParaRPr lang="es-ES" sz="5000" u="sng" kern="1200" dirty="0">
              <a:solidFill>
                <a:schemeClr val="accent4">
                  <a:lumMod val="60000"/>
                  <a:lumOff val="40000"/>
                </a:schemeClr>
              </a:solidFill>
              <a:latin typeface="Segoe Script" panose="020B0504020000000003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043940" y="5302885"/>
            <a:ext cx="9999616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Establécese</a:t>
            </a:r>
            <a:r>
              <a:rPr lang="es-E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unha</a:t>
            </a:r>
            <a:r>
              <a:rPr lang="es-E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estreita</a:t>
            </a:r>
            <a:r>
              <a:rPr lang="es-E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relación porque é </a:t>
            </a:r>
            <a:r>
              <a:rPr lang="es-E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unha</a:t>
            </a:r>
            <a:r>
              <a:rPr lang="es-E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cultura </a:t>
            </a:r>
            <a:r>
              <a:rPr lang="es-E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onde</a:t>
            </a:r>
            <a:r>
              <a:rPr lang="es-E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os </a:t>
            </a:r>
            <a:r>
              <a:rPr lang="es-E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grafiteiros</a:t>
            </a:r>
            <a:r>
              <a:rPr lang="es-E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encontran</a:t>
            </a:r>
            <a:r>
              <a:rPr lang="es-E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máxima </a:t>
            </a:r>
            <a:r>
              <a:rPr lang="es-E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libertade</a:t>
            </a:r>
            <a:r>
              <a:rPr lang="es-E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cando pintan </a:t>
            </a:r>
            <a:r>
              <a:rPr lang="es-E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</a:t>
            </a:r>
            <a:r>
              <a:rPr lang="es-E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a </a:t>
            </a:r>
            <a:r>
              <a:rPr lang="es-E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súa</a:t>
            </a:r>
            <a:r>
              <a:rPr lang="es-E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verdadeira</a:t>
            </a:r>
            <a:r>
              <a:rPr lang="es-E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filosofía é </a:t>
            </a:r>
            <a:r>
              <a:rPr lang="es-E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loitar</a:t>
            </a:r>
            <a:r>
              <a:rPr lang="es-E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contra as drogas, racismo e a violencia.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040" y="2864564"/>
            <a:ext cx="4078876" cy="23598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23" y="2864565"/>
            <a:ext cx="4572000" cy="24383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1041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58617"/>
            <a:ext cx="10515600" cy="1325563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5000" b="1" u="sng" dirty="0" smtClean="0">
                <a:solidFill>
                  <a:srgbClr val="FFC000"/>
                </a:solidFill>
                <a:latin typeface="Segoe Script" panose="020B0504020000000003" pitchFamily="34" charset="0"/>
              </a:rPr>
              <a:t>ICONOGRAFÍA POPULAR</a:t>
            </a:r>
            <a:endParaRPr lang="es-ES" sz="5000" b="1" u="sng" dirty="0">
              <a:solidFill>
                <a:srgbClr val="FFC000"/>
              </a:solidFill>
              <a:latin typeface="Segoe Script" panose="020B0504020000000003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0" y="1239523"/>
            <a:ext cx="535035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23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incorporación de </a:t>
            </a:r>
            <a:r>
              <a:rPr lang="es-E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debuxos</a:t>
            </a: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s-ES" sz="2300" dirty="0" err="1">
                <a:latin typeface="Arial" panose="020B0604020202020204" pitchFamily="34" charset="0"/>
                <a:cs typeface="Arial" panose="020B0604020202020204" pitchFamily="34" charset="0"/>
              </a:rPr>
              <a:t>graffiti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dando lugar a </a:t>
            </a:r>
            <a:r>
              <a:rPr lang="es-E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aparicións</a:t>
            </a: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de: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3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s-ES" sz="23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ersonaxes</a:t>
            </a:r>
            <a:r>
              <a:rPr lang="es-ES" sz="23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300" b="1" u="sng" dirty="0">
                <a:latin typeface="Arial" panose="020B0604020202020204" pitchFamily="34" charset="0"/>
                <a:cs typeface="Arial" panose="020B0604020202020204" pitchFamily="34" charset="0"/>
              </a:rPr>
              <a:t>populares </a:t>
            </a:r>
            <a:r>
              <a:rPr lang="es-ES" sz="23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es-ES" sz="2300" b="1" u="sng" dirty="0">
                <a:latin typeface="Arial" panose="020B0604020202020204" pitchFamily="34" charset="0"/>
                <a:cs typeface="Arial" panose="020B0604020202020204" pitchFamily="34" charset="0"/>
              </a:rPr>
              <a:t>mundo </a:t>
            </a:r>
            <a:r>
              <a:rPr lang="es-ES" sz="23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do cómic </a:t>
            </a: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(Batman, Superman, 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ortadelo e Filemón, entre </a:t>
            </a:r>
            <a:r>
              <a:rPr lang="es-E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outros</a:t>
            </a: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3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s-ES" sz="23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ebuxos</a:t>
            </a:r>
            <a:r>
              <a:rPr lang="es-ES" sz="23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animados</a:t>
            </a:r>
            <a:r>
              <a:rPr lang="es-E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es-ES" sz="2300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s-E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ickie</a:t>
            </a: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Mouse, el pato Donald, </a:t>
            </a:r>
            <a:r>
              <a:rPr lang="es-ES" sz="2300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s-E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innie</a:t>
            </a: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Mouse …)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3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s-ES" sz="23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ersonaxes</a:t>
            </a:r>
            <a:r>
              <a:rPr lang="es-ES" sz="23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históricos </a:t>
            </a:r>
            <a:r>
              <a:rPr lang="es-ES" sz="23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s-ES" sz="23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de cine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300" b="1" u="sng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s-ES" sz="23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conos </a:t>
            </a:r>
            <a:r>
              <a:rPr lang="es-ES" sz="23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universais</a:t>
            </a:r>
            <a:endParaRPr lang="es-ES" sz="23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3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Retratos e autorretratos </a:t>
            </a:r>
            <a:r>
              <a:rPr lang="es-E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forma de caricatura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395" y="2876617"/>
            <a:ext cx="3899504" cy="219546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980" y="4837736"/>
            <a:ext cx="3263674" cy="195818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5"/>
          <a:srcRect l="15469" t="28919" r="41312" b="29216"/>
          <a:stretch/>
        </p:blipFill>
        <p:spPr>
          <a:xfrm>
            <a:off x="7565773" y="962842"/>
            <a:ext cx="3950087" cy="214811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570" y="2617417"/>
            <a:ext cx="1904168" cy="316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81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522516" y="696686"/>
            <a:ext cx="513805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primeras influencias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ven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dadas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Vaughn</a:t>
            </a:r>
            <a:r>
              <a:rPr lang="es-ES" sz="20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Bodé</a:t>
            </a:r>
            <a:r>
              <a:rPr lang="es-ES" sz="20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 o </a:t>
            </a:r>
            <a:r>
              <a:rPr lang="es-ES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seu</a:t>
            </a:r>
            <a:r>
              <a:rPr lang="es-E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fillo</a:t>
            </a:r>
            <a:r>
              <a:rPr lang="es-E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u="sng" dirty="0">
                <a:latin typeface="Arial" panose="020B0604020202020204" pitchFamily="34" charset="0"/>
                <a:cs typeface="Arial" panose="020B0604020202020204" pitchFamily="34" charset="0"/>
              </a:rPr>
              <a:t>Mark </a:t>
            </a:r>
            <a:r>
              <a:rPr lang="es-ES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Bodé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uns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dos </a:t>
            </a:r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primeiros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creadores de cómic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underground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3040752" y="2928749"/>
            <a:ext cx="52904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Vaughn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Bodé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foi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debuxante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underground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 ilustrador, as </a:t>
            </a:r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súas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obras servían de inspiración para o cómic </a:t>
            </a:r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underground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o diseño gráfico, os </a:t>
            </a:r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xóvenes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grafiteiros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incluso`para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os  escritores e a música pop . </a:t>
            </a:r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Tamén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foi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 creador de </a:t>
            </a:r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personaxes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como </a:t>
            </a:r>
            <a:r>
              <a:rPr lang="es-E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Deadbone</a:t>
            </a:r>
            <a:r>
              <a:rPr lang="es-E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Junkwafel</a:t>
            </a:r>
            <a:r>
              <a:rPr lang="es-E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Cheech</a:t>
            </a:r>
            <a:r>
              <a:rPr lang="es-E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Wizard</a:t>
            </a:r>
            <a:r>
              <a:rPr lang="es-E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 o Belinda </a:t>
            </a:r>
            <a:r>
              <a:rPr lang="es-E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Bloom</a:t>
            </a:r>
            <a:r>
              <a:rPr lang="es-E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súa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creación </a:t>
            </a:r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máis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famosa é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 tira do </a:t>
            </a:r>
            <a:r>
              <a:rPr lang="es-E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Asistente</a:t>
            </a:r>
            <a:r>
              <a:rPr lang="es-ES" sz="2000" i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Cheech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, creada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 1957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 (pero publicada por </a:t>
            </a:r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primeira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vez sólo en 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1967) basada </a:t>
            </a:r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aventuras de </a:t>
            </a:r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Cheech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Wizard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200" y="203092"/>
            <a:ext cx="3614065" cy="205278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846" y="3666981"/>
            <a:ext cx="2184419" cy="306364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11" y="2423887"/>
            <a:ext cx="2698755" cy="398273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558" y="2095180"/>
            <a:ext cx="3046476" cy="157180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914" y="1177933"/>
            <a:ext cx="2541533" cy="169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53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791" y="88273"/>
            <a:ext cx="11194143" cy="1083090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ES" sz="3000" u="sng" dirty="0" smtClean="0">
                <a:solidFill>
                  <a:srgbClr val="FFC000"/>
                </a:solidFill>
                <a:latin typeface="Segoe Script" panose="020B0504020000000003" pitchFamily="34" charset="0"/>
              </a:rPr>
              <a:t>ECOS PUBLICITARIOS E LOGOTIPOS DE MARCAS</a:t>
            </a:r>
            <a:endParaRPr lang="es-ES" sz="3000" u="sng" dirty="0">
              <a:solidFill>
                <a:srgbClr val="FFC000"/>
              </a:solidFill>
              <a:latin typeface="Segoe Script" panose="020B0504020000000003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457791" y="1070865"/>
            <a:ext cx="5962559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E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 grafiti </a:t>
            </a:r>
            <a:r>
              <a:rPr lang="es-E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foise</a:t>
            </a:r>
            <a:r>
              <a:rPr lang="es-E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adentrando no mundo das marcas e  actualmente, é </a:t>
            </a:r>
            <a:r>
              <a:rPr lang="es-E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unha</a:t>
            </a:r>
            <a:r>
              <a:rPr lang="es-E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300" b="1" dirty="0">
                <a:latin typeface="Arial" panose="020B0604020202020204" pitchFamily="34" charset="0"/>
                <a:cs typeface="Arial" panose="020B0604020202020204" pitchFamily="34" charset="0"/>
              </a:rPr>
              <a:t>parte fundamental para </a:t>
            </a:r>
            <a:r>
              <a:rPr lang="es-E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s-E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publicidade</a:t>
            </a:r>
            <a:r>
              <a:rPr lang="es-E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</a:t>
            </a:r>
            <a:r>
              <a:rPr lang="es-E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que é a </a:t>
            </a:r>
            <a:r>
              <a:rPr lang="es-E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maneira</a:t>
            </a:r>
            <a:r>
              <a:rPr lang="es-E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300" b="1" dirty="0">
                <a:latin typeface="Arial" panose="020B0604020202020204" pitchFamily="34" charset="0"/>
                <a:cs typeface="Arial" panose="020B0604020202020204" pitchFamily="34" charset="0"/>
              </a:rPr>
              <a:t>perfecta de expresar </a:t>
            </a:r>
            <a:r>
              <a:rPr lang="es-E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s-ES" sz="2300" b="1" dirty="0">
                <a:latin typeface="Arial" panose="020B0604020202020204" pitchFamily="34" charset="0"/>
                <a:cs typeface="Arial" panose="020B0604020202020204" pitchFamily="34" charset="0"/>
              </a:rPr>
              <a:t>transmitir </a:t>
            </a:r>
            <a:r>
              <a:rPr lang="es-E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mensaxes</a:t>
            </a:r>
            <a:r>
              <a:rPr lang="es-E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300" b="1" dirty="0">
                <a:latin typeface="Arial" panose="020B0604020202020204" pitchFamily="34" charset="0"/>
                <a:cs typeface="Arial" panose="020B0604020202020204" pitchFamily="34" charset="0"/>
              </a:rPr>
              <a:t>de forma diferente captando </a:t>
            </a:r>
            <a:r>
              <a:rPr lang="es-E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s-ES" sz="2300" b="1" dirty="0">
                <a:latin typeface="Arial" panose="020B0604020202020204" pitchFamily="34" charset="0"/>
                <a:cs typeface="Arial" panose="020B0604020202020204" pitchFamily="34" charset="0"/>
              </a:rPr>
              <a:t>atención </a:t>
            </a:r>
            <a:r>
              <a:rPr lang="es-E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dos </a:t>
            </a:r>
            <a:r>
              <a:rPr lang="es-ES" sz="2300" b="1" dirty="0">
                <a:latin typeface="Arial" panose="020B0604020202020204" pitchFamily="34" charset="0"/>
                <a:cs typeface="Arial" panose="020B0604020202020204" pitchFamily="34" charset="0"/>
              </a:rPr>
              <a:t>consumidores para que compren o</a:t>
            </a:r>
            <a:r>
              <a:rPr lang="es-E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300" b="1" dirty="0">
                <a:latin typeface="Arial" panose="020B0604020202020204" pitchFamily="34" charset="0"/>
                <a:cs typeface="Arial" panose="020B0604020202020204" pitchFamily="34" charset="0"/>
              </a:rPr>
              <a:t>producto por medio </a:t>
            </a:r>
            <a:r>
              <a:rPr lang="es-E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</a:t>
            </a:r>
            <a:r>
              <a:rPr lang="es-E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mensaxe</a:t>
            </a:r>
            <a:r>
              <a:rPr lang="es-E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300" b="1" dirty="0">
                <a:latin typeface="Arial" panose="020B0604020202020204" pitchFamily="34" charset="0"/>
                <a:cs typeface="Arial" panose="020B0604020202020204" pitchFamily="34" charset="0"/>
              </a:rPr>
              <a:t>impactante.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4439557" y="4887103"/>
            <a:ext cx="740409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ES" sz="2300" b="1" dirty="0">
                <a:latin typeface="Arial" panose="020B0604020202020204" pitchFamily="34" charset="0"/>
                <a:cs typeface="Arial" panose="020B0604020202020204" pitchFamily="34" charset="0"/>
              </a:rPr>
              <a:t>Son solicitados </a:t>
            </a:r>
            <a:r>
              <a:rPr lang="es-E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polas</a:t>
            </a:r>
            <a:r>
              <a:rPr lang="es-E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300" b="1" dirty="0">
                <a:latin typeface="Arial" panose="020B0604020202020204" pitchFamily="34" charset="0"/>
                <a:cs typeface="Arial" panose="020B0604020202020204" pitchFamily="34" charset="0"/>
              </a:rPr>
              <a:t>empresas o particulares para decorar </a:t>
            </a:r>
            <a:r>
              <a:rPr lang="es-E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espazos</a:t>
            </a:r>
            <a:r>
              <a:rPr lang="es-ES" sz="2300" b="1" dirty="0">
                <a:latin typeface="Arial" panose="020B0604020202020204" pitchFamily="34" charset="0"/>
                <a:cs typeface="Arial" panose="020B0604020202020204" pitchFamily="34" charset="0"/>
              </a:rPr>
              <a:t>, crear ambientes </a:t>
            </a:r>
            <a:r>
              <a:rPr lang="es-E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s-E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300" b="1" dirty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s-E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fins</a:t>
            </a:r>
            <a:r>
              <a:rPr lang="es-E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300" b="1" dirty="0">
                <a:latin typeface="Arial" panose="020B0604020202020204" pitchFamily="34" charset="0"/>
                <a:cs typeface="Arial" panose="020B0604020202020204" pitchFamily="34" charset="0"/>
              </a:rPr>
              <a:t>publicitarios. </a:t>
            </a:r>
            <a:r>
              <a:rPr lang="es-E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es-E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seus</a:t>
            </a:r>
            <a:r>
              <a:rPr lang="es-E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300" b="1" dirty="0">
                <a:latin typeface="Arial" panose="020B0604020202020204" pitchFamily="34" charset="0"/>
                <a:cs typeface="Arial" panose="020B0604020202020204" pitchFamily="34" charset="0"/>
              </a:rPr>
              <a:t>usos son </a:t>
            </a:r>
            <a:r>
              <a:rPr lang="es-E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moi</a:t>
            </a:r>
            <a:r>
              <a:rPr lang="es-E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300" b="1" dirty="0">
                <a:latin typeface="Arial" panose="020B0604020202020204" pitchFamily="34" charset="0"/>
                <a:cs typeface="Arial" panose="020B0604020202020204" pitchFamily="34" charset="0"/>
              </a:rPr>
              <a:t>variados, tanto para decorar exteriores como </a:t>
            </a:r>
            <a:r>
              <a:rPr lang="es-E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interiores.</a:t>
            </a:r>
            <a:endParaRPr lang="es-ES" sz="2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27" y="4100580"/>
            <a:ext cx="3510000" cy="264857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874" y="1171363"/>
            <a:ext cx="4429125" cy="245232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486" y="2811772"/>
            <a:ext cx="3625942" cy="1863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54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9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391886" y="377373"/>
            <a:ext cx="4165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Buno</a:t>
            </a:r>
            <a:r>
              <a:rPr lang="es-ES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Novelli</a:t>
            </a:r>
            <a:r>
              <a:rPr lang="es-ES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é un dos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artistas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emerxentes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máis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interesantes dentro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panorama artístico brasileño. 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Traballou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con marcas e campañas como Adidas e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Chilli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Beans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43839" y="5010699"/>
            <a:ext cx="48427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u="sng" dirty="0">
                <a:latin typeface="Arial" panose="020B0604020202020204" pitchFamily="34" charset="0"/>
                <a:cs typeface="Arial" panose="020B0604020202020204" pitchFamily="34" charset="0"/>
              </a:rPr>
              <a:t>Frank </a:t>
            </a:r>
            <a:r>
              <a:rPr lang="es-ES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Shepard</a:t>
            </a:r>
            <a:r>
              <a:rPr lang="es-ES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Fairey</a:t>
            </a:r>
            <a:r>
              <a:rPr lang="es-ES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s-ES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Obey</a:t>
            </a:r>
            <a:r>
              <a:rPr lang="es-ES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un artista urbano e diseñador gráfico famoso por as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suas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pegatinas con a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imaxen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loitador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estadounidense André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igante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consiguiu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crear a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súa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propia campaña fabricando su línea de ropa.</a:t>
            </a:r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15" y="2564848"/>
            <a:ext cx="2162628" cy="238034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805" y="1933692"/>
            <a:ext cx="1814286" cy="1939471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5262161" y="273155"/>
            <a:ext cx="60836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Fafi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 é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unha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grafitera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francesa, que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logrou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firmar con importantes marcas a nivel mundial como </a:t>
            </a:r>
            <a:r>
              <a:rPr lang="es-ES" b="1" dirty="0" err="1">
                <a:latin typeface="Arial" panose="020B0604020202020204" pitchFamily="34" charset="0"/>
                <a:cs typeface="Arial" panose="020B0604020202020204" pitchFamily="34" charset="0"/>
              </a:rPr>
              <a:t>Lesportsac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e Adidas, levando os 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seus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graffitis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su estilo callejero a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unha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línea de </a:t>
            </a:r>
            <a:r>
              <a:rPr lang="es-E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roupa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zapatillas.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032" y="1486660"/>
            <a:ext cx="2002971" cy="200297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116" y="1649427"/>
            <a:ext cx="2498293" cy="203767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310" y="2668262"/>
            <a:ext cx="1636928" cy="2173514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237" y="2497490"/>
            <a:ext cx="2488143" cy="165617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116" y="4844197"/>
            <a:ext cx="1944913" cy="1734948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1431" y="4658317"/>
            <a:ext cx="3064303" cy="210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049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8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308" y="72082"/>
            <a:ext cx="10515600" cy="1325563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ES" sz="3500" b="1" u="sng" dirty="0" smtClean="0">
                <a:solidFill>
                  <a:srgbClr val="FFC000"/>
                </a:solidFill>
                <a:latin typeface="Segoe Script" panose="020B0504020000000003" pitchFamily="34" charset="0"/>
              </a:rPr>
              <a:t>TEMAS DE </a:t>
            </a:r>
            <a:r>
              <a:rPr lang="es-ES" sz="3500" b="1" u="sng" dirty="0" smtClean="0">
                <a:solidFill>
                  <a:srgbClr val="FFC000"/>
                </a:solidFill>
                <a:latin typeface="Segoe Script" panose="020B0504020000000003" pitchFamily="34" charset="0"/>
              </a:rPr>
              <a:t>ACTUALIDADE</a:t>
            </a:r>
            <a:endParaRPr lang="es-ES" sz="3500" b="1" u="sng" dirty="0">
              <a:solidFill>
                <a:srgbClr val="FFC000"/>
              </a:solidFill>
              <a:latin typeface="Segoe Script" panose="020B0504020000000003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492525" y="1183118"/>
            <a:ext cx="1048657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ser </a:t>
            </a:r>
            <a:r>
              <a:rPr lang="es-E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unha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forma de expresión libre e ilimitada, o grafiti é utilizado para representar </a:t>
            </a:r>
            <a:r>
              <a:rPr lang="es-E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ideoloxías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mensaxes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 temas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actualidade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de interés social como a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droga, a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liberación animal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 catástrofes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humanas.</a:t>
            </a:r>
          </a:p>
          <a:p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5617029" y="39624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549167" y="2545191"/>
            <a:ext cx="39612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Podemos destacar a </a:t>
            </a:r>
            <a:r>
              <a:rPr lang="es-E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Bansky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artista de Street art </a:t>
            </a:r>
            <a:r>
              <a:rPr lang="es-E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moi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importante que caracterizase </a:t>
            </a:r>
            <a:r>
              <a:rPr lang="es-E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pola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 representación de críticas a </a:t>
            </a:r>
            <a:r>
              <a:rPr lang="es-E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sociedade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 actual, as guerras, </a:t>
            </a:r>
            <a:r>
              <a:rPr lang="es-E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 militarismo, a explotación infantil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just"/>
            <a:r>
              <a:rPr lang="es-E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s-E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raballa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para organización benéficas como GREEN PEACE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empresas como PUMA.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8" t="5304" r="4079" b="2110"/>
          <a:stretch/>
        </p:blipFill>
        <p:spPr>
          <a:xfrm>
            <a:off x="8386362" y="4464771"/>
            <a:ext cx="3121450" cy="232554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2377"/>
          <a:stretch/>
        </p:blipFill>
        <p:spPr>
          <a:xfrm>
            <a:off x="5929245" y="2341149"/>
            <a:ext cx="3391006" cy="249133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679" y="4464771"/>
            <a:ext cx="2883634" cy="216638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442" y="2225760"/>
            <a:ext cx="1917226" cy="248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103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9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629" y="1"/>
            <a:ext cx="10515600" cy="1165496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ES" u="sng" dirty="0">
                <a:solidFill>
                  <a:srgbClr val="FFC000"/>
                </a:solidFill>
                <a:latin typeface="Segoe Script" panose="020B0504020000000003" pitchFamily="34" charset="0"/>
              </a:rPr>
              <a:t>O</a:t>
            </a:r>
            <a:r>
              <a:rPr lang="es-ES" u="sng" dirty="0" smtClean="0">
                <a:solidFill>
                  <a:srgbClr val="FFC000"/>
                </a:solidFill>
                <a:latin typeface="Segoe Script" panose="020B0504020000000003" pitchFamily="34" charset="0"/>
              </a:rPr>
              <a:t> </a:t>
            </a:r>
            <a:r>
              <a:rPr lang="es-ES" u="sng" dirty="0" smtClean="0">
                <a:solidFill>
                  <a:srgbClr val="FFC000"/>
                </a:solidFill>
                <a:latin typeface="Segoe Script" panose="020B0504020000000003" pitchFamily="34" charset="0"/>
              </a:rPr>
              <a:t>ARTE</a:t>
            </a:r>
            <a:endParaRPr lang="es-ES" u="sng" dirty="0">
              <a:solidFill>
                <a:srgbClr val="FFC000"/>
              </a:solidFill>
              <a:latin typeface="Segoe Script" panose="020B0504020000000003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693057" y="1612240"/>
            <a:ext cx="1072968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s-ES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arte </a:t>
            </a:r>
            <a:r>
              <a:rPr lang="es-ES" sz="21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tamén</a:t>
            </a:r>
            <a:r>
              <a:rPr lang="es-ES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s-ES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protagonista de </a:t>
            </a:r>
            <a:r>
              <a:rPr lang="es-ES" sz="21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moitas</a:t>
            </a:r>
            <a:r>
              <a:rPr lang="es-ES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obras. </a:t>
            </a:r>
            <a:r>
              <a:rPr lang="es-ES" sz="21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Moitos</a:t>
            </a:r>
            <a:r>
              <a:rPr lang="es-ES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1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grafiteros</a:t>
            </a:r>
            <a:r>
              <a:rPr lang="es-ES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realizan </a:t>
            </a:r>
            <a:r>
              <a:rPr lang="es-ES" sz="21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versións</a:t>
            </a:r>
            <a:r>
              <a:rPr lang="es-ES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diferentes de </a:t>
            </a:r>
            <a:r>
              <a:rPr lang="es-ES" sz="21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cadros</a:t>
            </a:r>
            <a:r>
              <a:rPr lang="es-ES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populares de pintores </a:t>
            </a:r>
            <a:r>
              <a:rPr lang="es-ES" sz="21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</a:t>
            </a:r>
            <a:r>
              <a:rPr lang="es-ES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famosos como os nenúfares de </a:t>
            </a:r>
            <a:r>
              <a:rPr lang="es-E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s-ES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onet, </a:t>
            </a:r>
            <a:r>
              <a:rPr lang="es-ES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s-ES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Gioconda de Leonardo </a:t>
            </a:r>
            <a:r>
              <a:rPr lang="es-ES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Vinci, o </a:t>
            </a:r>
            <a:r>
              <a:rPr lang="es-ES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Guernica de </a:t>
            </a:r>
            <a:r>
              <a:rPr lang="es-ES" sz="21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Picassso</a:t>
            </a:r>
            <a:r>
              <a:rPr lang="es-ES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es-E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01329"/>
            <a:ext cx="3109686" cy="18669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205" y="2800959"/>
            <a:ext cx="3129074" cy="3512755"/>
          </a:xfrm>
          <a:prstGeom prst="rect">
            <a:avLst/>
          </a:prstGeom>
          <a:blipFill>
            <a:blip r:embed="rId5">
              <a:alphaModFix amt="79000"/>
            </a:blip>
            <a:stretch>
              <a:fillRect/>
            </a:stretch>
          </a:blipFill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743" y="3441636"/>
            <a:ext cx="3846285" cy="218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599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1521</TotalTime>
  <Words>748</Words>
  <Application>Microsoft Office PowerPoint</Application>
  <PresentationFormat>Panorámica</PresentationFormat>
  <Paragraphs>44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Segoe Script</vt:lpstr>
      <vt:lpstr>Wingdings</vt:lpstr>
      <vt:lpstr>Tema de Office</vt:lpstr>
      <vt:lpstr>INFLUENZAS  NO  MUNDO DO ARTE URBANO </vt:lpstr>
      <vt:lpstr>O grafiti  provén da palabra italiana graffiti, o plural de graffito, que significa ‘marca o inscripción feita rascando ou raiando un muro’. É unha modalidade de pintura libre realizada en espazos urbanos normalmente cun spray e que se caracteriza por a súa ilegalidade. Nela podes expresarte de maneira libre e ilimitada co fin de divulgar ideas ou percepcións do mundo.   </vt:lpstr>
      <vt:lpstr>É un movemento e expresión urbano cultural e artístico que xurdiu a finais dos anos 60  en barrios neoyorkinos. Foi moi importante a mediados dos 80 xa que o movemento Hip-Hop reavivou a chama da neoyorkina cultura do writing, animando de novo aos adolescentes.   </vt:lpstr>
      <vt:lpstr>ICONOGRAFÍA POPULAR</vt:lpstr>
      <vt:lpstr>Presentación de PowerPoint</vt:lpstr>
      <vt:lpstr>ECOS PUBLICITARIOS E LOGOTIPOS DE MARCAS</vt:lpstr>
      <vt:lpstr>Presentación de PowerPoint</vt:lpstr>
      <vt:lpstr>TEMAS DE ACTUALIDADE</vt:lpstr>
      <vt:lpstr>O ARTE</vt:lpstr>
      <vt:lpstr>STREET ART,DISEÑO GRÁFICO E ILUSTRCIÓN</vt:lpstr>
      <vt:lpstr>Presentación de PowerPoint</vt:lpstr>
      <vt:lpstr>MARTA RUMBO BORJA PITA JUAN PICOS 3º ESO B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INFLUENCIAS  EN EL UNDO DEL ARTE URBANO</dc:title>
  <dc:creator>Marta RH</dc:creator>
  <cp:lastModifiedBy>Marta RH</cp:lastModifiedBy>
  <cp:revision>80</cp:revision>
  <dcterms:created xsi:type="dcterms:W3CDTF">2016-01-30T17:42:53Z</dcterms:created>
  <dcterms:modified xsi:type="dcterms:W3CDTF">2016-02-19T19:07:55Z</dcterms:modified>
</cp:coreProperties>
</file>