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embeddedFontLst>
    <p:embeddedFont>
      <p:font typeface="Roboto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7" roundtripDataSignature="AMtx7mhZw8Ao5ZCeiT92mgYdweezZ05x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font" Target="fonts/Roboto-bold.fntdata"/><Relationship Id="rId23" Type="http://schemas.openxmlformats.org/officeDocument/2006/relationships/font" Target="fonts/Roboto-regular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Roboto-boldItalic.fntdata"/><Relationship Id="rId25" Type="http://schemas.openxmlformats.org/officeDocument/2006/relationships/font" Target="fonts/Roboto-italic.fntdata"/><Relationship Id="rId27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" name="Google Shape;1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" name="Google Shape;15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4" name="Google Shape;164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0" name="Google Shape;17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1" name="Google Shape;191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3" name="Google Shape;12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9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7843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19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19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1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8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8" name="Google Shape;58;p2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9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61" name="Google Shape;61;p2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2" name="Google Shape;62;p2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1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1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1" name="Google Shape;21;p21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2" name="Google Shape;22;p21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2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2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22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2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2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2" name="Google Shape;32;p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4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4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2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7" name="Google Shape;37;p2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5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25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25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2" name="Google Shape;42;p25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2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6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6" name="Google Shape;46;p2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7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" name="Google Shape;49;p2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2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1" name="Google Shape;51;p27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2" name="Google Shape;52;p27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3" name="Google Shape;53;p2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b="0" i="0" sz="32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8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/>
          <p:nvPr>
            <p:ph type="ctrTitle"/>
          </p:nvPr>
        </p:nvSpPr>
        <p:spPr>
          <a:xfrm>
            <a:off x="707721" y="3472757"/>
            <a:ext cx="7287900" cy="685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s" sz="7300"/>
              <a:t>TIEMPO VERBAL</a:t>
            </a:r>
            <a:endParaRPr b="1" sz="73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s" sz="7300"/>
              <a:t>Indicativo</a:t>
            </a:r>
            <a:endParaRPr b="1" sz="7300"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t/>
            </a:r>
            <a:endParaRPr b="1" sz="7300"/>
          </a:p>
        </p:txBody>
      </p:sp>
      <p:sp>
        <p:nvSpPr>
          <p:cNvPr id="68" name="Google Shape;68;p1"/>
          <p:cNvSpPr txBox="1"/>
          <p:nvPr/>
        </p:nvSpPr>
        <p:spPr>
          <a:xfrm>
            <a:off x="1986304" y="3554492"/>
            <a:ext cx="4910100" cy="39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Tiempo de la realidad, de lo que se entiende como posible.</a:t>
            </a:r>
            <a:endParaRPr b="0" i="0" sz="1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"/>
          <p:cNvSpPr txBox="1"/>
          <p:nvPr>
            <p:ph type="title"/>
          </p:nvPr>
        </p:nvSpPr>
        <p:spPr>
          <a:xfrm>
            <a:off x="460950" y="1465675"/>
            <a:ext cx="8222100" cy="161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es"/>
              <a:t>Subjuntivo</a:t>
            </a:r>
            <a:endParaRPr/>
          </a:p>
        </p:txBody>
      </p:sp>
      <p:sp>
        <p:nvSpPr>
          <p:cNvPr id="149" name="Google Shape;149;p10"/>
          <p:cNvSpPr txBox="1"/>
          <p:nvPr/>
        </p:nvSpPr>
        <p:spPr>
          <a:xfrm flipH="1" rot="-1269">
            <a:off x="914330" y="3392813"/>
            <a:ext cx="7315200" cy="60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Tiempo de la irrealidad, lo que puede ser posible o no. Lo deseable, lo que se espera que pueda suceder o no.</a:t>
            </a:r>
            <a:endParaRPr b="0" i="0" sz="1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Presente de subjuntivo.</a:t>
            </a:r>
            <a:endParaRPr/>
          </a:p>
        </p:txBody>
      </p:sp>
      <p:sp>
        <p:nvSpPr>
          <p:cNvPr id="155" name="Google Shape;155;p1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/>
              <a:t>ES UN TIEMPO QUE PUEDE TENER VALOR DE PRESENTE (igual que el presente de indicativo): </a:t>
            </a:r>
            <a:r>
              <a:rPr i="1" lang="es"/>
              <a:t>No creo que </a:t>
            </a:r>
            <a:r>
              <a:rPr i="1" lang="es" u="sng"/>
              <a:t>VENGA</a:t>
            </a:r>
            <a:r>
              <a:rPr i="1" lang="es"/>
              <a:t> ahora</a:t>
            </a:r>
            <a:r>
              <a:rPr lang="es"/>
              <a:t>.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"/>
              <a:t>HABITUALMENTE TIENE VALOR DE FUTURO: </a:t>
            </a:r>
            <a:r>
              <a:rPr i="1" lang="es"/>
              <a:t>No creo que </a:t>
            </a:r>
            <a:r>
              <a:rPr i="1" lang="es" u="sng"/>
              <a:t>VENGA</a:t>
            </a:r>
            <a:r>
              <a:rPr i="1" lang="es"/>
              <a:t> mañana.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s"/>
              <a:t>MUCHAS VECES EXPRESA DESEO: </a:t>
            </a:r>
            <a:r>
              <a:rPr i="1" lang="es"/>
              <a:t>Ojalá </a:t>
            </a:r>
            <a:r>
              <a:rPr i="1" lang="es" u="sng"/>
              <a:t>LLEGUE</a:t>
            </a:r>
            <a:r>
              <a:rPr i="1" lang="es"/>
              <a:t> pronto y nos </a:t>
            </a:r>
            <a:r>
              <a:rPr i="1" lang="es" u="sng"/>
              <a:t>SAQUE</a:t>
            </a:r>
            <a:r>
              <a:rPr i="1" lang="es"/>
              <a:t> de aquí.</a:t>
            </a:r>
            <a:endParaRPr i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2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PRETÉRITO PERFECTO DE SUBJUNTIVO.</a:t>
            </a:r>
            <a:endParaRPr/>
          </a:p>
        </p:txBody>
      </p:sp>
      <p:sp>
        <p:nvSpPr>
          <p:cNvPr id="161" name="Google Shape;161;p12"/>
          <p:cNvSpPr txBox="1"/>
          <p:nvPr>
            <p:ph idx="1" type="body"/>
          </p:nvPr>
        </p:nvSpPr>
        <p:spPr>
          <a:xfrm>
            <a:off x="471900" y="1891730"/>
            <a:ext cx="8222100" cy="301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/>
              <a:t>Puede tener un valor de </a:t>
            </a:r>
            <a:r>
              <a:rPr b="1" lang="es"/>
              <a:t>pasado (</a:t>
            </a:r>
            <a:r>
              <a:rPr b="1" i="1" lang="es"/>
              <a:t>Espero que hayas salido ya de casa</a:t>
            </a:r>
            <a:r>
              <a:rPr b="1" lang="es"/>
              <a:t>)</a:t>
            </a:r>
            <a:r>
              <a:rPr lang="es"/>
              <a:t> o un valor de </a:t>
            </a:r>
            <a:r>
              <a:rPr b="1" lang="es"/>
              <a:t>futuro</a:t>
            </a:r>
            <a:r>
              <a:rPr lang="es"/>
              <a:t> (</a:t>
            </a:r>
            <a:r>
              <a:rPr i="1" lang="es"/>
              <a:t>En cuanto me </a:t>
            </a:r>
            <a:r>
              <a:rPr i="1" lang="es" u="sng"/>
              <a:t>HAYA INSTALADO</a:t>
            </a:r>
            <a:r>
              <a:rPr i="1" lang="es"/>
              <a:t>, te visitaré</a:t>
            </a:r>
            <a:r>
              <a:rPr lang="es"/>
              <a:t>).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PUEDE TENER UN VALOR DE PASADO PRÓXIMO AL PRESENTE (igual al pretérito perfecto compuesto de indicativo): </a:t>
            </a:r>
            <a:r>
              <a:rPr i="1" lang="es"/>
              <a:t>No creo que esta mañana </a:t>
            </a:r>
            <a:r>
              <a:rPr i="1" lang="es" u="sng"/>
              <a:t>HAYA LLEGADO</a:t>
            </a:r>
            <a:r>
              <a:rPr i="1" lang="es"/>
              <a:t>.</a:t>
            </a:r>
            <a:endParaRPr i="1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PUEDE TENER UN VALOR DE FUTURO TERMINADO ANTES DE OTRO FUTURO</a:t>
            </a:r>
            <a:r>
              <a:rPr i="1" lang="es"/>
              <a:t> (igual al futuro compuesto de indicativo); No creo que mañana a las ocho </a:t>
            </a:r>
            <a:r>
              <a:rPr i="1" lang="es" u="sng"/>
              <a:t>HAYA TERMINADO</a:t>
            </a:r>
            <a:r>
              <a:rPr i="1" lang="es"/>
              <a:t> el trabajo. </a:t>
            </a:r>
            <a:endParaRPr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Pretérito Imperfecto de Subjuntivo.</a:t>
            </a:r>
            <a:endParaRPr/>
          </a:p>
        </p:txBody>
      </p:sp>
      <p:sp>
        <p:nvSpPr>
          <p:cNvPr id="167" name="Google Shape;167;p13"/>
          <p:cNvSpPr txBox="1"/>
          <p:nvPr>
            <p:ph idx="1" type="body"/>
          </p:nvPr>
        </p:nvSpPr>
        <p:spPr>
          <a:xfrm>
            <a:off x="344700" y="1850700"/>
            <a:ext cx="8349300" cy="32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 sz="1500"/>
              <a:t>CON VALOR DE PASADO</a:t>
            </a:r>
            <a:r>
              <a:rPr lang="es" sz="1500"/>
              <a:t>. </a:t>
            </a:r>
            <a:r>
              <a:rPr i="1" lang="es" sz="1500"/>
              <a:t>Me dijeron que </a:t>
            </a:r>
            <a:r>
              <a:rPr i="1" lang="es" sz="1500" u="sng"/>
              <a:t>ESTUVIERA</a:t>
            </a:r>
            <a:r>
              <a:rPr i="1" lang="es" sz="1500"/>
              <a:t> aquí el lunes a las diez</a:t>
            </a:r>
            <a:r>
              <a:rPr lang="es" sz="1500"/>
              <a:t>. (Sin embargo, son ya las doce). </a:t>
            </a:r>
            <a:r>
              <a:rPr b="1" lang="es" sz="1500"/>
              <a:t>Expresa tiempo pasado normalmente lejos del presente, puntual, habitual o durativo: </a:t>
            </a:r>
            <a:r>
              <a:rPr b="1" i="1" lang="es" sz="1500"/>
              <a:t>No creo que </a:t>
            </a:r>
            <a:r>
              <a:rPr b="1" i="1" lang="es" sz="1500" u="sng"/>
              <a:t>VINIERA</a:t>
            </a:r>
            <a:r>
              <a:rPr b="1" lang="es" sz="1500"/>
              <a:t>.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s" sz="1500"/>
              <a:t>CON VALOR DE PRESENTE</a:t>
            </a:r>
            <a:r>
              <a:rPr lang="es" sz="1500"/>
              <a:t>. </a:t>
            </a:r>
            <a:r>
              <a:rPr i="1" lang="es" sz="1500"/>
              <a:t>Me dijeron que </a:t>
            </a:r>
            <a:r>
              <a:rPr i="1" lang="es" sz="1500" u="sng"/>
              <a:t>ESTUVIERA</a:t>
            </a:r>
            <a:r>
              <a:rPr i="1" lang="es" sz="1500"/>
              <a:t> aquí el lunes a las diez</a:t>
            </a:r>
            <a:r>
              <a:rPr lang="es" sz="1500"/>
              <a:t>. (Y son las diez).</a:t>
            </a:r>
            <a:endParaRPr sz="15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s" sz="1500"/>
              <a:t>CON VALOR DE FUTURO</a:t>
            </a:r>
            <a:r>
              <a:rPr lang="es" sz="1500"/>
              <a:t>. </a:t>
            </a:r>
            <a:r>
              <a:rPr i="1" lang="es" sz="1500"/>
              <a:t>Me dijeron que </a:t>
            </a:r>
            <a:r>
              <a:rPr i="1" lang="es" sz="1500" u="sng"/>
              <a:t>ESTUVIERA</a:t>
            </a:r>
            <a:r>
              <a:rPr i="1" lang="es" sz="1500"/>
              <a:t> aquí el lunes a las diez</a:t>
            </a:r>
            <a:r>
              <a:rPr lang="es" sz="1500"/>
              <a:t>. (Y son las nueve). </a:t>
            </a:r>
            <a:r>
              <a:rPr b="1" lang="es" sz="1500"/>
              <a:t>Puede expresar tiempo futuro desde el pasado (cercano al condicional simple de indicativo): No creí que VINIERAS hoy.</a:t>
            </a:r>
            <a:endParaRPr b="1" sz="15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b="1" lang="es" sz="1500"/>
              <a:t>O incluso expresar una HIPÓTESIS en el presente o futuro: </a:t>
            </a:r>
            <a:r>
              <a:rPr i="1" lang="es" sz="1500"/>
              <a:t>Si yo </a:t>
            </a:r>
            <a:r>
              <a:rPr i="1" lang="es" sz="1500" u="sng"/>
              <a:t>FUERA rico</a:t>
            </a:r>
            <a:r>
              <a:rPr i="1" lang="es" sz="1500"/>
              <a:t>, me compraría un coche nuevo.</a:t>
            </a:r>
            <a:endParaRPr i="1" sz="15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Pretérito Pluscuamperfecto de Subjuntivo.</a:t>
            </a:r>
            <a:endParaRPr/>
          </a:p>
        </p:txBody>
      </p:sp>
      <p:sp>
        <p:nvSpPr>
          <p:cNvPr id="173" name="Google Shape;173;p1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Expresa un </a:t>
            </a:r>
            <a:r>
              <a:rPr b="1" lang="es" u="sng"/>
              <a:t>pasado anterior a otro pasado</a:t>
            </a:r>
            <a:r>
              <a:rPr lang="es"/>
              <a:t>: </a:t>
            </a:r>
            <a:r>
              <a:rPr i="1" lang="es"/>
              <a:t>Ayer no creí que </a:t>
            </a:r>
            <a:r>
              <a:rPr b="1" i="1" lang="es" u="sng"/>
              <a:t>HUBIERAS LLEGADO</a:t>
            </a:r>
            <a:r>
              <a:rPr i="1" lang="es"/>
              <a:t> anteayer.</a:t>
            </a:r>
            <a:endParaRPr i="1"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Puede expresar un </a:t>
            </a:r>
            <a:r>
              <a:rPr b="1" lang="es"/>
              <a:t>tiempo futuro desde el pasado, terminado antes de otro tiempo</a:t>
            </a:r>
            <a:r>
              <a:rPr lang="es"/>
              <a:t>: </a:t>
            </a:r>
            <a:r>
              <a:rPr i="1" lang="es"/>
              <a:t>Ayer no creí que a esa hora ya </a:t>
            </a:r>
            <a:r>
              <a:rPr b="1" i="1" lang="es" u="sng"/>
              <a:t>HUBIERAS TERMINADO</a:t>
            </a:r>
            <a:r>
              <a:rPr lang="es"/>
              <a:t>.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s"/>
              <a:t>Expresa una </a:t>
            </a:r>
            <a:r>
              <a:rPr b="1" lang="es"/>
              <a:t>hipótesis en el pasado</a:t>
            </a:r>
            <a:r>
              <a:rPr lang="es"/>
              <a:t> (cercano al condicional compuesto de indicativo): </a:t>
            </a:r>
            <a:r>
              <a:rPr i="1" lang="es"/>
              <a:t>Ayer </a:t>
            </a:r>
            <a:r>
              <a:rPr b="1" i="1" lang="es" u="sng"/>
              <a:t>HUBIERA IDO</a:t>
            </a:r>
            <a:r>
              <a:rPr i="1" lang="es"/>
              <a:t>, pero no pude</a:t>
            </a:r>
            <a:r>
              <a:rPr lang="es"/>
              <a:t>. </a:t>
            </a:r>
            <a:r>
              <a:rPr i="1" lang="es"/>
              <a:t>Si </a:t>
            </a:r>
            <a:r>
              <a:rPr b="1" i="1" lang="es" u="sng"/>
              <a:t>HUBIERA IDO</a:t>
            </a:r>
            <a:r>
              <a:rPr i="1" lang="es"/>
              <a:t> a la fiesta, me habría divertido. </a:t>
            </a:r>
            <a:endParaRPr i="1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"/>
          <p:cNvSpPr txBox="1"/>
          <p:nvPr>
            <p:ph type="title"/>
          </p:nvPr>
        </p:nvSpPr>
        <p:spPr>
          <a:xfrm>
            <a:off x="98250" y="16350"/>
            <a:ext cx="8826600" cy="102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 sz="3300"/>
              <a:t>Perífrasis verbales</a:t>
            </a:r>
            <a:endParaRPr b="1" sz="3300"/>
          </a:p>
        </p:txBody>
      </p:sp>
      <p:sp>
        <p:nvSpPr>
          <p:cNvPr id="179" name="Google Shape;179;p15"/>
          <p:cNvSpPr txBox="1"/>
          <p:nvPr/>
        </p:nvSpPr>
        <p:spPr>
          <a:xfrm>
            <a:off x="535950" y="1039050"/>
            <a:ext cx="7973700" cy="9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 </a:t>
            </a:r>
            <a:r>
              <a:rPr b="1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perífrasis verbal</a:t>
            </a:r>
            <a:r>
              <a:rPr b="0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una categoría gramatical que está constituida por </a:t>
            </a:r>
            <a:r>
              <a:rPr b="1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dos formas verbales </a:t>
            </a:r>
            <a:r>
              <a:rPr b="0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desempeñan, conjuntamente, la función de </a:t>
            </a:r>
            <a:r>
              <a:rPr b="1" i="0" lang="e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núcleo de sintagma verbal (SV)</a:t>
            </a:r>
            <a:endParaRPr b="1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15"/>
          <p:cNvSpPr/>
          <p:nvPr/>
        </p:nvSpPr>
        <p:spPr>
          <a:xfrm>
            <a:off x="6162150" y="2351625"/>
            <a:ext cx="2872475" cy="1558650"/>
          </a:xfrm>
          <a:prstGeom prst="flowChartDecision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s" sz="2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auxiliado</a:t>
            </a:r>
            <a:endParaRPr b="1" i="0" sz="2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15"/>
          <p:cNvSpPr/>
          <p:nvPr/>
        </p:nvSpPr>
        <p:spPr>
          <a:xfrm>
            <a:off x="229700" y="2241525"/>
            <a:ext cx="2543025" cy="1558650"/>
          </a:xfrm>
          <a:prstGeom prst="flowChartDecision">
            <a:avLst/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b="1" i="0" lang="es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Auxiliar</a:t>
            </a:r>
            <a:endParaRPr b="1" i="0" sz="2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15"/>
          <p:cNvSpPr/>
          <p:nvPr/>
        </p:nvSpPr>
        <p:spPr>
          <a:xfrm>
            <a:off x="3304900" y="2241525"/>
            <a:ext cx="2337513" cy="1816400"/>
          </a:xfrm>
          <a:prstGeom prst="flowChartDecision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 o sin Prep/</a:t>
            </a:r>
            <a:r>
              <a:rPr b="0" i="0" lang="e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conjun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p15"/>
          <p:cNvSpPr txBox="1"/>
          <p:nvPr/>
        </p:nvSpPr>
        <p:spPr>
          <a:xfrm>
            <a:off x="2652425" y="2422725"/>
            <a:ext cx="749100" cy="5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" name="Google Shape;184;p15"/>
          <p:cNvSpPr txBox="1"/>
          <p:nvPr/>
        </p:nvSpPr>
        <p:spPr>
          <a:xfrm>
            <a:off x="2712575" y="2772750"/>
            <a:ext cx="628800" cy="7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b="1" i="0" lang="es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15"/>
          <p:cNvSpPr txBox="1"/>
          <p:nvPr/>
        </p:nvSpPr>
        <p:spPr>
          <a:xfrm>
            <a:off x="5534582" y="2837938"/>
            <a:ext cx="749100" cy="7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900"/>
              <a:buFont typeface="Arial"/>
              <a:buNone/>
            </a:pPr>
            <a:r>
              <a:rPr b="0" i="0" lang="es" sz="2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s" sz="3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+</a:t>
            </a:r>
            <a:endParaRPr b="1" i="0" sz="3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5"/>
          <p:cNvSpPr txBox="1"/>
          <p:nvPr/>
        </p:nvSpPr>
        <p:spPr>
          <a:xfrm>
            <a:off x="853950" y="3910275"/>
            <a:ext cx="2268900" cy="109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Conjugado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TIENES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7" name="Google Shape;187;p15"/>
          <p:cNvSpPr txBox="1"/>
          <p:nvPr/>
        </p:nvSpPr>
        <p:spPr>
          <a:xfrm>
            <a:off x="6743150" y="3910275"/>
            <a:ext cx="1855500" cy="11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pleno en forma no personal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ESTUDIAR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15"/>
          <p:cNvSpPr txBox="1"/>
          <p:nvPr/>
        </p:nvSpPr>
        <p:spPr>
          <a:xfrm>
            <a:off x="3579017" y="4505729"/>
            <a:ext cx="2268900" cy="5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" sz="1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QUE</a:t>
            </a:r>
            <a:endParaRPr b="1" i="0" sz="1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s"/>
              <a:t>Identificación perífrasis. </a:t>
            </a:r>
            <a:endParaRPr/>
          </a:p>
        </p:txBody>
      </p:sp>
      <p:sp>
        <p:nvSpPr>
          <p:cNvPr id="194" name="Google Shape;194;p16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s" sz="1500"/>
              <a:t>El verbo auxiliar pierde su significado habitual y aporta información gramatical: persona, número, tiempo y modo en que el verbo está conjugado. (</a:t>
            </a:r>
            <a:r>
              <a:rPr i="1" lang="es" sz="1500"/>
              <a:t>Tengo que estudiar)</a:t>
            </a:r>
            <a:endParaRPr i="1" sz="1500"/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-"/>
            </a:pPr>
            <a:r>
              <a:rPr lang="es" sz="1500"/>
              <a:t>La perífrasis no puede desdoblarse en dos acciones. </a:t>
            </a:r>
            <a:endParaRPr sz="1500"/>
          </a:p>
        </p:txBody>
      </p:sp>
      <p:sp>
        <p:nvSpPr>
          <p:cNvPr id="195" name="Google Shape;195;p16"/>
          <p:cNvSpPr txBox="1"/>
          <p:nvPr/>
        </p:nvSpPr>
        <p:spPr>
          <a:xfrm>
            <a:off x="4479025" y="1564100"/>
            <a:ext cx="3750600" cy="334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-"/>
            </a:pPr>
            <a:r>
              <a:rPr b="0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b="1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auxiliado no admite pronominalización</a:t>
            </a:r>
            <a:r>
              <a:rPr b="0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(</a:t>
            </a:r>
            <a:r>
              <a:rPr b="0" i="1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Deben pagar. *Lo deben; Andan diciendo, *Lo andan).</a:t>
            </a:r>
            <a:endParaRPr b="0" i="1" sz="1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238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Char char="-"/>
            </a:pPr>
            <a:r>
              <a:rPr b="0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b="1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verbo auxiliado</a:t>
            </a:r>
            <a:r>
              <a:rPr b="0" i="0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mantiene su comportamiento sintáctico y sus complementos habituales. </a:t>
            </a:r>
            <a:r>
              <a:rPr b="0" i="1" lang="e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 amaneciendo (impersonal igual que amanecer).</a:t>
            </a:r>
            <a:endParaRPr b="0" i="1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111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Char char="-"/>
            </a:pPr>
            <a:r>
              <a:rPr b="0" i="1" lang="es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Entre el verbo auxiliar y el auxiliado pueden aparecer adverbios o locuciones. </a:t>
            </a:r>
            <a:r>
              <a:rPr b="0" i="1" lang="es" sz="1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Tengo MUCHO que estudiar. No podremos NUNCA saber la verdad. </a:t>
            </a:r>
            <a:endParaRPr b="0" i="1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Clases de perífrasis.</a:t>
            </a:r>
            <a:endParaRPr/>
          </a:p>
        </p:txBody>
      </p:sp>
      <p:sp>
        <p:nvSpPr>
          <p:cNvPr id="201" name="Google Shape;201;p17"/>
          <p:cNvSpPr txBox="1"/>
          <p:nvPr>
            <p:ph idx="1" type="body"/>
          </p:nvPr>
        </p:nvSpPr>
        <p:spPr>
          <a:xfrm>
            <a:off x="471900" y="1919075"/>
            <a:ext cx="3033600" cy="236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s" sz="1500" u="sng">
                <a:solidFill>
                  <a:srgbClr val="000000"/>
                </a:solidFill>
              </a:rPr>
              <a:t>Según su forma:</a:t>
            </a:r>
            <a:endParaRPr b="1" sz="1500" u="sng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lang="es" sz="1500">
                <a:solidFill>
                  <a:srgbClr val="000000"/>
                </a:solidFill>
              </a:rPr>
              <a:t>Perífrasis </a:t>
            </a:r>
            <a:r>
              <a:rPr b="1" lang="es" sz="1500">
                <a:solidFill>
                  <a:srgbClr val="000000"/>
                </a:solidFill>
              </a:rPr>
              <a:t>de infinitivo</a:t>
            </a:r>
            <a:endParaRPr b="1"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lang="es" sz="1500">
                <a:solidFill>
                  <a:srgbClr val="000000"/>
                </a:solidFill>
              </a:rPr>
              <a:t>Perífrasis </a:t>
            </a:r>
            <a:r>
              <a:rPr b="1" lang="es" sz="1500">
                <a:solidFill>
                  <a:srgbClr val="000000"/>
                </a:solidFill>
              </a:rPr>
              <a:t>de gerundio</a:t>
            </a:r>
            <a:endParaRPr b="1" sz="15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lang="es" sz="1500">
                <a:solidFill>
                  <a:srgbClr val="000000"/>
                </a:solidFill>
              </a:rPr>
              <a:t>Perífrasis </a:t>
            </a:r>
            <a:r>
              <a:rPr b="1" lang="es" sz="1500">
                <a:solidFill>
                  <a:srgbClr val="000000"/>
                </a:solidFill>
              </a:rPr>
              <a:t>de participio</a:t>
            </a:r>
            <a:endParaRPr b="1" sz="1500">
              <a:solidFill>
                <a:srgbClr val="000000"/>
              </a:solidFill>
            </a:endParaRPr>
          </a:p>
        </p:txBody>
      </p:sp>
      <p:sp>
        <p:nvSpPr>
          <p:cNvPr id="202" name="Google Shape;202;p17"/>
          <p:cNvSpPr txBox="1"/>
          <p:nvPr>
            <p:ph idx="2" type="body"/>
          </p:nvPr>
        </p:nvSpPr>
        <p:spPr>
          <a:xfrm>
            <a:off x="3604000" y="1810200"/>
            <a:ext cx="5540100" cy="31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s" sz="1500" u="sng">
                <a:solidFill>
                  <a:srgbClr val="000000"/>
                </a:solidFill>
              </a:rPr>
              <a:t>Según su significado: </a:t>
            </a:r>
            <a:endParaRPr b="1" sz="1500" u="sng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 u="sng">
                <a:solidFill>
                  <a:srgbClr val="000000"/>
                </a:solidFill>
              </a:rPr>
              <a:t>Temporales o aspectuales</a:t>
            </a:r>
            <a:r>
              <a:rPr b="1" lang="es" sz="1500">
                <a:solidFill>
                  <a:srgbClr val="000000"/>
                </a:solidFill>
              </a:rPr>
              <a:t>: 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Incoativas o ingresivas</a:t>
            </a:r>
            <a:r>
              <a:rPr b="1" lang="es" sz="1100">
                <a:solidFill>
                  <a:srgbClr val="000000"/>
                </a:solidFill>
              </a:rPr>
              <a:t> </a:t>
            </a:r>
            <a:r>
              <a:rPr lang="es" sz="1100">
                <a:solidFill>
                  <a:srgbClr val="000000"/>
                </a:solidFill>
              </a:rPr>
              <a:t>(empezar a, echarse a, comenzar a…)</a:t>
            </a:r>
            <a:endParaRPr sz="11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Durativas o cursivas</a:t>
            </a:r>
            <a:r>
              <a:rPr lang="es" sz="1500">
                <a:solidFill>
                  <a:srgbClr val="000000"/>
                </a:solidFill>
              </a:rPr>
              <a:t> </a:t>
            </a:r>
            <a:r>
              <a:rPr lang="es">
                <a:solidFill>
                  <a:srgbClr val="000000"/>
                </a:solidFill>
              </a:rPr>
              <a:t>(estar, seguir, andar, llevar+gerundio; ir+gerundio)</a:t>
            </a:r>
            <a:endParaRPr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Terminativas </a:t>
            </a:r>
            <a:r>
              <a:rPr lang="es">
                <a:solidFill>
                  <a:srgbClr val="000000"/>
                </a:solidFill>
              </a:rPr>
              <a:t>(dejar de, acabar de…)</a:t>
            </a:r>
            <a:endParaRPr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Reiterativas</a:t>
            </a:r>
            <a:r>
              <a:rPr lang="es">
                <a:solidFill>
                  <a:srgbClr val="000000"/>
                </a:solidFill>
              </a:rPr>
              <a:t> (soler+inf; volver a+inf)</a:t>
            </a:r>
            <a:endParaRPr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 u="sng">
                <a:solidFill>
                  <a:srgbClr val="000000"/>
                </a:solidFill>
              </a:rPr>
              <a:t>Modales</a:t>
            </a:r>
            <a:r>
              <a:rPr b="1" lang="es" sz="1500">
                <a:solidFill>
                  <a:srgbClr val="000000"/>
                </a:solidFill>
              </a:rPr>
              <a:t>: </a:t>
            </a:r>
            <a:r>
              <a:rPr lang="es" sz="1500">
                <a:solidFill>
                  <a:srgbClr val="000000"/>
                </a:solidFill>
              </a:rPr>
              <a:t>(según la actitud del hablante)</a:t>
            </a:r>
            <a:endParaRPr sz="1500"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Capacidad o posibilidad</a:t>
            </a:r>
            <a:r>
              <a:rPr lang="es">
                <a:solidFill>
                  <a:srgbClr val="000000"/>
                </a:solidFill>
              </a:rPr>
              <a:t> (poder/deber de+infin)</a:t>
            </a:r>
            <a:endParaRPr>
              <a:solidFill>
                <a:srgbClr val="000000"/>
              </a:solidFill>
            </a:endParaRPr>
          </a:p>
          <a:p>
            <a:pPr indent="-32385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❏"/>
            </a:pPr>
            <a:r>
              <a:rPr b="1" lang="es" sz="1500">
                <a:solidFill>
                  <a:srgbClr val="000000"/>
                </a:solidFill>
              </a:rPr>
              <a:t>Obligación </a:t>
            </a:r>
            <a:r>
              <a:rPr b="1" lang="es">
                <a:solidFill>
                  <a:srgbClr val="000000"/>
                </a:solidFill>
              </a:rPr>
              <a:t>(</a:t>
            </a:r>
            <a:r>
              <a:rPr lang="es">
                <a:solidFill>
                  <a:srgbClr val="000000"/>
                </a:solidFill>
              </a:rPr>
              <a:t>tener que/deber/haber de+infin)</a:t>
            </a:r>
            <a:endParaRPr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oogle Shape;73;p2"/>
          <p:cNvGrpSpPr/>
          <p:nvPr/>
        </p:nvGrpSpPr>
        <p:grpSpPr>
          <a:xfrm rot="10800000">
            <a:off x="2529341" y="2932143"/>
            <a:ext cx="172327" cy="483414"/>
            <a:chOff x="777447" y="1610215"/>
            <a:chExt cx="198900" cy="593656"/>
          </a:xfrm>
        </p:grpSpPr>
        <p:cxnSp>
          <p:nvCxnSpPr>
            <p:cNvPr id="74" name="Google Shape;74;p2"/>
            <p:cNvCxnSpPr/>
            <p:nvPr/>
          </p:nvCxnSpPr>
          <p:spPr>
            <a:xfrm>
              <a:off x="876909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75" name="Google Shape;75;p2"/>
            <p:cNvSpPr/>
            <p:nvPr/>
          </p:nvSpPr>
          <p:spPr>
            <a:xfrm>
              <a:off x="777447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" name="Google Shape;76;p2"/>
          <p:cNvSpPr txBox="1"/>
          <p:nvPr>
            <p:ph idx="4294967295" type="body"/>
          </p:nvPr>
        </p:nvSpPr>
        <p:spPr>
          <a:xfrm>
            <a:off x="1720325" y="3625700"/>
            <a:ext cx="1741500" cy="1055700"/>
          </a:xfrm>
          <a:prstGeom prst="rect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 sz="1200">
                <a:solidFill>
                  <a:schemeClr val="accent1"/>
                </a:solidFill>
              </a:rPr>
              <a:t>PASADO</a:t>
            </a:r>
            <a:r>
              <a:rPr b="1" lang="es" sz="1300">
                <a:solidFill>
                  <a:schemeClr val="accent1"/>
                </a:solidFill>
              </a:rPr>
              <a:t> </a:t>
            </a:r>
            <a:r>
              <a:rPr b="1" lang="es" sz="1200">
                <a:solidFill>
                  <a:schemeClr val="accent1"/>
                </a:solidFill>
              </a:rPr>
              <a:t>PRÓXIMO</a:t>
            </a:r>
            <a:r>
              <a:rPr lang="es" sz="1300"/>
              <a:t>:</a:t>
            </a:r>
            <a:endParaRPr sz="1300"/>
          </a:p>
          <a:p>
            <a:pPr indent="-298450" lvl="0" marL="45720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</a:pPr>
            <a:r>
              <a:rPr lang="es" sz="1100"/>
              <a:t>HOY</a:t>
            </a:r>
            <a:endParaRPr sz="1100"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 sz="1100"/>
              <a:t>ESTA SEMANA</a:t>
            </a:r>
            <a:endParaRPr sz="1100"/>
          </a:p>
          <a:p>
            <a:pPr indent="-2984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es" sz="1100"/>
              <a:t>ESTE AÑO</a:t>
            </a:r>
            <a:endParaRPr sz="11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600"/>
          </a:p>
        </p:txBody>
      </p:sp>
      <p:cxnSp>
        <p:nvCxnSpPr>
          <p:cNvPr id="77" name="Google Shape;77;p2"/>
          <p:cNvCxnSpPr/>
          <p:nvPr/>
        </p:nvCxnSpPr>
        <p:spPr>
          <a:xfrm rot="10800000">
            <a:off x="650830" y="2938969"/>
            <a:ext cx="0" cy="554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8" name="Google Shape;78;p2"/>
          <p:cNvSpPr/>
          <p:nvPr/>
        </p:nvSpPr>
        <p:spPr>
          <a:xfrm flipH="1" rot="10800000">
            <a:off x="557826" y="3333725"/>
            <a:ext cx="240600" cy="1989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"/>
          <p:cNvSpPr txBox="1"/>
          <p:nvPr>
            <p:ph idx="4294967295" type="body"/>
          </p:nvPr>
        </p:nvSpPr>
        <p:spPr>
          <a:xfrm>
            <a:off x="340925" y="3625700"/>
            <a:ext cx="1310700" cy="383100"/>
          </a:xfrm>
          <a:prstGeom prst="rect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600">
                <a:solidFill>
                  <a:schemeClr val="accent1"/>
                </a:solidFill>
              </a:rPr>
              <a:t>AYER</a:t>
            </a:r>
            <a:endParaRPr b="1" sz="1600">
              <a:solidFill>
                <a:schemeClr val="accent1"/>
              </a:solidFill>
            </a:endParaRPr>
          </a:p>
        </p:txBody>
      </p:sp>
      <p:grpSp>
        <p:nvGrpSpPr>
          <p:cNvPr id="80" name="Google Shape;80;p2"/>
          <p:cNvGrpSpPr/>
          <p:nvPr/>
        </p:nvGrpSpPr>
        <p:grpSpPr>
          <a:xfrm rot="10800000">
            <a:off x="4293218" y="2922893"/>
            <a:ext cx="203196" cy="554059"/>
            <a:chOff x="3918084" y="1610215"/>
            <a:chExt cx="198900" cy="593656"/>
          </a:xfrm>
        </p:grpSpPr>
        <p:cxnSp>
          <p:nvCxnSpPr>
            <p:cNvPr id="81" name="Google Shape;81;p2"/>
            <p:cNvCxnSpPr/>
            <p:nvPr/>
          </p:nvCxnSpPr>
          <p:spPr>
            <a:xfrm>
              <a:off x="4017546" y="1649171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2" name="Google Shape;82;p2"/>
            <p:cNvSpPr/>
            <p:nvPr/>
          </p:nvSpPr>
          <p:spPr>
            <a:xfrm>
              <a:off x="3918084" y="1610215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2"/>
          <p:cNvSpPr txBox="1"/>
          <p:nvPr>
            <p:ph idx="4294967295" type="body"/>
          </p:nvPr>
        </p:nvSpPr>
        <p:spPr>
          <a:xfrm flipH="1">
            <a:off x="3853625" y="3625700"/>
            <a:ext cx="1055700" cy="383100"/>
          </a:xfrm>
          <a:prstGeom prst="rect">
            <a:avLst/>
          </a:prstGeom>
          <a:noFill/>
          <a:ln cap="flat" cmpd="sng" w="28575">
            <a:solidFill>
              <a:srgbClr val="3C78D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600">
                <a:solidFill>
                  <a:schemeClr val="accent1"/>
                </a:solidFill>
              </a:rPr>
              <a:t>HOY</a:t>
            </a:r>
            <a:endParaRPr b="1" sz="1600">
              <a:solidFill>
                <a:schemeClr val="accent1"/>
              </a:solidFill>
            </a:endParaRPr>
          </a:p>
        </p:txBody>
      </p:sp>
      <p:grpSp>
        <p:nvGrpSpPr>
          <p:cNvPr id="84" name="Google Shape;84;p2"/>
          <p:cNvGrpSpPr/>
          <p:nvPr/>
        </p:nvGrpSpPr>
        <p:grpSpPr>
          <a:xfrm>
            <a:off x="7343620" y="2938945"/>
            <a:ext cx="198900" cy="593656"/>
            <a:chOff x="5958946" y="2938958"/>
            <a:chExt cx="198900" cy="593656"/>
          </a:xfrm>
        </p:grpSpPr>
        <p:cxnSp>
          <p:nvCxnSpPr>
            <p:cNvPr id="85" name="Google Shape;85;p2"/>
            <p:cNvCxnSpPr/>
            <p:nvPr/>
          </p:nvCxnSpPr>
          <p:spPr>
            <a:xfrm rot="10800000">
              <a:off x="6058409" y="2938958"/>
              <a:ext cx="0" cy="5547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solid"/>
              <a:round/>
              <a:headEnd len="sm" w="sm" type="none"/>
              <a:tailEnd len="sm" w="sm" type="none"/>
            </a:ln>
          </p:spPr>
        </p:cxnSp>
        <p:sp>
          <p:nvSpPr>
            <p:cNvPr id="86" name="Google Shape;86;p2"/>
            <p:cNvSpPr/>
            <p:nvPr/>
          </p:nvSpPr>
          <p:spPr>
            <a:xfrm flipH="1" rot="10800000">
              <a:off x="5958946" y="3333714"/>
              <a:ext cx="198900" cy="19890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7" name="Google Shape;87;p2"/>
          <p:cNvSpPr txBox="1"/>
          <p:nvPr>
            <p:ph idx="4294967295" type="body"/>
          </p:nvPr>
        </p:nvSpPr>
        <p:spPr>
          <a:xfrm>
            <a:off x="6458775" y="3532625"/>
            <a:ext cx="2374200" cy="1269000"/>
          </a:xfrm>
          <a:prstGeom prst="rect">
            <a:avLst/>
          </a:prstGeom>
          <a:noFill/>
          <a:ln cap="flat" cmpd="sng" w="28575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1200">
              <a:solidFill>
                <a:schemeClr val="accen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s" sz="1200">
                <a:solidFill>
                  <a:schemeClr val="accent1"/>
                </a:solidFill>
              </a:rPr>
              <a:t>MAÑANA/</a:t>
            </a:r>
            <a:endParaRPr b="1" sz="1200">
              <a:solidFill>
                <a:schemeClr val="accen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b="1" lang="es" sz="1200">
                <a:solidFill>
                  <a:schemeClr val="accent1"/>
                </a:solidFill>
              </a:rPr>
              <a:t>PRÓXIMA SEMANA/</a:t>
            </a:r>
            <a:endParaRPr b="1" sz="1200">
              <a:solidFill>
                <a:schemeClr val="accent1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b="1" lang="es" sz="1200">
                <a:solidFill>
                  <a:schemeClr val="accent1"/>
                </a:solidFill>
              </a:rPr>
              <a:t>PRÓXIMO AÑO</a:t>
            </a:r>
            <a:endParaRPr b="1" sz="1200">
              <a:solidFill>
                <a:schemeClr val="accent1"/>
              </a:solidFill>
            </a:endParaRPr>
          </a:p>
        </p:txBody>
      </p:sp>
      <p:sp>
        <p:nvSpPr>
          <p:cNvPr id="88" name="Google Shape;88;p2"/>
          <p:cNvSpPr/>
          <p:nvPr/>
        </p:nvSpPr>
        <p:spPr>
          <a:xfrm>
            <a:off x="6086879" y="2199000"/>
            <a:ext cx="2746200" cy="7455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875" lIns="121875" spcFirstLastPara="1" rIns="121875" wrap="square" tIns="1218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FUTURO</a:t>
            </a:r>
            <a:endParaRPr b="0" i="0" sz="18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"/>
          <p:cNvSpPr/>
          <p:nvPr/>
        </p:nvSpPr>
        <p:spPr>
          <a:xfrm>
            <a:off x="3215725" y="2218725"/>
            <a:ext cx="2291544" cy="745524"/>
          </a:xfrm>
          <a:prstGeom prst="flowChartTerminator">
            <a:avLst/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"/>
          <p:cNvSpPr txBox="1"/>
          <p:nvPr>
            <p:ph idx="4294967295" type="body"/>
          </p:nvPr>
        </p:nvSpPr>
        <p:spPr>
          <a:xfrm>
            <a:off x="3719425" y="2199000"/>
            <a:ext cx="1488300" cy="761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>
                <a:solidFill>
                  <a:schemeClr val="lt1"/>
                </a:solidFill>
              </a:rPr>
              <a:t>PRESENTE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1" name="Google Shape;91;p2"/>
          <p:cNvSpPr/>
          <p:nvPr/>
        </p:nvSpPr>
        <p:spPr>
          <a:xfrm rot="10800000">
            <a:off x="229725" y="2182425"/>
            <a:ext cx="2597700" cy="721800"/>
          </a:xfrm>
          <a:prstGeom prst="chevron">
            <a:avLst>
              <a:gd fmla="val 50000" name="adj"/>
            </a:avLst>
          </a:prstGeom>
          <a:solidFill>
            <a:schemeClr val="dk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"/>
          <p:cNvSpPr txBox="1"/>
          <p:nvPr>
            <p:ph idx="4294967295" type="body"/>
          </p:nvPr>
        </p:nvSpPr>
        <p:spPr>
          <a:xfrm>
            <a:off x="340925" y="2213300"/>
            <a:ext cx="2291700" cy="72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s">
                <a:solidFill>
                  <a:schemeClr val="lt1"/>
                </a:solidFill>
              </a:rPr>
              <a:t>PASADO	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3" name="Google Shape;93;p2"/>
          <p:cNvSpPr txBox="1"/>
          <p:nvPr/>
        </p:nvSpPr>
        <p:spPr>
          <a:xfrm>
            <a:off x="703900" y="820550"/>
            <a:ext cx="7315200" cy="59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b="1" i="0" lang="es" sz="3300" u="none" cap="none" strike="noStrike">
                <a:solidFill>
                  <a:srgbClr val="073763"/>
                </a:solidFill>
                <a:latin typeface="Arial"/>
                <a:ea typeface="Arial"/>
                <a:cs typeface="Arial"/>
                <a:sym typeface="Arial"/>
              </a:rPr>
              <a:t>LÍNEA TEMPORAL.</a:t>
            </a:r>
            <a:endParaRPr b="1" i="0" sz="3300" u="none" cap="none" strike="noStrike">
              <a:solidFill>
                <a:srgbClr val="0737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"/>
          <p:cNvSpPr/>
          <p:nvPr/>
        </p:nvSpPr>
        <p:spPr>
          <a:xfrm>
            <a:off x="-40100" y="1414250"/>
            <a:ext cx="8803200" cy="554100"/>
          </a:xfrm>
          <a:prstGeom prst="mathMinus">
            <a:avLst>
              <a:gd fmla="val 24985" name="adj1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PRESENTE (Indicativo)</a:t>
            </a:r>
            <a:endParaRPr/>
          </a:p>
        </p:txBody>
      </p:sp>
      <p:sp>
        <p:nvSpPr>
          <p:cNvPr id="100" name="Google Shape;100;p3"/>
          <p:cNvSpPr txBox="1"/>
          <p:nvPr>
            <p:ph idx="2" type="body"/>
          </p:nvPr>
        </p:nvSpPr>
        <p:spPr>
          <a:xfrm>
            <a:off x="218750" y="1940950"/>
            <a:ext cx="8475300" cy="952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s" sz="2000">
                <a:solidFill>
                  <a:srgbClr val="3C78D8"/>
                </a:solidFill>
              </a:rPr>
              <a:t>HOY</a:t>
            </a:r>
            <a:r>
              <a:rPr lang="es"/>
              <a:t>: </a:t>
            </a:r>
            <a:r>
              <a:rPr lang="es">
                <a:solidFill>
                  <a:srgbClr val="000000"/>
                </a:solidFill>
              </a:rPr>
              <a:t>El presente </a:t>
            </a:r>
            <a:r>
              <a:rPr b="1" lang="es">
                <a:solidFill>
                  <a:srgbClr val="000000"/>
                </a:solidFill>
              </a:rPr>
              <a:t>expresa un hecho o acción que se produce en el momento de la enunciación (PRESENTE ACTUAL)</a:t>
            </a:r>
            <a:r>
              <a:rPr lang="es">
                <a:solidFill>
                  <a:srgbClr val="000000"/>
                </a:solidFill>
              </a:rPr>
              <a:t>. </a:t>
            </a:r>
            <a:r>
              <a:rPr i="1" lang="es" sz="1300">
                <a:solidFill>
                  <a:srgbClr val="000000"/>
                </a:solidFill>
              </a:rPr>
              <a:t>El chico escribe un cuento</a:t>
            </a:r>
            <a:r>
              <a:rPr lang="es">
                <a:solidFill>
                  <a:srgbClr val="000000"/>
                </a:solidFill>
              </a:rPr>
              <a:t>. Es también el tiempo de las descripciones (“La silla es roja”). 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r>
              <a:rPr b="1" lang="es">
                <a:solidFill>
                  <a:srgbClr val="000000"/>
                </a:solidFill>
              </a:rPr>
              <a:t>OTROS VALORES DEL PRESENTE: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</a:pPr>
            <a:br>
              <a:rPr lang="es">
                <a:solidFill>
                  <a:srgbClr val="000000"/>
                </a:solidFill>
              </a:rPr>
            </a:br>
            <a:r>
              <a:rPr lang="es">
                <a:solidFill>
                  <a:srgbClr val="000000"/>
                </a:solidFill>
              </a:rPr>
              <a:t>-Sirve para mencionar situaciones que se dan periódicamente. </a:t>
            </a:r>
            <a:r>
              <a:rPr i="1" lang="es" sz="1300">
                <a:solidFill>
                  <a:srgbClr val="000000"/>
                </a:solidFill>
              </a:rPr>
              <a:t>Todos los días desayuno tostadas con mermelada.</a:t>
            </a:r>
            <a:r>
              <a:rPr lang="es">
                <a:solidFill>
                  <a:srgbClr val="000000"/>
                </a:solidFill>
              </a:rPr>
              <a:t> </a:t>
            </a:r>
            <a:br>
              <a:rPr lang="es">
                <a:solidFill>
                  <a:srgbClr val="000000"/>
                </a:solidFill>
              </a:rPr>
            </a:br>
            <a:r>
              <a:rPr lang="es">
                <a:solidFill>
                  <a:srgbClr val="000000"/>
                </a:solidFill>
              </a:rPr>
              <a:t>- Traspasa los límites estrictos del presente y sitúa la acción en un </a:t>
            </a:r>
            <a:r>
              <a:rPr b="1" lang="es">
                <a:solidFill>
                  <a:srgbClr val="000000"/>
                </a:solidFill>
              </a:rPr>
              <a:t>plano intemporal</a:t>
            </a:r>
            <a:r>
              <a:rPr lang="es">
                <a:solidFill>
                  <a:srgbClr val="000000"/>
                </a:solidFill>
              </a:rPr>
              <a:t>. Es el presente de los </a:t>
            </a:r>
            <a:r>
              <a:rPr b="1" lang="es">
                <a:solidFill>
                  <a:srgbClr val="000000"/>
                </a:solidFill>
              </a:rPr>
              <a:t>refranes, las definiciones y las afirmaciones categóricas</a:t>
            </a:r>
            <a:r>
              <a:rPr lang="es">
                <a:solidFill>
                  <a:srgbClr val="000000"/>
                </a:solidFill>
              </a:rPr>
              <a:t> que son siempre así. </a:t>
            </a:r>
            <a:r>
              <a:rPr i="1" lang="es" sz="1300">
                <a:solidFill>
                  <a:srgbClr val="000000"/>
                </a:solidFill>
              </a:rPr>
              <a:t>A quien madruga, Dios le ayuda</a:t>
            </a:r>
            <a:r>
              <a:rPr lang="es">
                <a:solidFill>
                  <a:srgbClr val="000000"/>
                </a:solidFill>
              </a:rPr>
              <a:t>. </a:t>
            </a:r>
            <a:r>
              <a:rPr i="1" lang="es" sz="1300">
                <a:solidFill>
                  <a:srgbClr val="000000"/>
                </a:solidFill>
              </a:rPr>
              <a:t>Veinte más diez son treinta. El hombre es un ser mortal</a:t>
            </a:r>
            <a:r>
              <a:rPr lang="es">
                <a:solidFill>
                  <a:srgbClr val="000000"/>
                </a:solidFill>
              </a:rPr>
              <a:t>.</a:t>
            </a:r>
            <a:br>
              <a:rPr lang="es">
                <a:solidFill>
                  <a:srgbClr val="000000"/>
                </a:solidFill>
              </a:rPr>
            </a:br>
            <a:br>
              <a:rPr lang="es"/>
            </a:b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PRESENTE. (Otros valores)</a:t>
            </a:r>
            <a:endParaRPr/>
          </a:p>
        </p:txBody>
      </p:sp>
      <p:sp>
        <p:nvSpPr>
          <p:cNvPr id="106" name="Google Shape;106;p4"/>
          <p:cNvSpPr txBox="1"/>
          <p:nvPr>
            <p:ph idx="1" type="body"/>
          </p:nvPr>
        </p:nvSpPr>
        <p:spPr>
          <a:xfrm>
            <a:off x="471900" y="1919075"/>
            <a:ext cx="8222100" cy="291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br>
              <a:rPr b="1" lang="es" sz="1400">
                <a:solidFill>
                  <a:srgbClr val="000000"/>
                </a:solidFill>
              </a:rPr>
            </a:br>
            <a:r>
              <a:rPr b="1" lang="es" sz="1400">
                <a:solidFill>
                  <a:srgbClr val="000000"/>
                </a:solidFill>
              </a:rPr>
              <a:t>- HISTÓRICO</a:t>
            </a:r>
            <a:r>
              <a:rPr lang="es" sz="1400">
                <a:solidFill>
                  <a:srgbClr val="000000"/>
                </a:solidFill>
              </a:rPr>
              <a:t>. </a:t>
            </a:r>
            <a:r>
              <a:rPr b="1" lang="es" sz="1400">
                <a:solidFill>
                  <a:srgbClr val="000000"/>
                </a:solidFill>
              </a:rPr>
              <a:t>Sirve para aproximar la acción pasada al momento actual</a:t>
            </a:r>
            <a:r>
              <a:rPr lang="es" sz="1400">
                <a:solidFill>
                  <a:srgbClr val="000000"/>
                </a:solidFill>
              </a:rPr>
              <a:t>. Es necesario que otros elementos de la oración indiquen que nos referimos al pasado para evitar confusiones. </a:t>
            </a:r>
            <a:r>
              <a:rPr i="1" lang="es" sz="1200">
                <a:solidFill>
                  <a:srgbClr val="000000"/>
                </a:solidFill>
              </a:rPr>
              <a:t>En 1978 se aprueba la Constitución</a:t>
            </a:r>
            <a:r>
              <a:rPr lang="es" sz="1400">
                <a:solidFill>
                  <a:srgbClr val="000000"/>
                </a:solidFill>
              </a:rPr>
              <a:t>; </a:t>
            </a:r>
            <a:r>
              <a:rPr i="1" lang="es" sz="1200">
                <a:solidFill>
                  <a:srgbClr val="000000"/>
                </a:solidFill>
              </a:rPr>
              <a:t>Cervantes muerte en 1616; El ser humano llega a la luna en 1969</a:t>
            </a:r>
            <a:r>
              <a:rPr lang="es" sz="1400">
                <a:solidFill>
                  <a:srgbClr val="000000"/>
                </a:solidFill>
              </a:rPr>
              <a:t>.</a:t>
            </a:r>
            <a:endParaRPr sz="14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br>
              <a:rPr i="1" lang="es" sz="1200">
                <a:solidFill>
                  <a:srgbClr val="000000"/>
                </a:solidFill>
              </a:rPr>
            </a:br>
            <a:r>
              <a:rPr lang="es" sz="1400">
                <a:solidFill>
                  <a:srgbClr val="000000"/>
                </a:solidFill>
              </a:rPr>
              <a:t>- </a:t>
            </a:r>
            <a:r>
              <a:rPr b="1" lang="es" sz="1400">
                <a:solidFill>
                  <a:srgbClr val="000000"/>
                </a:solidFill>
              </a:rPr>
              <a:t>CON VALOR DE FUTURO (PROSPECTIVO)</a:t>
            </a:r>
            <a:r>
              <a:rPr lang="es" sz="1400">
                <a:solidFill>
                  <a:srgbClr val="000000"/>
                </a:solidFill>
              </a:rPr>
              <a:t>. Expresa acciones inevitables o planeadas de antemano que se sienten como cercanas o seguras. </a:t>
            </a:r>
            <a:r>
              <a:rPr i="1" lang="es" sz="1200">
                <a:solidFill>
                  <a:srgbClr val="000000"/>
                </a:solidFill>
              </a:rPr>
              <a:t>Mañana llueve. Dile a tu madre que ahora voy</a:t>
            </a:r>
            <a:r>
              <a:rPr lang="es" sz="1400">
                <a:solidFill>
                  <a:srgbClr val="000000"/>
                </a:solidFill>
              </a:rPr>
              <a:t>.</a:t>
            </a:r>
            <a:br>
              <a:rPr lang="es" sz="1400">
                <a:solidFill>
                  <a:srgbClr val="000000"/>
                </a:solidFill>
              </a:rPr>
            </a:br>
            <a:r>
              <a:rPr lang="es" sz="1400">
                <a:solidFill>
                  <a:srgbClr val="000000"/>
                </a:solidFill>
              </a:rPr>
              <a:t>- </a:t>
            </a:r>
            <a:r>
              <a:rPr b="1" lang="es" sz="1400">
                <a:solidFill>
                  <a:srgbClr val="000000"/>
                </a:solidFill>
              </a:rPr>
              <a:t>MANDATO</a:t>
            </a:r>
            <a:r>
              <a:rPr lang="es" sz="1400">
                <a:solidFill>
                  <a:srgbClr val="000000"/>
                </a:solidFill>
              </a:rPr>
              <a:t>. Se usa el presente con valor imperativo y aporta un matiz de mayor énfasis. </a:t>
            </a:r>
            <a:r>
              <a:rPr i="1" lang="es" sz="1200">
                <a:solidFill>
                  <a:srgbClr val="000000"/>
                </a:solidFill>
              </a:rPr>
              <a:t>Ahora te callas y te estás quieto. ¡Tú te vas!</a:t>
            </a:r>
            <a:br>
              <a:rPr i="1" lang="es" sz="1200">
                <a:solidFill>
                  <a:srgbClr val="000000"/>
                </a:solidFill>
              </a:rPr>
            </a:br>
            <a:endParaRPr i="1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 txBox="1"/>
          <p:nvPr>
            <p:ph type="title"/>
          </p:nvPr>
        </p:nvSpPr>
        <p:spPr>
          <a:xfrm>
            <a:off x="471900" y="366425"/>
            <a:ext cx="8222100" cy="1140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PASADO próximo (Acción pasada, tiempo actual).</a:t>
            </a:r>
            <a:endParaRPr/>
          </a:p>
        </p:txBody>
      </p:sp>
      <p:sp>
        <p:nvSpPr>
          <p:cNvPr id="112" name="Google Shape;112;p5"/>
          <p:cNvSpPr txBox="1"/>
          <p:nvPr>
            <p:ph idx="1" type="body"/>
          </p:nvPr>
        </p:nvSpPr>
        <p:spPr>
          <a:xfrm>
            <a:off x="147675" y="2571750"/>
            <a:ext cx="8810400" cy="14589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>
                <a:solidFill>
                  <a:srgbClr val="000000"/>
                </a:solidFill>
              </a:rPr>
              <a:t>(Entre el presente y el pasado)</a:t>
            </a:r>
            <a:endParaRPr b="1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b="1" lang="es">
                <a:solidFill>
                  <a:srgbClr val="000000"/>
                </a:solidFill>
              </a:rPr>
              <a:t>PASADO PRÓXIMO</a:t>
            </a:r>
            <a:r>
              <a:rPr lang="es">
                <a:solidFill>
                  <a:srgbClr val="000000"/>
                </a:solidFill>
              </a:rPr>
              <a:t>. </a:t>
            </a:r>
            <a:r>
              <a:rPr lang="es" sz="1600">
                <a:solidFill>
                  <a:srgbClr val="000000"/>
                </a:solidFill>
              </a:rPr>
              <a:t>El </a:t>
            </a:r>
            <a:r>
              <a:rPr b="1" lang="es" sz="1600">
                <a:solidFill>
                  <a:srgbClr val="000000"/>
                </a:solidFill>
              </a:rPr>
              <a:t>pretérito perfecto compuesto</a:t>
            </a:r>
            <a:r>
              <a:rPr lang="es" sz="1600">
                <a:solidFill>
                  <a:srgbClr val="000000"/>
                </a:solidFill>
              </a:rPr>
              <a:t> expresa una acción ocurrida en un tiempo que aún no ha terminado para el hablante: “</a:t>
            </a:r>
            <a:r>
              <a:rPr i="1" lang="es" sz="1400">
                <a:solidFill>
                  <a:srgbClr val="000000"/>
                </a:solidFill>
              </a:rPr>
              <a:t>hoy me he levantado temprano”; “he salido a correr (hoy no ha terminado)”.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/>
          <p:nvPr>
            <p:ph type="title"/>
          </p:nvPr>
        </p:nvSpPr>
        <p:spPr>
          <a:xfrm>
            <a:off x="471900" y="377778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PASADO=PRETÉRITO.</a:t>
            </a:r>
            <a:endParaRPr/>
          </a:p>
        </p:txBody>
      </p:sp>
      <p:sp>
        <p:nvSpPr>
          <p:cNvPr id="118" name="Google Shape;118;p6"/>
          <p:cNvSpPr txBox="1"/>
          <p:nvPr>
            <p:ph idx="1" type="body"/>
          </p:nvPr>
        </p:nvSpPr>
        <p:spPr>
          <a:xfrm>
            <a:off x="645325" y="1266799"/>
            <a:ext cx="8048700" cy="5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>
                <a:solidFill>
                  <a:srgbClr val="000000"/>
                </a:solidFill>
              </a:rPr>
              <a:t>AYER/ LA SEMANA PASADA.</a:t>
            </a:r>
            <a:r>
              <a:rPr lang="es"/>
              <a:t> </a:t>
            </a:r>
            <a:endParaRPr/>
          </a:p>
          <a:p>
            <a:pPr indent="-34290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800"/>
              <a:buChar char="-"/>
            </a:pPr>
            <a:r>
              <a:rPr lang="es" sz="1400">
                <a:solidFill>
                  <a:srgbClr val="000000"/>
                </a:solidFill>
              </a:rPr>
              <a:t>El </a:t>
            </a:r>
            <a:r>
              <a:rPr b="1" lang="es" sz="1400">
                <a:solidFill>
                  <a:srgbClr val="000000"/>
                </a:solidFill>
              </a:rPr>
              <a:t>pretérito perfecto simple</a:t>
            </a:r>
            <a:r>
              <a:rPr lang="es" sz="1400">
                <a:solidFill>
                  <a:srgbClr val="000000"/>
                </a:solidFill>
              </a:rPr>
              <a:t> indica una </a:t>
            </a:r>
            <a:r>
              <a:rPr lang="es" sz="1400" u="sng">
                <a:solidFill>
                  <a:srgbClr val="000000"/>
                </a:solidFill>
              </a:rPr>
              <a:t>acción realizada en un tiempo que ya ha terminado para el hablante</a:t>
            </a:r>
            <a:r>
              <a:rPr lang="es" sz="1400">
                <a:solidFill>
                  <a:srgbClr val="000000"/>
                </a:solidFill>
              </a:rPr>
              <a:t>: </a:t>
            </a:r>
            <a:r>
              <a:rPr i="1" lang="es" sz="1200">
                <a:solidFill>
                  <a:srgbClr val="000000"/>
                </a:solidFill>
              </a:rPr>
              <a:t>compré un CD; ayer probé la bici nueva</a:t>
            </a:r>
            <a:r>
              <a:rPr lang="es" sz="1400">
                <a:solidFill>
                  <a:srgbClr val="000000"/>
                </a:solidFill>
              </a:rPr>
              <a:t> (ayer ya terminó). Es el </a:t>
            </a:r>
            <a:r>
              <a:rPr b="1" lang="es" sz="1400">
                <a:solidFill>
                  <a:srgbClr val="0000FF"/>
                </a:solidFill>
              </a:rPr>
              <a:t>tiempo verbal más utilizado en la narración.</a:t>
            </a:r>
            <a:endParaRPr b="1" sz="1400">
              <a:solidFill>
                <a:srgbClr val="0000FF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Char char="-"/>
            </a:pPr>
            <a:r>
              <a:rPr lang="es" sz="1400">
                <a:solidFill>
                  <a:srgbClr val="000000"/>
                </a:solidFill>
              </a:rPr>
              <a:t>El </a:t>
            </a:r>
            <a:r>
              <a:rPr b="1" lang="es" sz="1400">
                <a:solidFill>
                  <a:srgbClr val="000000"/>
                </a:solidFill>
              </a:rPr>
              <a:t>pretérito imperfecto</a:t>
            </a:r>
            <a:r>
              <a:rPr lang="es" sz="1400">
                <a:solidFill>
                  <a:srgbClr val="000000"/>
                </a:solidFill>
              </a:rPr>
              <a:t> expresa una acción pasada, en un tiempo relativo que debe ponerse en relación con otras formas verbales: “</a:t>
            </a:r>
            <a:r>
              <a:rPr i="1" lang="es" sz="1200">
                <a:solidFill>
                  <a:srgbClr val="000000"/>
                </a:solidFill>
              </a:rPr>
              <a:t>cuando ocurrió el acontecimiento aquel nos encontrábamos en el estadio de fútbol”. Indica una acción habitual en el pasado: “merendaba todos los días un bocata de nocilla”; “jugaba al tenis todas las semanas”.</a:t>
            </a:r>
            <a:br>
              <a:rPr i="1" lang="es" sz="1200">
                <a:solidFill>
                  <a:srgbClr val="000000"/>
                </a:solidFill>
              </a:rPr>
            </a:br>
            <a:r>
              <a:rPr lang="es" sz="1400">
                <a:solidFill>
                  <a:srgbClr val="000000"/>
                </a:solidFill>
              </a:rPr>
              <a:t>	El </a:t>
            </a:r>
            <a:r>
              <a:rPr b="1" lang="es" sz="1400">
                <a:solidFill>
                  <a:srgbClr val="000000"/>
                </a:solidFill>
              </a:rPr>
              <a:t>imperfecto es </a:t>
            </a:r>
            <a:r>
              <a:rPr b="1" lang="es" sz="1400">
                <a:solidFill>
                  <a:srgbClr val="0000FF"/>
                </a:solidFill>
              </a:rPr>
              <a:t>la forma empleada en las descripciones</a:t>
            </a:r>
            <a:r>
              <a:rPr lang="es" sz="1400">
                <a:solidFill>
                  <a:srgbClr val="000000"/>
                </a:solidFill>
              </a:rPr>
              <a:t>. Se utiliza frecuentemente en la Literatura para describir ambientes, paisajes, hábitos, costumbres y tipos humanos. </a:t>
            </a:r>
            <a:r>
              <a:rPr i="1" lang="es" sz="1200">
                <a:solidFill>
                  <a:srgbClr val="000000"/>
                </a:solidFill>
              </a:rPr>
              <a:t>Llevaba siempre una chaqueta oscura.</a:t>
            </a:r>
            <a:endParaRPr i="1" sz="1200">
              <a:solidFill>
                <a:srgbClr val="000000"/>
              </a:solidFill>
            </a:endParaRPr>
          </a:p>
          <a:p>
            <a:pPr indent="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i="1" sz="12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119" name="Google Shape;119;p6"/>
          <p:cNvSpPr txBox="1"/>
          <p:nvPr>
            <p:ph idx="1" type="body"/>
          </p:nvPr>
        </p:nvSpPr>
        <p:spPr>
          <a:xfrm>
            <a:off x="783450" y="1909525"/>
            <a:ext cx="8048700" cy="7677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120" name="Google Shape;120;p6"/>
          <p:cNvSpPr txBox="1"/>
          <p:nvPr>
            <p:ph idx="1" type="body"/>
          </p:nvPr>
        </p:nvSpPr>
        <p:spPr>
          <a:xfrm flipH="1" rot="10800000">
            <a:off x="783450" y="2677350"/>
            <a:ext cx="8048700" cy="16923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"/>
          <p:cNvSpPr txBox="1"/>
          <p:nvPr>
            <p:ph type="title"/>
          </p:nvPr>
        </p:nvSpPr>
        <p:spPr>
          <a:xfrm>
            <a:off x="471900" y="377350"/>
            <a:ext cx="8222100" cy="112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PASADO /PRETÉRITO. (Formas compuestas; Tiempo relativo)</a:t>
            </a:r>
            <a:endParaRPr/>
          </a:p>
        </p:txBody>
      </p:sp>
      <p:sp>
        <p:nvSpPr>
          <p:cNvPr id="126" name="Google Shape;126;p7"/>
          <p:cNvSpPr txBox="1"/>
          <p:nvPr>
            <p:ph idx="1" type="body"/>
          </p:nvPr>
        </p:nvSpPr>
        <p:spPr>
          <a:xfrm>
            <a:off x="829750" y="1919075"/>
            <a:ext cx="7864200" cy="11982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Char char="-"/>
            </a:pPr>
            <a:r>
              <a:rPr b="1" lang="es" sz="1500">
                <a:solidFill>
                  <a:srgbClr val="000000"/>
                </a:solidFill>
              </a:rPr>
              <a:t>El Pretérito Pluscuamperfecto  </a:t>
            </a:r>
            <a:r>
              <a:rPr lang="es" sz="1500">
                <a:solidFill>
                  <a:srgbClr val="000000"/>
                </a:solidFill>
              </a:rPr>
              <a:t>es un tiempo que indica una acción acabada anterior a otra también acabada. Es, por tanto, un tiempo relativo, cuyo punto de partida es el pasado. </a:t>
            </a:r>
            <a:r>
              <a:rPr i="1" lang="es" sz="1300">
                <a:solidFill>
                  <a:srgbClr val="000000"/>
                </a:solidFill>
              </a:rPr>
              <a:t>Cuando </a:t>
            </a:r>
            <a:r>
              <a:rPr i="1" lang="es" sz="1300" u="sng">
                <a:solidFill>
                  <a:srgbClr val="000000"/>
                </a:solidFill>
              </a:rPr>
              <a:t>llegué</a:t>
            </a:r>
            <a:r>
              <a:rPr i="1" lang="es" sz="1300">
                <a:solidFill>
                  <a:srgbClr val="000000"/>
                </a:solidFill>
              </a:rPr>
              <a:t> al Instituto la clase ya </a:t>
            </a:r>
            <a:r>
              <a:rPr b="1" i="1" lang="es" sz="1300" u="sng">
                <a:solidFill>
                  <a:srgbClr val="000000"/>
                </a:solidFill>
              </a:rPr>
              <a:t>había empezado</a:t>
            </a:r>
            <a:r>
              <a:rPr lang="es" sz="1500">
                <a:solidFill>
                  <a:srgbClr val="000000"/>
                </a:solidFill>
              </a:rPr>
              <a:t>.(</a:t>
            </a:r>
            <a:r>
              <a:rPr lang="es" sz="1300">
                <a:solidFill>
                  <a:srgbClr val="000000"/>
                </a:solidFill>
              </a:rPr>
              <a:t>La acción de empezar la clase es anterior a la de llegar)</a:t>
            </a:r>
            <a:endParaRPr sz="13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300">
              <a:solidFill>
                <a:srgbClr val="000000"/>
              </a:solidFill>
            </a:endParaRPr>
          </a:p>
          <a:p>
            <a:pPr indent="-3238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Char char="-"/>
            </a:pPr>
            <a:r>
              <a:rPr b="1" lang="es" sz="1500">
                <a:solidFill>
                  <a:srgbClr val="000000"/>
                </a:solidFill>
              </a:rPr>
              <a:t>Pretérito Anterior</a:t>
            </a:r>
            <a:r>
              <a:rPr lang="es" sz="1500">
                <a:solidFill>
                  <a:srgbClr val="000000"/>
                </a:solidFill>
              </a:rPr>
              <a:t> (tiempo en desuso que actualmente se sustituye por el pretérito pluscuamperfecto o el imperfecto). </a:t>
            </a:r>
            <a:r>
              <a:rPr i="1" lang="es" sz="1300">
                <a:solidFill>
                  <a:srgbClr val="000000"/>
                </a:solidFill>
              </a:rPr>
              <a:t>Hube hecho.</a:t>
            </a:r>
            <a:endParaRPr i="1" sz="1300">
              <a:solidFill>
                <a:srgbClr val="000000"/>
              </a:solidFill>
            </a:endParaRPr>
          </a:p>
        </p:txBody>
      </p:sp>
      <p:sp>
        <p:nvSpPr>
          <p:cNvPr id="127" name="Google Shape;127;p7"/>
          <p:cNvSpPr txBox="1"/>
          <p:nvPr/>
        </p:nvSpPr>
        <p:spPr>
          <a:xfrm flipH="1" rot="10800000">
            <a:off x="829750" y="3390813"/>
            <a:ext cx="7864200" cy="11976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FUTURO. (Tiempo de lo que está por llegar)</a:t>
            </a:r>
            <a:endParaRPr/>
          </a:p>
        </p:txBody>
      </p:sp>
      <p:sp>
        <p:nvSpPr>
          <p:cNvPr id="133" name="Google Shape;133;p8"/>
          <p:cNvSpPr txBox="1"/>
          <p:nvPr>
            <p:ph idx="1" type="body"/>
          </p:nvPr>
        </p:nvSpPr>
        <p:spPr>
          <a:xfrm>
            <a:off x="92975" y="1717225"/>
            <a:ext cx="8908800" cy="6528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500">
                <a:solidFill>
                  <a:srgbClr val="000000"/>
                </a:solidFill>
              </a:rPr>
              <a:t>Futuro</a:t>
            </a:r>
            <a:r>
              <a:rPr lang="es" sz="1500">
                <a:solidFill>
                  <a:srgbClr val="000000"/>
                </a:solidFill>
              </a:rPr>
              <a:t>: tiempo verbal que indica lo que sucederá próximamente. </a:t>
            </a:r>
            <a:r>
              <a:rPr i="1" lang="es" sz="1300">
                <a:solidFill>
                  <a:srgbClr val="000000"/>
                </a:solidFill>
              </a:rPr>
              <a:t>Lloverá mañana. Llegaré tarde. </a:t>
            </a:r>
            <a:r>
              <a:rPr lang="es" sz="1500">
                <a:solidFill>
                  <a:srgbClr val="000000"/>
                </a:solidFill>
              </a:rPr>
              <a:t>También se puede expresar el futuro mediante la perífrasis “ir a +infinitivo”: “voy a salir” . </a:t>
            </a:r>
            <a:endParaRPr sz="1500">
              <a:solidFill>
                <a:srgbClr val="000000"/>
              </a:solidFill>
            </a:endParaRPr>
          </a:p>
        </p:txBody>
      </p:sp>
      <p:sp>
        <p:nvSpPr>
          <p:cNvPr id="134" name="Google Shape;134;p8"/>
          <p:cNvSpPr txBox="1"/>
          <p:nvPr>
            <p:ph idx="1" type="body"/>
          </p:nvPr>
        </p:nvSpPr>
        <p:spPr>
          <a:xfrm>
            <a:off x="117600" y="2444600"/>
            <a:ext cx="8908800" cy="578100"/>
          </a:xfrm>
          <a:prstGeom prst="rect">
            <a:avLst/>
          </a:pr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400">
                <a:solidFill>
                  <a:srgbClr val="000000"/>
                </a:solidFill>
              </a:rPr>
              <a:t>Futuro perfecto /compuesto</a:t>
            </a:r>
            <a:r>
              <a:rPr lang="es" sz="1400">
                <a:solidFill>
                  <a:srgbClr val="000000"/>
                </a:solidFill>
              </a:rPr>
              <a:t>: acción acabada anterior a otra que tendrá lugar en el futuro. </a:t>
            </a:r>
            <a:r>
              <a:rPr i="1" lang="es" sz="1300">
                <a:solidFill>
                  <a:srgbClr val="000000"/>
                </a:solidFill>
              </a:rPr>
              <a:t>El próximo mes ya habré acabado el curso; La semana que viene habré entregado el trabajo.</a:t>
            </a:r>
            <a:endParaRPr i="1" sz="1300">
              <a:solidFill>
                <a:srgbClr val="000000"/>
              </a:solidFill>
            </a:endParaRPr>
          </a:p>
        </p:txBody>
      </p:sp>
      <p:sp>
        <p:nvSpPr>
          <p:cNvPr id="135" name="Google Shape;135;p8"/>
          <p:cNvSpPr txBox="1"/>
          <p:nvPr>
            <p:ph idx="1" type="body"/>
          </p:nvPr>
        </p:nvSpPr>
        <p:spPr>
          <a:xfrm>
            <a:off x="128550" y="3097275"/>
            <a:ext cx="8908800" cy="177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s" sz="1300" u="sng">
                <a:solidFill>
                  <a:srgbClr val="000000"/>
                </a:solidFill>
              </a:rPr>
              <a:t>OTROS USOS DEL FUTURO:</a:t>
            </a:r>
            <a:endParaRPr b="1"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1300"/>
              <a:buChar char="-"/>
            </a:pPr>
            <a:r>
              <a:rPr b="1" lang="es" sz="1300">
                <a:solidFill>
                  <a:srgbClr val="000000"/>
                </a:solidFill>
              </a:rPr>
              <a:t>DE MANDATO. </a:t>
            </a:r>
            <a:r>
              <a:rPr lang="es" sz="1300">
                <a:solidFill>
                  <a:srgbClr val="000000"/>
                </a:solidFill>
              </a:rPr>
              <a:t>Sirve para indicar el cumplimiento de una acción. Tiene matiz imperativo. Se emplea sobre todo en enunciados negativos. ¡</a:t>
            </a:r>
            <a:r>
              <a:rPr i="1" lang="es" sz="1300">
                <a:solidFill>
                  <a:srgbClr val="000000"/>
                </a:solidFill>
              </a:rPr>
              <a:t>No matarás!; Te pongas como te pongas, no saldrás de casa</a:t>
            </a:r>
            <a:r>
              <a:rPr lang="es" sz="1300">
                <a:solidFill>
                  <a:srgbClr val="000000"/>
                </a:solidFill>
              </a:rPr>
              <a:t>. </a:t>
            </a:r>
            <a:endParaRPr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-"/>
            </a:pPr>
            <a:r>
              <a:rPr b="1" lang="es" sz="1300">
                <a:solidFill>
                  <a:srgbClr val="000000"/>
                </a:solidFill>
              </a:rPr>
              <a:t>DE CORTESÍA. Evita el presente. </a:t>
            </a:r>
            <a:r>
              <a:rPr i="1" lang="es" sz="1300">
                <a:solidFill>
                  <a:srgbClr val="000000"/>
                </a:solidFill>
              </a:rPr>
              <a:t>¿Será tan amable de ayudarme...?; Le dolerá mucho ese recuerdo. </a:t>
            </a:r>
            <a:endParaRPr b="1" sz="1300">
              <a:solidFill>
                <a:srgbClr val="000000"/>
              </a:solidFill>
            </a:endParaRPr>
          </a:p>
          <a:p>
            <a:pPr indent="-3111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-"/>
            </a:pPr>
            <a:r>
              <a:rPr b="1" lang="es" sz="1300">
                <a:solidFill>
                  <a:srgbClr val="000000"/>
                </a:solidFill>
              </a:rPr>
              <a:t>DE PROBABILIDAD. Expresa una suposición o estimación subjetiva. </a:t>
            </a:r>
            <a:r>
              <a:rPr i="1" lang="es" sz="1300">
                <a:solidFill>
                  <a:srgbClr val="000000"/>
                </a:solidFill>
              </a:rPr>
              <a:t>Habrá cinco o seis mil personas en el estadio;  Valdrá dos euros;  Tendrá unos 20 años…</a:t>
            </a:r>
            <a:endParaRPr i="1" sz="13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i="1" lang="es" sz="1300">
                <a:solidFill>
                  <a:srgbClr val="000000"/>
                </a:solidFill>
              </a:rPr>
            </a:br>
            <a:endParaRPr i="1" sz="13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"/>
              <a:t>CONDICIONAL.</a:t>
            </a:r>
            <a:endParaRPr/>
          </a:p>
        </p:txBody>
      </p:sp>
      <p:sp>
        <p:nvSpPr>
          <p:cNvPr id="141" name="Google Shape;141;p9"/>
          <p:cNvSpPr txBox="1"/>
          <p:nvPr>
            <p:ph idx="1" type="body"/>
          </p:nvPr>
        </p:nvSpPr>
        <p:spPr>
          <a:xfrm>
            <a:off x="471900" y="1919075"/>
            <a:ext cx="8222100" cy="10014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400">
                <a:solidFill>
                  <a:srgbClr val="000000"/>
                </a:solidFill>
              </a:rPr>
              <a:t>Condicional: </a:t>
            </a:r>
            <a:r>
              <a:rPr lang="es" sz="1400">
                <a:solidFill>
                  <a:srgbClr val="000000"/>
                </a:solidFill>
              </a:rPr>
              <a:t>acción hipotética, puede que suceda si se cumple una condición. </a:t>
            </a:r>
            <a:r>
              <a:rPr lang="es" sz="1300">
                <a:solidFill>
                  <a:srgbClr val="000000"/>
                </a:solidFill>
              </a:rPr>
              <a:t>Puede aparecer en oraciones que tienen sentido condicional (</a:t>
            </a:r>
            <a:r>
              <a:rPr i="1" lang="es" sz="1300">
                <a:solidFill>
                  <a:srgbClr val="000000"/>
                </a:solidFill>
              </a:rPr>
              <a:t>Si me contaras lo que te sucede te echaría una mano</a:t>
            </a:r>
            <a:r>
              <a:rPr lang="es" sz="1300">
                <a:solidFill>
                  <a:srgbClr val="000000"/>
                </a:solidFill>
              </a:rPr>
              <a:t>) y en oraciones que poseen otros significados y expresan acciones que tienen su origen en pasado, pero desarrolladas en el futuro:</a:t>
            </a:r>
            <a:r>
              <a:rPr i="1" lang="es" sz="1300">
                <a:solidFill>
                  <a:srgbClr val="000000"/>
                </a:solidFill>
              </a:rPr>
              <a:t> Creímos que lo podríamos pensar de otro modo;  Dijo que lo haría.</a:t>
            </a:r>
            <a:br>
              <a:rPr i="1" lang="es" sz="1300">
                <a:solidFill>
                  <a:srgbClr val="000000"/>
                </a:solidFill>
              </a:rPr>
            </a:br>
            <a:endParaRPr i="1" sz="1300">
              <a:solidFill>
                <a:srgbClr val="000000"/>
              </a:solidFill>
            </a:endParaRPr>
          </a:p>
        </p:txBody>
      </p:sp>
      <p:sp>
        <p:nvSpPr>
          <p:cNvPr id="142" name="Google Shape;142;p9"/>
          <p:cNvSpPr txBox="1"/>
          <p:nvPr>
            <p:ph idx="1" type="body"/>
          </p:nvPr>
        </p:nvSpPr>
        <p:spPr>
          <a:xfrm>
            <a:off x="471900" y="3449638"/>
            <a:ext cx="8222100" cy="767700"/>
          </a:xfrm>
          <a:prstGeom prst="rect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b="1" lang="es" sz="1400">
                <a:solidFill>
                  <a:srgbClr val="000000"/>
                </a:solidFill>
              </a:rPr>
              <a:t>Condicional perfecto/compuesto: </a:t>
            </a:r>
            <a:r>
              <a:rPr lang="es" sz="1400">
                <a:solidFill>
                  <a:srgbClr val="000000"/>
                </a:solidFill>
              </a:rPr>
              <a:t>acción hipotética, igual que el condicional simple, pero referido a una acción ya finalizada. </a:t>
            </a:r>
            <a:r>
              <a:rPr i="1" lang="es" sz="1300">
                <a:solidFill>
                  <a:srgbClr val="000000"/>
                </a:solidFill>
              </a:rPr>
              <a:t>Si ayer no hubiera llovido, habríamos ido a la playa.</a:t>
            </a:r>
            <a:endParaRPr i="1" sz="1300">
              <a:solidFill>
                <a:srgbClr val="000000"/>
              </a:solidFill>
              <a:highlight>
                <a:srgbClr val="000000"/>
              </a:highlight>
            </a:endParaRPr>
          </a:p>
        </p:txBody>
      </p:sp>
      <p:sp>
        <p:nvSpPr>
          <p:cNvPr id="143" name="Google Shape;143;p9"/>
          <p:cNvSpPr txBox="1"/>
          <p:nvPr/>
        </p:nvSpPr>
        <p:spPr>
          <a:xfrm>
            <a:off x="0" y="738600"/>
            <a:ext cx="84768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