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47"/>
  </p:notesMasterIdLst>
  <p:sldIdLst>
    <p:sldId id="256" r:id="rId2"/>
    <p:sldId id="257" r:id="rId3"/>
    <p:sldId id="294" r:id="rId4"/>
    <p:sldId id="258" r:id="rId5"/>
    <p:sldId id="293" r:id="rId6"/>
    <p:sldId id="297" r:id="rId7"/>
    <p:sldId id="296" r:id="rId8"/>
    <p:sldId id="260" r:id="rId9"/>
    <p:sldId id="261" r:id="rId10"/>
    <p:sldId id="298" r:id="rId11"/>
    <p:sldId id="262" r:id="rId12"/>
    <p:sldId id="299" r:id="rId13"/>
    <p:sldId id="263" r:id="rId14"/>
    <p:sldId id="306" r:id="rId15"/>
    <p:sldId id="307" r:id="rId16"/>
    <p:sldId id="309" r:id="rId17"/>
    <p:sldId id="308" r:id="rId18"/>
    <p:sldId id="310" r:id="rId19"/>
    <p:sldId id="300" r:id="rId20"/>
    <p:sldId id="264" r:id="rId21"/>
    <p:sldId id="265" r:id="rId22"/>
    <p:sldId id="266" r:id="rId23"/>
    <p:sldId id="267" r:id="rId24"/>
    <p:sldId id="295" r:id="rId25"/>
    <p:sldId id="272" r:id="rId26"/>
    <p:sldId id="301" r:id="rId27"/>
    <p:sldId id="274" r:id="rId28"/>
    <p:sldId id="273" r:id="rId29"/>
    <p:sldId id="270" r:id="rId30"/>
    <p:sldId id="271" r:id="rId31"/>
    <p:sldId id="276" r:id="rId32"/>
    <p:sldId id="282" r:id="rId33"/>
    <p:sldId id="278" r:id="rId34"/>
    <p:sldId id="279" r:id="rId35"/>
    <p:sldId id="280" r:id="rId36"/>
    <p:sldId id="281" r:id="rId37"/>
    <p:sldId id="283" r:id="rId38"/>
    <p:sldId id="303" r:id="rId39"/>
    <p:sldId id="289" r:id="rId40"/>
    <p:sldId id="286" r:id="rId41"/>
    <p:sldId id="304" r:id="rId42"/>
    <p:sldId id="288" r:id="rId43"/>
    <p:sldId id="305" r:id="rId44"/>
    <p:sldId id="290" r:id="rId45"/>
    <p:sldId id="302"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66"/>
    <a:srgbClr val="000099"/>
    <a:srgbClr val="FF3300"/>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088" autoAdjust="0"/>
    <p:restoredTop sz="94660" autoAdjust="0"/>
  </p:normalViewPr>
  <p:slideViewPr>
    <p:cSldViewPr>
      <p:cViewPr varScale="1">
        <p:scale>
          <a:sx n="40" d="100"/>
          <a:sy n="40" d="100"/>
        </p:scale>
        <p:origin x="-1286" y="-8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22.xml"/><Relationship Id="rId18" Type="http://schemas.openxmlformats.org/officeDocument/2006/relationships/slide" Target="slides/slide28.xml"/><Relationship Id="rId26" Type="http://schemas.openxmlformats.org/officeDocument/2006/relationships/slide" Target="slides/slide36.xml"/><Relationship Id="rId3" Type="http://schemas.openxmlformats.org/officeDocument/2006/relationships/slide" Target="slides/slide3.xml"/><Relationship Id="rId21" Type="http://schemas.openxmlformats.org/officeDocument/2006/relationships/slide" Target="slides/slide31.xml"/><Relationship Id="rId7" Type="http://schemas.openxmlformats.org/officeDocument/2006/relationships/slide" Target="slides/slide8.xml"/><Relationship Id="rId12" Type="http://schemas.openxmlformats.org/officeDocument/2006/relationships/slide" Target="slides/slide21.xml"/><Relationship Id="rId17" Type="http://schemas.openxmlformats.org/officeDocument/2006/relationships/slide" Target="slides/slide27.xml"/><Relationship Id="rId25" Type="http://schemas.openxmlformats.org/officeDocument/2006/relationships/slide" Target="slides/slide35.xml"/><Relationship Id="rId2" Type="http://schemas.openxmlformats.org/officeDocument/2006/relationships/slide" Target="slides/slide2.xml"/><Relationship Id="rId16" Type="http://schemas.openxmlformats.org/officeDocument/2006/relationships/slide" Target="slides/slide25.xml"/><Relationship Id="rId20" Type="http://schemas.openxmlformats.org/officeDocument/2006/relationships/slide" Target="slides/slide30.xml"/><Relationship Id="rId29" Type="http://schemas.openxmlformats.org/officeDocument/2006/relationships/slide" Target="slides/slide42.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20.xml"/><Relationship Id="rId24" Type="http://schemas.openxmlformats.org/officeDocument/2006/relationships/slide" Target="slides/slide34.xml"/><Relationship Id="rId5" Type="http://schemas.openxmlformats.org/officeDocument/2006/relationships/slide" Target="slides/slide5.xml"/><Relationship Id="rId15" Type="http://schemas.openxmlformats.org/officeDocument/2006/relationships/slide" Target="slides/slide24.xml"/><Relationship Id="rId23" Type="http://schemas.openxmlformats.org/officeDocument/2006/relationships/slide" Target="slides/slide33.xml"/><Relationship Id="rId28" Type="http://schemas.openxmlformats.org/officeDocument/2006/relationships/slide" Target="slides/slide40.xml"/><Relationship Id="rId10" Type="http://schemas.openxmlformats.org/officeDocument/2006/relationships/slide" Target="slides/slide13.xml"/><Relationship Id="rId19" Type="http://schemas.openxmlformats.org/officeDocument/2006/relationships/slide" Target="slides/slide29.xml"/><Relationship Id="rId4" Type="http://schemas.openxmlformats.org/officeDocument/2006/relationships/slide" Target="slides/slide4.xml"/><Relationship Id="rId9" Type="http://schemas.openxmlformats.org/officeDocument/2006/relationships/slide" Target="slides/slide11.xml"/><Relationship Id="rId14" Type="http://schemas.openxmlformats.org/officeDocument/2006/relationships/slide" Target="slides/slide23.xml"/><Relationship Id="rId22" Type="http://schemas.openxmlformats.org/officeDocument/2006/relationships/slide" Target="slides/slide32.xml"/><Relationship Id="rId27" Type="http://schemas.openxmlformats.org/officeDocument/2006/relationships/slide" Target="slides/slide37.xml"/><Relationship Id="rId30"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4813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333268F0-3EF5-4C2C-B1C9-F85696757A73}"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AF4C7A7-211C-48C6-AD39-B3DDF08F00DB}" type="slidenum">
              <a:rPr lang="en-US" smtClean="0">
                <a:cs typeface="Arial" charset="0"/>
              </a:rPr>
              <a:pPr/>
              <a:t>9</a:t>
            </a:fld>
            <a:endParaRPr lang="en-US" smtClean="0">
              <a:cs typeface="Arial" charset="0"/>
            </a:endParaRPr>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cs typeface="Arial" charset="0"/>
              </a:rPr>
              <a:t>Frecuencia que utiliza el TREVATRON es de 53 MHz (millon de ciclos por segundo) lo cual es mitad de la frecuencia de las señales de Radio FM.</a:t>
            </a:r>
          </a:p>
          <a:p>
            <a:pPr eaLnBrk="1" hangingPunct="1"/>
            <a:r>
              <a:rPr lang="en-US" smtClean="0">
                <a:cs typeface="Arial" charset="0"/>
              </a:rPr>
              <a:t>****El campo electrico formado al acelerar la particula,es el que empuja al proton mientras que los magnetos lo van dirigiendo por medio de un anillo de magnetos.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8FA2512-0369-4BD4-83D0-7794231DD746}" type="slidenum">
              <a:rPr lang="en-US" smtClean="0">
                <a:cs typeface="Arial" charset="0"/>
              </a:rPr>
              <a:pPr/>
              <a:t>11</a:t>
            </a:fld>
            <a:endParaRPr lang="en-US" smtClean="0">
              <a:cs typeface="Arial" charset="0"/>
            </a:endParaRPr>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cs typeface="Arial" charset="0"/>
              </a:rPr>
              <a:t>Preaceleradores( gas de hidrogeno es ionizado para crear iones negativos cada uno de 2e- y 1 p+</a:t>
            </a:r>
            <a:r>
              <a:rPr lang="en-US" smtClean="0">
                <a:latin typeface="Arial" charset="0"/>
                <a:cs typeface="Arial" charset="0"/>
              </a:rPr>
              <a:t>)</a:t>
            </a:r>
          </a:p>
          <a:p>
            <a:pPr eaLnBrk="1" hangingPunct="1"/>
            <a:r>
              <a:rPr lang="en-US" smtClean="0">
                <a:latin typeface="Arial" charset="0"/>
                <a:cs typeface="Arial" charset="0"/>
              </a:rPr>
              <a:t>                        {Los iones son acelerados por un voltaje positivo y adquieren una energia de 750,000 electron </a:t>
            </a:r>
          </a:p>
          <a:p>
            <a:pPr eaLnBrk="1" hangingPunct="1"/>
            <a:r>
              <a:rPr lang="en-US" smtClean="0">
                <a:latin typeface="Arial" charset="0"/>
                <a:cs typeface="Arial" charset="0"/>
              </a:rPr>
              <a:t>                          volts (750 keV}.</a:t>
            </a:r>
          </a:p>
          <a:p>
            <a:pPr eaLnBrk="1" hangingPunct="1"/>
            <a:r>
              <a:rPr lang="en-US" smtClean="0">
                <a:latin typeface="Arial" charset="0"/>
                <a:cs typeface="Arial" charset="0"/>
              </a:rPr>
              <a:t>Acelerador Lineal (aqui entran los iones negativos)</a:t>
            </a:r>
          </a:p>
          <a:p>
            <a:pPr eaLnBrk="1" hangingPunct="1"/>
            <a:r>
              <a:rPr lang="en-US" smtClean="0">
                <a:latin typeface="Arial" charset="0"/>
                <a:cs typeface="Arial" charset="0"/>
              </a:rPr>
              <a:t>                          {Los campos electricos que oscilan aceleran los iones negativos a 400 million electron volts</a:t>
            </a:r>
          </a:p>
          <a:p>
            <a:pPr eaLnBrk="1" hangingPunct="1"/>
            <a:r>
              <a:rPr lang="en-US" smtClean="0">
                <a:latin typeface="Arial" charset="0"/>
                <a:cs typeface="Arial" charset="0"/>
              </a:rPr>
              <a:t>                          (400 MeV)}</a:t>
            </a:r>
          </a:p>
          <a:p>
            <a:pPr eaLnBrk="1" hangingPunct="1"/>
            <a:r>
              <a:rPr lang="en-US" smtClean="0">
                <a:latin typeface="Arial" charset="0"/>
                <a:cs typeface="Arial" charset="0"/>
              </a:rPr>
              <a:t>Carbon Foil (remueve los iones negativos dejando solamente los positivos)</a:t>
            </a:r>
          </a:p>
          <a:p>
            <a:pPr eaLnBrk="1" hangingPunct="1"/>
            <a:r>
              <a:rPr lang="en-US" smtClean="0">
                <a:latin typeface="Arial" charset="0"/>
                <a:cs typeface="Arial" charset="0"/>
              </a:rPr>
              <a:t>Booster (es un acelerador circular que por medio de magnetos doblan los rayos de protones para que viajen   </a:t>
            </a:r>
          </a:p>
          <a:p>
            <a:pPr eaLnBrk="1" hangingPunct="1"/>
            <a:r>
              <a:rPr lang="en-US" smtClean="0">
                <a:latin typeface="Arial" charset="0"/>
                <a:cs typeface="Arial" charset="0"/>
              </a:rPr>
              <a:t>            circularmente)</a:t>
            </a:r>
          </a:p>
          <a:p>
            <a:pPr eaLnBrk="1" hangingPunct="1"/>
            <a:r>
              <a:rPr lang="en-US" smtClean="0">
                <a:latin typeface="Arial" charset="0"/>
                <a:cs typeface="Arial" charset="0"/>
              </a:rPr>
              <a:t>            { Los protones viajan a traves del booster mas de 20,000 veces para que experimenten los campos</a:t>
            </a:r>
          </a:p>
          <a:p>
            <a:pPr eaLnBrk="1" hangingPunct="1"/>
            <a:r>
              <a:rPr lang="en-US" smtClean="0">
                <a:latin typeface="Arial" charset="0"/>
                <a:cs typeface="Arial" charset="0"/>
              </a:rPr>
              <a:t>             electricos  y adquieran mas energia cada vez, al salir del booster tienen 8GeV de energia}</a:t>
            </a:r>
          </a:p>
          <a:p>
            <a:pPr eaLnBrk="1" hangingPunct="1"/>
            <a:r>
              <a:rPr lang="en-US" smtClean="0">
                <a:latin typeface="Arial" charset="0"/>
                <a:cs typeface="Arial" charset="0"/>
              </a:rPr>
              <a:t>Main Injector (acelera particulas y rayos de transferencia. Tiene 4 funciones: (1)acelerar protones de 8GeV to 150GeV. (2) produce 120 GeV protons que se usan en la produccion de antiprotones (3) recibe antiprotones del</a:t>
            </a:r>
          </a:p>
          <a:p>
            <a:pPr eaLnBrk="1" hangingPunct="1"/>
            <a:r>
              <a:rPr lang="en-US" smtClean="0">
                <a:latin typeface="Arial" charset="0"/>
                <a:cs typeface="Arial" charset="0"/>
              </a:rPr>
              <a:t>Antiproton Source y aumenta su energia a 150GeV (4) Injecta protones y antiprotones al Tevatron). </a:t>
            </a:r>
          </a:p>
          <a:p>
            <a:pPr eaLnBrk="1" hangingPunct="1"/>
            <a:r>
              <a:rPr lang="en-US" smtClean="0">
                <a:latin typeface="Arial" charset="0"/>
                <a:cs typeface="Arial" charset="0"/>
              </a:rPr>
              <a:t>Recycler - almacena antiprotons que regresan de un viaje en el Tevatron esperando ser injectados.</a:t>
            </a:r>
          </a:p>
          <a:p>
            <a:pPr eaLnBrk="1" hangingPunct="1"/>
            <a:r>
              <a:rPr lang="en-US" smtClean="0">
                <a:latin typeface="Arial" charset="0"/>
                <a:cs typeface="Arial" charset="0"/>
              </a:rPr>
              <a:t>Tevatron (acelera los protones y antiprotones a 1000 GeV. Viajando 200m/hr mas despacioque la velodidad de la luz)</a:t>
            </a:r>
          </a:p>
          <a:p>
            <a:pPr eaLnBrk="1" hangingPunct="1"/>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6689156-72A6-4866-AA93-781CD47999BB}" type="slidenum">
              <a:rPr lang="en-US" smtClean="0">
                <a:cs typeface="Arial" charset="0"/>
              </a:rPr>
              <a:pPr/>
              <a:t>13</a:t>
            </a:fld>
            <a:endParaRPr lang="en-US" smtClean="0">
              <a:cs typeface="Arial" charset="0"/>
            </a:endParaRPr>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cs typeface="Arial" charset="0"/>
              </a:rPr>
              <a:t>Instrumentos de precision en el centro y estan rodeados de calorimetros que miden la energia de las particulas que pasan atraves de ellos.  A traves de los calorimetros diferentes particulas viajan diferentes distancias antes de ser absorbidas. Por ejemplo, los fotones y electrones pierden energia bien rapidamente y se paran en las primeros capas,pero los muones pueden pasar por varias barreras de “steel” antes de perder su energia.  Los jets de los quarks tienen una energia media. Se usan la distancia para medir e identificar la particula.</a:t>
            </a:r>
          </a:p>
          <a:p>
            <a:pPr eaLnBrk="1" hangingPunct="1"/>
            <a:r>
              <a:rPr lang="en-US" smtClean="0">
                <a:cs typeface="Arial" charset="0"/>
              </a:rPr>
              <a:t>Entre mas enegetica la particula mas se extiende .  Al ese calorimetro estar dividido por detectores que miden la energia. Los detectores la convierten en luz. Al leer la cantidad de luz sabemos su energia.  Las señales electricas deben ser amplificadas o sino se pierden. Se digitalizan para poder ser interpretadas por computadoras las cuales selecciones los eventos mas importantes. Seleccionan cuales colisiones son importantes. Y luego se guarda esa data para futuro uso y analisis.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8538A36-B3CD-4FC8-B6DA-D84E22FC81E0}" type="slidenum">
              <a:rPr lang="en-US" smtClean="0">
                <a:cs typeface="Arial" charset="0"/>
              </a:rPr>
              <a:pPr/>
              <a:t>21</a:t>
            </a:fld>
            <a:endParaRPr lang="en-US" smtClean="0">
              <a:cs typeface="Arial" charset="0"/>
            </a:endParaRPr>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s-E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BDFB7D2-4D08-4255-B6BC-7BD081390FB4}" type="slidenum">
              <a:rPr lang="en-US" smtClean="0">
                <a:cs typeface="Arial" charset="0"/>
              </a:rPr>
              <a:pPr/>
              <a:t>29</a:t>
            </a:fld>
            <a:endParaRPr lang="en-US" smtClean="0">
              <a:cs typeface="Arial" charset="0"/>
            </a:endParaRPr>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cs typeface="Arial" charset="0"/>
              </a:rPr>
              <a:t>Las particulas se crean en pareja, no se crea una y la otra aparte.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31406AC-B268-487D-A7C9-52FCEDBD5DCD}" type="slidenum">
              <a:rPr lang="en-US" smtClean="0">
                <a:cs typeface="Arial" charset="0"/>
              </a:rPr>
              <a:pPr/>
              <a:t>33</a:t>
            </a:fld>
            <a:endParaRPr lang="en-US" smtClean="0">
              <a:cs typeface="Arial" charset="0"/>
            </a:endParaRPr>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xfrm>
            <a:off x="685800" y="4343400"/>
            <a:ext cx="5486400" cy="4114800"/>
          </a:xfrm>
          <a:noFill/>
          <a:ln/>
        </p:spPr>
        <p:txBody>
          <a:bodyPr/>
          <a:lstStyle/>
          <a:p>
            <a:pPr eaLnBrk="1" hangingPunct="1"/>
            <a:endParaRPr lang="es-PR"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1125E04-5801-4971-A239-6368D090EE13}" type="slidenum">
              <a:rPr lang="en-US" smtClean="0">
                <a:cs typeface="Arial" charset="0"/>
              </a:rPr>
              <a:pPr/>
              <a:t>40</a:t>
            </a:fld>
            <a:endParaRPr lang="en-US" smtClean="0">
              <a:cs typeface="Arial" charset="0"/>
            </a:endParaRPr>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xfrm>
            <a:off x="685800" y="4343400"/>
            <a:ext cx="5486400" cy="4114800"/>
          </a:xfrm>
          <a:noFill/>
          <a:ln/>
        </p:spPr>
        <p:txBody>
          <a:bodyPr/>
          <a:lstStyle/>
          <a:p>
            <a:pPr eaLnBrk="1" hangingPunct="1"/>
            <a:endParaRPr lang="es-PR"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3D9BACA-D1EB-448C-898D-EFBAC3DC2DA3}" type="slidenum">
              <a:rPr lang="en-US" smtClean="0">
                <a:cs typeface="Arial" charset="0"/>
              </a:rPr>
              <a:pPr/>
              <a:t>42</a:t>
            </a:fld>
            <a:endParaRPr lang="en-US" smtClean="0">
              <a:cs typeface="Arial" charset="0"/>
            </a:endParaRPr>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xfrm>
            <a:off x="685800" y="4343400"/>
            <a:ext cx="5486400" cy="4114800"/>
          </a:xfrm>
          <a:noFill/>
          <a:ln/>
        </p:spPr>
        <p:txBody>
          <a:bodyPr/>
          <a:lstStyle/>
          <a:p>
            <a:pPr eaLnBrk="1" hangingPunct="1"/>
            <a:endParaRPr lang="es-PR"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0E3087E-436D-48AE-AC98-93DE705BC946}" type="slidenum">
              <a:rPr lang="en-US" smtClean="0">
                <a:cs typeface="Arial" charset="0"/>
              </a:rPr>
              <a:pPr/>
              <a:t>44</a:t>
            </a:fld>
            <a:endParaRPr lang="en-US" smtClean="0">
              <a:cs typeface="Arial" charset="0"/>
            </a:endParaRPr>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xfrm>
            <a:off x="685800" y="4343400"/>
            <a:ext cx="5486400" cy="4114800"/>
          </a:xfrm>
          <a:noFill/>
          <a:ln/>
        </p:spPr>
        <p:txBody>
          <a:bodyPr/>
          <a:lstStyle/>
          <a:p>
            <a:pPr eaLnBrk="1" hangingPunct="1"/>
            <a:endParaRPr lang="es-PR"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gl-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gl-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45AE08-79CD-42E5-9DC4-9655E2085B2D}"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gl-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63080-8AC9-40AE-8049-9C9D05CE7A1C}"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gl-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ABE04A-407E-4633-83EC-0DB6181DEA1D}"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gl-ES"/>
          </a:p>
        </p:txBody>
      </p:sp>
      <p:sp>
        <p:nvSpPr>
          <p:cNvPr id="3" name="2 Marcador de texto"/>
          <p:cNvSpPr>
            <a:spLocks noGrp="1"/>
          </p:cNvSpPr>
          <p:nvPr>
            <p:ph type="body" sz="half" idx="1"/>
          </p:nvPr>
        </p:nvSpPr>
        <p:spPr>
          <a:xfrm>
            <a:off x="457200" y="1600200"/>
            <a:ext cx="8229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contenido"/>
          <p:cNvSpPr>
            <a:spLocks noGrp="1"/>
          </p:cNvSpPr>
          <p:nvPr>
            <p:ph sz="half" idx="2"/>
          </p:nvPr>
        </p:nvSpPr>
        <p:spPr>
          <a:xfrm>
            <a:off x="457200" y="3938588"/>
            <a:ext cx="8229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0A9736-2449-4C33-9EE5-10BC18A650F6}"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gl-ES"/>
          </a:p>
        </p:txBody>
      </p:sp>
      <p:sp>
        <p:nvSpPr>
          <p:cNvPr id="3" name="2 Marcador de contenido"/>
          <p:cNvSpPr>
            <a:spLocks noGrp="1"/>
          </p:cNvSpPr>
          <p:nvPr>
            <p:ph sz="half" idx="1"/>
          </p:nvPr>
        </p:nvSpPr>
        <p:spPr>
          <a:xfrm>
            <a:off x="457200" y="1600200"/>
            <a:ext cx="8229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texto"/>
          <p:cNvSpPr>
            <a:spLocks noGrp="1"/>
          </p:cNvSpPr>
          <p:nvPr>
            <p:ph type="body" sz="half" idx="2"/>
          </p:nvPr>
        </p:nvSpPr>
        <p:spPr>
          <a:xfrm>
            <a:off x="457200" y="3938588"/>
            <a:ext cx="8229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553D7D-1A44-4D51-9020-8E0234E0B84B}"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gl-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FC58011-806D-4F52-A2E5-2CE9D736AA4B}" type="slidenum">
              <a:rPr lang="en-US"/>
              <a:pPr>
                <a:defRPr/>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gl-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47686D-C268-4E64-BC9F-4063EFAAC95F}"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gl-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C44289-1F7B-47B5-A5D5-32041E2949F0}"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gl-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C3824B-676A-4326-82F6-F25DA25AFA0C}"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gl-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F9B75E-837F-4263-8403-CB05D2D3F6D6}"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gl-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3DA5AA-8AA0-4DAA-88A1-781D1BAEDD26}"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gl-E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67890F-616F-4C48-96BD-AB2ACAEC0319}"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4629EA7-6CE0-4965-8199-4B04D1784AE6}"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gl-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F4F369-E3CA-4E5D-A931-32DB4352D880}"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gl-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gl-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5377DA-6660-4D9B-B203-9B608FEC578D}"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2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n-US"/>
          </a:p>
        </p:txBody>
      </p:sp>
      <p:sp>
        <p:nvSpPr>
          <p:cNvPr id="132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US"/>
          </a:p>
        </p:txBody>
      </p:sp>
      <p:sp>
        <p:nvSpPr>
          <p:cNvPr id="132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CA5986B4-D27F-4F7D-8EAA-4DC744466A7E}"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xml"/><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particleadventure.org/particleadventure/frameless/chart_body.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5.xml"/><Relationship Id="rId1" Type="http://schemas.openxmlformats.org/officeDocument/2006/relationships/vmlDrawing" Target="../drawings/vmlDrawing5.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5.xml"/><Relationship Id="rId1" Type="http://schemas.openxmlformats.org/officeDocument/2006/relationships/vmlDrawing" Target="../drawings/vmlDrawing6.v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Family/Desktop/Show%20Answe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4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1447800"/>
            <a:ext cx="8915400" cy="2895600"/>
          </a:xfrm>
        </p:spPr>
        <p:txBody>
          <a:bodyPr/>
          <a:lstStyle/>
          <a:p>
            <a:pPr eaLnBrk="1" hangingPunct="1"/>
            <a:r>
              <a:rPr lang="en-US" sz="3200" b="1" smtClean="0">
                <a:solidFill>
                  <a:srgbClr val="000099"/>
                </a:solidFill>
                <a:latin typeface="Comic Sans MS" pitchFamily="66" charset="0"/>
              </a:rPr>
              <a:t>MODELO ESTANDAR</a:t>
            </a:r>
            <a:br>
              <a:rPr lang="en-US" sz="3200" b="1" smtClean="0">
                <a:solidFill>
                  <a:srgbClr val="000099"/>
                </a:solidFill>
                <a:latin typeface="Comic Sans MS" pitchFamily="66" charset="0"/>
              </a:rPr>
            </a:br>
            <a:r>
              <a:rPr lang="en-US" sz="3200" b="1" smtClean="0">
                <a:solidFill>
                  <a:srgbClr val="000099"/>
                </a:solidFill>
                <a:latin typeface="Comic Sans MS" pitchFamily="66" charset="0"/>
              </a:rPr>
              <a:t>DE LAS</a:t>
            </a:r>
            <a:br>
              <a:rPr lang="en-US" sz="3200" b="1" smtClean="0">
                <a:solidFill>
                  <a:srgbClr val="000099"/>
                </a:solidFill>
                <a:latin typeface="Comic Sans MS" pitchFamily="66" charset="0"/>
              </a:rPr>
            </a:br>
            <a:r>
              <a:rPr lang="en-US" sz="3200" b="1" smtClean="0">
                <a:solidFill>
                  <a:srgbClr val="000099"/>
                </a:solidFill>
                <a:latin typeface="Comic Sans MS" pitchFamily="66" charset="0"/>
              </a:rPr>
              <a:t>PARTICULAS  ELEMENTALES</a:t>
            </a:r>
            <a:br>
              <a:rPr lang="en-US" sz="3200" b="1" smtClean="0">
                <a:solidFill>
                  <a:srgbClr val="000099"/>
                </a:solidFill>
                <a:latin typeface="Comic Sans MS" pitchFamily="66" charset="0"/>
              </a:rPr>
            </a:br>
            <a:r>
              <a:rPr lang="en-US" sz="3200" b="1" smtClean="0">
                <a:solidFill>
                  <a:srgbClr val="000099"/>
                </a:solidFill>
                <a:latin typeface="Comic Sans MS" pitchFamily="66" charset="0"/>
              </a:rPr>
              <a:t>Y LAS</a:t>
            </a:r>
            <a:br>
              <a:rPr lang="en-US" sz="3200" b="1" smtClean="0">
                <a:solidFill>
                  <a:srgbClr val="000099"/>
                </a:solidFill>
                <a:latin typeface="Comic Sans MS" pitchFamily="66" charset="0"/>
              </a:rPr>
            </a:br>
            <a:r>
              <a:rPr lang="en-US" sz="3200" b="1" smtClean="0">
                <a:solidFill>
                  <a:srgbClr val="000099"/>
                </a:solidFill>
                <a:latin typeface="Comic Sans MS" pitchFamily="66" charset="0"/>
              </a:rPr>
              <a:t>INTERACCIONES  FUNDAMENTALES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92162"/>
          </a:xfrm>
        </p:spPr>
        <p:txBody>
          <a:bodyPr/>
          <a:lstStyle/>
          <a:p>
            <a:pPr eaLnBrk="1" hangingPunct="1"/>
            <a:r>
              <a:rPr lang="en-US" sz="3200" b="1" smtClean="0">
                <a:solidFill>
                  <a:srgbClr val="000099"/>
                </a:solidFill>
                <a:latin typeface="Comic Sans MS" pitchFamily="66" charset="0"/>
              </a:rPr>
              <a:t>FERMILAB</a:t>
            </a:r>
          </a:p>
        </p:txBody>
      </p:sp>
      <p:pic>
        <p:nvPicPr>
          <p:cNvPr id="18435" name="Picture 4" descr="84-0776CN"/>
          <p:cNvPicPr>
            <a:picLocks noChangeAspect="1" noChangeArrowheads="1"/>
          </p:cNvPicPr>
          <p:nvPr/>
        </p:nvPicPr>
        <p:blipFill>
          <a:blip r:embed="rId2" cstate="print"/>
          <a:srcRect/>
          <a:stretch>
            <a:fillRect/>
          </a:stretch>
        </p:blipFill>
        <p:spPr bwMode="auto">
          <a:xfrm>
            <a:off x="762000" y="1143000"/>
            <a:ext cx="7620000" cy="5080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4213" y="304800"/>
            <a:ext cx="7775575" cy="458788"/>
          </a:xfrm>
        </p:spPr>
        <p:txBody>
          <a:bodyPr/>
          <a:lstStyle/>
          <a:p>
            <a:pPr eaLnBrk="1" hangingPunct="1"/>
            <a:r>
              <a:rPr lang="en-US" sz="3200" b="1" u="sng" smtClean="0">
                <a:solidFill>
                  <a:srgbClr val="000099"/>
                </a:solidFill>
                <a:latin typeface="Comic Sans MS" pitchFamily="66" charset="0"/>
              </a:rPr>
              <a:t>FERMILAB ACCELERATORS</a:t>
            </a:r>
          </a:p>
        </p:txBody>
      </p:sp>
      <p:sp>
        <p:nvSpPr>
          <p:cNvPr id="19459" name="Rectangle 4"/>
          <p:cNvSpPr>
            <a:spLocks noGrp="1" noChangeArrowheads="1"/>
          </p:cNvSpPr>
          <p:nvPr>
            <p:ph type="body" sz="half" idx="2"/>
          </p:nvPr>
        </p:nvSpPr>
        <p:spPr>
          <a:xfrm>
            <a:off x="609600" y="1066800"/>
            <a:ext cx="7772400" cy="1981200"/>
          </a:xfrm>
        </p:spPr>
        <p:txBody>
          <a:bodyPr/>
          <a:lstStyle/>
          <a:p>
            <a:pPr eaLnBrk="1" hangingPunct="1">
              <a:buFontTx/>
              <a:buNone/>
            </a:pPr>
            <a:r>
              <a:rPr lang="en-US" sz="2800" smtClean="0">
                <a:solidFill>
                  <a:srgbClr val="000099"/>
                </a:solidFill>
                <a:latin typeface="Comic Sans MS" pitchFamily="66" charset="0"/>
              </a:rPr>
              <a:t>Pre acelerador </a:t>
            </a:r>
            <a:r>
              <a:rPr lang="en-US" sz="2800" smtClean="0">
                <a:solidFill>
                  <a:srgbClr val="000099"/>
                </a:solidFill>
                <a:latin typeface="Comic Sans MS" pitchFamily="66" charset="0"/>
                <a:sym typeface="Wingdings" pitchFamily="2" charset="2"/>
              </a:rPr>
              <a:t> Acelerador Linear (500ft)</a:t>
            </a:r>
          </a:p>
          <a:p>
            <a:pPr eaLnBrk="1" hangingPunct="1">
              <a:buFontTx/>
              <a:buNone/>
            </a:pPr>
            <a:r>
              <a:rPr lang="en-US" sz="2800" smtClean="0">
                <a:solidFill>
                  <a:srgbClr val="000099"/>
                </a:solidFill>
                <a:latin typeface="Comic Sans MS" pitchFamily="66" charset="0"/>
                <a:sym typeface="Wingdings" pitchFamily="2" charset="2"/>
              </a:rPr>
              <a:t>Carbon foil   Booster (20ft below ground)</a:t>
            </a:r>
          </a:p>
          <a:p>
            <a:pPr eaLnBrk="1" hangingPunct="1">
              <a:buFontTx/>
              <a:buNone/>
            </a:pPr>
            <a:r>
              <a:rPr lang="en-US" sz="2800" smtClean="0">
                <a:solidFill>
                  <a:srgbClr val="000099"/>
                </a:solidFill>
                <a:latin typeface="Comic Sans MS" pitchFamily="66" charset="0"/>
                <a:sym typeface="Wingdings" pitchFamily="2" charset="2"/>
              </a:rPr>
              <a:t>Main Injector   Tevatron</a:t>
            </a:r>
            <a:endParaRPr lang="en-US" sz="2800" smtClean="0">
              <a:solidFill>
                <a:srgbClr val="000099"/>
              </a:solidFill>
              <a:latin typeface="Comic Sans MS" pitchFamily="66" charset="0"/>
            </a:endParaRPr>
          </a:p>
        </p:txBody>
      </p:sp>
      <p:pic>
        <p:nvPicPr>
          <p:cNvPr id="19460" name="Picture 6" descr="00-635D"/>
          <p:cNvPicPr>
            <a:picLocks noChangeAspect="1" noChangeArrowheads="1"/>
          </p:cNvPicPr>
          <p:nvPr/>
        </p:nvPicPr>
        <p:blipFill>
          <a:blip r:embed="rId3" cstate="print">
            <a:lum bright="-18000" contrast="36000"/>
          </a:blip>
          <a:srcRect/>
          <a:stretch>
            <a:fillRect/>
          </a:stretch>
        </p:blipFill>
        <p:spPr bwMode="auto">
          <a:xfrm>
            <a:off x="762000" y="2743200"/>
            <a:ext cx="76200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229600" cy="762000"/>
          </a:xfrm>
        </p:spPr>
        <p:txBody>
          <a:bodyPr/>
          <a:lstStyle/>
          <a:p>
            <a:pPr eaLnBrk="1" hangingPunct="1"/>
            <a:r>
              <a:rPr lang="en-US" sz="3600" b="1" u="sng" smtClean="0">
                <a:solidFill>
                  <a:srgbClr val="000099"/>
                </a:solidFill>
                <a:latin typeface="Comic Sans MS" pitchFamily="66" charset="0"/>
              </a:rPr>
              <a:t>El tunel</a:t>
            </a:r>
          </a:p>
        </p:txBody>
      </p:sp>
      <p:pic>
        <p:nvPicPr>
          <p:cNvPr id="20483" name="Picture 4" descr="95-0341"/>
          <p:cNvPicPr>
            <a:picLocks noChangeAspect="1" noChangeArrowheads="1"/>
          </p:cNvPicPr>
          <p:nvPr/>
        </p:nvPicPr>
        <p:blipFill>
          <a:blip r:embed="rId2" cstate="print"/>
          <a:srcRect/>
          <a:stretch>
            <a:fillRect/>
          </a:stretch>
        </p:blipFill>
        <p:spPr bwMode="auto">
          <a:xfrm>
            <a:off x="457200" y="990600"/>
            <a:ext cx="4191000" cy="3346450"/>
          </a:xfrm>
          <a:prstGeom prst="rect">
            <a:avLst/>
          </a:prstGeom>
          <a:noFill/>
          <a:ln w="9525">
            <a:noFill/>
            <a:miter lim="800000"/>
            <a:headEnd/>
            <a:tailEnd/>
          </a:ln>
        </p:spPr>
      </p:pic>
      <p:pic>
        <p:nvPicPr>
          <p:cNvPr id="20484" name="Picture 5" descr="89-0970-11"/>
          <p:cNvPicPr>
            <a:picLocks noChangeAspect="1" noChangeArrowheads="1"/>
          </p:cNvPicPr>
          <p:nvPr/>
        </p:nvPicPr>
        <p:blipFill>
          <a:blip r:embed="rId3" cstate="print"/>
          <a:srcRect/>
          <a:stretch>
            <a:fillRect/>
          </a:stretch>
        </p:blipFill>
        <p:spPr bwMode="auto">
          <a:xfrm>
            <a:off x="4495800" y="3094038"/>
            <a:ext cx="4287838" cy="34147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
          <p:cNvSpPr>
            <a:spLocks noGrp="1" noChangeArrowheads="1"/>
          </p:cNvSpPr>
          <p:nvPr>
            <p:ph type="title"/>
          </p:nvPr>
        </p:nvSpPr>
        <p:spPr>
          <a:xfrm>
            <a:off x="4572000" y="152400"/>
            <a:ext cx="3810000" cy="685800"/>
          </a:xfrm>
        </p:spPr>
        <p:txBody>
          <a:bodyPr/>
          <a:lstStyle/>
          <a:p>
            <a:pPr eaLnBrk="1" hangingPunct="1"/>
            <a:r>
              <a:rPr lang="en-US" sz="3200" b="1" u="sng" smtClean="0">
                <a:solidFill>
                  <a:srgbClr val="000099"/>
                </a:solidFill>
                <a:latin typeface="Comic Sans MS" pitchFamily="66" charset="0"/>
              </a:rPr>
              <a:t>DETECTORES</a:t>
            </a:r>
          </a:p>
        </p:txBody>
      </p:sp>
      <p:graphicFrame>
        <p:nvGraphicFramePr>
          <p:cNvPr id="2050" name="Object 3"/>
          <p:cNvGraphicFramePr>
            <a:graphicFrameLocks noChangeAspect="1"/>
          </p:cNvGraphicFramePr>
          <p:nvPr>
            <p:ph sz="half" idx="1"/>
          </p:nvPr>
        </p:nvGraphicFramePr>
        <p:xfrm>
          <a:off x="6248400" y="3657600"/>
          <a:ext cx="2438400" cy="2971800"/>
        </p:xfrm>
        <a:graphic>
          <a:graphicData uri="http://schemas.openxmlformats.org/presentationml/2006/ole">
            <p:oleObj spid="_x0000_s2050" name="Bitmap Image" r:id="rId4" imgW="3638095" imgH="3209524" progId="Paint.Picture">
              <p:embed/>
            </p:oleObj>
          </a:graphicData>
        </a:graphic>
      </p:graphicFrame>
      <p:graphicFrame>
        <p:nvGraphicFramePr>
          <p:cNvPr id="2051" name="Object 5"/>
          <p:cNvGraphicFramePr>
            <a:graphicFrameLocks noChangeAspect="1"/>
          </p:cNvGraphicFramePr>
          <p:nvPr/>
        </p:nvGraphicFramePr>
        <p:xfrm>
          <a:off x="685800" y="304800"/>
          <a:ext cx="3048000" cy="2286000"/>
        </p:xfrm>
        <a:graphic>
          <a:graphicData uri="http://schemas.openxmlformats.org/presentationml/2006/ole">
            <p:oleObj spid="_x0000_s2051" name="Bitmap Image" r:id="rId5" imgW="3734321" imgH="2467319" progId="Paint.Picture">
              <p:embed/>
            </p:oleObj>
          </a:graphicData>
        </a:graphic>
      </p:graphicFrame>
      <p:graphicFrame>
        <p:nvGraphicFramePr>
          <p:cNvPr id="2052" name="Object 6"/>
          <p:cNvGraphicFramePr>
            <a:graphicFrameLocks noChangeAspect="1"/>
          </p:cNvGraphicFramePr>
          <p:nvPr/>
        </p:nvGraphicFramePr>
        <p:xfrm>
          <a:off x="5334000" y="990600"/>
          <a:ext cx="2819400" cy="2295525"/>
        </p:xfrm>
        <a:graphic>
          <a:graphicData uri="http://schemas.openxmlformats.org/presentationml/2006/ole">
            <p:oleObj spid="_x0000_s2052" name="Bitmap Image" r:id="rId6" imgW="4123810" imgH="2295238" progId="Paint.Picture">
              <p:embed/>
            </p:oleObj>
          </a:graphicData>
        </a:graphic>
      </p:graphicFrame>
      <p:graphicFrame>
        <p:nvGraphicFramePr>
          <p:cNvPr id="2053" name="Object 7"/>
          <p:cNvGraphicFramePr>
            <a:graphicFrameLocks noChangeAspect="1"/>
          </p:cNvGraphicFramePr>
          <p:nvPr/>
        </p:nvGraphicFramePr>
        <p:xfrm>
          <a:off x="685800" y="2667000"/>
          <a:ext cx="3429000" cy="1828800"/>
        </p:xfrm>
        <a:graphic>
          <a:graphicData uri="http://schemas.openxmlformats.org/presentationml/2006/ole">
            <p:oleObj spid="_x0000_s2053" name="Bitmap Image" r:id="rId7" imgW="4352381" imgH="2228571" progId="Paint.Picture">
              <p:embed/>
            </p:oleObj>
          </a:graphicData>
        </a:graphic>
      </p:graphicFrame>
      <p:graphicFrame>
        <p:nvGraphicFramePr>
          <p:cNvPr id="2054" name="Object 8"/>
          <p:cNvGraphicFramePr>
            <a:graphicFrameLocks noChangeAspect="1"/>
          </p:cNvGraphicFramePr>
          <p:nvPr/>
        </p:nvGraphicFramePr>
        <p:xfrm>
          <a:off x="1752600" y="4724400"/>
          <a:ext cx="3705225" cy="1885950"/>
        </p:xfrm>
        <a:graphic>
          <a:graphicData uri="http://schemas.openxmlformats.org/presentationml/2006/ole">
            <p:oleObj spid="_x0000_s2054" name="Bitmap Image" r:id="rId8" imgW="3704762" imgH="1886213" progId="Paint.Picture">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533400" y="304800"/>
            <a:ext cx="8229600" cy="609600"/>
          </a:xfrm>
        </p:spPr>
        <p:txBody>
          <a:bodyPr/>
          <a:lstStyle/>
          <a:p>
            <a:pPr eaLnBrk="1" hangingPunct="1">
              <a:buClr>
                <a:srgbClr val="008000"/>
              </a:buClr>
              <a:buSzPct val="120000"/>
              <a:buFont typeface="Wingdings" pitchFamily="2" charset="2"/>
              <a:buChar char="ü"/>
            </a:pPr>
            <a:r>
              <a:rPr lang="en-US" sz="2400" b="1" smtClean="0">
                <a:solidFill>
                  <a:srgbClr val="FF3300"/>
                </a:solidFill>
              </a:rPr>
              <a:t> Separación entre partículas Neutras y Cargadas</a:t>
            </a:r>
          </a:p>
        </p:txBody>
      </p:sp>
      <p:sp>
        <p:nvSpPr>
          <p:cNvPr id="21507" name="Text Box 5"/>
          <p:cNvSpPr txBox="1">
            <a:spLocks noChangeArrowheads="1"/>
          </p:cNvSpPr>
          <p:nvPr/>
        </p:nvSpPr>
        <p:spPr bwMode="auto">
          <a:xfrm>
            <a:off x="1066800" y="965200"/>
            <a:ext cx="3683000" cy="396875"/>
          </a:xfrm>
          <a:prstGeom prst="rect">
            <a:avLst/>
          </a:prstGeom>
          <a:noFill/>
          <a:ln w="9525">
            <a:noFill/>
            <a:miter lim="800000"/>
            <a:headEnd/>
            <a:tailEnd/>
          </a:ln>
        </p:spPr>
        <p:txBody>
          <a:bodyPr wrap="none">
            <a:spAutoFit/>
          </a:bodyPr>
          <a:lstStyle/>
          <a:p>
            <a:r>
              <a:rPr lang="en-US" sz="2000" b="1" u="sng">
                <a:solidFill>
                  <a:srgbClr val="008000"/>
                </a:solidFill>
              </a:rPr>
              <a:t>Partículas Neutras</a:t>
            </a:r>
            <a:r>
              <a:rPr lang="en-US" sz="2000" b="1" u="sng"/>
              <a:t>:</a:t>
            </a:r>
            <a:r>
              <a:rPr lang="en-US" sz="2000" b="1"/>
              <a:t>   </a:t>
            </a:r>
            <a:r>
              <a:rPr lang="en-US" sz="2000" b="1">
                <a:solidFill>
                  <a:srgbClr val="FF3300"/>
                </a:solidFill>
                <a:latin typeface="Symbol" pitchFamily="18" charset="2"/>
              </a:rPr>
              <a:t>g</a:t>
            </a:r>
            <a:r>
              <a:rPr lang="en-US" sz="2000" b="1">
                <a:solidFill>
                  <a:srgbClr val="FF3300"/>
                </a:solidFill>
              </a:rPr>
              <a:t>, n ,</a:t>
            </a:r>
            <a:r>
              <a:rPr lang="en-US" sz="2000" b="1"/>
              <a:t> etc</a:t>
            </a:r>
          </a:p>
        </p:txBody>
      </p:sp>
      <p:sp>
        <p:nvSpPr>
          <p:cNvPr id="21508" name="Text Box 6"/>
          <p:cNvSpPr txBox="1">
            <a:spLocks noChangeArrowheads="1"/>
          </p:cNvSpPr>
          <p:nvPr/>
        </p:nvSpPr>
        <p:spPr bwMode="auto">
          <a:xfrm>
            <a:off x="1066800" y="1574800"/>
            <a:ext cx="6046788" cy="396875"/>
          </a:xfrm>
          <a:prstGeom prst="rect">
            <a:avLst/>
          </a:prstGeom>
          <a:noFill/>
          <a:ln w="9525">
            <a:noFill/>
            <a:miter lim="800000"/>
            <a:headEnd/>
            <a:tailEnd/>
          </a:ln>
        </p:spPr>
        <p:txBody>
          <a:bodyPr wrap="none">
            <a:spAutoFit/>
          </a:bodyPr>
          <a:lstStyle/>
          <a:p>
            <a:r>
              <a:rPr lang="en-US" sz="2000" b="1" u="sng">
                <a:solidFill>
                  <a:srgbClr val="008000"/>
                </a:solidFill>
              </a:rPr>
              <a:t>Partículas Cargadas</a:t>
            </a:r>
            <a:r>
              <a:rPr lang="en-US" sz="2000" u="sng">
                <a:solidFill>
                  <a:srgbClr val="FF3300"/>
                </a:solidFill>
              </a:rPr>
              <a:t>:</a:t>
            </a:r>
            <a:r>
              <a:rPr lang="en-US" sz="2000">
                <a:solidFill>
                  <a:srgbClr val="FF3300"/>
                </a:solidFill>
              </a:rPr>
              <a:t> e</a:t>
            </a:r>
            <a:r>
              <a:rPr lang="en-US" sz="2000" baseline="30000">
                <a:solidFill>
                  <a:srgbClr val="FF3300"/>
                </a:solidFill>
              </a:rPr>
              <a:t>-</a:t>
            </a:r>
            <a:r>
              <a:rPr lang="en-US" sz="2000">
                <a:solidFill>
                  <a:srgbClr val="FF3300"/>
                </a:solidFill>
              </a:rPr>
              <a:t>, e</a:t>
            </a:r>
            <a:r>
              <a:rPr lang="en-US" sz="2000" baseline="30000">
                <a:solidFill>
                  <a:srgbClr val="FF3300"/>
                </a:solidFill>
              </a:rPr>
              <a:t>+</a:t>
            </a:r>
            <a:r>
              <a:rPr lang="en-US" sz="2000">
                <a:solidFill>
                  <a:srgbClr val="FF3300"/>
                </a:solidFill>
              </a:rPr>
              <a:t>, </a:t>
            </a:r>
            <a:r>
              <a:rPr lang="en-US" sz="2000">
                <a:solidFill>
                  <a:srgbClr val="FF3300"/>
                </a:solidFill>
                <a:latin typeface="Symbol" pitchFamily="18" charset="2"/>
              </a:rPr>
              <a:t>u</a:t>
            </a:r>
            <a:r>
              <a:rPr lang="en-US" sz="2000" baseline="30000">
                <a:solidFill>
                  <a:srgbClr val="FF3300"/>
                </a:solidFill>
                <a:latin typeface="Symbol" pitchFamily="18" charset="2"/>
              </a:rPr>
              <a:t>-</a:t>
            </a:r>
            <a:r>
              <a:rPr lang="en-US" sz="2000">
                <a:solidFill>
                  <a:srgbClr val="FF3300"/>
                </a:solidFill>
              </a:rPr>
              <a:t>, </a:t>
            </a:r>
            <a:r>
              <a:rPr lang="en-US" sz="2000">
                <a:solidFill>
                  <a:srgbClr val="FF3300"/>
                </a:solidFill>
                <a:latin typeface="Symbol" pitchFamily="18" charset="2"/>
              </a:rPr>
              <a:t>u</a:t>
            </a:r>
            <a:r>
              <a:rPr lang="en-US" sz="2000" baseline="30000">
                <a:solidFill>
                  <a:srgbClr val="FF3300"/>
                </a:solidFill>
              </a:rPr>
              <a:t>+</a:t>
            </a:r>
            <a:r>
              <a:rPr lang="en-US" sz="2000">
                <a:solidFill>
                  <a:srgbClr val="FF3300"/>
                </a:solidFill>
              </a:rPr>
              <a:t>, </a:t>
            </a:r>
            <a:r>
              <a:rPr lang="en-US" sz="2000">
                <a:solidFill>
                  <a:srgbClr val="FF3300"/>
                </a:solidFill>
                <a:latin typeface="Symbol" pitchFamily="18" charset="2"/>
              </a:rPr>
              <a:t>p</a:t>
            </a:r>
            <a:r>
              <a:rPr lang="en-US" sz="2000" baseline="30000">
                <a:solidFill>
                  <a:srgbClr val="FF3300"/>
                </a:solidFill>
                <a:latin typeface="Symbol" pitchFamily="18" charset="2"/>
              </a:rPr>
              <a:t>-</a:t>
            </a:r>
            <a:r>
              <a:rPr lang="en-US" sz="2000">
                <a:solidFill>
                  <a:srgbClr val="FF3300"/>
                </a:solidFill>
                <a:latin typeface="Symbol" pitchFamily="18" charset="2"/>
              </a:rPr>
              <a:t>, p</a:t>
            </a:r>
            <a:r>
              <a:rPr lang="en-US" sz="2000" baseline="30000">
                <a:solidFill>
                  <a:srgbClr val="FF3300"/>
                </a:solidFill>
                <a:latin typeface="Symbol" pitchFamily="18" charset="2"/>
              </a:rPr>
              <a:t>+</a:t>
            </a:r>
            <a:r>
              <a:rPr lang="en-US" sz="2000">
                <a:solidFill>
                  <a:srgbClr val="FF3300"/>
                </a:solidFill>
                <a:latin typeface="Symbol" pitchFamily="18" charset="2"/>
              </a:rPr>
              <a:t>, </a:t>
            </a:r>
            <a:r>
              <a:rPr lang="en-US" sz="2000">
                <a:solidFill>
                  <a:srgbClr val="FF3300"/>
                </a:solidFill>
              </a:rPr>
              <a:t>k</a:t>
            </a:r>
            <a:r>
              <a:rPr lang="en-US" sz="2000" baseline="30000">
                <a:solidFill>
                  <a:srgbClr val="FF3300"/>
                </a:solidFill>
              </a:rPr>
              <a:t>-</a:t>
            </a:r>
            <a:r>
              <a:rPr lang="en-US" sz="2000">
                <a:solidFill>
                  <a:srgbClr val="FF3300"/>
                </a:solidFill>
              </a:rPr>
              <a:t>, k</a:t>
            </a:r>
            <a:r>
              <a:rPr lang="en-US" sz="2000" baseline="30000">
                <a:solidFill>
                  <a:srgbClr val="FF3300"/>
                </a:solidFill>
              </a:rPr>
              <a:t>+</a:t>
            </a:r>
            <a:r>
              <a:rPr lang="en-US" sz="2000">
                <a:solidFill>
                  <a:srgbClr val="FF3300"/>
                </a:solidFill>
              </a:rPr>
              <a:t>,  </a:t>
            </a:r>
            <a:r>
              <a:rPr lang="en-US" sz="2000"/>
              <a:t>etc</a:t>
            </a:r>
            <a:endParaRPr lang="en-US" sz="2000">
              <a:latin typeface="Symbol" pitchFamily="18" charset="2"/>
            </a:endParaRPr>
          </a:p>
        </p:txBody>
      </p:sp>
      <p:sp>
        <p:nvSpPr>
          <p:cNvPr id="21509" name="Text Box 7"/>
          <p:cNvSpPr txBox="1">
            <a:spLocks noChangeArrowheads="1"/>
          </p:cNvSpPr>
          <p:nvPr/>
        </p:nvSpPr>
        <p:spPr bwMode="auto">
          <a:xfrm>
            <a:off x="1066800" y="2108200"/>
            <a:ext cx="6938963" cy="701675"/>
          </a:xfrm>
          <a:prstGeom prst="rect">
            <a:avLst/>
          </a:prstGeom>
          <a:noFill/>
          <a:ln w="9525">
            <a:noFill/>
            <a:miter lim="800000"/>
            <a:headEnd/>
            <a:tailEnd/>
          </a:ln>
        </p:spPr>
        <p:txBody>
          <a:bodyPr wrap="none">
            <a:spAutoFit/>
          </a:bodyPr>
          <a:lstStyle/>
          <a:p>
            <a:r>
              <a:rPr lang="en-US" sz="2000" b="1" u="sng">
                <a:solidFill>
                  <a:srgbClr val="000099"/>
                </a:solidFill>
              </a:rPr>
              <a:t>Nota:</a:t>
            </a:r>
            <a:r>
              <a:rPr lang="en-US" sz="2000" b="1"/>
              <a:t> </a:t>
            </a:r>
            <a:r>
              <a:rPr lang="en-US" sz="2000" b="1">
                <a:solidFill>
                  <a:srgbClr val="0099FF"/>
                </a:solidFill>
              </a:rPr>
              <a:t>otras partículas se detectan por sus decaimientos</a:t>
            </a:r>
          </a:p>
          <a:p>
            <a:r>
              <a:rPr lang="en-US" sz="2000" b="1">
                <a:solidFill>
                  <a:srgbClr val="0099FF"/>
                </a:solidFill>
              </a:rPr>
              <a:t>     Ejemplo:    </a:t>
            </a:r>
            <a:r>
              <a:rPr lang="en-US" sz="2000" b="1"/>
              <a:t> </a:t>
            </a:r>
            <a:r>
              <a:rPr lang="en-US" sz="2000" b="1">
                <a:solidFill>
                  <a:srgbClr val="FF3300"/>
                </a:solidFill>
                <a:latin typeface="Symbol" pitchFamily="18" charset="2"/>
              </a:rPr>
              <a:t>p</a:t>
            </a:r>
            <a:r>
              <a:rPr lang="en-US" sz="2000" b="1" baseline="30000">
                <a:solidFill>
                  <a:srgbClr val="FF3300"/>
                </a:solidFill>
                <a:latin typeface="Symbol" pitchFamily="18" charset="2"/>
              </a:rPr>
              <a:t>0</a:t>
            </a:r>
            <a:r>
              <a:rPr lang="en-US" sz="2000" b="1">
                <a:solidFill>
                  <a:srgbClr val="FF3300"/>
                </a:solidFill>
                <a:latin typeface="Symbol" pitchFamily="18" charset="2"/>
              </a:rPr>
              <a:t> </a:t>
            </a:r>
            <a:r>
              <a:rPr lang="en-US" sz="2000" b="1">
                <a:solidFill>
                  <a:srgbClr val="FF3300"/>
                </a:solidFill>
                <a:latin typeface="Symbol" pitchFamily="18" charset="2"/>
                <a:sym typeface="Wingdings" pitchFamily="2" charset="2"/>
              </a:rPr>
              <a:t> g + g</a:t>
            </a:r>
            <a:endParaRPr lang="en-US" sz="2000" b="1">
              <a:solidFill>
                <a:srgbClr val="FF3300"/>
              </a:solidFill>
            </a:endParaRPr>
          </a:p>
        </p:txBody>
      </p:sp>
      <p:pic>
        <p:nvPicPr>
          <p:cNvPr id="21510" name="Picture 8" descr="charge_sep"/>
          <p:cNvPicPr>
            <a:picLocks noChangeAspect="1" noChangeArrowheads="1"/>
          </p:cNvPicPr>
          <p:nvPr/>
        </p:nvPicPr>
        <p:blipFill>
          <a:blip r:embed="rId2" cstate="print"/>
          <a:srcRect/>
          <a:stretch>
            <a:fillRect/>
          </a:stretch>
        </p:blipFill>
        <p:spPr bwMode="auto">
          <a:xfrm>
            <a:off x="685800" y="2743200"/>
            <a:ext cx="7696200" cy="3657600"/>
          </a:xfrm>
          <a:prstGeom prst="rect">
            <a:avLst/>
          </a:prstGeom>
          <a:noFill/>
          <a:ln w="9525">
            <a:noFill/>
            <a:miter lim="800000"/>
            <a:headEnd/>
            <a:tailEnd/>
          </a:ln>
        </p:spPr>
      </p:pic>
      <p:sp>
        <p:nvSpPr>
          <p:cNvPr id="21511" name="Text Box 9"/>
          <p:cNvSpPr txBox="1">
            <a:spLocks noChangeArrowheads="1"/>
          </p:cNvSpPr>
          <p:nvPr/>
        </p:nvSpPr>
        <p:spPr bwMode="auto">
          <a:xfrm>
            <a:off x="533400" y="5791200"/>
            <a:ext cx="7578725" cy="457200"/>
          </a:xfrm>
          <a:prstGeom prst="rect">
            <a:avLst/>
          </a:prstGeom>
          <a:noFill/>
          <a:ln w="9525">
            <a:noFill/>
            <a:miter lim="800000"/>
            <a:headEnd/>
            <a:tailEnd/>
          </a:ln>
        </p:spPr>
        <p:txBody>
          <a:bodyPr wrap="none">
            <a:spAutoFit/>
          </a:bodyPr>
          <a:lstStyle/>
          <a:p>
            <a:pPr>
              <a:buClr>
                <a:srgbClr val="008000"/>
              </a:buClr>
              <a:buSzPct val="150000"/>
            </a:pPr>
            <a:r>
              <a:rPr lang="en-US" sz="2400" b="1">
                <a:solidFill>
                  <a:srgbClr val="008000"/>
                </a:solidFill>
                <a:latin typeface="Comic Sans MS" pitchFamily="66" charset="0"/>
                <a:sym typeface="Wingdings" pitchFamily="2" charset="2"/>
              </a:rPr>
              <a:t></a:t>
            </a:r>
            <a:r>
              <a:rPr lang="en-US" sz="2400" b="1">
                <a:solidFill>
                  <a:srgbClr val="FF3300"/>
                </a:solidFill>
                <a:latin typeface="Comic Sans MS" pitchFamily="66" charset="0"/>
              </a:rPr>
              <a:t> Si P es muy grande entonces no hay deflección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1295400" y="152400"/>
            <a:ext cx="6400800" cy="868363"/>
          </a:xfrm>
        </p:spPr>
        <p:txBody>
          <a:bodyPr/>
          <a:lstStyle/>
          <a:p>
            <a:pPr eaLnBrk="1" hangingPunct="1"/>
            <a:r>
              <a:rPr lang="en-US" sz="4000" b="1" u="sng" smtClean="0">
                <a:solidFill>
                  <a:srgbClr val="CC0066"/>
                </a:solidFill>
                <a:latin typeface="Comic Sans MS" pitchFamily="66" charset="0"/>
              </a:rPr>
              <a:t>Medición del Momento</a:t>
            </a:r>
          </a:p>
        </p:txBody>
      </p:sp>
      <p:sp>
        <p:nvSpPr>
          <p:cNvPr id="22531" name="Text Box 5"/>
          <p:cNvSpPr txBox="1">
            <a:spLocks noChangeArrowheads="1"/>
          </p:cNvSpPr>
          <p:nvPr/>
        </p:nvSpPr>
        <p:spPr bwMode="auto">
          <a:xfrm>
            <a:off x="822325" y="1179513"/>
            <a:ext cx="184150" cy="366712"/>
          </a:xfrm>
          <a:prstGeom prst="rect">
            <a:avLst/>
          </a:prstGeom>
          <a:noFill/>
          <a:ln w="9525">
            <a:noFill/>
            <a:miter lim="800000"/>
            <a:headEnd/>
            <a:tailEnd/>
          </a:ln>
        </p:spPr>
        <p:txBody>
          <a:bodyPr wrap="none">
            <a:spAutoFit/>
          </a:bodyPr>
          <a:lstStyle/>
          <a:p>
            <a:endParaRPr lang="es-ES"/>
          </a:p>
        </p:txBody>
      </p:sp>
      <p:sp>
        <p:nvSpPr>
          <p:cNvPr id="22532" name="Text Box 8"/>
          <p:cNvSpPr txBox="1">
            <a:spLocks noChangeArrowheads="1"/>
          </p:cNvSpPr>
          <p:nvPr/>
        </p:nvSpPr>
        <p:spPr bwMode="auto">
          <a:xfrm>
            <a:off x="593725" y="1027113"/>
            <a:ext cx="184150" cy="366712"/>
          </a:xfrm>
          <a:prstGeom prst="rect">
            <a:avLst/>
          </a:prstGeom>
          <a:noFill/>
          <a:ln w="9525">
            <a:noFill/>
            <a:miter lim="800000"/>
            <a:headEnd/>
            <a:tailEnd/>
          </a:ln>
        </p:spPr>
        <p:txBody>
          <a:bodyPr wrap="none">
            <a:spAutoFit/>
          </a:bodyPr>
          <a:lstStyle/>
          <a:p>
            <a:endParaRPr lang="es-ES"/>
          </a:p>
        </p:txBody>
      </p:sp>
      <p:sp>
        <p:nvSpPr>
          <p:cNvPr id="22533" name="Text Box 9"/>
          <p:cNvSpPr txBox="1">
            <a:spLocks noChangeArrowheads="1"/>
          </p:cNvSpPr>
          <p:nvPr/>
        </p:nvSpPr>
        <p:spPr bwMode="auto">
          <a:xfrm>
            <a:off x="160338" y="949325"/>
            <a:ext cx="9055100" cy="1339850"/>
          </a:xfrm>
          <a:prstGeom prst="rect">
            <a:avLst/>
          </a:prstGeom>
          <a:noFill/>
          <a:ln w="9525">
            <a:noFill/>
            <a:miter lim="800000"/>
            <a:headEnd/>
            <a:tailEnd/>
          </a:ln>
        </p:spPr>
        <p:txBody>
          <a:bodyPr wrap="none">
            <a:spAutoFit/>
          </a:bodyPr>
          <a:lstStyle/>
          <a:p>
            <a:r>
              <a:rPr lang="en-US" sz="2400" b="1">
                <a:solidFill>
                  <a:srgbClr val="000099"/>
                </a:solidFill>
                <a:latin typeface="Comic Sans MS" pitchFamily="66" charset="0"/>
              </a:rPr>
              <a:t>Siempre necesitamos encontrar (MEDIR) el cuadri-momento</a:t>
            </a:r>
          </a:p>
          <a:p>
            <a:r>
              <a:rPr lang="en-US" sz="2400" b="1">
                <a:solidFill>
                  <a:srgbClr val="000099"/>
                </a:solidFill>
                <a:latin typeface="Comic Sans MS" pitchFamily="66" charset="0"/>
              </a:rPr>
              <a:t>De las partículas en el origen del decaimiento:</a:t>
            </a:r>
          </a:p>
          <a:p>
            <a:endParaRPr lang="en-US" sz="1000" b="1">
              <a:solidFill>
                <a:srgbClr val="000099"/>
              </a:solidFill>
              <a:latin typeface="Comic Sans MS" pitchFamily="66" charset="0"/>
            </a:endParaRPr>
          </a:p>
          <a:p>
            <a:r>
              <a:rPr lang="en-US"/>
              <a:t>                                                       </a:t>
            </a:r>
            <a:r>
              <a:rPr lang="en-US" sz="2400" b="1">
                <a:solidFill>
                  <a:srgbClr val="CC0066"/>
                </a:solidFill>
              </a:rPr>
              <a:t>P = (E,Px,Py,Pz)</a:t>
            </a:r>
          </a:p>
        </p:txBody>
      </p:sp>
      <p:sp>
        <p:nvSpPr>
          <p:cNvPr id="22534" name="Text Box 10"/>
          <p:cNvSpPr txBox="1">
            <a:spLocks noChangeArrowheads="1"/>
          </p:cNvSpPr>
          <p:nvPr/>
        </p:nvSpPr>
        <p:spPr bwMode="auto">
          <a:xfrm>
            <a:off x="1203325" y="2779713"/>
            <a:ext cx="3597275" cy="366712"/>
          </a:xfrm>
          <a:prstGeom prst="rect">
            <a:avLst/>
          </a:prstGeom>
          <a:noFill/>
          <a:ln w="9525">
            <a:noFill/>
            <a:miter lim="800000"/>
            <a:headEnd/>
            <a:tailEnd/>
          </a:ln>
        </p:spPr>
        <p:txBody>
          <a:bodyPr>
            <a:spAutoFit/>
          </a:bodyPr>
          <a:lstStyle/>
          <a:p>
            <a:endParaRPr lang="es-ES"/>
          </a:p>
        </p:txBody>
      </p:sp>
      <p:sp>
        <p:nvSpPr>
          <p:cNvPr id="22535" name="Text Box 11"/>
          <p:cNvSpPr txBox="1">
            <a:spLocks noChangeArrowheads="1"/>
          </p:cNvSpPr>
          <p:nvPr/>
        </p:nvSpPr>
        <p:spPr bwMode="auto">
          <a:xfrm>
            <a:off x="152400" y="2362200"/>
            <a:ext cx="8458200" cy="1263650"/>
          </a:xfrm>
          <a:prstGeom prst="rect">
            <a:avLst/>
          </a:prstGeom>
          <a:noFill/>
          <a:ln w="9525">
            <a:noFill/>
            <a:miter lim="800000"/>
            <a:headEnd/>
            <a:tailEnd/>
          </a:ln>
        </p:spPr>
        <p:txBody>
          <a:bodyPr>
            <a:spAutoFit/>
          </a:bodyPr>
          <a:lstStyle/>
          <a:p>
            <a:r>
              <a:rPr lang="en-US" sz="2400" b="1">
                <a:solidFill>
                  <a:srgbClr val="000099"/>
                </a:solidFill>
                <a:latin typeface="Comic Sans MS" pitchFamily="66" charset="0"/>
              </a:rPr>
              <a:t>Para partículas cargadas:</a:t>
            </a:r>
          </a:p>
          <a:p>
            <a:r>
              <a:rPr lang="en-US" sz="2400" b="1">
                <a:latin typeface="Comic Sans MS" pitchFamily="66" charset="0"/>
              </a:rPr>
              <a:t>                             </a:t>
            </a:r>
            <a:r>
              <a:rPr lang="en-US" sz="4000" b="1" baseline="-25000">
                <a:solidFill>
                  <a:srgbClr val="FF3300"/>
                </a:solidFill>
                <a:latin typeface="Comic Sans MS" pitchFamily="66" charset="0"/>
              </a:rPr>
              <a:t>F</a:t>
            </a:r>
            <a:r>
              <a:rPr lang="en-US" sz="2400" b="1">
                <a:solidFill>
                  <a:srgbClr val="FF3300"/>
                </a:solidFill>
                <a:latin typeface="Comic Sans MS" pitchFamily="66" charset="0"/>
              </a:rPr>
              <a:t> </a:t>
            </a:r>
            <a:r>
              <a:rPr lang="en-US" sz="4000" b="1" baseline="-25000">
                <a:solidFill>
                  <a:srgbClr val="FF3300"/>
                </a:solidFill>
                <a:latin typeface="Comic Sans MS" pitchFamily="66" charset="0"/>
              </a:rPr>
              <a:t>=</a:t>
            </a:r>
            <a:r>
              <a:rPr lang="en-US" sz="2400" b="1">
                <a:solidFill>
                  <a:srgbClr val="FF3300"/>
                </a:solidFill>
                <a:latin typeface="Comic Sans MS" pitchFamily="66" charset="0"/>
              </a:rPr>
              <a:t> </a:t>
            </a:r>
            <a:r>
              <a:rPr lang="en-US" sz="4400" b="1" baseline="-25000">
                <a:solidFill>
                  <a:srgbClr val="FF3300"/>
                </a:solidFill>
                <a:latin typeface="Comic Sans MS" pitchFamily="66" charset="0"/>
              </a:rPr>
              <a:t>q v X B</a:t>
            </a:r>
            <a:r>
              <a:rPr lang="en-US" sz="2400" b="1">
                <a:solidFill>
                  <a:srgbClr val="FF3300"/>
                </a:solidFill>
                <a:latin typeface="Comic Sans MS" pitchFamily="66" charset="0"/>
              </a:rPr>
              <a:t> </a:t>
            </a:r>
            <a:r>
              <a:rPr lang="en-US" sz="4000" b="1" baseline="-25000">
                <a:solidFill>
                  <a:srgbClr val="FF3300"/>
                </a:solidFill>
                <a:latin typeface="Comic Sans MS" pitchFamily="66" charset="0"/>
              </a:rPr>
              <a:t>=</a:t>
            </a:r>
            <a:r>
              <a:rPr lang="en-US" sz="2400" b="1">
                <a:solidFill>
                  <a:srgbClr val="FF3300"/>
                </a:solidFill>
                <a:latin typeface="Comic Sans MS" pitchFamily="66" charset="0"/>
              </a:rPr>
              <a:t> </a:t>
            </a:r>
            <a:r>
              <a:rPr lang="en-US" sz="2400" b="1" u="sng">
                <a:solidFill>
                  <a:srgbClr val="FF3300"/>
                </a:solidFill>
                <a:latin typeface="Comic Sans MS" pitchFamily="66" charset="0"/>
              </a:rPr>
              <a:t>m v</a:t>
            </a:r>
            <a:r>
              <a:rPr lang="en-US" sz="2400" b="1" u="sng" baseline="30000">
                <a:solidFill>
                  <a:srgbClr val="FF3300"/>
                </a:solidFill>
                <a:latin typeface="Comic Sans MS" pitchFamily="66" charset="0"/>
              </a:rPr>
              <a:t>2</a:t>
            </a:r>
            <a:r>
              <a:rPr lang="en-US" sz="2400" b="1">
                <a:solidFill>
                  <a:srgbClr val="FF3300"/>
                </a:solidFill>
                <a:latin typeface="Comic Sans MS" pitchFamily="66" charset="0"/>
              </a:rPr>
              <a:t> </a:t>
            </a:r>
            <a:r>
              <a:rPr lang="en-US" sz="4000" b="1" baseline="-25000">
                <a:solidFill>
                  <a:srgbClr val="FF3300"/>
                </a:solidFill>
                <a:latin typeface="Comic Sans MS" pitchFamily="66" charset="0"/>
              </a:rPr>
              <a:t>=</a:t>
            </a:r>
            <a:r>
              <a:rPr lang="en-US" sz="2400" b="1">
                <a:solidFill>
                  <a:srgbClr val="FF3300"/>
                </a:solidFill>
                <a:latin typeface="Comic Sans MS" pitchFamily="66" charset="0"/>
              </a:rPr>
              <a:t> </a:t>
            </a:r>
            <a:r>
              <a:rPr lang="en-US" sz="2400" b="1" u="sng">
                <a:solidFill>
                  <a:srgbClr val="FF3300"/>
                </a:solidFill>
                <a:latin typeface="Comic Sans MS" pitchFamily="66" charset="0"/>
              </a:rPr>
              <a:t>dP</a:t>
            </a:r>
          </a:p>
          <a:p>
            <a:r>
              <a:rPr lang="en-US" sz="2400" b="1">
                <a:solidFill>
                  <a:srgbClr val="FF3300"/>
                </a:solidFill>
                <a:latin typeface="Comic Sans MS" pitchFamily="66" charset="0"/>
              </a:rPr>
              <a:t>                                                 r      dt</a:t>
            </a:r>
          </a:p>
        </p:txBody>
      </p:sp>
      <p:sp>
        <p:nvSpPr>
          <p:cNvPr id="22536" name="Text Box 12"/>
          <p:cNvSpPr txBox="1">
            <a:spLocks noChangeArrowheads="1"/>
          </p:cNvSpPr>
          <p:nvPr/>
        </p:nvSpPr>
        <p:spPr bwMode="auto">
          <a:xfrm>
            <a:off x="381000" y="3810000"/>
            <a:ext cx="6837363" cy="457200"/>
          </a:xfrm>
          <a:prstGeom prst="rect">
            <a:avLst/>
          </a:prstGeom>
          <a:noFill/>
          <a:ln w="9525">
            <a:noFill/>
            <a:miter lim="800000"/>
            <a:headEnd/>
            <a:tailEnd/>
          </a:ln>
        </p:spPr>
        <p:txBody>
          <a:bodyPr wrap="none">
            <a:spAutoFit/>
          </a:bodyPr>
          <a:lstStyle/>
          <a:p>
            <a:r>
              <a:rPr lang="en-US" sz="2400" b="1">
                <a:solidFill>
                  <a:srgbClr val="0099FF"/>
                </a:solidFill>
                <a:latin typeface="Comic Sans MS" pitchFamily="66" charset="0"/>
              </a:rPr>
              <a:t>r es el radio de curvatura de la trayectoria.</a:t>
            </a:r>
          </a:p>
        </p:txBody>
      </p:sp>
      <p:sp>
        <p:nvSpPr>
          <p:cNvPr id="22537" name="Line 13"/>
          <p:cNvSpPr>
            <a:spLocks noChangeShapeType="1"/>
          </p:cNvSpPr>
          <p:nvPr/>
        </p:nvSpPr>
        <p:spPr bwMode="auto">
          <a:xfrm>
            <a:off x="4038600" y="2895600"/>
            <a:ext cx="228600" cy="0"/>
          </a:xfrm>
          <a:prstGeom prst="line">
            <a:avLst/>
          </a:prstGeom>
          <a:noFill/>
          <a:ln w="9525">
            <a:solidFill>
              <a:schemeClr val="tx1"/>
            </a:solidFill>
            <a:round/>
            <a:headEnd/>
            <a:tailEnd type="triangle" w="med" len="med"/>
          </a:ln>
        </p:spPr>
        <p:txBody>
          <a:bodyPr wrap="none"/>
          <a:lstStyle/>
          <a:p>
            <a:endParaRPr lang="gl-ES"/>
          </a:p>
        </p:txBody>
      </p:sp>
      <p:sp>
        <p:nvSpPr>
          <p:cNvPr id="22538" name="Line 14"/>
          <p:cNvSpPr>
            <a:spLocks noChangeShapeType="1"/>
          </p:cNvSpPr>
          <p:nvPr/>
        </p:nvSpPr>
        <p:spPr bwMode="auto">
          <a:xfrm>
            <a:off x="3733800" y="1905000"/>
            <a:ext cx="152400" cy="0"/>
          </a:xfrm>
          <a:prstGeom prst="line">
            <a:avLst/>
          </a:prstGeom>
          <a:noFill/>
          <a:ln w="9525">
            <a:solidFill>
              <a:schemeClr val="tx1"/>
            </a:solidFill>
            <a:round/>
            <a:headEnd/>
            <a:tailEnd type="triangle" w="med" len="med"/>
          </a:ln>
        </p:spPr>
        <p:txBody>
          <a:bodyPr wrap="none"/>
          <a:lstStyle/>
          <a:p>
            <a:endParaRPr lang="gl-ES"/>
          </a:p>
        </p:txBody>
      </p:sp>
      <p:sp>
        <p:nvSpPr>
          <p:cNvPr id="22539" name="Line 15"/>
          <p:cNvSpPr>
            <a:spLocks noChangeShapeType="1"/>
          </p:cNvSpPr>
          <p:nvPr/>
        </p:nvSpPr>
        <p:spPr bwMode="auto">
          <a:xfrm>
            <a:off x="5105400" y="2971800"/>
            <a:ext cx="152400" cy="0"/>
          </a:xfrm>
          <a:prstGeom prst="line">
            <a:avLst/>
          </a:prstGeom>
          <a:noFill/>
          <a:ln w="9525">
            <a:solidFill>
              <a:schemeClr val="tx1"/>
            </a:solidFill>
            <a:round/>
            <a:headEnd/>
            <a:tailEnd type="triangle" w="med" len="med"/>
          </a:ln>
        </p:spPr>
        <p:txBody>
          <a:bodyPr wrap="none"/>
          <a:lstStyle/>
          <a:p>
            <a:endParaRPr lang="gl-ES"/>
          </a:p>
        </p:txBody>
      </p:sp>
      <p:sp>
        <p:nvSpPr>
          <p:cNvPr id="22540" name="Line 16"/>
          <p:cNvSpPr>
            <a:spLocks noChangeShapeType="1"/>
          </p:cNvSpPr>
          <p:nvPr/>
        </p:nvSpPr>
        <p:spPr bwMode="auto">
          <a:xfrm>
            <a:off x="5867400" y="2895600"/>
            <a:ext cx="152400" cy="0"/>
          </a:xfrm>
          <a:prstGeom prst="line">
            <a:avLst/>
          </a:prstGeom>
          <a:noFill/>
          <a:ln w="9525">
            <a:solidFill>
              <a:schemeClr val="tx1"/>
            </a:solidFill>
            <a:round/>
            <a:headEnd/>
            <a:tailEnd type="triangle" w="med" len="med"/>
          </a:ln>
        </p:spPr>
        <p:txBody>
          <a:bodyPr wrap="none"/>
          <a:lstStyle/>
          <a:p>
            <a:endParaRPr lang="gl-ES"/>
          </a:p>
        </p:txBody>
      </p:sp>
      <p:sp>
        <p:nvSpPr>
          <p:cNvPr id="22541" name="Line 17"/>
          <p:cNvSpPr>
            <a:spLocks noChangeShapeType="1"/>
          </p:cNvSpPr>
          <p:nvPr/>
        </p:nvSpPr>
        <p:spPr bwMode="auto">
          <a:xfrm>
            <a:off x="7848600" y="2819400"/>
            <a:ext cx="152400" cy="0"/>
          </a:xfrm>
          <a:prstGeom prst="line">
            <a:avLst/>
          </a:prstGeom>
          <a:noFill/>
          <a:ln w="9525">
            <a:solidFill>
              <a:schemeClr val="tx1"/>
            </a:solidFill>
            <a:round/>
            <a:headEnd/>
            <a:tailEnd type="triangle" w="med" len="med"/>
          </a:ln>
        </p:spPr>
        <p:txBody>
          <a:bodyPr wrap="none"/>
          <a:lstStyle/>
          <a:p>
            <a:endParaRPr lang="gl-ES"/>
          </a:p>
        </p:txBody>
      </p:sp>
      <p:sp>
        <p:nvSpPr>
          <p:cNvPr id="22542" name="Text Box 18"/>
          <p:cNvSpPr txBox="1">
            <a:spLocks noChangeArrowheads="1"/>
          </p:cNvSpPr>
          <p:nvPr/>
        </p:nvSpPr>
        <p:spPr bwMode="auto">
          <a:xfrm>
            <a:off x="2438400" y="4419600"/>
            <a:ext cx="1854200" cy="868363"/>
          </a:xfrm>
          <a:prstGeom prst="rect">
            <a:avLst/>
          </a:prstGeom>
          <a:noFill/>
          <a:ln w="9525">
            <a:noFill/>
            <a:miter lim="800000"/>
            <a:headEnd/>
            <a:tailEnd/>
          </a:ln>
        </p:spPr>
        <p:txBody>
          <a:bodyPr wrap="none">
            <a:spAutoFit/>
          </a:bodyPr>
          <a:lstStyle/>
          <a:p>
            <a:r>
              <a:rPr lang="en-US" sz="2400" u="sng">
                <a:solidFill>
                  <a:srgbClr val="FF3300"/>
                </a:solidFill>
              </a:rPr>
              <a:t>dP </a:t>
            </a:r>
            <a:r>
              <a:rPr lang="en-US" sz="4000" baseline="-25000">
                <a:solidFill>
                  <a:srgbClr val="FF3300"/>
                </a:solidFill>
              </a:rPr>
              <a:t>=</a:t>
            </a:r>
            <a:r>
              <a:rPr lang="en-US" sz="2400">
                <a:solidFill>
                  <a:srgbClr val="FF3300"/>
                </a:solidFill>
              </a:rPr>
              <a:t> </a:t>
            </a:r>
            <a:r>
              <a:rPr lang="en-US" sz="4000" baseline="-25000">
                <a:solidFill>
                  <a:srgbClr val="FF3300"/>
                </a:solidFill>
                <a:latin typeface="Symbol" pitchFamily="18" charset="2"/>
              </a:rPr>
              <a:t>g</a:t>
            </a:r>
            <a:r>
              <a:rPr lang="en-US" sz="4000" baseline="-25000">
                <a:solidFill>
                  <a:srgbClr val="FF3300"/>
                </a:solidFill>
              </a:rPr>
              <a:t> m</a:t>
            </a:r>
            <a:r>
              <a:rPr lang="en-US" sz="2400">
                <a:solidFill>
                  <a:srgbClr val="FF3300"/>
                </a:solidFill>
              </a:rPr>
              <a:t> </a:t>
            </a:r>
            <a:r>
              <a:rPr lang="en-US" sz="2400" u="sng">
                <a:solidFill>
                  <a:srgbClr val="FF3300"/>
                </a:solidFill>
              </a:rPr>
              <a:t>dv</a:t>
            </a:r>
          </a:p>
          <a:p>
            <a:r>
              <a:rPr lang="en-US" sz="2400">
                <a:solidFill>
                  <a:srgbClr val="FF3300"/>
                </a:solidFill>
              </a:rPr>
              <a:t>dt             dt</a:t>
            </a:r>
          </a:p>
        </p:txBody>
      </p:sp>
      <p:sp>
        <p:nvSpPr>
          <p:cNvPr id="22543" name="Text Box 19"/>
          <p:cNvSpPr txBox="1">
            <a:spLocks noChangeArrowheads="1"/>
          </p:cNvSpPr>
          <p:nvPr/>
        </p:nvSpPr>
        <p:spPr bwMode="auto">
          <a:xfrm>
            <a:off x="2590800" y="5529263"/>
            <a:ext cx="1666875" cy="868362"/>
          </a:xfrm>
          <a:prstGeom prst="rect">
            <a:avLst/>
          </a:prstGeom>
          <a:noFill/>
          <a:ln w="9525">
            <a:noFill/>
            <a:miter lim="800000"/>
            <a:headEnd/>
            <a:tailEnd/>
          </a:ln>
        </p:spPr>
        <p:txBody>
          <a:bodyPr wrap="none">
            <a:spAutoFit/>
          </a:bodyPr>
          <a:lstStyle/>
          <a:p>
            <a:r>
              <a:rPr lang="en-US" sz="4000" b="1" baseline="-25000">
                <a:solidFill>
                  <a:srgbClr val="008000"/>
                </a:solidFill>
              </a:rPr>
              <a:t>r =</a:t>
            </a:r>
            <a:r>
              <a:rPr lang="en-US" sz="2400" b="1">
                <a:solidFill>
                  <a:srgbClr val="008000"/>
                </a:solidFill>
              </a:rPr>
              <a:t> </a:t>
            </a:r>
            <a:r>
              <a:rPr lang="en-US" sz="2400" b="1" u="sng">
                <a:solidFill>
                  <a:srgbClr val="008000"/>
                </a:solidFill>
              </a:rPr>
              <a:t>P sin </a:t>
            </a:r>
            <a:r>
              <a:rPr lang="en-US" sz="2400" b="1" u="sng">
                <a:solidFill>
                  <a:srgbClr val="008000"/>
                </a:solidFill>
                <a:latin typeface="Symbol" pitchFamily="18" charset="2"/>
              </a:rPr>
              <a:t>q</a:t>
            </a:r>
          </a:p>
          <a:p>
            <a:r>
              <a:rPr lang="en-US" sz="2400" b="1">
                <a:solidFill>
                  <a:srgbClr val="008000"/>
                </a:solidFill>
                <a:latin typeface="Symbol" pitchFamily="18" charset="2"/>
              </a:rPr>
              <a:t>        </a:t>
            </a:r>
            <a:r>
              <a:rPr lang="en-US" sz="2400" b="1">
                <a:solidFill>
                  <a:srgbClr val="008000"/>
                </a:solidFill>
              </a:rPr>
              <a:t>q B</a:t>
            </a:r>
          </a:p>
        </p:txBody>
      </p:sp>
      <p:sp>
        <p:nvSpPr>
          <p:cNvPr id="22544" name="Text Box 20"/>
          <p:cNvSpPr txBox="1">
            <a:spLocks noChangeArrowheads="1"/>
          </p:cNvSpPr>
          <p:nvPr/>
        </p:nvSpPr>
        <p:spPr bwMode="auto">
          <a:xfrm>
            <a:off x="365125" y="6342063"/>
            <a:ext cx="7191375" cy="396875"/>
          </a:xfrm>
          <a:prstGeom prst="rect">
            <a:avLst/>
          </a:prstGeom>
          <a:noFill/>
          <a:ln w="9525">
            <a:noFill/>
            <a:miter lim="800000"/>
            <a:headEnd/>
            <a:tailEnd/>
          </a:ln>
        </p:spPr>
        <p:txBody>
          <a:bodyPr wrap="none">
            <a:spAutoFit/>
          </a:bodyPr>
          <a:lstStyle/>
          <a:p>
            <a:r>
              <a:rPr lang="en-US" sz="2000" b="1">
                <a:solidFill>
                  <a:srgbClr val="FF3300"/>
                </a:solidFill>
                <a:latin typeface="Comic Sans MS" pitchFamily="66" charset="0"/>
              </a:rPr>
              <a:t>Necesitamos ahora medir las posiciones de las partículas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en-US" sz="3200" b="1" u="sng" smtClean="0">
                <a:solidFill>
                  <a:srgbClr val="FF3300"/>
                </a:solidFill>
                <a:latin typeface="Comic Sans MS" pitchFamily="66" charset="0"/>
              </a:rPr>
              <a:t>Camara de Burbujas</a:t>
            </a:r>
            <a:br>
              <a:rPr lang="en-US" sz="3200" b="1" u="sng" smtClean="0">
                <a:solidFill>
                  <a:srgbClr val="FF3300"/>
                </a:solidFill>
                <a:latin typeface="Comic Sans MS" pitchFamily="66" charset="0"/>
              </a:rPr>
            </a:br>
            <a:r>
              <a:rPr lang="en-US" sz="3200" b="1" u="sng" smtClean="0">
                <a:solidFill>
                  <a:srgbClr val="FF3300"/>
                </a:solidFill>
                <a:latin typeface="Comic Sans MS" pitchFamily="66" charset="0"/>
              </a:rPr>
              <a:t>(tecnologia muy antigua)</a:t>
            </a:r>
          </a:p>
        </p:txBody>
      </p:sp>
      <p:pic>
        <p:nvPicPr>
          <p:cNvPr id="23555" name="Picture 5" descr="omega-"/>
          <p:cNvPicPr>
            <a:picLocks noChangeAspect="1" noChangeArrowheads="1"/>
          </p:cNvPicPr>
          <p:nvPr/>
        </p:nvPicPr>
        <p:blipFill>
          <a:blip r:embed="rId2" cstate="print"/>
          <a:srcRect/>
          <a:stretch>
            <a:fillRect/>
          </a:stretch>
        </p:blipFill>
        <p:spPr bwMode="auto">
          <a:xfrm>
            <a:off x="533400" y="1447800"/>
            <a:ext cx="3311525" cy="4648200"/>
          </a:xfrm>
          <a:prstGeom prst="rect">
            <a:avLst/>
          </a:prstGeom>
          <a:noFill/>
          <a:ln w="9525">
            <a:noFill/>
            <a:miter lim="800000"/>
            <a:headEnd/>
            <a:tailEnd/>
          </a:ln>
        </p:spPr>
      </p:pic>
      <p:pic>
        <p:nvPicPr>
          <p:cNvPr id="23556" name="Picture 6" descr="omega-_exp"/>
          <p:cNvPicPr>
            <a:picLocks noChangeAspect="1" noChangeArrowheads="1"/>
          </p:cNvPicPr>
          <p:nvPr/>
        </p:nvPicPr>
        <p:blipFill>
          <a:blip r:embed="rId3" cstate="print"/>
          <a:srcRect/>
          <a:stretch>
            <a:fillRect/>
          </a:stretch>
        </p:blipFill>
        <p:spPr bwMode="auto">
          <a:xfrm>
            <a:off x="4343400" y="1524000"/>
            <a:ext cx="3414713" cy="4648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sz="3200" b="1" u="sng" smtClean="0">
                <a:solidFill>
                  <a:srgbClr val="FF3300"/>
                </a:solidFill>
                <a:latin typeface="Comic Sans MS" pitchFamily="66" charset="0"/>
              </a:rPr>
              <a:t>Detectores para medir Trayectorias</a:t>
            </a:r>
          </a:p>
        </p:txBody>
      </p:sp>
      <p:sp>
        <p:nvSpPr>
          <p:cNvPr id="24579" name="Text Box 5"/>
          <p:cNvSpPr txBox="1">
            <a:spLocks noChangeArrowheads="1"/>
          </p:cNvSpPr>
          <p:nvPr/>
        </p:nvSpPr>
        <p:spPr bwMode="auto">
          <a:xfrm>
            <a:off x="517525" y="1541463"/>
            <a:ext cx="4687888" cy="396875"/>
          </a:xfrm>
          <a:prstGeom prst="rect">
            <a:avLst/>
          </a:prstGeom>
          <a:noFill/>
          <a:ln w="9525">
            <a:noFill/>
            <a:miter lim="800000"/>
            <a:headEnd/>
            <a:tailEnd/>
          </a:ln>
        </p:spPr>
        <p:txBody>
          <a:bodyPr wrap="none">
            <a:spAutoFit/>
          </a:bodyPr>
          <a:lstStyle/>
          <a:p>
            <a:r>
              <a:rPr lang="en-US" sz="2000" b="1">
                <a:solidFill>
                  <a:srgbClr val="000099"/>
                </a:solidFill>
                <a:latin typeface="Comic Sans MS" pitchFamily="66" charset="0"/>
              </a:rPr>
              <a:t>Camaras de Alambres proporcionales</a:t>
            </a:r>
          </a:p>
        </p:txBody>
      </p:sp>
      <p:sp>
        <p:nvSpPr>
          <p:cNvPr id="24580" name="Oval 6"/>
          <p:cNvSpPr>
            <a:spLocks noChangeArrowheads="1"/>
          </p:cNvSpPr>
          <p:nvPr/>
        </p:nvSpPr>
        <p:spPr bwMode="auto">
          <a:xfrm>
            <a:off x="6324600" y="2730500"/>
            <a:ext cx="914400" cy="914400"/>
          </a:xfrm>
          <a:prstGeom prst="ellipse">
            <a:avLst/>
          </a:prstGeom>
          <a:solidFill>
            <a:srgbClr val="FBF7FF"/>
          </a:solidFill>
          <a:ln w="12700">
            <a:solidFill>
              <a:schemeClr val="tx1"/>
            </a:solidFill>
            <a:round/>
            <a:headEnd/>
            <a:tailEnd/>
          </a:ln>
        </p:spPr>
        <p:txBody>
          <a:bodyPr wrap="none" anchor="ctr"/>
          <a:lstStyle/>
          <a:p>
            <a:pPr algn="ctr" eaLnBrk="0" hangingPunct="0"/>
            <a:endParaRPr lang="es-ES" sz="2400">
              <a:latin typeface="Book Antiqua" pitchFamily="18" charset="0"/>
            </a:endParaRPr>
          </a:p>
        </p:txBody>
      </p:sp>
      <p:sp>
        <p:nvSpPr>
          <p:cNvPr id="24581" name="Line 7"/>
          <p:cNvSpPr>
            <a:spLocks noChangeShapeType="1"/>
          </p:cNvSpPr>
          <p:nvPr/>
        </p:nvSpPr>
        <p:spPr bwMode="auto">
          <a:xfrm flipV="1">
            <a:off x="7239000" y="2286000"/>
            <a:ext cx="0" cy="1828800"/>
          </a:xfrm>
          <a:prstGeom prst="line">
            <a:avLst/>
          </a:prstGeom>
          <a:noFill/>
          <a:ln w="12700">
            <a:solidFill>
              <a:schemeClr val="tx1"/>
            </a:solidFill>
            <a:round/>
            <a:headEnd/>
            <a:tailEnd type="triangle" w="med" len="med"/>
          </a:ln>
        </p:spPr>
        <p:txBody>
          <a:bodyPr/>
          <a:lstStyle/>
          <a:p>
            <a:endParaRPr lang="gl-ES"/>
          </a:p>
        </p:txBody>
      </p:sp>
      <p:sp>
        <p:nvSpPr>
          <p:cNvPr id="24582" name="Rectangle 8"/>
          <p:cNvSpPr>
            <a:spLocks noChangeArrowheads="1"/>
          </p:cNvSpPr>
          <p:nvPr/>
        </p:nvSpPr>
        <p:spPr bwMode="auto">
          <a:xfrm>
            <a:off x="6400800" y="1905000"/>
            <a:ext cx="1568450" cy="366713"/>
          </a:xfrm>
          <a:prstGeom prst="rect">
            <a:avLst/>
          </a:prstGeom>
          <a:noFill/>
          <a:ln w="9525">
            <a:noFill/>
            <a:miter lim="800000"/>
            <a:headEnd/>
            <a:tailEnd/>
          </a:ln>
        </p:spPr>
        <p:txBody>
          <a:bodyPr wrap="none">
            <a:spAutoFit/>
          </a:bodyPr>
          <a:lstStyle/>
          <a:p>
            <a:r>
              <a:rPr lang="en-US"/>
              <a:t>charged track</a:t>
            </a:r>
          </a:p>
        </p:txBody>
      </p:sp>
      <p:sp>
        <p:nvSpPr>
          <p:cNvPr id="24583" name="Line 9"/>
          <p:cNvSpPr>
            <a:spLocks noChangeShapeType="1"/>
          </p:cNvSpPr>
          <p:nvPr/>
        </p:nvSpPr>
        <p:spPr bwMode="auto">
          <a:xfrm flipH="1">
            <a:off x="6781800" y="3035300"/>
            <a:ext cx="381000" cy="152400"/>
          </a:xfrm>
          <a:prstGeom prst="line">
            <a:avLst/>
          </a:prstGeom>
          <a:noFill/>
          <a:ln w="12700">
            <a:solidFill>
              <a:srgbClr val="E3461B"/>
            </a:solidFill>
            <a:prstDash val="sysDot"/>
            <a:round/>
            <a:headEnd/>
            <a:tailEnd/>
          </a:ln>
        </p:spPr>
        <p:txBody>
          <a:bodyPr/>
          <a:lstStyle/>
          <a:p>
            <a:endParaRPr lang="gl-ES"/>
          </a:p>
        </p:txBody>
      </p:sp>
      <p:sp>
        <p:nvSpPr>
          <p:cNvPr id="24584" name="Line 10"/>
          <p:cNvSpPr>
            <a:spLocks noChangeShapeType="1"/>
          </p:cNvSpPr>
          <p:nvPr/>
        </p:nvSpPr>
        <p:spPr bwMode="auto">
          <a:xfrm flipH="1" flipV="1">
            <a:off x="6781800" y="3200400"/>
            <a:ext cx="381000" cy="228600"/>
          </a:xfrm>
          <a:prstGeom prst="line">
            <a:avLst/>
          </a:prstGeom>
          <a:noFill/>
          <a:ln w="12700">
            <a:solidFill>
              <a:srgbClr val="E3461B"/>
            </a:solidFill>
            <a:prstDash val="sysDot"/>
            <a:round/>
            <a:headEnd/>
            <a:tailEnd/>
          </a:ln>
        </p:spPr>
        <p:txBody>
          <a:bodyPr/>
          <a:lstStyle/>
          <a:p>
            <a:endParaRPr lang="gl-ES"/>
          </a:p>
        </p:txBody>
      </p:sp>
      <p:sp>
        <p:nvSpPr>
          <p:cNvPr id="24585" name="Line 11"/>
          <p:cNvSpPr>
            <a:spLocks noChangeShapeType="1"/>
          </p:cNvSpPr>
          <p:nvPr/>
        </p:nvSpPr>
        <p:spPr bwMode="auto">
          <a:xfrm flipH="1">
            <a:off x="6781800" y="3187700"/>
            <a:ext cx="381000" cy="0"/>
          </a:xfrm>
          <a:prstGeom prst="line">
            <a:avLst/>
          </a:prstGeom>
          <a:noFill/>
          <a:ln w="12700">
            <a:solidFill>
              <a:srgbClr val="E3461B"/>
            </a:solidFill>
            <a:prstDash val="sysDot"/>
            <a:round/>
            <a:headEnd/>
            <a:tailEnd/>
          </a:ln>
        </p:spPr>
        <p:txBody>
          <a:bodyPr/>
          <a:lstStyle/>
          <a:p>
            <a:endParaRPr lang="gl-ES"/>
          </a:p>
        </p:txBody>
      </p:sp>
      <p:sp>
        <p:nvSpPr>
          <p:cNvPr id="24586" name="Text Box 13"/>
          <p:cNvSpPr txBox="1">
            <a:spLocks noChangeArrowheads="1"/>
          </p:cNvSpPr>
          <p:nvPr/>
        </p:nvSpPr>
        <p:spPr bwMode="auto">
          <a:xfrm>
            <a:off x="228600" y="3886200"/>
            <a:ext cx="7361238" cy="2647950"/>
          </a:xfrm>
          <a:prstGeom prst="rect">
            <a:avLst/>
          </a:prstGeom>
          <a:noFill/>
          <a:ln w="9525">
            <a:noFill/>
            <a:miter lim="800000"/>
            <a:headEnd/>
            <a:tailEnd/>
          </a:ln>
        </p:spPr>
        <p:txBody>
          <a:bodyPr wrap="none">
            <a:spAutoFit/>
          </a:bodyPr>
          <a:lstStyle/>
          <a:p>
            <a:r>
              <a:rPr lang="en-US" sz="2400" b="1">
                <a:solidFill>
                  <a:srgbClr val="000099"/>
                </a:solidFill>
              </a:rPr>
              <a:t>Detector de Gas</a:t>
            </a:r>
          </a:p>
          <a:p>
            <a:r>
              <a:rPr lang="en-US" sz="2400" b="1">
                <a:solidFill>
                  <a:srgbClr val="000099"/>
                </a:solidFill>
              </a:rPr>
              <a:t>Detecta la ionización producida por una partícula</a:t>
            </a:r>
          </a:p>
          <a:p>
            <a:r>
              <a:rPr lang="en-US" sz="2400" b="1">
                <a:solidFill>
                  <a:srgbClr val="000099"/>
                </a:solidFill>
              </a:rPr>
              <a:t>cargada usando un campo eléctrico aplicado al</a:t>
            </a:r>
          </a:p>
          <a:p>
            <a:r>
              <a:rPr lang="en-US" sz="2400" b="1">
                <a:solidFill>
                  <a:srgbClr val="000099"/>
                </a:solidFill>
              </a:rPr>
              <a:t>alambre delgada (~20 mm) </a:t>
            </a:r>
          </a:p>
          <a:p>
            <a:r>
              <a:rPr lang="en-US" sz="2400" b="1">
                <a:solidFill>
                  <a:srgbClr val="000099"/>
                </a:solidFill>
              </a:rPr>
              <a:t>Multiplicación cuando e- estan cerca del alambre </a:t>
            </a:r>
          </a:p>
          <a:p>
            <a:r>
              <a:rPr lang="en-US" sz="2400" b="1">
                <a:solidFill>
                  <a:srgbClr val="000099"/>
                </a:solidFill>
              </a:rPr>
              <a:t>Geometry: muchas wires,</a:t>
            </a:r>
          </a:p>
          <a:p>
            <a:r>
              <a:rPr lang="en-US" sz="2400" b="1">
                <a:solidFill>
                  <a:srgbClr val="000099"/>
                </a:solidFill>
              </a:rPr>
              <a:t>                muchas orientaciones ~ 50000)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sz="4000" b="1" u="sng" smtClean="0">
                <a:solidFill>
                  <a:srgbClr val="FF3300"/>
                </a:solidFill>
                <a:latin typeface="Comic Sans MS" pitchFamily="66" charset="0"/>
              </a:rPr>
              <a:t>Calorimetros</a:t>
            </a:r>
          </a:p>
        </p:txBody>
      </p:sp>
      <p:pic>
        <p:nvPicPr>
          <p:cNvPr id="25603" name="Picture 5" descr="EMshower"/>
          <p:cNvPicPr>
            <a:picLocks noChangeAspect="1" noChangeArrowheads="1"/>
          </p:cNvPicPr>
          <p:nvPr/>
        </p:nvPicPr>
        <p:blipFill>
          <a:blip r:embed="rId2" cstate="print"/>
          <a:srcRect/>
          <a:stretch>
            <a:fillRect/>
          </a:stretch>
        </p:blipFill>
        <p:spPr bwMode="auto">
          <a:xfrm>
            <a:off x="1219200" y="1219200"/>
            <a:ext cx="6781800" cy="4800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28600"/>
            <a:ext cx="8229600" cy="838200"/>
          </a:xfrm>
        </p:spPr>
        <p:txBody>
          <a:bodyPr/>
          <a:lstStyle/>
          <a:p>
            <a:pPr eaLnBrk="1" hangingPunct="1"/>
            <a:r>
              <a:rPr lang="en-US" sz="3600" b="1" u="sng" smtClean="0">
                <a:solidFill>
                  <a:srgbClr val="CC0066"/>
                </a:solidFill>
                <a:latin typeface="Comic Sans MS" pitchFamily="66" charset="0"/>
              </a:rPr>
              <a:t>DETECTORES</a:t>
            </a:r>
          </a:p>
        </p:txBody>
      </p:sp>
      <p:pic>
        <p:nvPicPr>
          <p:cNvPr id="26627" name="Picture 4" descr="96-0419"/>
          <p:cNvPicPr>
            <a:picLocks noChangeAspect="1" noChangeArrowheads="1"/>
          </p:cNvPicPr>
          <p:nvPr/>
        </p:nvPicPr>
        <p:blipFill>
          <a:blip r:embed="rId2" cstate="print"/>
          <a:srcRect/>
          <a:stretch>
            <a:fillRect/>
          </a:stretch>
        </p:blipFill>
        <p:spPr bwMode="auto">
          <a:xfrm>
            <a:off x="381000" y="1493838"/>
            <a:ext cx="4772025" cy="3810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981200" y="152400"/>
            <a:ext cx="3962400" cy="762000"/>
          </a:xfrm>
        </p:spPr>
        <p:txBody>
          <a:bodyPr/>
          <a:lstStyle/>
          <a:p>
            <a:pPr eaLnBrk="1" hangingPunct="1"/>
            <a:r>
              <a:rPr lang="en-US" sz="3200" b="1" u="sng" smtClean="0">
                <a:solidFill>
                  <a:srgbClr val="000099"/>
                </a:solidFill>
                <a:latin typeface="Comic Sans MS" pitchFamily="66" charset="0"/>
              </a:rPr>
              <a:t>HISTORIA</a:t>
            </a:r>
          </a:p>
        </p:txBody>
      </p:sp>
      <p:sp>
        <p:nvSpPr>
          <p:cNvPr id="26627" name="Rectangle 3"/>
          <p:cNvSpPr>
            <a:spLocks noGrp="1" noChangeArrowheads="1"/>
          </p:cNvSpPr>
          <p:nvPr>
            <p:ph type="subTitle" idx="1"/>
          </p:nvPr>
        </p:nvSpPr>
        <p:spPr>
          <a:xfrm>
            <a:off x="304800" y="3581400"/>
            <a:ext cx="8839200" cy="2057400"/>
          </a:xfrm>
        </p:spPr>
        <p:txBody>
          <a:bodyPr/>
          <a:lstStyle/>
          <a:p>
            <a:pPr algn="l" eaLnBrk="1" hangingPunct="1">
              <a:buClr>
                <a:srgbClr val="FF3300"/>
              </a:buClr>
              <a:buSzPct val="120000"/>
              <a:buFontTx/>
              <a:buChar char="•"/>
              <a:defRPr/>
            </a:pPr>
            <a:r>
              <a:rPr lang="en-US" sz="2800" smtClean="0"/>
              <a:t> </a:t>
            </a:r>
            <a:r>
              <a:rPr lang="en-US" sz="2800" b="1" smtClean="0">
                <a:solidFill>
                  <a:srgbClr val="000099"/>
                </a:solidFill>
              </a:rPr>
              <a:t>DEMOCRITO (400 A.C): Creo la primera teoría         atómica del universo</a:t>
            </a:r>
          </a:p>
          <a:p>
            <a:pPr algn="l" eaLnBrk="1" hangingPunct="1">
              <a:buClr>
                <a:srgbClr val="FF3300"/>
              </a:buClr>
              <a:buSzPct val="120000"/>
              <a:buFontTx/>
              <a:buChar char="•"/>
              <a:defRPr/>
            </a:pPr>
            <a:r>
              <a:rPr lang="en-US" sz="2800" smtClean="0">
                <a:solidFill>
                  <a:srgbClr val="000099"/>
                </a:solidFill>
              </a:rPr>
              <a:t>  </a:t>
            </a:r>
            <a:r>
              <a:rPr lang="en-US" sz="2800" b="1" smtClean="0">
                <a:solidFill>
                  <a:srgbClr val="000099"/>
                </a:solidFill>
              </a:rPr>
              <a:t>La materia estaba hecha de partículas  </a:t>
            </a:r>
            <a:r>
              <a:rPr lang="en-US" sz="2800" b="1" i="1" u="sng" smtClean="0">
                <a:solidFill>
                  <a:srgbClr val="000099"/>
                </a:solidFill>
                <a:effectLst>
                  <a:outerShdw blurRad="38100" dist="38100" dir="2700000" algn="tl">
                    <a:srgbClr val="C0C0C0"/>
                  </a:outerShdw>
                </a:effectLst>
              </a:rPr>
              <a:t>indivisibles</a:t>
            </a:r>
            <a:r>
              <a:rPr lang="en-US" sz="2800" b="1" smtClean="0">
                <a:solidFill>
                  <a:srgbClr val="000099"/>
                </a:solidFill>
              </a:rPr>
              <a:t> llamadas </a:t>
            </a:r>
            <a:r>
              <a:rPr lang="en-US" sz="2800" b="1" smtClean="0">
                <a:solidFill>
                  <a:srgbClr val="000099"/>
                </a:solidFill>
                <a:effectLst>
                  <a:outerShdw blurRad="38100" dist="38100" dir="2700000" algn="tl">
                    <a:srgbClr val="C0C0C0"/>
                  </a:outerShdw>
                </a:effectLst>
              </a:rPr>
              <a:t>átomos</a:t>
            </a:r>
            <a:r>
              <a:rPr lang="en-US" sz="2800" b="1" smtClean="0">
                <a:effectLst>
                  <a:outerShdw blurRad="38100" dist="38100" dir="2700000" algn="tl">
                    <a:srgbClr val="C0C0C0"/>
                  </a:outerShdw>
                </a:effectLst>
              </a:rPr>
              <a:t>.</a:t>
            </a:r>
            <a:endParaRPr lang="en-US" sz="2800" smtClean="0"/>
          </a:p>
        </p:txBody>
      </p:sp>
      <p:pic>
        <p:nvPicPr>
          <p:cNvPr id="11268" name="Picture 4" descr="Composition"/>
          <p:cNvPicPr>
            <a:picLocks noChangeAspect="1" noChangeArrowheads="1"/>
          </p:cNvPicPr>
          <p:nvPr/>
        </p:nvPicPr>
        <p:blipFill>
          <a:blip r:embed="rId2" cstate="print"/>
          <a:srcRect/>
          <a:stretch>
            <a:fillRect/>
          </a:stretch>
        </p:blipFill>
        <p:spPr bwMode="auto">
          <a:xfrm>
            <a:off x="838200" y="914400"/>
            <a:ext cx="2228850" cy="2681288"/>
          </a:xfrm>
          <a:prstGeom prst="rect">
            <a:avLst/>
          </a:prstGeom>
          <a:noFill/>
          <a:ln w="9525">
            <a:noFill/>
            <a:miter lim="800000"/>
            <a:headEnd/>
            <a:tailEnd/>
          </a:ln>
        </p:spPr>
      </p:pic>
      <p:pic>
        <p:nvPicPr>
          <p:cNvPr id="11269" name="Picture 5" descr="GreekAtom"/>
          <p:cNvPicPr>
            <a:picLocks noChangeAspect="1" noChangeArrowheads="1"/>
          </p:cNvPicPr>
          <p:nvPr/>
        </p:nvPicPr>
        <p:blipFill>
          <a:blip r:embed="rId3" cstate="print"/>
          <a:srcRect/>
          <a:stretch>
            <a:fillRect/>
          </a:stretch>
        </p:blipFill>
        <p:spPr bwMode="auto">
          <a:xfrm>
            <a:off x="5029200" y="838200"/>
            <a:ext cx="2116138" cy="267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792162"/>
          </a:xfrm>
        </p:spPr>
        <p:txBody>
          <a:bodyPr/>
          <a:lstStyle/>
          <a:p>
            <a:pPr eaLnBrk="1" hangingPunct="1"/>
            <a:r>
              <a:rPr lang="en-US" sz="3200" b="1" smtClean="0">
                <a:solidFill>
                  <a:srgbClr val="CC0066"/>
                </a:solidFill>
              </a:rPr>
              <a:t>Quarks no se encuentran aislados!!</a:t>
            </a:r>
          </a:p>
        </p:txBody>
      </p:sp>
      <p:sp>
        <p:nvSpPr>
          <p:cNvPr id="27651" name="Rectangle 3"/>
          <p:cNvSpPr>
            <a:spLocks noGrp="1" noChangeArrowheads="1"/>
          </p:cNvSpPr>
          <p:nvPr>
            <p:ph type="body" idx="1"/>
          </p:nvPr>
        </p:nvSpPr>
        <p:spPr>
          <a:xfrm>
            <a:off x="609600" y="1447800"/>
            <a:ext cx="7772400" cy="4343400"/>
          </a:xfrm>
        </p:spPr>
        <p:txBody>
          <a:bodyPr/>
          <a:lstStyle/>
          <a:p>
            <a:pPr eaLnBrk="1" hangingPunct="1">
              <a:buClr>
                <a:srgbClr val="FF3300"/>
              </a:buClr>
              <a:buSzPct val="155000"/>
            </a:pPr>
            <a:r>
              <a:rPr lang="en-US" sz="2800" smtClean="0"/>
              <a:t>  </a:t>
            </a:r>
            <a:r>
              <a:rPr lang="en-US" sz="2000" b="1" smtClean="0">
                <a:solidFill>
                  <a:srgbClr val="000099"/>
                </a:solidFill>
                <a:latin typeface="Comic Sans MS" pitchFamily="66" charset="0"/>
              </a:rPr>
              <a:t>En la naturaleza los Quarks se encuentran en </a:t>
            </a:r>
            <a:r>
              <a:rPr lang="en-US" sz="2000" b="1" smtClean="0">
                <a:solidFill>
                  <a:srgbClr val="FF3300"/>
                </a:solidFill>
                <a:latin typeface="Comic Sans MS" pitchFamily="66" charset="0"/>
              </a:rPr>
              <a:t>HADRONES </a:t>
            </a:r>
            <a:r>
              <a:rPr lang="en-US" sz="2000" b="1" smtClean="0">
                <a:solidFill>
                  <a:srgbClr val="000099"/>
                </a:solidFill>
                <a:latin typeface="Comic Sans MS" pitchFamily="66" charset="0"/>
              </a:rPr>
              <a:t>(partículas compuestas de Quarks)</a:t>
            </a:r>
          </a:p>
          <a:p>
            <a:pPr eaLnBrk="1" hangingPunct="1">
              <a:buFontTx/>
              <a:buNone/>
            </a:pPr>
            <a:r>
              <a:rPr lang="en-US" sz="2000" b="1" smtClean="0">
                <a:solidFill>
                  <a:srgbClr val="FF3300"/>
                </a:solidFill>
                <a:latin typeface="Comic Sans MS" pitchFamily="66" charset="0"/>
              </a:rPr>
              <a:t>   </a:t>
            </a:r>
            <a:r>
              <a:rPr lang="en-US" sz="2000" b="1" smtClean="0">
                <a:solidFill>
                  <a:srgbClr val="000099"/>
                </a:solidFill>
                <a:latin typeface="Comic Sans MS" pitchFamily="66" charset="0"/>
              </a:rPr>
              <a:t>Los Hadrones</a:t>
            </a:r>
            <a:r>
              <a:rPr lang="en-US" sz="2000" b="1" smtClean="0">
                <a:solidFill>
                  <a:srgbClr val="FF3300"/>
                </a:solidFill>
                <a:latin typeface="Comic Sans MS" pitchFamily="66" charset="0"/>
              </a:rPr>
              <a:t> </a:t>
            </a:r>
            <a:r>
              <a:rPr lang="en-US" sz="2000" b="1" smtClean="0">
                <a:solidFill>
                  <a:srgbClr val="000099"/>
                </a:solidFill>
                <a:latin typeface="Comic Sans MS" pitchFamily="66" charset="0"/>
              </a:rPr>
              <a:t>se dividen en:</a:t>
            </a:r>
          </a:p>
          <a:p>
            <a:pPr eaLnBrk="1" hangingPunct="1">
              <a:buFontTx/>
              <a:buNone/>
            </a:pPr>
            <a:r>
              <a:rPr lang="en-US" sz="2000" b="1" smtClean="0">
                <a:solidFill>
                  <a:srgbClr val="000099"/>
                </a:solidFill>
                <a:latin typeface="Comic Sans MS" pitchFamily="66" charset="0"/>
              </a:rPr>
              <a:t>      Bariones:  partículas compuestas de</a:t>
            </a:r>
          </a:p>
          <a:p>
            <a:pPr eaLnBrk="1" hangingPunct="1">
              <a:buFontTx/>
              <a:buNone/>
            </a:pPr>
            <a:r>
              <a:rPr lang="en-US" sz="2000" b="1" smtClean="0">
                <a:solidFill>
                  <a:srgbClr val="000099"/>
                </a:solidFill>
                <a:latin typeface="Comic Sans MS" pitchFamily="66" charset="0"/>
              </a:rPr>
              <a:t>                  3 quarks o 3 anti-quarks</a:t>
            </a:r>
          </a:p>
          <a:p>
            <a:pPr eaLnBrk="1" hangingPunct="1">
              <a:buFontTx/>
              <a:buNone/>
            </a:pPr>
            <a:r>
              <a:rPr lang="en-US" sz="2000" b="1" smtClean="0">
                <a:solidFill>
                  <a:srgbClr val="000099"/>
                </a:solidFill>
                <a:latin typeface="Comic Sans MS" pitchFamily="66" charset="0"/>
              </a:rPr>
              <a:t>      Mesones:  partículas compuestas de</a:t>
            </a:r>
          </a:p>
          <a:p>
            <a:pPr eaLnBrk="1" hangingPunct="1">
              <a:buFontTx/>
              <a:buNone/>
            </a:pPr>
            <a:r>
              <a:rPr lang="en-US" sz="2000" b="1" smtClean="0">
                <a:solidFill>
                  <a:srgbClr val="000099"/>
                </a:solidFill>
                <a:latin typeface="Comic Sans MS" pitchFamily="66" charset="0"/>
              </a:rPr>
              <a:t>                  2 quarks</a:t>
            </a:r>
          </a:p>
          <a:p>
            <a:pPr eaLnBrk="1" hangingPunct="1">
              <a:buFontTx/>
              <a:buNone/>
            </a:pPr>
            <a:endParaRPr lang="en-US" sz="2000" b="1" smtClean="0">
              <a:solidFill>
                <a:srgbClr val="000099"/>
              </a:solidFill>
              <a:latin typeface="Comic Sans MS" pitchFamily="66" charset="0"/>
            </a:endParaRPr>
          </a:p>
          <a:p>
            <a:pPr eaLnBrk="1" hangingPunct="1">
              <a:buClr>
                <a:srgbClr val="FF3300"/>
              </a:buClr>
              <a:buSzPct val="255000"/>
            </a:pPr>
            <a:r>
              <a:rPr lang="en-US" sz="2000" b="1" smtClean="0">
                <a:solidFill>
                  <a:srgbClr val="000099"/>
                </a:solidFill>
                <a:latin typeface="Comic Sans MS" pitchFamily="66" charset="0"/>
              </a:rPr>
              <a:t>Cuando un quark esta solo este siente una fuerza</a:t>
            </a:r>
          </a:p>
          <a:p>
            <a:pPr eaLnBrk="1" hangingPunct="1">
              <a:buFontTx/>
              <a:buNone/>
            </a:pPr>
            <a:r>
              <a:rPr lang="en-US" sz="2000" b="1" smtClean="0">
                <a:solidFill>
                  <a:srgbClr val="000099"/>
                </a:solidFill>
                <a:latin typeface="Comic Sans MS" pitchFamily="66" charset="0"/>
              </a:rPr>
              <a:t>Atractiva grande y cuando esta con otro esta</a:t>
            </a:r>
          </a:p>
          <a:p>
            <a:pPr eaLnBrk="1" hangingPunct="1">
              <a:buFontTx/>
              <a:buNone/>
            </a:pPr>
            <a:r>
              <a:rPr lang="en-US" sz="2000" b="1" smtClean="0">
                <a:solidFill>
                  <a:srgbClr val="000099"/>
                </a:solidFill>
                <a:latin typeface="Comic Sans MS" pitchFamily="66" charset="0"/>
              </a:rPr>
              <a:t>como libre.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93713" y="274638"/>
            <a:ext cx="7994650" cy="715962"/>
          </a:xfrm>
        </p:spPr>
        <p:txBody>
          <a:bodyPr/>
          <a:lstStyle/>
          <a:p>
            <a:pPr eaLnBrk="1" hangingPunct="1"/>
            <a:r>
              <a:rPr lang="en-US" sz="3600" b="1" u="sng" smtClean="0">
                <a:solidFill>
                  <a:srgbClr val="000099"/>
                </a:solidFill>
                <a:latin typeface="Comic Sans MS" pitchFamily="66" charset="0"/>
              </a:rPr>
              <a:t>Materia Conocida</a:t>
            </a:r>
          </a:p>
        </p:txBody>
      </p:sp>
      <p:sp>
        <p:nvSpPr>
          <p:cNvPr id="3076" name="Rectangle 3"/>
          <p:cNvSpPr>
            <a:spLocks noGrp="1" noChangeArrowheads="1"/>
          </p:cNvSpPr>
          <p:nvPr>
            <p:ph type="body" sz="half" idx="1"/>
          </p:nvPr>
        </p:nvSpPr>
        <p:spPr>
          <a:xfrm>
            <a:off x="533400" y="2895600"/>
            <a:ext cx="7391400" cy="1676400"/>
          </a:xfrm>
        </p:spPr>
        <p:txBody>
          <a:bodyPr/>
          <a:lstStyle/>
          <a:p>
            <a:pPr eaLnBrk="1" hangingPunct="1">
              <a:lnSpc>
                <a:spcPct val="90000"/>
              </a:lnSpc>
            </a:pPr>
            <a:r>
              <a:rPr lang="en-US" sz="2400" b="1" smtClean="0">
                <a:latin typeface="Comic Sans MS" pitchFamily="66" charset="0"/>
              </a:rPr>
              <a:t>Nuestro mundo está hecho solamente de tres constituyentes de la materia fundamentales. </a:t>
            </a:r>
          </a:p>
          <a:p>
            <a:pPr lvl="2" eaLnBrk="1" hangingPunct="1">
              <a:lnSpc>
                <a:spcPct val="90000"/>
              </a:lnSpc>
            </a:pPr>
            <a:r>
              <a:rPr lang="en-US" sz="1800" b="1" smtClean="0">
                <a:solidFill>
                  <a:srgbClr val="FF3300"/>
                </a:solidFill>
                <a:latin typeface="Comic Sans MS" pitchFamily="66" charset="0"/>
              </a:rPr>
              <a:t>up &amp; down quarks y el electron y neutrino</a:t>
            </a:r>
          </a:p>
          <a:p>
            <a:pPr lvl="2" eaLnBrk="1" hangingPunct="1">
              <a:lnSpc>
                <a:spcPct val="90000"/>
              </a:lnSpc>
              <a:buFontTx/>
              <a:buNone/>
            </a:pPr>
            <a:r>
              <a:rPr lang="en-US" b="1" smtClean="0">
                <a:solidFill>
                  <a:srgbClr val="FF3300"/>
                </a:solidFill>
              </a:rPr>
              <a:t>(Base de la tabla periodica de los elementos)</a:t>
            </a:r>
          </a:p>
          <a:p>
            <a:pPr lvl="2" eaLnBrk="1" hangingPunct="1">
              <a:lnSpc>
                <a:spcPct val="90000"/>
              </a:lnSpc>
              <a:buFontTx/>
              <a:buNone/>
            </a:pPr>
            <a:endParaRPr lang="en-US" sz="1800" smtClean="0"/>
          </a:p>
        </p:txBody>
      </p:sp>
      <p:sp>
        <p:nvSpPr>
          <p:cNvPr id="3077" name="Rectangle 4"/>
          <p:cNvSpPr>
            <a:spLocks noGrp="1" noChangeArrowheads="1"/>
          </p:cNvSpPr>
          <p:nvPr>
            <p:ph type="body" sz="half" idx="2"/>
          </p:nvPr>
        </p:nvSpPr>
        <p:spPr>
          <a:xfrm>
            <a:off x="609600" y="1066800"/>
            <a:ext cx="7543800" cy="1524000"/>
          </a:xfrm>
        </p:spPr>
        <p:txBody>
          <a:bodyPr/>
          <a:lstStyle/>
          <a:p>
            <a:pPr eaLnBrk="1" hangingPunct="1">
              <a:lnSpc>
                <a:spcPct val="90000"/>
              </a:lnSpc>
            </a:pPr>
            <a:r>
              <a:rPr lang="en-US" sz="2400" b="1" smtClean="0">
                <a:solidFill>
                  <a:srgbClr val="FF3300"/>
                </a:solidFill>
                <a:latin typeface="Comic Sans MS" pitchFamily="66" charset="0"/>
              </a:rPr>
              <a:t>Hasta el momento</a:t>
            </a:r>
            <a:r>
              <a:rPr lang="en-US" sz="2400" b="1" smtClean="0">
                <a:latin typeface="Comic Sans MS" pitchFamily="66" charset="0"/>
              </a:rPr>
              <a:t> se han identificando “”</a:t>
            </a:r>
            <a:r>
              <a:rPr lang="en-US" sz="2400" b="1" smtClean="0">
                <a:solidFill>
                  <a:srgbClr val="FF3300"/>
                </a:solidFill>
                <a:latin typeface="Comic Sans MS" pitchFamily="66" charset="0"/>
              </a:rPr>
              <a:t>12””</a:t>
            </a:r>
            <a:r>
              <a:rPr lang="en-US" sz="2400" b="1" smtClean="0">
                <a:latin typeface="Comic Sans MS" pitchFamily="66" charset="0"/>
              </a:rPr>
              <a:t> “building blocks” que son fundamentales constituyentes de la materia.</a:t>
            </a:r>
          </a:p>
          <a:p>
            <a:pPr eaLnBrk="1" hangingPunct="1">
              <a:lnSpc>
                <a:spcPct val="90000"/>
              </a:lnSpc>
            </a:pPr>
            <a:r>
              <a:rPr lang="en-US" sz="2400" b="1" smtClean="0">
                <a:solidFill>
                  <a:srgbClr val="CC0066"/>
                </a:solidFill>
                <a:latin typeface="Comic Sans MS" pitchFamily="66" charset="0"/>
              </a:rPr>
              <a:t>Es esta subdivisión infinita</a:t>
            </a:r>
            <a:r>
              <a:rPr lang="en-US" sz="2400" b="1" smtClean="0">
                <a:latin typeface="Comic Sans MS" pitchFamily="66" charset="0"/>
              </a:rPr>
              <a:t> ?  </a:t>
            </a:r>
            <a:r>
              <a:rPr lang="en-US" sz="2400" b="1" smtClean="0">
                <a:solidFill>
                  <a:srgbClr val="FF3300"/>
                </a:solidFill>
                <a:latin typeface="Comic Sans MS" pitchFamily="66" charset="0"/>
                <a:sym typeface="Wingdings" pitchFamily="2" charset="2"/>
              </a:rPr>
              <a:t></a:t>
            </a:r>
            <a:r>
              <a:rPr lang="en-US" sz="2400" b="1" smtClean="0">
                <a:latin typeface="Comic Sans MS" pitchFamily="66" charset="0"/>
                <a:sym typeface="Wingdings" pitchFamily="2" charset="2"/>
              </a:rPr>
              <a:t> </a:t>
            </a:r>
            <a:r>
              <a:rPr lang="en-US" sz="2400" b="1" smtClean="0">
                <a:solidFill>
                  <a:srgbClr val="008000"/>
                </a:solidFill>
                <a:latin typeface="Comic Sans MS" pitchFamily="66" charset="0"/>
                <a:sym typeface="Wingdings" pitchFamily="2" charset="2"/>
              </a:rPr>
              <a:t>NO</a:t>
            </a:r>
            <a:endParaRPr lang="en-US" sz="2400" b="1" smtClean="0">
              <a:solidFill>
                <a:srgbClr val="008000"/>
              </a:solidFill>
              <a:latin typeface="Comic Sans MS" pitchFamily="66" charset="0"/>
            </a:endParaRPr>
          </a:p>
        </p:txBody>
      </p:sp>
      <p:graphicFrame>
        <p:nvGraphicFramePr>
          <p:cNvPr id="3074" name="Object 5"/>
          <p:cNvGraphicFramePr>
            <a:graphicFrameLocks noChangeAspect="1"/>
          </p:cNvGraphicFramePr>
          <p:nvPr/>
        </p:nvGraphicFramePr>
        <p:xfrm>
          <a:off x="7239000" y="3657600"/>
          <a:ext cx="1219200" cy="2971800"/>
        </p:xfrm>
        <a:graphic>
          <a:graphicData uri="http://schemas.openxmlformats.org/presentationml/2006/ole">
            <p:oleObj spid="_x0000_s3074" name="Bitmap Image" r:id="rId4" imgW="676369" imgH="1523810" progId="Paint.Picture">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609600"/>
          </a:xfrm>
        </p:spPr>
        <p:txBody>
          <a:bodyPr/>
          <a:lstStyle/>
          <a:p>
            <a:pPr eaLnBrk="1" hangingPunct="1"/>
            <a:r>
              <a:rPr lang="en-US" sz="3600" b="1" smtClean="0">
                <a:solidFill>
                  <a:srgbClr val="FF3300"/>
                </a:solidFill>
                <a:latin typeface="Comic Sans MS" pitchFamily="66" charset="0"/>
              </a:rPr>
              <a:t>MATERIA</a:t>
            </a:r>
          </a:p>
        </p:txBody>
      </p:sp>
      <p:sp>
        <p:nvSpPr>
          <p:cNvPr id="28675" name="Rectangle 3"/>
          <p:cNvSpPr>
            <a:spLocks noGrp="1" noChangeArrowheads="1"/>
          </p:cNvSpPr>
          <p:nvPr>
            <p:ph type="body" idx="1"/>
          </p:nvPr>
        </p:nvSpPr>
        <p:spPr>
          <a:xfrm>
            <a:off x="304800" y="914400"/>
            <a:ext cx="8610600" cy="5562600"/>
          </a:xfrm>
        </p:spPr>
        <p:txBody>
          <a:bodyPr/>
          <a:lstStyle/>
          <a:p>
            <a:pPr eaLnBrk="1" hangingPunct="1"/>
            <a:r>
              <a:rPr lang="en-US" sz="2800" b="1" smtClean="0">
                <a:solidFill>
                  <a:srgbClr val="000099"/>
                </a:solidFill>
                <a:latin typeface="Comic Sans MS" pitchFamily="66" charset="0"/>
              </a:rPr>
              <a:t>Existen </a:t>
            </a:r>
            <a:r>
              <a:rPr lang="en-US" sz="2800" b="1" smtClean="0">
                <a:solidFill>
                  <a:srgbClr val="CC0066"/>
                </a:solidFill>
                <a:latin typeface="Comic Sans MS" pitchFamily="66" charset="0"/>
              </a:rPr>
              <a:t>3 generaciones o familias</a:t>
            </a:r>
            <a:r>
              <a:rPr lang="en-US" sz="2800" b="1" smtClean="0">
                <a:solidFill>
                  <a:srgbClr val="000099"/>
                </a:solidFill>
                <a:latin typeface="Comic Sans MS" pitchFamily="66" charset="0"/>
              </a:rPr>
              <a:t> de la materia.</a:t>
            </a:r>
          </a:p>
          <a:p>
            <a:pPr eaLnBrk="1" hangingPunct="1"/>
            <a:r>
              <a:rPr lang="en-US" sz="2800" b="1" smtClean="0">
                <a:solidFill>
                  <a:srgbClr val="000099"/>
                </a:solidFill>
                <a:latin typeface="Comic Sans MS" pitchFamily="66" charset="0"/>
              </a:rPr>
              <a:t>La naturaleza ha replicado los componentes de la primera Familia.</a:t>
            </a:r>
          </a:p>
          <a:p>
            <a:pPr eaLnBrk="1" hangingPunct="1"/>
            <a:r>
              <a:rPr lang="en-US" sz="2800" b="1" smtClean="0">
                <a:solidFill>
                  <a:srgbClr val="000099"/>
                </a:solidFill>
                <a:latin typeface="Comic Sans MS" pitchFamily="66" charset="0"/>
              </a:rPr>
              <a:t>Conocemos las 3 generaciones y no hay nada que indique la existencia de más sets de quarks y leptons, pero si se especula que pueden haber otros “building blocks” que son parte de la </a:t>
            </a:r>
            <a:r>
              <a:rPr lang="en-US" sz="2800" b="1" smtClean="0">
                <a:solidFill>
                  <a:srgbClr val="008000"/>
                </a:solidFill>
                <a:latin typeface="Comic Sans MS" pitchFamily="66" charset="0"/>
              </a:rPr>
              <a:t>materia obscura o  “dark matter”</a:t>
            </a:r>
          </a:p>
          <a:p>
            <a:pPr eaLnBrk="1" hangingPunct="1"/>
            <a:r>
              <a:rPr lang="en-US" sz="2800" b="1" smtClean="0">
                <a:solidFill>
                  <a:srgbClr val="000099"/>
                </a:solidFill>
                <a:latin typeface="Comic Sans MS" pitchFamily="66" charset="0"/>
              </a:rPr>
              <a:t>Toda la </a:t>
            </a:r>
            <a:r>
              <a:rPr lang="en-US" sz="2800" b="1" smtClean="0">
                <a:solidFill>
                  <a:srgbClr val="CC0066"/>
                </a:solidFill>
                <a:latin typeface="Comic Sans MS" pitchFamily="66" charset="0"/>
              </a:rPr>
              <a:t>materia visible</a:t>
            </a:r>
            <a:r>
              <a:rPr lang="en-US" sz="2800" b="1" smtClean="0">
                <a:solidFill>
                  <a:srgbClr val="000099"/>
                </a:solidFill>
                <a:latin typeface="Comic Sans MS" pitchFamily="66" charset="0"/>
              </a:rPr>
              <a:t> en el universo hoy día está hecha a base de la primera generación de materia.</a:t>
            </a:r>
            <a:r>
              <a:rPr lang="en-US" sz="310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sz="half" idx="1"/>
          </p:nvPr>
        </p:nvSpPr>
        <p:spPr>
          <a:xfrm>
            <a:off x="533400" y="152400"/>
            <a:ext cx="8229600" cy="533400"/>
          </a:xfrm>
        </p:spPr>
        <p:txBody>
          <a:bodyPr/>
          <a:lstStyle/>
          <a:p>
            <a:pPr algn="ctr" eaLnBrk="1" hangingPunct="1">
              <a:buFontTx/>
              <a:buNone/>
              <a:defRPr/>
            </a:pPr>
            <a:r>
              <a:rPr lang="en-US" b="1" u="sng" smtClean="0">
                <a:solidFill>
                  <a:srgbClr val="008000"/>
                </a:solidFill>
                <a:effectLst>
                  <a:outerShdw blurRad="38100" dist="38100" dir="2700000" algn="tl">
                    <a:srgbClr val="C0C0C0"/>
                  </a:outerShdw>
                </a:effectLst>
                <a:latin typeface="Comic Sans MS" pitchFamily="66" charset="0"/>
              </a:rPr>
              <a:t>GENERACIONES DE LA MATERIA</a:t>
            </a:r>
          </a:p>
        </p:txBody>
      </p:sp>
      <p:sp>
        <p:nvSpPr>
          <p:cNvPr id="29699" name="Rectangle 4"/>
          <p:cNvSpPr>
            <a:spLocks noGrp="1" noChangeArrowheads="1"/>
          </p:cNvSpPr>
          <p:nvPr>
            <p:ph type="body" sz="half" idx="2"/>
          </p:nvPr>
        </p:nvSpPr>
        <p:spPr>
          <a:xfrm>
            <a:off x="4648200" y="1905000"/>
            <a:ext cx="4033838" cy="4525963"/>
          </a:xfrm>
        </p:spPr>
        <p:txBody>
          <a:bodyPr/>
          <a:lstStyle/>
          <a:p>
            <a:pPr eaLnBrk="1" hangingPunct="1">
              <a:buFont typeface="Wingdings" pitchFamily="2" charset="2"/>
              <a:buChar char="à"/>
            </a:pPr>
            <a:r>
              <a:rPr lang="en-US" smtClean="0">
                <a:sym typeface="Wingdings" pitchFamily="2" charset="2"/>
              </a:rPr>
              <a:t>Quarks</a:t>
            </a:r>
          </a:p>
          <a:p>
            <a:pPr eaLnBrk="1" hangingPunct="1">
              <a:buFont typeface="Wingdings" pitchFamily="2" charset="2"/>
              <a:buNone/>
            </a:pPr>
            <a:r>
              <a:rPr lang="en-US" smtClean="0"/>
              <a:t>      2/3 |e</a:t>
            </a:r>
            <a:r>
              <a:rPr lang="en-US" baseline="30000" smtClean="0"/>
              <a:t>-</a:t>
            </a:r>
            <a:r>
              <a:rPr lang="en-US" smtClean="0"/>
              <a:t>|</a:t>
            </a:r>
          </a:p>
          <a:p>
            <a:pPr eaLnBrk="1" hangingPunct="1">
              <a:buFont typeface="Wingdings" pitchFamily="2" charset="2"/>
              <a:buNone/>
            </a:pPr>
            <a:r>
              <a:rPr lang="en-US" smtClean="0"/>
              <a:t>     -1/3 |e</a:t>
            </a:r>
            <a:r>
              <a:rPr lang="en-US" baseline="30000" smtClean="0"/>
              <a:t>-</a:t>
            </a:r>
            <a:r>
              <a:rPr lang="en-US" smtClean="0"/>
              <a:t>|</a:t>
            </a:r>
          </a:p>
          <a:p>
            <a:pPr eaLnBrk="1" hangingPunct="1">
              <a:buFont typeface="Wingdings" pitchFamily="2" charset="2"/>
              <a:buChar char="à"/>
            </a:pPr>
            <a:r>
              <a:rPr lang="en-US" smtClean="0"/>
              <a:t>Neutrinos</a:t>
            </a:r>
          </a:p>
          <a:p>
            <a:pPr eaLnBrk="1" hangingPunct="1">
              <a:buFont typeface="Wingdings" pitchFamily="2" charset="2"/>
              <a:buNone/>
            </a:pPr>
            <a:r>
              <a:rPr lang="en-US" smtClean="0"/>
              <a:t>      0 |e</a:t>
            </a:r>
            <a:r>
              <a:rPr lang="en-US" baseline="30000" smtClean="0"/>
              <a:t>-</a:t>
            </a:r>
            <a:r>
              <a:rPr lang="en-US" smtClean="0"/>
              <a:t>|</a:t>
            </a:r>
          </a:p>
          <a:p>
            <a:pPr eaLnBrk="1" hangingPunct="1">
              <a:buFont typeface="Wingdings" pitchFamily="2" charset="2"/>
              <a:buChar char="à"/>
            </a:pPr>
            <a:r>
              <a:rPr lang="en-US" smtClean="0"/>
              <a:t>Leptons </a:t>
            </a:r>
          </a:p>
          <a:p>
            <a:pPr eaLnBrk="1" hangingPunct="1">
              <a:buFont typeface="Wingdings" pitchFamily="2" charset="2"/>
              <a:buNone/>
            </a:pPr>
            <a:r>
              <a:rPr lang="en-US" smtClean="0"/>
              <a:t>     -1 |e</a:t>
            </a:r>
            <a:r>
              <a:rPr lang="en-US" baseline="30000" smtClean="0"/>
              <a:t>-</a:t>
            </a:r>
            <a:r>
              <a:rPr lang="en-US" smtClean="0"/>
              <a:t>|</a:t>
            </a:r>
          </a:p>
          <a:p>
            <a:pPr eaLnBrk="1" hangingPunct="1">
              <a:buFont typeface="Wingdings" pitchFamily="2" charset="2"/>
              <a:buChar char="à"/>
            </a:pPr>
            <a:endParaRPr lang="en-US" smtClean="0"/>
          </a:p>
        </p:txBody>
      </p:sp>
      <p:pic>
        <p:nvPicPr>
          <p:cNvPr id="29700" name="Picture 5" descr="generations"/>
          <p:cNvPicPr>
            <a:picLocks noChangeAspect="1" noChangeArrowheads="1"/>
          </p:cNvPicPr>
          <p:nvPr/>
        </p:nvPicPr>
        <p:blipFill>
          <a:blip r:embed="rId2" cstate="print"/>
          <a:srcRect/>
          <a:stretch>
            <a:fillRect/>
          </a:stretch>
        </p:blipFill>
        <p:spPr bwMode="auto">
          <a:xfrm>
            <a:off x="304800" y="1828800"/>
            <a:ext cx="4038600" cy="4495800"/>
          </a:xfrm>
          <a:prstGeom prst="rect">
            <a:avLst/>
          </a:prstGeom>
          <a:noFill/>
          <a:ln w="9525">
            <a:noFill/>
            <a:miter lim="800000"/>
            <a:headEnd/>
            <a:tailEnd/>
          </a:ln>
        </p:spPr>
      </p:pic>
      <p:sp>
        <p:nvSpPr>
          <p:cNvPr id="29701" name="Text Box 7"/>
          <p:cNvSpPr txBox="1">
            <a:spLocks noChangeArrowheads="1"/>
          </p:cNvSpPr>
          <p:nvPr/>
        </p:nvSpPr>
        <p:spPr bwMode="auto">
          <a:xfrm>
            <a:off x="5486400" y="1071563"/>
            <a:ext cx="2676525" cy="641350"/>
          </a:xfrm>
          <a:prstGeom prst="rect">
            <a:avLst/>
          </a:prstGeom>
          <a:noFill/>
          <a:ln w="9525">
            <a:noFill/>
            <a:miter lim="800000"/>
            <a:headEnd/>
            <a:tailEnd/>
          </a:ln>
        </p:spPr>
        <p:txBody>
          <a:bodyPr wrap="none">
            <a:spAutoFit/>
          </a:bodyPr>
          <a:lstStyle/>
          <a:p>
            <a:r>
              <a:rPr lang="en-US" b="1" u="sng">
                <a:solidFill>
                  <a:srgbClr val="FF3300"/>
                </a:solidFill>
                <a:latin typeface="Comic Sans MS" pitchFamily="66" charset="0"/>
              </a:rPr>
              <a:t>Carga electrica</a:t>
            </a:r>
          </a:p>
          <a:p>
            <a:r>
              <a:rPr lang="en-US" b="1" u="sng">
                <a:solidFill>
                  <a:srgbClr val="FF3300"/>
                </a:solidFill>
                <a:latin typeface="Comic Sans MS" pitchFamily="66" charset="0"/>
              </a:rPr>
              <a:t>e- = - 1.60 x 10</a:t>
            </a:r>
            <a:r>
              <a:rPr lang="en-US" b="1" u="sng" baseline="30000">
                <a:solidFill>
                  <a:srgbClr val="FF3300"/>
                </a:solidFill>
                <a:latin typeface="Comic Sans MS" pitchFamily="66" charset="0"/>
              </a:rPr>
              <a:t>-19</a:t>
            </a:r>
            <a:r>
              <a:rPr lang="en-US" b="1" u="sng">
                <a:solidFill>
                  <a:srgbClr val="FF3300"/>
                </a:solidFill>
                <a:latin typeface="Comic Sans MS" pitchFamily="66" charset="0"/>
              </a:rPr>
              <a:t> 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43" name="Group 23"/>
          <p:cNvGraphicFramePr>
            <a:graphicFrameLocks noGrp="1"/>
          </p:cNvGraphicFramePr>
          <p:nvPr/>
        </p:nvGraphicFramePr>
        <p:xfrm>
          <a:off x="0" y="2332038"/>
          <a:ext cx="207963" cy="457200"/>
        </p:xfrm>
        <a:graphic>
          <a:graphicData uri="http://schemas.openxmlformats.org/drawingml/2006/table">
            <a:tbl>
              <a:tblPr/>
              <a:tblGrid>
                <a:gridCol w="208280"/>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 </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30724" name="Picture 26" descr="01-0451d"/>
          <p:cNvPicPr>
            <a:picLocks noChangeAspect="1" noChangeArrowheads="1"/>
          </p:cNvPicPr>
          <p:nvPr/>
        </p:nvPicPr>
        <p:blipFill>
          <a:blip r:embed="rId2" cstate="print"/>
          <a:srcRect/>
          <a:stretch>
            <a:fillRect/>
          </a:stretch>
        </p:blipFill>
        <p:spPr bwMode="auto">
          <a:xfrm>
            <a:off x="1752600" y="0"/>
            <a:ext cx="5715000" cy="65341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868362"/>
          </a:xfrm>
        </p:spPr>
        <p:txBody>
          <a:bodyPr/>
          <a:lstStyle/>
          <a:p>
            <a:pPr eaLnBrk="1" hangingPunct="1"/>
            <a:r>
              <a:rPr lang="en-US" sz="3600" b="1" smtClean="0">
                <a:solidFill>
                  <a:srgbClr val="CC0066"/>
                </a:solidFill>
                <a:latin typeface="Comic Sans MS" pitchFamily="66" charset="0"/>
              </a:rPr>
              <a:t>QUARKS y ANTIQUARKS</a:t>
            </a:r>
          </a:p>
        </p:txBody>
      </p:sp>
      <p:sp>
        <p:nvSpPr>
          <p:cNvPr id="31747" name="Rectangle 3"/>
          <p:cNvSpPr>
            <a:spLocks noGrp="1" noChangeArrowheads="1"/>
          </p:cNvSpPr>
          <p:nvPr>
            <p:ph type="body" sz="half" idx="1"/>
          </p:nvPr>
        </p:nvSpPr>
        <p:spPr>
          <a:xfrm>
            <a:off x="457200" y="1600200"/>
            <a:ext cx="5181600" cy="3505200"/>
          </a:xfrm>
        </p:spPr>
        <p:txBody>
          <a:bodyPr/>
          <a:lstStyle/>
          <a:p>
            <a:pPr eaLnBrk="1" hangingPunct="1"/>
            <a:r>
              <a:rPr lang="en-US" sz="2400" smtClean="0"/>
              <a:t> </a:t>
            </a:r>
            <a:r>
              <a:rPr lang="en-US" sz="2400" b="1" smtClean="0">
                <a:solidFill>
                  <a:srgbClr val="0099FF"/>
                </a:solidFill>
                <a:latin typeface="Comic Sans MS" pitchFamily="66" charset="0"/>
              </a:rPr>
              <a:t>Los quarks tienen carga de (2/3) y (-1/3)</a:t>
            </a:r>
            <a:r>
              <a:rPr lang="en-US" sz="2400" b="1" smtClean="0">
                <a:latin typeface="Comic Sans MS" pitchFamily="66" charset="0"/>
              </a:rPr>
              <a:t> </a:t>
            </a:r>
          </a:p>
          <a:p>
            <a:pPr eaLnBrk="1" hangingPunct="1"/>
            <a:r>
              <a:rPr lang="en-US" sz="2400" b="1" smtClean="0">
                <a:solidFill>
                  <a:srgbClr val="008000"/>
                </a:solidFill>
                <a:latin typeface="Comic Sans MS" pitchFamily="66" charset="0"/>
              </a:rPr>
              <a:t>Los antiquarks tienen carga de (-2/3) y (1/3)</a:t>
            </a:r>
          </a:p>
          <a:p>
            <a:pPr eaLnBrk="1" hangingPunct="1"/>
            <a:r>
              <a:rPr lang="en-US" sz="2400" b="1" smtClean="0">
                <a:latin typeface="Comic Sans MS" pitchFamily="66" charset="0"/>
              </a:rPr>
              <a:t>Se categorizan por sabores,</a:t>
            </a:r>
          </a:p>
          <a:p>
            <a:pPr eaLnBrk="1" hangingPunct="1">
              <a:buFontTx/>
              <a:buNone/>
            </a:pPr>
            <a:r>
              <a:rPr lang="en-US" sz="2400" b="1" smtClean="0">
                <a:latin typeface="Comic Sans MS" pitchFamily="66" charset="0"/>
              </a:rPr>
              <a:t>   cada </a:t>
            </a:r>
            <a:r>
              <a:rPr lang="en-US" sz="2400" b="1" smtClean="0">
                <a:solidFill>
                  <a:srgbClr val="FF3300"/>
                </a:solidFill>
                <a:latin typeface="Comic Sans MS" pitchFamily="66" charset="0"/>
              </a:rPr>
              <a:t>quark</a:t>
            </a:r>
            <a:r>
              <a:rPr lang="en-US" sz="2400" b="1" smtClean="0">
                <a:latin typeface="Comic Sans MS" pitchFamily="66" charset="0"/>
              </a:rPr>
              <a:t> es un </a:t>
            </a:r>
            <a:r>
              <a:rPr lang="en-US" sz="2400" b="1" smtClean="0">
                <a:solidFill>
                  <a:srgbClr val="FF3300"/>
                </a:solidFill>
                <a:latin typeface="Comic Sans MS" pitchFamily="66" charset="0"/>
              </a:rPr>
              <a:t>sabor</a:t>
            </a:r>
            <a:r>
              <a:rPr lang="en-US" sz="2400" b="1" smtClean="0">
                <a:latin typeface="Comic Sans MS" pitchFamily="66" charset="0"/>
              </a:rPr>
              <a:t>.</a:t>
            </a:r>
          </a:p>
          <a:p>
            <a:pPr eaLnBrk="1" hangingPunct="1"/>
            <a:r>
              <a:rPr lang="en-US" sz="2400" b="1" smtClean="0">
                <a:latin typeface="Comic Sans MS" pitchFamily="66" charset="0"/>
              </a:rPr>
              <a:t> cada </a:t>
            </a:r>
            <a:r>
              <a:rPr lang="en-US" sz="2400" b="1" smtClean="0">
                <a:solidFill>
                  <a:srgbClr val="FF3300"/>
                </a:solidFill>
                <a:latin typeface="Comic Sans MS" pitchFamily="66" charset="0"/>
              </a:rPr>
              <a:t>antiquark</a:t>
            </a:r>
            <a:r>
              <a:rPr lang="en-US" sz="2400" b="1" smtClean="0">
                <a:latin typeface="Comic Sans MS" pitchFamily="66" charset="0"/>
              </a:rPr>
              <a:t> es un</a:t>
            </a:r>
          </a:p>
          <a:p>
            <a:pPr eaLnBrk="1" hangingPunct="1">
              <a:buFontTx/>
              <a:buNone/>
            </a:pPr>
            <a:r>
              <a:rPr lang="en-US" sz="2400" b="1" smtClean="0">
                <a:solidFill>
                  <a:srgbClr val="FF3300"/>
                </a:solidFill>
                <a:latin typeface="Comic Sans MS" pitchFamily="66" charset="0"/>
              </a:rPr>
              <a:t>    anti-sabor</a:t>
            </a:r>
            <a:endParaRPr lang="en-US" sz="2400" b="1" smtClean="0">
              <a:latin typeface="Comic Sans MS" pitchFamily="66" charset="0"/>
            </a:endParaRPr>
          </a:p>
          <a:p>
            <a:pPr eaLnBrk="1" hangingPunct="1">
              <a:buFontTx/>
              <a:buNone/>
            </a:pPr>
            <a:endParaRPr lang="en-US" sz="2400" smtClean="0"/>
          </a:p>
        </p:txBody>
      </p:sp>
      <p:pic>
        <p:nvPicPr>
          <p:cNvPr id="31748" name="Picture 5"/>
          <p:cNvPicPr>
            <a:picLocks noChangeAspect="1" noChangeArrowheads="1"/>
          </p:cNvPicPr>
          <p:nvPr/>
        </p:nvPicPr>
        <p:blipFill>
          <a:blip r:embed="rId2" cstate="print"/>
          <a:srcRect/>
          <a:stretch>
            <a:fillRect/>
          </a:stretch>
        </p:blipFill>
        <p:spPr bwMode="auto">
          <a:xfrm>
            <a:off x="5456238" y="1524000"/>
            <a:ext cx="351155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pPr eaLnBrk="1" hangingPunct="1"/>
            <a:r>
              <a:rPr lang="en-US" sz="3600" b="1" u="sng" smtClean="0">
                <a:solidFill>
                  <a:srgbClr val="000099"/>
                </a:solidFill>
                <a:latin typeface="Comic Sans MS" pitchFamily="66" charset="0"/>
              </a:rPr>
              <a:t>Los Quarks tienen Carge de Color</a:t>
            </a:r>
          </a:p>
        </p:txBody>
      </p:sp>
      <p:pic>
        <p:nvPicPr>
          <p:cNvPr id="32771" name="Picture 5" descr="color_anti"/>
          <p:cNvPicPr>
            <a:picLocks noChangeAspect="1" noChangeArrowheads="1"/>
          </p:cNvPicPr>
          <p:nvPr/>
        </p:nvPicPr>
        <p:blipFill>
          <a:blip r:embed="rId2" cstate="print"/>
          <a:srcRect/>
          <a:stretch>
            <a:fillRect/>
          </a:stretch>
        </p:blipFill>
        <p:spPr bwMode="auto">
          <a:xfrm>
            <a:off x="3886200" y="4648200"/>
            <a:ext cx="4813300" cy="1346200"/>
          </a:xfrm>
          <a:prstGeom prst="rect">
            <a:avLst/>
          </a:prstGeom>
          <a:noFill/>
          <a:ln w="9525">
            <a:noFill/>
            <a:miter lim="800000"/>
            <a:headEnd/>
            <a:tailEnd/>
          </a:ln>
        </p:spPr>
      </p:pic>
      <p:pic>
        <p:nvPicPr>
          <p:cNvPr id="32772" name="Picture 6" descr="color_carry"/>
          <p:cNvPicPr>
            <a:picLocks noChangeAspect="1" noChangeArrowheads="1"/>
          </p:cNvPicPr>
          <p:nvPr/>
        </p:nvPicPr>
        <p:blipFill>
          <a:blip r:embed="rId3" cstate="print"/>
          <a:srcRect/>
          <a:stretch>
            <a:fillRect/>
          </a:stretch>
        </p:blipFill>
        <p:spPr bwMode="auto">
          <a:xfrm>
            <a:off x="990600" y="1524000"/>
            <a:ext cx="2286000" cy="2540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0"/>
            <a:ext cx="7772400" cy="685800"/>
          </a:xfrm>
        </p:spPr>
        <p:txBody>
          <a:bodyPr/>
          <a:lstStyle/>
          <a:p>
            <a:pPr eaLnBrk="1" hangingPunct="1"/>
            <a:r>
              <a:rPr lang="en-US" sz="3600" b="1" smtClean="0">
                <a:solidFill>
                  <a:srgbClr val="FF3300"/>
                </a:solidFill>
                <a:latin typeface="Comic Sans MS" pitchFamily="66" charset="0"/>
              </a:rPr>
              <a:t>BARIONES</a:t>
            </a:r>
          </a:p>
        </p:txBody>
      </p:sp>
      <p:sp>
        <p:nvSpPr>
          <p:cNvPr id="33795" name="Rectangle 3"/>
          <p:cNvSpPr>
            <a:spLocks noGrp="1" noChangeArrowheads="1"/>
          </p:cNvSpPr>
          <p:nvPr>
            <p:ph type="body" idx="1"/>
          </p:nvPr>
        </p:nvSpPr>
        <p:spPr>
          <a:xfrm>
            <a:off x="685800" y="1066800"/>
            <a:ext cx="8153400" cy="3124200"/>
          </a:xfrm>
        </p:spPr>
        <p:txBody>
          <a:bodyPr/>
          <a:lstStyle/>
          <a:p>
            <a:pPr eaLnBrk="1" hangingPunct="1"/>
            <a:r>
              <a:rPr lang="en-US" sz="2400" b="1" smtClean="0">
                <a:solidFill>
                  <a:srgbClr val="000099"/>
                </a:solidFill>
                <a:latin typeface="Comic Sans MS" pitchFamily="66" charset="0"/>
              </a:rPr>
              <a:t>Son un tipo HADRON compuesto de 3 quarks o 3 antiquarks.</a:t>
            </a:r>
          </a:p>
          <a:p>
            <a:pPr eaLnBrk="1" hangingPunct="1"/>
            <a:r>
              <a:rPr lang="en-US" sz="2400" b="1" smtClean="0">
                <a:solidFill>
                  <a:srgbClr val="000099"/>
                </a:solidFill>
                <a:latin typeface="Comic Sans MS" pitchFamily="66" charset="0"/>
              </a:rPr>
              <a:t>Los protones se hacen de (uud)</a:t>
            </a:r>
          </a:p>
          <a:p>
            <a:pPr eaLnBrk="1" hangingPunct="1"/>
            <a:r>
              <a:rPr lang="en-US" sz="2400" b="1" smtClean="0">
                <a:solidFill>
                  <a:srgbClr val="000099"/>
                </a:solidFill>
                <a:latin typeface="Comic Sans MS" pitchFamily="66" charset="0"/>
              </a:rPr>
              <a:t>Los neutrones se hacen de (ddu)</a:t>
            </a:r>
          </a:p>
          <a:p>
            <a:pPr eaLnBrk="1" hangingPunct="1">
              <a:buFontTx/>
              <a:buNone/>
            </a:pPr>
            <a:r>
              <a:rPr lang="en-US" sz="3600" smtClean="0"/>
              <a:t>	   Protones =(2/3 +2/3 + -1/3) = +1</a:t>
            </a:r>
          </a:p>
          <a:p>
            <a:pPr eaLnBrk="1" hangingPunct="1">
              <a:buFontTx/>
              <a:buNone/>
            </a:pPr>
            <a:r>
              <a:rPr lang="en-US" sz="3600" smtClean="0"/>
              <a:t>	   Neutrones=(-1/3+ -1/3 +2/3)= 0</a:t>
            </a:r>
            <a:endParaRPr lang="en-US" sz="2800" smtClean="0"/>
          </a:p>
        </p:txBody>
      </p:sp>
      <p:pic>
        <p:nvPicPr>
          <p:cNvPr id="33796" name="Picture 5" descr="baryons_72">
            <a:hlinkClick r:id="rId2"/>
          </p:cNvPr>
          <p:cNvPicPr>
            <a:picLocks noChangeAspect="1" noChangeArrowheads="1"/>
          </p:cNvPicPr>
          <p:nvPr/>
        </p:nvPicPr>
        <p:blipFill>
          <a:blip r:embed="rId3" cstate="print"/>
          <a:srcRect/>
          <a:stretch>
            <a:fillRect/>
          </a:stretch>
        </p:blipFill>
        <p:spPr bwMode="auto">
          <a:xfrm>
            <a:off x="3810000" y="4038600"/>
            <a:ext cx="4953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title"/>
          </p:nvPr>
        </p:nvSpPr>
        <p:spPr>
          <a:xfrm>
            <a:off x="914400" y="152400"/>
            <a:ext cx="7772400" cy="609600"/>
          </a:xfrm>
        </p:spPr>
        <p:txBody>
          <a:bodyPr/>
          <a:lstStyle/>
          <a:p>
            <a:pPr eaLnBrk="1" hangingPunct="1"/>
            <a:r>
              <a:rPr lang="en-US" sz="3200" b="1" smtClean="0">
                <a:solidFill>
                  <a:srgbClr val="FF3300"/>
                </a:solidFill>
                <a:latin typeface="Comic Sans MS" pitchFamily="66" charset="0"/>
              </a:rPr>
              <a:t>MESONES</a:t>
            </a:r>
          </a:p>
        </p:txBody>
      </p:sp>
      <p:sp>
        <p:nvSpPr>
          <p:cNvPr id="4100" name="Rectangle 7"/>
          <p:cNvSpPr>
            <a:spLocks noGrp="1" noChangeArrowheads="1"/>
          </p:cNvSpPr>
          <p:nvPr>
            <p:ph type="body" sz="half" idx="1"/>
          </p:nvPr>
        </p:nvSpPr>
        <p:spPr>
          <a:xfrm>
            <a:off x="457200" y="1447800"/>
            <a:ext cx="8382000" cy="4648200"/>
          </a:xfrm>
        </p:spPr>
        <p:txBody>
          <a:bodyPr/>
          <a:lstStyle/>
          <a:p>
            <a:pPr eaLnBrk="1" hangingPunct="1">
              <a:buFont typeface="Wingdings" pitchFamily="2" charset="2"/>
              <a:buChar char="à"/>
            </a:pPr>
            <a:r>
              <a:rPr lang="en-US" sz="2400" b="1" smtClean="0">
                <a:solidFill>
                  <a:srgbClr val="0099FF"/>
                </a:solidFill>
                <a:latin typeface="Comic Sans MS" pitchFamily="66" charset="0"/>
                <a:sym typeface="Wingdings" pitchFamily="2" charset="2"/>
              </a:rPr>
              <a:t>Tipos de mesones:</a:t>
            </a:r>
          </a:p>
          <a:p>
            <a:pPr eaLnBrk="1" hangingPunct="1">
              <a:buFont typeface="Wingdings" pitchFamily="2" charset="2"/>
              <a:buNone/>
            </a:pPr>
            <a:r>
              <a:rPr lang="en-US" sz="2400" b="1" smtClean="0">
                <a:solidFill>
                  <a:srgbClr val="0099FF"/>
                </a:solidFill>
                <a:latin typeface="Comic Sans MS" pitchFamily="66" charset="0"/>
              </a:rPr>
              <a:t>		* pion</a:t>
            </a:r>
          </a:p>
          <a:p>
            <a:pPr eaLnBrk="1" hangingPunct="1">
              <a:buFont typeface="Wingdings" pitchFamily="2" charset="2"/>
              <a:buNone/>
            </a:pPr>
            <a:r>
              <a:rPr lang="en-US" sz="2400" b="1" smtClean="0">
                <a:solidFill>
                  <a:srgbClr val="0099FF"/>
                </a:solidFill>
                <a:latin typeface="Comic Sans MS" pitchFamily="66" charset="0"/>
              </a:rPr>
              <a:t>		* kaon</a:t>
            </a:r>
          </a:p>
          <a:p>
            <a:pPr eaLnBrk="1" hangingPunct="1">
              <a:buFont typeface="Wingdings" pitchFamily="2" charset="2"/>
              <a:buNone/>
            </a:pPr>
            <a:r>
              <a:rPr lang="en-US" sz="2400" b="1" smtClean="0">
                <a:solidFill>
                  <a:srgbClr val="0099FF"/>
                </a:solidFill>
                <a:latin typeface="Comic Sans MS" pitchFamily="66" charset="0"/>
              </a:rPr>
              <a:t>  		* rho</a:t>
            </a:r>
          </a:p>
          <a:p>
            <a:pPr eaLnBrk="1" hangingPunct="1">
              <a:buFont typeface="Wingdings" pitchFamily="2" charset="2"/>
              <a:buNone/>
            </a:pPr>
            <a:r>
              <a:rPr lang="en-US" sz="2400" b="1" smtClean="0">
                <a:solidFill>
                  <a:srgbClr val="0099FF"/>
                </a:solidFill>
                <a:latin typeface="Comic Sans MS" pitchFamily="66" charset="0"/>
              </a:rPr>
              <a:t>		* B-zero</a:t>
            </a:r>
          </a:p>
          <a:p>
            <a:pPr eaLnBrk="1" hangingPunct="1">
              <a:buFont typeface="Wingdings" pitchFamily="2" charset="2"/>
              <a:buNone/>
            </a:pPr>
            <a:r>
              <a:rPr lang="en-US" sz="2400" b="1" smtClean="0">
                <a:solidFill>
                  <a:srgbClr val="0099FF"/>
                </a:solidFill>
                <a:latin typeface="Comic Sans MS" pitchFamily="66" charset="0"/>
              </a:rPr>
              <a:t>		* eta-c</a:t>
            </a:r>
          </a:p>
          <a:p>
            <a:pPr eaLnBrk="1" hangingPunct="1">
              <a:buFont typeface="Wingdings" pitchFamily="2" charset="2"/>
              <a:buNone/>
            </a:pPr>
            <a:endParaRPr lang="en-US" sz="2400" b="1" smtClean="0">
              <a:solidFill>
                <a:srgbClr val="0099FF"/>
              </a:solidFill>
              <a:latin typeface="Comic Sans MS" pitchFamily="66" charset="0"/>
            </a:endParaRPr>
          </a:p>
          <a:p>
            <a:pPr eaLnBrk="1" hangingPunct="1">
              <a:buFont typeface="Wingdings" pitchFamily="2" charset="2"/>
              <a:buChar char="à"/>
            </a:pPr>
            <a:r>
              <a:rPr lang="en-US" sz="2400" b="1" smtClean="0">
                <a:solidFill>
                  <a:srgbClr val="0099FF"/>
                </a:solidFill>
                <a:latin typeface="Comic Sans MS" pitchFamily="66" charset="0"/>
              </a:rPr>
              <a:t>Hay alrededor de 140 tipos de mesones.</a:t>
            </a:r>
          </a:p>
          <a:p>
            <a:pPr eaLnBrk="1" hangingPunct="1">
              <a:buFont typeface="Wingdings" pitchFamily="2" charset="2"/>
              <a:buChar char="à"/>
            </a:pPr>
            <a:r>
              <a:rPr lang="en-US" sz="2400" b="1" smtClean="0">
                <a:solidFill>
                  <a:srgbClr val="0099FF"/>
                </a:solidFill>
                <a:latin typeface="Comic Sans MS" pitchFamily="66" charset="0"/>
              </a:rPr>
              <a:t>Los mesones se hacen de un quark y un antiquark</a:t>
            </a:r>
            <a:r>
              <a:rPr lang="en-US" smtClean="0"/>
              <a:t>.</a:t>
            </a:r>
          </a:p>
          <a:p>
            <a:pPr eaLnBrk="1" hangingPunct="1">
              <a:buFont typeface="Wingdings" pitchFamily="2" charset="2"/>
              <a:buChar char="à"/>
            </a:pPr>
            <a:endParaRPr lang="en-US" smtClean="0"/>
          </a:p>
        </p:txBody>
      </p:sp>
      <p:graphicFrame>
        <p:nvGraphicFramePr>
          <p:cNvPr id="4098" name="Object 3"/>
          <p:cNvGraphicFramePr>
            <a:graphicFrameLocks noChangeAspect="1"/>
          </p:cNvGraphicFramePr>
          <p:nvPr>
            <p:ph idx="4294967295"/>
          </p:nvPr>
        </p:nvGraphicFramePr>
        <p:xfrm>
          <a:off x="4267200" y="762000"/>
          <a:ext cx="4876800" cy="3657600"/>
        </p:xfrm>
        <a:graphic>
          <a:graphicData uri="http://schemas.openxmlformats.org/presentationml/2006/ole">
            <p:oleObj spid="_x0000_s4098" name="Bitmap Image" r:id="rId3" imgW="2495238" imgH="2095793" progId="Paint.Picture">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304800"/>
            <a:ext cx="8991600" cy="914400"/>
          </a:xfrm>
        </p:spPr>
        <p:txBody>
          <a:bodyPr/>
          <a:lstStyle/>
          <a:p>
            <a:pPr eaLnBrk="1" hangingPunct="1"/>
            <a:r>
              <a:rPr lang="en-US" sz="3200" b="1" smtClean="0">
                <a:solidFill>
                  <a:srgbClr val="CC0066"/>
                </a:solidFill>
                <a:latin typeface="Comic Sans MS" pitchFamily="66" charset="0"/>
              </a:rPr>
              <a:t>PARTICULAS Y ANTIPARTICULAS</a:t>
            </a:r>
          </a:p>
        </p:txBody>
      </p:sp>
      <p:sp>
        <p:nvSpPr>
          <p:cNvPr id="34819" name="Rectangle 3"/>
          <p:cNvSpPr>
            <a:spLocks noGrp="1" noChangeArrowheads="1"/>
          </p:cNvSpPr>
          <p:nvPr>
            <p:ph type="body" idx="1"/>
          </p:nvPr>
        </p:nvSpPr>
        <p:spPr>
          <a:xfrm>
            <a:off x="304800" y="1143000"/>
            <a:ext cx="8610600" cy="5486400"/>
          </a:xfrm>
        </p:spPr>
        <p:txBody>
          <a:bodyPr/>
          <a:lstStyle/>
          <a:p>
            <a:pPr eaLnBrk="1" hangingPunct="1"/>
            <a:r>
              <a:rPr lang="en-US" sz="2400" b="1" smtClean="0">
                <a:solidFill>
                  <a:srgbClr val="000099"/>
                </a:solidFill>
                <a:latin typeface="Comic Sans MS" pitchFamily="66" charset="0"/>
              </a:rPr>
              <a:t>Las antimateria existe tanto como la materia.</a:t>
            </a:r>
            <a:endParaRPr lang="en-US" sz="2000" b="1" smtClean="0">
              <a:solidFill>
                <a:srgbClr val="000099"/>
              </a:solidFill>
              <a:latin typeface="Comic Sans MS" pitchFamily="66" charset="0"/>
            </a:endParaRPr>
          </a:p>
          <a:p>
            <a:pPr eaLnBrk="1" hangingPunct="1">
              <a:buFontTx/>
              <a:buNone/>
            </a:pPr>
            <a:r>
              <a:rPr lang="en-US" sz="2000" b="1" smtClean="0">
                <a:solidFill>
                  <a:srgbClr val="000099"/>
                </a:solidFill>
                <a:latin typeface="Comic Sans MS" pitchFamily="66" charset="0"/>
              </a:rPr>
              <a:t>   (en el universo hay una descompensación de materia y</a:t>
            </a:r>
          </a:p>
          <a:p>
            <a:pPr eaLnBrk="1" hangingPunct="1">
              <a:buFontTx/>
              <a:buNone/>
            </a:pPr>
            <a:r>
              <a:rPr lang="en-US" sz="2000" b="1" smtClean="0">
                <a:solidFill>
                  <a:srgbClr val="000099"/>
                </a:solidFill>
                <a:latin typeface="Comic Sans MS" pitchFamily="66" charset="0"/>
              </a:rPr>
              <a:t>   anti-materia. No se sabe el por que)</a:t>
            </a:r>
          </a:p>
          <a:p>
            <a:pPr eaLnBrk="1" hangingPunct="1"/>
            <a:r>
              <a:rPr lang="en-US" sz="2000" b="1" smtClean="0">
                <a:solidFill>
                  <a:srgbClr val="000099"/>
                </a:solidFill>
                <a:latin typeface="Comic Sans MS" pitchFamily="66" charset="0"/>
              </a:rPr>
              <a:t>Cada partícula tiene su antipartícula correspondiente. </a:t>
            </a:r>
          </a:p>
          <a:p>
            <a:pPr eaLnBrk="1" hangingPunct="1"/>
            <a:r>
              <a:rPr lang="en-US" sz="2000" b="1" smtClean="0">
                <a:solidFill>
                  <a:srgbClr val="000099"/>
                </a:solidFill>
                <a:latin typeface="Comic Sans MS" pitchFamily="66" charset="0"/>
              </a:rPr>
              <a:t>En el caso de los quarks, antiquarks son su antipartícula.</a:t>
            </a:r>
          </a:p>
          <a:p>
            <a:pPr eaLnBrk="1" hangingPunct="1"/>
            <a:r>
              <a:rPr lang="en-US" sz="2000" b="1" smtClean="0">
                <a:solidFill>
                  <a:srgbClr val="000099"/>
                </a:solidFill>
                <a:latin typeface="Comic Sans MS" pitchFamily="66" charset="0"/>
              </a:rPr>
              <a:t>La partícula y la antipartícula:</a:t>
            </a:r>
          </a:p>
          <a:p>
            <a:pPr eaLnBrk="1" hangingPunct="1">
              <a:buFontTx/>
              <a:buNone/>
            </a:pPr>
            <a:r>
              <a:rPr lang="en-US" sz="2000" b="1" smtClean="0">
                <a:solidFill>
                  <a:srgbClr val="000099"/>
                </a:solidFill>
                <a:latin typeface="Comic Sans MS" pitchFamily="66" charset="0"/>
              </a:rPr>
              <a:t>           1.  Ven y comportan iguales( propiedades opuestas) </a:t>
            </a:r>
          </a:p>
          <a:p>
            <a:pPr eaLnBrk="1" hangingPunct="1">
              <a:buFontTx/>
              <a:buNone/>
            </a:pPr>
            <a:r>
              <a:rPr lang="en-US" sz="2000" b="1" smtClean="0">
                <a:solidFill>
                  <a:srgbClr val="000099"/>
                </a:solidFill>
                <a:latin typeface="Comic Sans MS" pitchFamily="66" charset="0"/>
              </a:rPr>
              <a:t>           2.  Siempre estan en pareja.</a:t>
            </a:r>
          </a:p>
          <a:p>
            <a:pPr eaLnBrk="1" hangingPunct="1">
              <a:buFontTx/>
              <a:buNone/>
            </a:pPr>
            <a:endParaRPr lang="en-US" sz="2800" smtClean="0"/>
          </a:p>
        </p:txBody>
      </p:sp>
      <p:pic>
        <p:nvPicPr>
          <p:cNvPr id="34820" name="Picture 2" descr="annihilate"/>
          <p:cNvPicPr>
            <a:picLocks noChangeAspect="1" noChangeArrowheads="1"/>
          </p:cNvPicPr>
          <p:nvPr/>
        </p:nvPicPr>
        <p:blipFill>
          <a:blip r:embed="rId3" cstate="print"/>
          <a:srcRect/>
          <a:stretch>
            <a:fillRect/>
          </a:stretch>
        </p:blipFill>
        <p:spPr bwMode="auto">
          <a:xfrm>
            <a:off x="4343400" y="4495800"/>
            <a:ext cx="4191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05000" y="228600"/>
            <a:ext cx="4724400" cy="609600"/>
          </a:xfrm>
        </p:spPr>
        <p:txBody>
          <a:bodyPr/>
          <a:lstStyle/>
          <a:p>
            <a:pPr eaLnBrk="1" hangingPunct="1"/>
            <a:r>
              <a:rPr lang="en-US" sz="3200" b="1" u="sng" smtClean="0">
                <a:solidFill>
                  <a:srgbClr val="000099"/>
                </a:solidFill>
                <a:latin typeface="Comic Sans MS" pitchFamily="66" charset="0"/>
              </a:rPr>
              <a:t>HISTORIA</a:t>
            </a:r>
          </a:p>
        </p:txBody>
      </p:sp>
      <p:sp>
        <p:nvSpPr>
          <p:cNvPr id="106499" name="Rectangle 3"/>
          <p:cNvSpPr>
            <a:spLocks noGrp="1" noChangeArrowheads="1"/>
          </p:cNvSpPr>
          <p:nvPr>
            <p:ph type="body" idx="1"/>
          </p:nvPr>
        </p:nvSpPr>
        <p:spPr>
          <a:xfrm>
            <a:off x="685800" y="914400"/>
            <a:ext cx="7772400" cy="5486400"/>
          </a:xfrm>
        </p:spPr>
        <p:txBody>
          <a:bodyPr/>
          <a:lstStyle/>
          <a:p>
            <a:pPr eaLnBrk="1" hangingPunct="1">
              <a:lnSpc>
                <a:spcPct val="80000"/>
              </a:lnSpc>
              <a:buClr>
                <a:srgbClr val="FF3300"/>
              </a:buClr>
              <a:buSzPct val="120000"/>
              <a:defRPr/>
            </a:pPr>
            <a:r>
              <a:rPr lang="en-US" sz="2400" b="1" smtClean="0">
                <a:solidFill>
                  <a:srgbClr val="000099"/>
                </a:solidFill>
                <a:effectLst>
                  <a:outerShdw blurRad="38100" dist="38100" dir="2700000" algn="tl">
                    <a:srgbClr val="C0C0C0"/>
                  </a:outerShdw>
                </a:effectLst>
                <a:latin typeface="Comic Sans MS" pitchFamily="66" charset="0"/>
              </a:rPr>
              <a:t>A finales de 1800 y comienzos de 1900 , el trabajo de:</a:t>
            </a:r>
          </a:p>
          <a:p>
            <a:pPr eaLnBrk="1" hangingPunct="1">
              <a:lnSpc>
                <a:spcPct val="80000"/>
              </a:lnSpc>
              <a:buClr>
                <a:srgbClr val="FF3300"/>
              </a:buClr>
              <a:buSzPct val="120000"/>
              <a:buFontTx/>
              <a:buNone/>
              <a:defRPr/>
            </a:pPr>
            <a:r>
              <a:rPr lang="en-US" sz="2400" b="1" smtClean="0">
                <a:solidFill>
                  <a:srgbClr val="000099"/>
                </a:solidFill>
                <a:effectLst>
                  <a:outerShdw blurRad="38100" dist="38100" dir="2700000" algn="tl">
                    <a:srgbClr val="C0C0C0"/>
                  </a:outerShdw>
                </a:effectLst>
                <a:latin typeface="Comic Sans MS" pitchFamily="66" charset="0"/>
              </a:rPr>
              <a:t>    Wilhelm Roentgen,</a:t>
            </a:r>
          </a:p>
          <a:p>
            <a:pPr eaLnBrk="1" hangingPunct="1">
              <a:lnSpc>
                <a:spcPct val="80000"/>
              </a:lnSpc>
              <a:buClr>
                <a:srgbClr val="FF3300"/>
              </a:buClr>
              <a:buSzPct val="120000"/>
              <a:buFontTx/>
              <a:buNone/>
              <a:defRPr/>
            </a:pPr>
            <a:r>
              <a:rPr lang="en-US" sz="2400" b="1" smtClean="0">
                <a:solidFill>
                  <a:srgbClr val="000099"/>
                </a:solidFill>
                <a:effectLst>
                  <a:outerShdw blurRad="38100" dist="38100" dir="2700000" algn="tl">
                    <a:srgbClr val="C0C0C0"/>
                  </a:outerShdw>
                </a:effectLst>
                <a:latin typeface="Comic Sans MS" pitchFamily="66" charset="0"/>
              </a:rPr>
              <a:t>    Marie Curie</a:t>
            </a:r>
          </a:p>
          <a:p>
            <a:pPr eaLnBrk="1" hangingPunct="1">
              <a:lnSpc>
                <a:spcPct val="80000"/>
              </a:lnSpc>
              <a:buClr>
                <a:srgbClr val="FF3300"/>
              </a:buClr>
              <a:buSzPct val="120000"/>
              <a:buFontTx/>
              <a:buNone/>
              <a:defRPr/>
            </a:pPr>
            <a:r>
              <a:rPr lang="en-US" sz="2400" b="1" smtClean="0">
                <a:solidFill>
                  <a:srgbClr val="000099"/>
                </a:solidFill>
                <a:effectLst>
                  <a:outerShdw blurRad="38100" dist="38100" dir="2700000" algn="tl">
                    <a:srgbClr val="C0C0C0"/>
                  </a:outerShdw>
                </a:effectLst>
                <a:latin typeface="Comic Sans MS" pitchFamily="66" charset="0"/>
              </a:rPr>
              <a:t>    Joseph Thompson,</a:t>
            </a:r>
          </a:p>
          <a:p>
            <a:pPr eaLnBrk="1" hangingPunct="1">
              <a:lnSpc>
                <a:spcPct val="80000"/>
              </a:lnSpc>
              <a:buClr>
                <a:srgbClr val="FF3300"/>
              </a:buClr>
              <a:buSzPct val="120000"/>
              <a:buFontTx/>
              <a:buNone/>
              <a:defRPr/>
            </a:pPr>
            <a:r>
              <a:rPr lang="en-US" sz="2400" b="1" smtClean="0">
                <a:solidFill>
                  <a:srgbClr val="000099"/>
                </a:solidFill>
                <a:effectLst>
                  <a:outerShdw blurRad="38100" dist="38100" dir="2700000" algn="tl">
                    <a:srgbClr val="C0C0C0"/>
                  </a:outerShdw>
                </a:effectLst>
                <a:latin typeface="Comic Sans MS" pitchFamily="66" charset="0"/>
              </a:rPr>
              <a:t>    Ernest Rutherford</a:t>
            </a:r>
          </a:p>
          <a:p>
            <a:pPr eaLnBrk="1" hangingPunct="1">
              <a:lnSpc>
                <a:spcPct val="80000"/>
              </a:lnSpc>
              <a:buClr>
                <a:srgbClr val="FF3300"/>
              </a:buClr>
              <a:buSzPct val="120000"/>
              <a:buFontTx/>
              <a:buNone/>
              <a:defRPr/>
            </a:pPr>
            <a:r>
              <a:rPr lang="en-US" sz="2400" b="1" smtClean="0">
                <a:solidFill>
                  <a:srgbClr val="000099"/>
                </a:solidFill>
                <a:effectLst>
                  <a:outerShdw blurRad="38100" dist="38100" dir="2700000" algn="tl">
                    <a:srgbClr val="C0C0C0"/>
                  </a:outerShdw>
                </a:effectLst>
                <a:latin typeface="Comic Sans MS" pitchFamily="66" charset="0"/>
              </a:rPr>
              <a:t>    Nielhs Bohr</a:t>
            </a:r>
          </a:p>
          <a:p>
            <a:pPr eaLnBrk="1" hangingPunct="1">
              <a:lnSpc>
                <a:spcPct val="80000"/>
              </a:lnSpc>
              <a:buClr>
                <a:srgbClr val="FF3300"/>
              </a:buClr>
              <a:buSzPct val="120000"/>
              <a:buFontTx/>
              <a:buNone/>
              <a:defRPr/>
            </a:pPr>
            <a:r>
              <a:rPr lang="en-US" sz="2400" b="1" smtClean="0">
                <a:solidFill>
                  <a:srgbClr val="000099"/>
                </a:solidFill>
                <a:effectLst>
                  <a:outerShdw blurRad="38100" dist="38100" dir="2700000" algn="tl">
                    <a:srgbClr val="C0C0C0"/>
                  </a:outerShdw>
                </a:effectLst>
                <a:latin typeface="Comic Sans MS" pitchFamily="66" charset="0"/>
              </a:rPr>
              <a:t>    Yukawa</a:t>
            </a:r>
          </a:p>
          <a:p>
            <a:pPr eaLnBrk="1" hangingPunct="1">
              <a:lnSpc>
                <a:spcPct val="80000"/>
              </a:lnSpc>
              <a:buClr>
                <a:srgbClr val="FF3300"/>
              </a:buClr>
              <a:buSzPct val="120000"/>
              <a:buFontTx/>
              <a:buNone/>
              <a:defRPr/>
            </a:pPr>
            <a:r>
              <a:rPr lang="en-US" sz="2400" b="1" smtClean="0">
                <a:solidFill>
                  <a:srgbClr val="000099"/>
                </a:solidFill>
                <a:effectLst>
                  <a:outerShdw blurRad="38100" dist="38100" dir="2700000" algn="tl">
                    <a:srgbClr val="C0C0C0"/>
                  </a:outerShdw>
                </a:effectLst>
                <a:latin typeface="Comic Sans MS" pitchFamily="66" charset="0"/>
              </a:rPr>
              <a:t>    etc, etc</a:t>
            </a:r>
          </a:p>
          <a:p>
            <a:pPr eaLnBrk="1" hangingPunct="1">
              <a:lnSpc>
                <a:spcPct val="80000"/>
              </a:lnSpc>
              <a:buClr>
                <a:srgbClr val="FF3300"/>
              </a:buClr>
              <a:buSzPct val="120000"/>
              <a:buFontTx/>
              <a:buNone/>
              <a:defRPr/>
            </a:pPr>
            <a:r>
              <a:rPr lang="en-US" sz="2400" b="1" smtClean="0">
                <a:solidFill>
                  <a:srgbClr val="000099"/>
                </a:solidFill>
                <a:effectLst>
                  <a:outerShdw blurRad="38100" dist="38100" dir="2700000" algn="tl">
                    <a:srgbClr val="C0C0C0"/>
                  </a:outerShdw>
                </a:effectLst>
                <a:latin typeface="Comic Sans MS" pitchFamily="66" charset="0"/>
              </a:rPr>
              <a:t>     llevaron  a </a:t>
            </a:r>
            <a:r>
              <a:rPr lang="en-US" sz="2400" b="1" smtClean="0">
                <a:solidFill>
                  <a:srgbClr val="FF3300"/>
                </a:solidFill>
                <a:effectLst>
                  <a:outerShdw blurRad="38100" dist="38100" dir="2700000" algn="tl">
                    <a:srgbClr val="C0C0C0"/>
                  </a:outerShdw>
                </a:effectLst>
                <a:latin typeface="Comic Sans MS" pitchFamily="66" charset="0"/>
              </a:rPr>
              <a:t>descubrir partículas</a:t>
            </a:r>
            <a:r>
              <a:rPr lang="en-US" sz="2400" b="1" smtClean="0">
                <a:solidFill>
                  <a:srgbClr val="000099"/>
                </a:solidFill>
                <a:effectLst>
                  <a:outerShdw blurRad="38100" dist="38100" dir="2700000" algn="tl">
                    <a:srgbClr val="C0C0C0"/>
                  </a:outerShdw>
                </a:effectLst>
                <a:latin typeface="Comic Sans MS" pitchFamily="66" charset="0"/>
              </a:rPr>
              <a:t> más pequeñas en el átomo (protones, neutrones,electrones).</a:t>
            </a:r>
          </a:p>
          <a:p>
            <a:pPr eaLnBrk="1" hangingPunct="1">
              <a:lnSpc>
                <a:spcPct val="80000"/>
              </a:lnSpc>
              <a:defRPr/>
            </a:pPr>
            <a:endParaRPr lang="en-US" sz="2400" b="1" smtClean="0">
              <a:solidFill>
                <a:srgbClr val="000099"/>
              </a:solidFill>
              <a:effectLst>
                <a:outerShdw blurRad="38100" dist="38100" dir="2700000" algn="tl">
                  <a:srgbClr val="C0C0C0"/>
                </a:outerShdw>
              </a:effectLst>
              <a:latin typeface="Comic Sans MS" pitchFamily="66" charset="0"/>
            </a:endParaRPr>
          </a:p>
          <a:p>
            <a:pPr eaLnBrk="1" hangingPunct="1">
              <a:lnSpc>
                <a:spcPct val="80000"/>
              </a:lnSpc>
              <a:buClr>
                <a:srgbClr val="FF3300"/>
              </a:buClr>
              <a:buSzPct val="120000"/>
              <a:defRPr/>
            </a:pPr>
            <a:r>
              <a:rPr lang="en-US" sz="2400" b="1" smtClean="0">
                <a:solidFill>
                  <a:srgbClr val="000099"/>
                </a:solidFill>
                <a:latin typeface="Comic Sans MS" pitchFamily="66" charset="0"/>
              </a:rPr>
              <a:t>A mediados de los 1960’s: </a:t>
            </a:r>
          </a:p>
          <a:p>
            <a:pPr eaLnBrk="1" hangingPunct="1">
              <a:lnSpc>
                <a:spcPct val="80000"/>
              </a:lnSpc>
              <a:buClr>
                <a:srgbClr val="FF3300"/>
              </a:buClr>
              <a:buSzPct val="120000"/>
              <a:buFontTx/>
              <a:buNone/>
              <a:defRPr/>
            </a:pPr>
            <a:r>
              <a:rPr lang="en-US" sz="2400" b="1" smtClean="0">
                <a:solidFill>
                  <a:srgbClr val="000099"/>
                </a:solidFill>
                <a:latin typeface="Comic Sans MS" pitchFamily="66" charset="0"/>
              </a:rPr>
              <a:t>   Murray Gell-Mann y George Zweig  introducieron la idea de la existencia de </a:t>
            </a:r>
            <a:r>
              <a:rPr lang="en-US" sz="2400" b="1" smtClean="0">
                <a:solidFill>
                  <a:srgbClr val="FF3300"/>
                </a:solidFill>
                <a:latin typeface="Comic Sans MS" pitchFamily="66" charset="0"/>
              </a:rPr>
              <a:t>partículas fundamentales</a:t>
            </a:r>
            <a:r>
              <a:rPr lang="en-US" sz="2400" b="1" smtClean="0">
                <a:solidFill>
                  <a:srgbClr val="000099"/>
                </a:solidFill>
                <a:latin typeface="Comic Sans MS" pitchFamily="66" charset="0"/>
              </a:rPr>
              <a:t> como los </a:t>
            </a:r>
            <a:r>
              <a:rPr lang="en-US" sz="2400" b="1" smtClean="0">
                <a:solidFill>
                  <a:srgbClr val="FF3300"/>
                </a:solidFill>
                <a:latin typeface="Comic Sans MS" pitchFamily="66" charset="0"/>
              </a:rPr>
              <a:t>quarks</a:t>
            </a:r>
            <a:r>
              <a:rPr lang="en-US" sz="2400" b="1" smtClean="0">
                <a:solidFill>
                  <a:srgbClr val="000099"/>
                </a:solidFill>
                <a:latin typeface="Comic Sans MS" pitchFamily="66"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6"/>
          <p:cNvSpPr>
            <a:spLocks noGrp="1" noChangeArrowheads="1"/>
          </p:cNvSpPr>
          <p:nvPr>
            <p:ph type="title"/>
          </p:nvPr>
        </p:nvSpPr>
        <p:spPr>
          <a:xfrm>
            <a:off x="457200" y="228600"/>
            <a:ext cx="7772400" cy="762000"/>
          </a:xfrm>
        </p:spPr>
        <p:txBody>
          <a:bodyPr/>
          <a:lstStyle/>
          <a:p>
            <a:pPr eaLnBrk="1" hangingPunct="1"/>
            <a:r>
              <a:rPr lang="en-US" sz="3600" b="1" smtClean="0">
                <a:solidFill>
                  <a:srgbClr val="FF3300"/>
                </a:solidFill>
                <a:latin typeface="Comic Sans MS" pitchFamily="66" charset="0"/>
              </a:rPr>
              <a:t>LEPTONES</a:t>
            </a:r>
          </a:p>
        </p:txBody>
      </p:sp>
      <p:sp>
        <p:nvSpPr>
          <p:cNvPr id="5124" name="Rectangle 1030"/>
          <p:cNvSpPr>
            <a:spLocks noGrp="1" noChangeArrowheads="1"/>
          </p:cNvSpPr>
          <p:nvPr>
            <p:ph type="body" sz="half" idx="1"/>
          </p:nvPr>
        </p:nvSpPr>
        <p:spPr>
          <a:xfrm>
            <a:off x="1447800" y="4724400"/>
            <a:ext cx="5334000" cy="1524000"/>
          </a:xfrm>
          <a:noFill/>
        </p:spPr>
        <p:txBody>
          <a:bodyPr/>
          <a:lstStyle/>
          <a:p>
            <a:pPr marL="609600" indent="-609600" eaLnBrk="1" hangingPunct="1"/>
            <a:r>
              <a:rPr lang="en-US" sz="2400" b="1" smtClean="0">
                <a:solidFill>
                  <a:srgbClr val="000099"/>
                </a:solidFill>
                <a:latin typeface="Comic Sans MS" pitchFamily="66" charset="0"/>
              </a:rPr>
              <a:t>¿QUE ES UN LEPTON? Es un fermion que no participa en interacciones fuertes. </a:t>
            </a:r>
          </a:p>
        </p:txBody>
      </p:sp>
      <p:graphicFrame>
        <p:nvGraphicFramePr>
          <p:cNvPr id="5122" name="Object 1034"/>
          <p:cNvGraphicFramePr>
            <a:graphicFrameLocks noChangeAspect="1"/>
          </p:cNvGraphicFramePr>
          <p:nvPr>
            <p:ph sz="half" idx="2"/>
          </p:nvPr>
        </p:nvGraphicFramePr>
        <p:xfrm>
          <a:off x="2895600" y="1143000"/>
          <a:ext cx="2895600" cy="3352800"/>
        </p:xfrm>
        <a:graphic>
          <a:graphicData uri="http://schemas.openxmlformats.org/presentationml/2006/ole">
            <p:oleObj spid="_x0000_s5122" name="Bitmap Image" r:id="rId3" imgW="4552381" imgH="2057143" progId="Paint.Picture">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792162"/>
          </a:xfrm>
        </p:spPr>
        <p:txBody>
          <a:bodyPr/>
          <a:lstStyle/>
          <a:p>
            <a:pPr eaLnBrk="1" hangingPunct="1"/>
            <a:r>
              <a:rPr lang="en-US" sz="3600" b="1" smtClean="0">
                <a:solidFill>
                  <a:srgbClr val="000099"/>
                </a:solidFill>
                <a:latin typeface="Comic Sans MS" pitchFamily="66" charset="0"/>
              </a:rPr>
              <a:t>Leptones y Neutrinos</a:t>
            </a:r>
          </a:p>
        </p:txBody>
      </p:sp>
      <p:sp>
        <p:nvSpPr>
          <p:cNvPr id="35843" name="Rectangle 3"/>
          <p:cNvSpPr>
            <a:spLocks noGrp="1" noChangeArrowheads="1"/>
          </p:cNvSpPr>
          <p:nvPr>
            <p:ph type="body" idx="1"/>
          </p:nvPr>
        </p:nvSpPr>
        <p:spPr>
          <a:xfrm>
            <a:off x="457200" y="1600200"/>
            <a:ext cx="8229600" cy="2286000"/>
          </a:xfrm>
        </p:spPr>
        <p:txBody>
          <a:bodyPr/>
          <a:lstStyle/>
          <a:p>
            <a:pPr eaLnBrk="1" hangingPunct="1"/>
            <a:r>
              <a:rPr lang="en-US" sz="2400" b="1" smtClean="0">
                <a:solidFill>
                  <a:srgbClr val="CC0066"/>
                </a:solidFill>
              </a:rPr>
              <a:t>Neutrinos son un tipo de lepton que son electricamente neutros.</a:t>
            </a:r>
          </a:p>
          <a:p>
            <a:pPr eaLnBrk="1" hangingPunct="1"/>
            <a:r>
              <a:rPr lang="en-US" sz="2400" b="1" smtClean="0">
                <a:solidFill>
                  <a:srgbClr val="CC0066"/>
                </a:solidFill>
              </a:rPr>
              <a:t>No interaccionan.</a:t>
            </a:r>
          </a:p>
          <a:p>
            <a:pPr eaLnBrk="1" hangingPunct="1"/>
            <a:r>
              <a:rPr lang="en-US" sz="2400" b="1" smtClean="0">
                <a:solidFill>
                  <a:srgbClr val="CC0066"/>
                </a:solidFill>
              </a:rPr>
              <a:t>Se producen especialmente en descomposicion radioactiva o “decay”.</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71500" y="457200"/>
            <a:ext cx="7996238" cy="609600"/>
          </a:xfrm>
        </p:spPr>
        <p:txBody>
          <a:bodyPr/>
          <a:lstStyle/>
          <a:p>
            <a:pPr eaLnBrk="1" hangingPunct="1"/>
            <a:r>
              <a:rPr lang="en-US" sz="3200" b="1" smtClean="0">
                <a:solidFill>
                  <a:srgbClr val="CC0066"/>
                </a:solidFill>
                <a:latin typeface="Comic Sans MS" pitchFamily="66" charset="0"/>
              </a:rPr>
              <a:t>Fuerzas e Interacciones</a:t>
            </a:r>
          </a:p>
        </p:txBody>
      </p:sp>
      <p:sp>
        <p:nvSpPr>
          <p:cNvPr id="36867" name="Rectangle 3"/>
          <p:cNvSpPr>
            <a:spLocks noGrp="1" noChangeArrowheads="1"/>
          </p:cNvSpPr>
          <p:nvPr>
            <p:ph type="body" idx="1"/>
          </p:nvPr>
        </p:nvSpPr>
        <p:spPr>
          <a:xfrm>
            <a:off x="685800" y="1219200"/>
            <a:ext cx="8001000" cy="2743200"/>
          </a:xfrm>
        </p:spPr>
        <p:txBody>
          <a:bodyPr/>
          <a:lstStyle/>
          <a:p>
            <a:pPr eaLnBrk="1" hangingPunct="1">
              <a:lnSpc>
                <a:spcPct val="90000"/>
              </a:lnSpc>
            </a:pPr>
            <a:r>
              <a:rPr lang="en-US" sz="2400" b="1" smtClean="0">
                <a:solidFill>
                  <a:srgbClr val="000099"/>
                </a:solidFill>
                <a:latin typeface="Comic Sans MS" pitchFamily="66" charset="0"/>
              </a:rPr>
              <a:t>A nivel fundamental, LA FUERZA no es solamente algo que le sucede a las partículas, es algo que sucede entre dos partículas.</a:t>
            </a:r>
          </a:p>
          <a:p>
            <a:pPr eaLnBrk="1" hangingPunct="1">
              <a:lnSpc>
                <a:spcPct val="90000"/>
              </a:lnSpc>
            </a:pPr>
            <a:r>
              <a:rPr lang="en-US" sz="2400" b="1" smtClean="0">
                <a:solidFill>
                  <a:srgbClr val="000099"/>
                </a:solidFill>
                <a:latin typeface="Comic Sans MS" pitchFamily="66" charset="0"/>
              </a:rPr>
              <a:t> La fuerza es el efecto en una partícula debido a la presencia de otras partículas.</a:t>
            </a:r>
          </a:p>
          <a:p>
            <a:pPr eaLnBrk="1" hangingPunct="1">
              <a:lnSpc>
                <a:spcPct val="90000"/>
              </a:lnSpc>
            </a:pPr>
            <a:r>
              <a:rPr lang="en-US" sz="2400" b="1" smtClean="0">
                <a:solidFill>
                  <a:srgbClr val="000099"/>
                </a:solidFill>
                <a:latin typeface="Comic Sans MS" pitchFamily="66" charset="0"/>
              </a:rPr>
              <a:t> Toda interacción que afecta las partículas se debe al intercambio de </a:t>
            </a:r>
            <a:r>
              <a:rPr lang="en-US" sz="2400" b="1" smtClean="0">
                <a:solidFill>
                  <a:srgbClr val="FF3300"/>
                </a:solidFill>
                <a:latin typeface="Comic Sans MS" pitchFamily="66" charset="0"/>
              </a:rPr>
              <a:t>partículas mediadoras</a:t>
            </a:r>
            <a:r>
              <a:rPr lang="en-US" sz="2400" b="1" smtClean="0">
                <a:solidFill>
                  <a:srgbClr val="000099"/>
                </a:solidFill>
                <a:latin typeface="Comic Sans MS" pitchFamily="66" charset="0"/>
              </a:rPr>
              <a:t>.</a:t>
            </a:r>
          </a:p>
        </p:txBody>
      </p:sp>
      <p:pic>
        <p:nvPicPr>
          <p:cNvPr id="36868" name="Picture 4" descr="image004"/>
          <p:cNvPicPr>
            <a:picLocks noChangeAspect="1" noChangeArrowheads="1"/>
          </p:cNvPicPr>
          <p:nvPr/>
        </p:nvPicPr>
        <p:blipFill>
          <a:blip r:embed="rId2" cstate="print"/>
          <a:srcRect/>
          <a:stretch>
            <a:fillRect/>
          </a:stretch>
        </p:blipFill>
        <p:spPr bwMode="auto">
          <a:xfrm>
            <a:off x="2362200" y="4038600"/>
            <a:ext cx="95885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228600"/>
            <a:ext cx="7772400" cy="685800"/>
          </a:xfrm>
        </p:spPr>
        <p:txBody>
          <a:bodyPr/>
          <a:lstStyle/>
          <a:p>
            <a:pPr eaLnBrk="1" hangingPunct="1"/>
            <a:r>
              <a:rPr lang="en-US" sz="3200" b="1" u="sng" smtClean="0">
                <a:solidFill>
                  <a:srgbClr val="CC0066"/>
                </a:solidFill>
                <a:latin typeface="Comic Sans MS" pitchFamily="66" charset="0"/>
              </a:rPr>
              <a:t>FUERZAS E INTERACIONES</a:t>
            </a:r>
          </a:p>
        </p:txBody>
      </p:sp>
      <p:sp>
        <p:nvSpPr>
          <p:cNvPr id="37891" name="Rectangle 3"/>
          <p:cNvSpPr>
            <a:spLocks noGrp="1" noChangeArrowheads="1"/>
          </p:cNvSpPr>
          <p:nvPr>
            <p:ph type="body" sz="half" idx="1"/>
          </p:nvPr>
        </p:nvSpPr>
        <p:spPr>
          <a:xfrm>
            <a:off x="228600" y="838200"/>
            <a:ext cx="8686800" cy="3810000"/>
          </a:xfrm>
        </p:spPr>
        <p:txBody>
          <a:bodyPr/>
          <a:lstStyle/>
          <a:p>
            <a:pPr marL="533400" indent="-533400" eaLnBrk="1" hangingPunct="1">
              <a:buFontTx/>
              <a:buNone/>
            </a:pPr>
            <a:r>
              <a:rPr lang="en-US" sz="2400" b="1" i="1" u="sng" smtClean="0">
                <a:solidFill>
                  <a:srgbClr val="000099"/>
                </a:solidFill>
              </a:rPr>
              <a:t> Hay cuatro Fuerzas en la Naturaleza:</a:t>
            </a:r>
          </a:p>
          <a:p>
            <a:pPr marL="533400" indent="-533400" eaLnBrk="1" hangingPunct="1">
              <a:buFont typeface="Wingdings" pitchFamily="2" charset="2"/>
              <a:buAutoNum type="arabicPeriod"/>
            </a:pPr>
            <a:r>
              <a:rPr lang="en-US" sz="2400" b="1" smtClean="0">
                <a:solidFill>
                  <a:srgbClr val="FF3300"/>
                </a:solidFill>
              </a:rPr>
              <a:t>GRAVITACIONAL</a:t>
            </a:r>
          </a:p>
          <a:p>
            <a:pPr marL="533400" indent="-533400" eaLnBrk="1" hangingPunct="1">
              <a:buFont typeface="Wingdings" pitchFamily="2" charset="2"/>
              <a:buAutoNum type="arabicPeriod"/>
            </a:pPr>
            <a:r>
              <a:rPr lang="en-US" sz="2400" b="1" smtClean="0">
                <a:solidFill>
                  <a:srgbClr val="008000"/>
                </a:solidFill>
              </a:rPr>
              <a:t>ELECTRO</a:t>
            </a:r>
            <a:r>
              <a:rPr lang="en-US" sz="2400" b="1" smtClean="0">
                <a:solidFill>
                  <a:srgbClr val="0099FF"/>
                </a:solidFill>
              </a:rPr>
              <a:t>MAGNETICA</a:t>
            </a:r>
          </a:p>
          <a:p>
            <a:pPr marL="533400" indent="-533400" eaLnBrk="1" hangingPunct="1">
              <a:buFont typeface="Wingdings" pitchFamily="2" charset="2"/>
              <a:buAutoNum type="arabicPeriod"/>
            </a:pPr>
            <a:r>
              <a:rPr lang="en-US" sz="2400" b="1" smtClean="0">
                <a:solidFill>
                  <a:srgbClr val="CC0066"/>
                </a:solidFill>
              </a:rPr>
              <a:t>FUERTE</a:t>
            </a:r>
            <a:endParaRPr lang="en-US" sz="2400" b="1" smtClean="0">
              <a:solidFill>
                <a:srgbClr val="000099"/>
              </a:solidFill>
            </a:endParaRPr>
          </a:p>
          <a:p>
            <a:pPr marL="533400" indent="-533400" eaLnBrk="1" hangingPunct="1">
              <a:buFont typeface="Wingdings" pitchFamily="2" charset="2"/>
              <a:buAutoNum type="arabicPeriod"/>
            </a:pPr>
            <a:r>
              <a:rPr lang="en-US" sz="2400" b="1" smtClean="0">
                <a:solidFill>
                  <a:srgbClr val="000099"/>
                </a:solidFill>
              </a:rPr>
              <a:t>DEBIL</a:t>
            </a:r>
          </a:p>
          <a:p>
            <a:pPr marL="533400" indent="-533400" eaLnBrk="1" hangingPunct="1">
              <a:buFont typeface="Wingdings" pitchFamily="2" charset="2"/>
              <a:buNone/>
            </a:pPr>
            <a:r>
              <a:rPr lang="en-US" sz="2400" b="1" smtClean="0">
                <a:solidFill>
                  <a:srgbClr val="000099"/>
                </a:solidFill>
              </a:rPr>
              <a:t>  </a:t>
            </a:r>
            <a:r>
              <a:rPr lang="en-US" sz="2400" b="1" smtClean="0">
                <a:solidFill>
                  <a:srgbClr val="000099"/>
                </a:solidFill>
                <a:sym typeface="Wingdings" pitchFamily="2" charset="2"/>
              </a:rPr>
              <a:t>Las partículas transmiten fuerzas entre ellas al intercambiar sus partículas mediadoras llamadas bosones.</a:t>
            </a:r>
            <a:endParaRPr lang="en-US" sz="2400" b="1" smtClean="0">
              <a:solidFill>
                <a:srgbClr val="000099"/>
              </a:solidFill>
            </a:endParaRPr>
          </a:p>
        </p:txBody>
      </p:sp>
      <p:pic>
        <p:nvPicPr>
          <p:cNvPr id="37892" name="Picture 12" descr="force_summary"/>
          <p:cNvPicPr>
            <a:picLocks noChangeAspect="1" noChangeArrowheads="1"/>
          </p:cNvPicPr>
          <p:nvPr/>
        </p:nvPicPr>
        <p:blipFill>
          <a:blip r:embed="rId3" cstate="print"/>
          <a:srcRect/>
          <a:stretch>
            <a:fillRect/>
          </a:stretch>
        </p:blipFill>
        <p:spPr bwMode="auto">
          <a:xfrm>
            <a:off x="1295400" y="4191000"/>
            <a:ext cx="6350000" cy="251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792162"/>
          </a:xfrm>
        </p:spPr>
        <p:txBody>
          <a:bodyPr/>
          <a:lstStyle/>
          <a:p>
            <a:pPr eaLnBrk="1" hangingPunct="1"/>
            <a:r>
              <a:rPr lang="en-US" sz="3600" b="1" u="sng" smtClean="0">
                <a:solidFill>
                  <a:srgbClr val="FF3300"/>
                </a:solidFill>
                <a:latin typeface="Comic Sans MS" pitchFamily="66" charset="0"/>
              </a:rPr>
              <a:t>Fuerza GRAVITACIONAL</a:t>
            </a:r>
          </a:p>
        </p:txBody>
      </p:sp>
      <p:sp>
        <p:nvSpPr>
          <p:cNvPr id="38915" name="Rectangle 3"/>
          <p:cNvSpPr>
            <a:spLocks noGrp="1" noChangeArrowheads="1"/>
          </p:cNvSpPr>
          <p:nvPr>
            <p:ph type="body" idx="1"/>
          </p:nvPr>
        </p:nvSpPr>
        <p:spPr/>
        <p:txBody>
          <a:bodyPr/>
          <a:lstStyle/>
          <a:p>
            <a:pPr eaLnBrk="1" hangingPunct="1"/>
            <a:r>
              <a:rPr lang="en-US" sz="2800" b="1" smtClean="0">
                <a:solidFill>
                  <a:srgbClr val="000099"/>
                </a:solidFill>
                <a:latin typeface="Comic Sans MS" pitchFamily="66" charset="0"/>
              </a:rPr>
              <a:t>Es la fuerza mas familiar  para nosotros.</a:t>
            </a:r>
          </a:p>
          <a:p>
            <a:pPr eaLnBrk="1" hangingPunct="1"/>
            <a:r>
              <a:rPr lang="en-US" sz="2800" b="1" smtClean="0">
                <a:solidFill>
                  <a:srgbClr val="000099"/>
                </a:solidFill>
                <a:latin typeface="Comic Sans MS" pitchFamily="66" charset="0"/>
              </a:rPr>
              <a:t>No la incluimos en el </a:t>
            </a:r>
            <a:r>
              <a:rPr lang="en-US" sz="2800" b="1" smtClean="0">
                <a:solidFill>
                  <a:srgbClr val="FF3300"/>
                </a:solidFill>
                <a:latin typeface="Comic Sans MS" pitchFamily="66" charset="0"/>
              </a:rPr>
              <a:t>Modelo Standard</a:t>
            </a:r>
            <a:r>
              <a:rPr lang="en-US" sz="2800" b="1" smtClean="0">
                <a:solidFill>
                  <a:srgbClr val="000099"/>
                </a:solidFill>
                <a:latin typeface="Comic Sans MS" pitchFamily="66" charset="0"/>
              </a:rPr>
              <a:t> </a:t>
            </a:r>
          </a:p>
          <a:p>
            <a:pPr eaLnBrk="1" hangingPunct="1">
              <a:buFontTx/>
              <a:buNone/>
            </a:pPr>
            <a:r>
              <a:rPr lang="en-US" sz="2800" b="1" smtClean="0">
                <a:solidFill>
                  <a:srgbClr val="000099"/>
                </a:solidFill>
                <a:latin typeface="Comic Sans MS" pitchFamily="66" charset="0"/>
              </a:rPr>
              <a:t>  (sus efectos son despreciables a nivel fundamental, y aún no encuentran como incluirla en el modelo)</a:t>
            </a:r>
          </a:p>
          <a:p>
            <a:pPr eaLnBrk="1" hangingPunct="1"/>
            <a:r>
              <a:rPr lang="en-US" sz="2800" b="1" smtClean="0">
                <a:solidFill>
                  <a:srgbClr val="000099"/>
                </a:solidFill>
                <a:latin typeface="Comic Sans MS" pitchFamily="66" charset="0"/>
              </a:rPr>
              <a:t>Cuando se pueda acoplar esta interacción al MODELO, su partícula mediadora será llamada </a:t>
            </a:r>
            <a:r>
              <a:rPr lang="en-US" sz="2800" b="1" smtClean="0">
                <a:solidFill>
                  <a:srgbClr val="FF3300"/>
                </a:solidFill>
                <a:latin typeface="Comic Sans MS" pitchFamily="66" charset="0"/>
              </a:rPr>
              <a:t>GRAVITON</a:t>
            </a:r>
            <a:r>
              <a:rPr lang="en-US" sz="2800"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274638"/>
            <a:ext cx="8229600" cy="792162"/>
          </a:xfrm>
        </p:spPr>
        <p:txBody>
          <a:bodyPr/>
          <a:lstStyle/>
          <a:p>
            <a:pPr eaLnBrk="1" hangingPunct="1"/>
            <a:r>
              <a:rPr lang="en-US" sz="3600" b="1" u="sng" smtClean="0">
                <a:solidFill>
                  <a:srgbClr val="FF3300"/>
                </a:solidFill>
                <a:latin typeface="Comic Sans MS" pitchFamily="66" charset="0"/>
              </a:rPr>
              <a:t>FUERZA FUERTE</a:t>
            </a:r>
          </a:p>
        </p:txBody>
      </p:sp>
      <p:sp>
        <p:nvSpPr>
          <p:cNvPr id="6148" name="Rectangle 3"/>
          <p:cNvSpPr>
            <a:spLocks noGrp="1" noChangeArrowheads="1"/>
          </p:cNvSpPr>
          <p:nvPr>
            <p:ph type="body" sz="half" idx="1"/>
          </p:nvPr>
        </p:nvSpPr>
        <p:spPr>
          <a:xfrm>
            <a:off x="609600" y="1371600"/>
            <a:ext cx="5943600" cy="4267200"/>
          </a:xfrm>
        </p:spPr>
        <p:txBody>
          <a:bodyPr/>
          <a:lstStyle/>
          <a:p>
            <a:pPr eaLnBrk="1" hangingPunct="1"/>
            <a:r>
              <a:rPr lang="en-US" sz="2800" smtClean="0"/>
              <a:t> </a:t>
            </a:r>
            <a:r>
              <a:rPr lang="en-US" sz="2400" b="1" smtClean="0">
                <a:solidFill>
                  <a:srgbClr val="000099"/>
                </a:solidFill>
                <a:latin typeface="Comic Sans MS" pitchFamily="66" charset="0"/>
              </a:rPr>
              <a:t>Es responsible para mantener los quarks unidos para que se formen protones, neutrones </a:t>
            </a:r>
            <a:r>
              <a:rPr lang="en-US" sz="2400" b="1" smtClean="0">
                <a:solidFill>
                  <a:srgbClr val="CC0066"/>
                </a:solidFill>
                <a:latin typeface="Comic Sans MS" pitchFamily="66" charset="0"/>
                <a:sym typeface="Wingdings" pitchFamily="2" charset="2"/>
              </a:rPr>
              <a:t> NUCLEO</a:t>
            </a:r>
            <a:endParaRPr lang="en-US" sz="2400" b="1" smtClean="0">
              <a:solidFill>
                <a:srgbClr val="CC0066"/>
              </a:solidFill>
              <a:latin typeface="Comic Sans MS" pitchFamily="66" charset="0"/>
            </a:endParaRPr>
          </a:p>
          <a:p>
            <a:pPr eaLnBrk="1" hangingPunct="1"/>
            <a:r>
              <a:rPr lang="en-US" sz="2400" b="1" smtClean="0">
                <a:solidFill>
                  <a:srgbClr val="000099"/>
                </a:solidFill>
                <a:latin typeface="Comic Sans MS" pitchFamily="66" charset="0"/>
              </a:rPr>
              <a:t>EL Boson (mediadora)es:</a:t>
            </a:r>
            <a:r>
              <a:rPr lang="en-US" sz="2400" b="1" smtClean="0">
                <a:solidFill>
                  <a:srgbClr val="CC0066"/>
                </a:solidFill>
                <a:latin typeface="Comic Sans MS" pitchFamily="66" charset="0"/>
              </a:rPr>
              <a:t> GLUON</a:t>
            </a:r>
            <a:r>
              <a:rPr lang="en-US" sz="2400" b="1" smtClean="0">
                <a:solidFill>
                  <a:srgbClr val="000099"/>
                </a:solidFill>
                <a:latin typeface="Comic Sans MS" pitchFamily="66" charset="0"/>
              </a:rPr>
              <a:t>    gluon=glue=pega</a:t>
            </a:r>
          </a:p>
          <a:p>
            <a:pPr eaLnBrk="1" hangingPunct="1"/>
            <a:r>
              <a:rPr lang="en-US" sz="2400" b="1" smtClean="0">
                <a:solidFill>
                  <a:srgbClr val="000099"/>
                </a:solidFill>
                <a:latin typeface="Comic Sans MS" pitchFamily="66" charset="0"/>
              </a:rPr>
              <a:t> La interacción entre gluon y quarks son las que se observan en la </a:t>
            </a:r>
            <a:r>
              <a:rPr lang="en-US" sz="2400" b="1" smtClean="0">
                <a:solidFill>
                  <a:srgbClr val="CC0066"/>
                </a:solidFill>
                <a:latin typeface="Comic Sans MS" pitchFamily="66" charset="0"/>
              </a:rPr>
              <a:t>Fuerza Fuerte.</a:t>
            </a:r>
            <a:r>
              <a:rPr lang="en-US" sz="2400" b="1" smtClean="0">
                <a:solidFill>
                  <a:srgbClr val="000099"/>
                </a:solidFill>
                <a:latin typeface="Comic Sans MS" pitchFamily="66" charset="0"/>
              </a:rPr>
              <a:t> </a:t>
            </a:r>
          </a:p>
          <a:p>
            <a:pPr eaLnBrk="1" hangingPunct="1"/>
            <a:r>
              <a:rPr lang="en-US" sz="2400" b="1" smtClean="0">
                <a:solidFill>
                  <a:srgbClr val="CC0066"/>
                </a:solidFill>
                <a:latin typeface="Comic Sans MS" pitchFamily="66" charset="0"/>
              </a:rPr>
              <a:t>Los leptones no intervienen</a:t>
            </a:r>
            <a:r>
              <a:rPr lang="en-US" sz="2800" smtClean="0">
                <a:solidFill>
                  <a:srgbClr val="CC0066"/>
                </a:solidFill>
              </a:rPr>
              <a:t>.</a:t>
            </a:r>
          </a:p>
        </p:txBody>
      </p:sp>
      <p:graphicFrame>
        <p:nvGraphicFramePr>
          <p:cNvPr id="6146" name="Object 12"/>
          <p:cNvGraphicFramePr>
            <a:graphicFrameLocks noChangeAspect="1"/>
          </p:cNvGraphicFramePr>
          <p:nvPr>
            <p:ph sz="half" idx="2"/>
          </p:nvPr>
        </p:nvGraphicFramePr>
        <p:xfrm>
          <a:off x="6858000" y="1143000"/>
          <a:ext cx="1828800" cy="3733800"/>
        </p:xfrm>
        <a:graphic>
          <a:graphicData uri="http://schemas.openxmlformats.org/presentationml/2006/ole">
            <p:oleObj spid="_x0000_s6146" name="Bitmap Image" r:id="rId3" imgW="1438095" imgH="1371429" progId="Paint.Picture">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0" y="152400"/>
            <a:ext cx="7772400" cy="1143000"/>
          </a:xfrm>
        </p:spPr>
        <p:txBody>
          <a:bodyPr/>
          <a:lstStyle/>
          <a:p>
            <a:pPr eaLnBrk="1" hangingPunct="1"/>
            <a:r>
              <a:rPr lang="en-US" sz="3600" b="1" u="sng" smtClean="0">
                <a:solidFill>
                  <a:srgbClr val="CC0066"/>
                </a:solidFill>
                <a:latin typeface="Comic Sans MS" pitchFamily="66" charset="0"/>
              </a:rPr>
              <a:t>FUERZA ELECTROMAGNETICA</a:t>
            </a:r>
          </a:p>
        </p:txBody>
      </p:sp>
      <p:sp>
        <p:nvSpPr>
          <p:cNvPr id="39939" name="Rectangle 3"/>
          <p:cNvSpPr>
            <a:spLocks noGrp="1" noChangeArrowheads="1"/>
          </p:cNvSpPr>
          <p:nvPr>
            <p:ph type="body" idx="1"/>
          </p:nvPr>
        </p:nvSpPr>
        <p:spPr>
          <a:xfrm>
            <a:off x="838200" y="1066800"/>
            <a:ext cx="7696200" cy="4876800"/>
          </a:xfrm>
        </p:spPr>
        <p:txBody>
          <a:bodyPr/>
          <a:lstStyle/>
          <a:p>
            <a:pPr eaLnBrk="1" hangingPunct="1">
              <a:lnSpc>
                <a:spcPct val="80000"/>
              </a:lnSpc>
            </a:pPr>
            <a:r>
              <a:rPr lang="en-US" sz="2000" smtClean="0"/>
              <a:t> </a:t>
            </a:r>
            <a:r>
              <a:rPr lang="en-US" sz="2000" b="1" smtClean="0">
                <a:solidFill>
                  <a:srgbClr val="0099FF"/>
                </a:solidFill>
                <a:latin typeface="Comic Sans MS" pitchFamily="66" charset="0"/>
              </a:rPr>
              <a:t>Permite la unión de electrones al núcleo para formar átomos y luego moleculas.</a:t>
            </a:r>
          </a:p>
          <a:p>
            <a:pPr eaLnBrk="1" hangingPunct="1">
              <a:lnSpc>
                <a:spcPct val="80000"/>
              </a:lnSpc>
            </a:pPr>
            <a:r>
              <a:rPr lang="en-US" sz="2000" b="1" smtClean="0">
                <a:solidFill>
                  <a:srgbClr val="0099FF"/>
                </a:solidFill>
                <a:latin typeface="Comic Sans MS" pitchFamily="66" charset="0"/>
              </a:rPr>
              <a:t> Causa que cargas similares se repelen y cargas opuestas se atraen.</a:t>
            </a:r>
          </a:p>
          <a:p>
            <a:pPr eaLnBrk="1" hangingPunct="1">
              <a:lnSpc>
                <a:spcPct val="80000"/>
              </a:lnSpc>
            </a:pPr>
            <a:endParaRPr lang="en-US" sz="2000" b="1" smtClean="0">
              <a:solidFill>
                <a:srgbClr val="0099FF"/>
              </a:solidFill>
              <a:latin typeface="Comic Sans MS" pitchFamily="66" charset="0"/>
            </a:endParaRPr>
          </a:p>
          <a:p>
            <a:pPr eaLnBrk="1" hangingPunct="1">
              <a:lnSpc>
                <a:spcPct val="80000"/>
              </a:lnSpc>
              <a:buFontTx/>
              <a:buNone/>
            </a:pPr>
            <a:endParaRPr lang="en-US" sz="2000" b="1" smtClean="0">
              <a:solidFill>
                <a:srgbClr val="0099FF"/>
              </a:solidFill>
              <a:latin typeface="Comic Sans MS" pitchFamily="66" charset="0"/>
            </a:endParaRPr>
          </a:p>
          <a:p>
            <a:pPr eaLnBrk="1" hangingPunct="1">
              <a:lnSpc>
                <a:spcPct val="80000"/>
              </a:lnSpc>
            </a:pPr>
            <a:endParaRPr lang="en-US" sz="2000" b="1" smtClean="0">
              <a:solidFill>
                <a:srgbClr val="0099FF"/>
              </a:solidFill>
              <a:latin typeface="Comic Sans MS" pitchFamily="66" charset="0"/>
            </a:endParaRPr>
          </a:p>
          <a:p>
            <a:pPr eaLnBrk="1" hangingPunct="1">
              <a:lnSpc>
                <a:spcPct val="80000"/>
              </a:lnSpc>
            </a:pPr>
            <a:endParaRPr lang="en-US" sz="2000" b="1" smtClean="0">
              <a:solidFill>
                <a:srgbClr val="0099FF"/>
              </a:solidFill>
              <a:latin typeface="Comic Sans MS" pitchFamily="66" charset="0"/>
            </a:endParaRPr>
          </a:p>
          <a:p>
            <a:pPr eaLnBrk="1" hangingPunct="1">
              <a:lnSpc>
                <a:spcPct val="80000"/>
              </a:lnSpc>
            </a:pPr>
            <a:r>
              <a:rPr lang="en-US" sz="2000" b="1" smtClean="0">
                <a:solidFill>
                  <a:srgbClr val="0099FF"/>
                </a:solidFill>
                <a:latin typeface="Comic Sans MS" pitchFamily="66" charset="0"/>
              </a:rPr>
              <a:t>Fuerzas hoy en dia como: fricción, magnetismo… son parte de la electromagnetica.</a:t>
            </a:r>
          </a:p>
          <a:p>
            <a:pPr eaLnBrk="1" hangingPunct="1">
              <a:lnSpc>
                <a:spcPct val="80000"/>
              </a:lnSpc>
            </a:pPr>
            <a:endParaRPr lang="en-US" sz="2000" b="1" smtClean="0">
              <a:solidFill>
                <a:srgbClr val="0099FF"/>
              </a:solidFill>
              <a:latin typeface="Comic Sans MS" pitchFamily="66" charset="0"/>
            </a:endParaRPr>
          </a:p>
          <a:p>
            <a:pPr eaLnBrk="1" hangingPunct="1">
              <a:lnSpc>
                <a:spcPct val="80000"/>
              </a:lnSpc>
              <a:buSzPct val="125000"/>
            </a:pPr>
            <a:r>
              <a:rPr lang="en-US" sz="2000" b="1" smtClean="0">
                <a:solidFill>
                  <a:srgbClr val="0099FF"/>
                </a:solidFill>
                <a:latin typeface="Comic Sans MS" pitchFamily="66" charset="0"/>
              </a:rPr>
              <a:t>La partícula mediadora es el fotón </a:t>
            </a:r>
          </a:p>
          <a:p>
            <a:pPr eaLnBrk="1" hangingPunct="1">
              <a:lnSpc>
                <a:spcPct val="80000"/>
              </a:lnSpc>
              <a:buFontTx/>
              <a:buNone/>
            </a:pPr>
            <a:r>
              <a:rPr lang="en-US" sz="2000" b="1" smtClean="0">
                <a:solidFill>
                  <a:srgbClr val="0099FF"/>
                </a:solidFill>
                <a:latin typeface="Comic Sans MS" pitchFamily="66" charset="0"/>
              </a:rPr>
              <a:t>     (no tiene masa y al no tener masa permite la interacción sólo de cargas eléctricas).</a:t>
            </a:r>
          </a:p>
          <a:p>
            <a:pPr eaLnBrk="1" hangingPunct="1">
              <a:lnSpc>
                <a:spcPct val="80000"/>
              </a:lnSpc>
              <a:buFontTx/>
              <a:buNone/>
            </a:pPr>
            <a:r>
              <a:rPr lang="en-US" sz="2000" b="1" smtClean="0">
                <a:solidFill>
                  <a:srgbClr val="0099FF"/>
                </a:solidFill>
                <a:latin typeface="Comic Sans MS" pitchFamily="66" charset="0"/>
              </a:rPr>
              <a:t>     Viaja a velocidad de la luz.</a:t>
            </a:r>
          </a:p>
        </p:txBody>
      </p:sp>
      <p:pic>
        <p:nvPicPr>
          <p:cNvPr id="39940" name="Picture 7" descr="repulsion"/>
          <p:cNvPicPr>
            <a:picLocks noChangeAspect="1" noChangeArrowheads="1"/>
          </p:cNvPicPr>
          <p:nvPr/>
        </p:nvPicPr>
        <p:blipFill>
          <a:blip r:embed="rId2" cstate="print"/>
          <a:srcRect/>
          <a:stretch>
            <a:fillRect/>
          </a:stretch>
        </p:blipFill>
        <p:spPr bwMode="auto">
          <a:xfrm>
            <a:off x="4800600" y="2209800"/>
            <a:ext cx="2819400" cy="581025"/>
          </a:xfrm>
          <a:prstGeom prst="rect">
            <a:avLst/>
          </a:prstGeom>
          <a:noFill/>
          <a:ln w="9525">
            <a:noFill/>
            <a:miter lim="800000"/>
            <a:headEnd/>
            <a:tailEnd/>
          </a:ln>
        </p:spPr>
      </p:pic>
      <p:pic>
        <p:nvPicPr>
          <p:cNvPr id="39941" name="Picture 6" descr="attraction"/>
          <p:cNvPicPr>
            <a:picLocks noChangeAspect="1" noChangeArrowheads="1"/>
          </p:cNvPicPr>
          <p:nvPr/>
        </p:nvPicPr>
        <p:blipFill>
          <a:blip r:embed="rId3" cstate="print"/>
          <a:srcRect/>
          <a:stretch>
            <a:fillRect/>
          </a:stretch>
        </p:blipFill>
        <p:spPr bwMode="auto">
          <a:xfrm>
            <a:off x="1524000" y="2362200"/>
            <a:ext cx="2438400"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792162"/>
          </a:xfrm>
        </p:spPr>
        <p:txBody>
          <a:bodyPr/>
          <a:lstStyle/>
          <a:p>
            <a:pPr eaLnBrk="1" hangingPunct="1"/>
            <a:r>
              <a:rPr lang="en-US" sz="3200" b="1" u="sng" smtClean="0">
                <a:solidFill>
                  <a:srgbClr val="CC0066"/>
                </a:solidFill>
                <a:latin typeface="Comic Sans MS" pitchFamily="66" charset="0"/>
              </a:rPr>
              <a:t>FUERZA DEBIL</a:t>
            </a:r>
          </a:p>
        </p:txBody>
      </p:sp>
      <p:sp>
        <p:nvSpPr>
          <p:cNvPr id="40963" name="Rectangle 3"/>
          <p:cNvSpPr>
            <a:spLocks noGrp="1" noChangeArrowheads="1"/>
          </p:cNvSpPr>
          <p:nvPr>
            <p:ph type="body" idx="1"/>
          </p:nvPr>
        </p:nvSpPr>
        <p:spPr/>
        <p:txBody>
          <a:bodyPr/>
          <a:lstStyle/>
          <a:p>
            <a:pPr eaLnBrk="1" hangingPunct="1"/>
            <a:r>
              <a:rPr lang="en-US" sz="2800" b="1" smtClean="0">
                <a:solidFill>
                  <a:srgbClr val="000099"/>
                </a:solidFill>
                <a:latin typeface="Comic Sans MS" pitchFamily="66" charset="0"/>
              </a:rPr>
              <a:t>Responsible del “decaimiento” de partículas más pesadas a partículas menos pesadas.</a:t>
            </a:r>
          </a:p>
          <a:p>
            <a:pPr eaLnBrk="1" hangingPunct="1"/>
            <a:r>
              <a:rPr lang="en-US" sz="2800" b="1" smtClean="0">
                <a:solidFill>
                  <a:srgbClr val="000099"/>
                </a:solidFill>
                <a:latin typeface="Comic Sans MS" pitchFamily="66" charset="0"/>
              </a:rPr>
              <a:t> Ejemplo: </a:t>
            </a:r>
            <a:r>
              <a:rPr lang="en-US" sz="2800" b="1" smtClean="0">
                <a:solidFill>
                  <a:srgbClr val="008000"/>
                </a:solidFill>
                <a:latin typeface="Comic Sans MS" pitchFamily="66" charset="0"/>
              </a:rPr>
              <a:t>quarks y leptones (se descomponen a quarks y leptones de la primera generación de la materia)</a:t>
            </a:r>
          </a:p>
          <a:p>
            <a:pPr eaLnBrk="1" hangingPunct="1"/>
            <a:endParaRPr lang="en-US" sz="2800" b="1" smtClean="0">
              <a:solidFill>
                <a:srgbClr val="008000"/>
              </a:solidFill>
              <a:latin typeface="Comic Sans MS" pitchFamily="66" charset="0"/>
            </a:endParaRPr>
          </a:p>
          <a:p>
            <a:pPr eaLnBrk="1" hangingPunct="1"/>
            <a:r>
              <a:rPr lang="en-US" sz="2800" b="1" smtClean="0">
                <a:solidFill>
                  <a:srgbClr val="000099"/>
                </a:solidFill>
                <a:latin typeface="Comic Sans MS" pitchFamily="66" charset="0"/>
              </a:rPr>
              <a:t> La partícula mediadora es el </a:t>
            </a:r>
            <a:r>
              <a:rPr lang="en-US" sz="2800" b="1" smtClean="0">
                <a:solidFill>
                  <a:srgbClr val="FF3300"/>
                </a:solidFill>
                <a:latin typeface="Comic Sans MS" pitchFamily="66" charset="0"/>
              </a:rPr>
              <a:t>W</a:t>
            </a:r>
            <a:r>
              <a:rPr lang="en-US" sz="2800" b="1" smtClean="0">
                <a:solidFill>
                  <a:srgbClr val="000099"/>
                </a:solidFill>
                <a:latin typeface="Comic Sans MS" pitchFamily="66" charset="0"/>
              </a:rPr>
              <a:t> y </a:t>
            </a:r>
            <a:r>
              <a:rPr lang="en-US" sz="2800" b="1" smtClean="0">
                <a:solidFill>
                  <a:srgbClr val="FF3300"/>
                </a:solidFill>
                <a:latin typeface="Comic Sans MS" pitchFamily="66" charset="0"/>
              </a:rPr>
              <a:t>Z</a:t>
            </a:r>
            <a:r>
              <a:rPr lang="en-US" sz="2800" b="1" smtClean="0">
                <a:solidFill>
                  <a:srgbClr val="000099"/>
                </a:solidFill>
                <a:latin typeface="Comic Sans MS" pitchFamily="66" charset="0"/>
              </a:rPr>
              <a:t>  </a:t>
            </a:r>
          </a:p>
          <a:p>
            <a:pPr eaLnBrk="1" hangingPunct="1"/>
            <a:r>
              <a:rPr lang="en-US" sz="2800" b="1" smtClean="0">
                <a:solidFill>
                  <a:srgbClr val="FF3300"/>
                </a:solidFill>
                <a:latin typeface="Comic Sans MS" pitchFamily="66" charset="0"/>
              </a:rPr>
              <a:t>W</a:t>
            </a:r>
            <a:r>
              <a:rPr lang="en-US" sz="2800" b="1" smtClean="0">
                <a:solidFill>
                  <a:srgbClr val="000099"/>
                </a:solidFill>
                <a:latin typeface="Comic Sans MS" pitchFamily="66" charset="0"/>
              </a:rPr>
              <a:t> </a:t>
            </a:r>
            <a:r>
              <a:rPr lang="en-US" sz="2800" b="1" smtClean="0">
                <a:solidFill>
                  <a:srgbClr val="FF3300"/>
                </a:solidFill>
                <a:latin typeface="Comic Sans MS" pitchFamily="66" charset="0"/>
              </a:rPr>
              <a:t>tiene</a:t>
            </a:r>
            <a:r>
              <a:rPr lang="en-US" sz="2800" b="1" smtClean="0">
                <a:solidFill>
                  <a:srgbClr val="000099"/>
                </a:solidFill>
                <a:latin typeface="Comic Sans MS" pitchFamily="66" charset="0"/>
              </a:rPr>
              <a:t> </a:t>
            </a:r>
            <a:r>
              <a:rPr lang="en-US" sz="2800" b="1" smtClean="0">
                <a:solidFill>
                  <a:srgbClr val="FF3300"/>
                </a:solidFill>
                <a:latin typeface="Comic Sans MS" pitchFamily="66" charset="0"/>
              </a:rPr>
              <a:t>carga electrica</a:t>
            </a:r>
            <a:r>
              <a:rPr lang="en-US" sz="2800" b="1" smtClean="0">
                <a:solidFill>
                  <a:srgbClr val="000099"/>
                </a:solidFill>
                <a:latin typeface="Comic Sans MS" pitchFamily="66" charset="0"/>
              </a:rPr>
              <a:t>  y </a:t>
            </a:r>
            <a:r>
              <a:rPr lang="en-US" sz="2800" b="1" smtClean="0">
                <a:solidFill>
                  <a:srgbClr val="008000"/>
                </a:solidFill>
                <a:latin typeface="Comic Sans MS" pitchFamily="66" charset="0"/>
              </a:rPr>
              <a:t>Z es neutral</a:t>
            </a:r>
            <a:r>
              <a:rPr lang="en-US" smtClean="0"/>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381000" y="152400"/>
            <a:ext cx="8305800" cy="944563"/>
          </a:xfrm>
        </p:spPr>
        <p:txBody>
          <a:bodyPr/>
          <a:lstStyle/>
          <a:p>
            <a:pPr eaLnBrk="1" hangingPunct="1"/>
            <a:r>
              <a:rPr lang="en-US" sz="2800" b="1" i="1" u="sng" smtClean="0">
                <a:solidFill>
                  <a:srgbClr val="008000"/>
                </a:solidFill>
              </a:rPr>
              <a:t>CONCLUSION</a:t>
            </a:r>
            <a:r>
              <a:rPr lang="en-US" sz="2800" b="1" smtClean="0">
                <a:solidFill>
                  <a:srgbClr val="008000"/>
                </a:solidFill>
              </a:rPr>
              <a:t> </a:t>
            </a:r>
            <a:r>
              <a:rPr lang="en-US" sz="2800" b="1" smtClean="0">
                <a:solidFill>
                  <a:srgbClr val="990033"/>
                </a:solidFill>
              </a:rPr>
              <a:t/>
            </a:r>
            <a:br>
              <a:rPr lang="en-US" sz="2800" b="1" smtClean="0">
                <a:solidFill>
                  <a:srgbClr val="990033"/>
                </a:solidFill>
              </a:rPr>
            </a:br>
            <a:r>
              <a:rPr lang="en-US" sz="2800" b="1" smtClean="0">
                <a:solidFill>
                  <a:srgbClr val="990033"/>
                </a:solidFill>
              </a:rPr>
              <a:t>Quarks y leptones: los bloques fundamentales</a:t>
            </a:r>
          </a:p>
        </p:txBody>
      </p:sp>
      <p:pic>
        <p:nvPicPr>
          <p:cNvPr id="41987" name="Picture 5" descr="fermions"/>
          <p:cNvPicPr>
            <a:picLocks noChangeAspect="1" noChangeArrowheads="1"/>
          </p:cNvPicPr>
          <p:nvPr/>
        </p:nvPicPr>
        <p:blipFill>
          <a:blip r:embed="rId2" cstate="print"/>
          <a:srcRect/>
          <a:stretch>
            <a:fillRect/>
          </a:stretch>
        </p:blipFill>
        <p:spPr bwMode="auto">
          <a:xfrm>
            <a:off x="381000" y="1600200"/>
            <a:ext cx="6834188" cy="4672013"/>
          </a:xfrm>
          <a:prstGeom prst="rect">
            <a:avLst/>
          </a:prstGeom>
          <a:noFill/>
          <a:ln w="9525">
            <a:noFill/>
            <a:miter lim="800000"/>
            <a:headEnd/>
            <a:tailEnd/>
          </a:ln>
        </p:spPr>
      </p:pic>
      <p:sp>
        <p:nvSpPr>
          <p:cNvPr id="41988" name="AutoShape 6"/>
          <p:cNvSpPr>
            <a:spLocks/>
          </p:cNvSpPr>
          <p:nvPr/>
        </p:nvSpPr>
        <p:spPr bwMode="auto">
          <a:xfrm>
            <a:off x="7315200" y="3429000"/>
            <a:ext cx="228600" cy="762000"/>
          </a:xfrm>
          <a:prstGeom prst="rightBrace">
            <a:avLst>
              <a:gd name="adj1" fmla="val 27778"/>
              <a:gd name="adj2" fmla="val 50000"/>
            </a:avLst>
          </a:prstGeom>
          <a:noFill/>
          <a:ln w="9525">
            <a:solidFill>
              <a:schemeClr val="tx1"/>
            </a:solidFill>
            <a:round/>
            <a:headEnd/>
            <a:tailEnd/>
          </a:ln>
        </p:spPr>
        <p:txBody>
          <a:bodyPr wrap="none" anchor="ctr"/>
          <a:lstStyle/>
          <a:p>
            <a:endParaRPr lang="gl-ES"/>
          </a:p>
        </p:txBody>
      </p:sp>
      <p:sp>
        <p:nvSpPr>
          <p:cNvPr id="41989" name="AutoShape 7"/>
          <p:cNvSpPr>
            <a:spLocks/>
          </p:cNvSpPr>
          <p:nvPr/>
        </p:nvSpPr>
        <p:spPr bwMode="auto">
          <a:xfrm>
            <a:off x="7391400" y="4343400"/>
            <a:ext cx="152400" cy="1828800"/>
          </a:xfrm>
          <a:prstGeom prst="rightBrace">
            <a:avLst>
              <a:gd name="adj1" fmla="val 100000"/>
              <a:gd name="adj2" fmla="val 50000"/>
            </a:avLst>
          </a:prstGeom>
          <a:noFill/>
          <a:ln w="9525">
            <a:solidFill>
              <a:schemeClr val="tx1"/>
            </a:solidFill>
            <a:round/>
            <a:headEnd/>
            <a:tailEnd/>
          </a:ln>
        </p:spPr>
        <p:txBody>
          <a:bodyPr wrap="none" anchor="ctr"/>
          <a:lstStyle/>
          <a:p>
            <a:endParaRPr lang="gl-ES"/>
          </a:p>
        </p:txBody>
      </p:sp>
      <p:sp>
        <p:nvSpPr>
          <p:cNvPr id="41990" name="Text Box 8"/>
          <p:cNvSpPr txBox="1">
            <a:spLocks noChangeArrowheads="1"/>
          </p:cNvSpPr>
          <p:nvPr/>
        </p:nvSpPr>
        <p:spPr bwMode="auto">
          <a:xfrm>
            <a:off x="7620000" y="3505200"/>
            <a:ext cx="1339850" cy="701675"/>
          </a:xfrm>
          <a:prstGeom prst="rect">
            <a:avLst/>
          </a:prstGeom>
          <a:noFill/>
          <a:ln w="9525">
            <a:noFill/>
            <a:miter lim="800000"/>
            <a:headEnd/>
            <a:tailEnd/>
          </a:ln>
        </p:spPr>
        <p:txBody>
          <a:bodyPr wrap="none">
            <a:spAutoFit/>
          </a:bodyPr>
          <a:lstStyle/>
          <a:p>
            <a:r>
              <a:rPr lang="en-US" sz="2000" b="1">
                <a:solidFill>
                  <a:srgbClr val="008000"/>
                </a:solidFill>
                <a:latin typeface="Comic Sans MS" pitchFamily="66" charset="0"/>
              </a:rPr>
              <a:t>Materia</a:t>
            </a:r>
          </a:p>
          <a:p>
            <a:r>
              <a:rPr lang="en-US" sz="2000" b="1">
                <a:solidFill>
                  <a:srgbClr val="008000"/>
                </a:solidFill>
                <a:latin typeface="Comic Sans MS" pitchFamily="66" charset="0"/>
              </a:rPr>
              <a:t>Ordinaria</a:t>
            </a:r>
          </a:p>
        </p:txBody>
      </p:sp>
      <p:sp>
        <p:nvSpPr>
          <p:cNvPr id="41991" name="Text Box 9"/>
          <p:cNvSpPr txBox="1">
            <a:spLocks noChangeArrowheads="1"/>
          </p:cNvSpPr>
          <p:nvPr/>
        </p:nvSpPr>
        <p:spPr bwMode="auto">
          <a:xfrm>
            <a:off x="7620000" y="4572000"/>
            <a:ext cx="1524000" cy="1069975"/>
          </a:xfrm>
          <a:prstGeom prst="rect">
            <a:avLst/>
          </a:prstGeom>
          <a:noFill/>
          <a:ln w="9525">
            <a:noFill/>
            <a:miter lim="800000"/>
            <a:headEnd/>
            <a:tailEnd/>
          </a:ln>
        </p:spPr>
        <p:txBody>
          <a:bodyPr>
            <a:spAutoFit/>
          </a:bodyPr>
          <a:lstStyle/>
          <a:p>
            <a:r>
              <a:rPr lang="en-US" sz="1600">
                <a:solidFill>
                  <a:srgbClr val="FF3300"/>
                </a:solidFill>
              </a:rPr>
              <a:t>Rayos</a:t>
            </a:r>
          </a:p>
          <a:p>
            <a:r>
              <a:rPr lang="en-US" sz="1600">
                <a:solidFill>
                  <a:srgbClr val="FF3300"/>
                </a:solidFill>
              </a:rPr>
              <a:t>Cosmicos y Aceleradores</a:t>
            </a:r>
          </a:p>
          <a:p>
            <a:r>
              <a:rPr lang="en-US" sz="1600">
                <a:solidFill>
                  <a:srgbClr val="FF3300"/>
                </a:solidFill>
              </a:rPr>
              <a:t>de Partículas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en-US" sz="3600" b="1" u="sng" smtClean="0">
                <a:solidFill>
                  <a:srgbClr val="008000"/>
                </a:solidFill>
                <a:latin typeface="Comic Sans MS" pitchFamily="66" charset="0"/>
              </a:rPr>
              <a:t>CONCLUSION</a:t>
            </a:r>
          </a:p>
        </p:txBody>
      </p:sp>
      <p:graphicFrame>
        <p:nvGraphicFramePr>
          <p:cNvPr id="7170" name="Object 5"/>
          <p:cNvGraphicFramePr>
            <a:graphicFrameLocks noChangeAspect="1"/>
          </p:cNvGraphicFramePr>
          <p:nvPr>
            <p:ph sz="half" idx="1"/>
          </p:nvPr>
        </p:nvGraphicFramePr>
        <p:xfrm>
          <a:off x="609600" y="2132013"/>
          <a:ext cx="3200400" cy="3806825"/>
        </p:xfrm>
        <a:graphic>
          <a:graphicData uri="http://schemas.openxmlformats.org/presentationml/2006/ole">
            <p:oleObj spid="_x0000_s7170" name="Bitmap Image" r:id="rId3" imgW="5668166" imgH="6458852" progId="Paint.Picture">
              <p:embed/>
            </p:oleObj>
          </a:graphicData>
        </a:graphic>
      </p:graphicFrame>
      <p:graphicFrame>
        <p:nvGraphicFramePr>
          <p:cNvPr id="7171" name="Object 6"/>
          <p:cNvGraphicFramePr>
            <a:graphicFrameLocks noChangeAspect="1"/>
          </p:cNvGraphicFramePr>
          <p:nvPr>
            <p:ph sz="half" idx="2"/>
          </p:nvPr>
        </p:nvGraphicFramePr>
        <p:xfrm>
          <a:off x="4419600" y="1752600"/>
          <a:ext cx="4419600" cy="4106863"/>
        </p:xfrm>
        <a:graphic>
          <a:graphicData uri="http://schemas.openxmlformats.org/presentationml/2006/ole">
            <p:oleObj spid="_x0000_s7171" name="Bitmap Image" r:id="rId4" imgW="4819048" imgH="2295238" progId="Paint.Picture">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a:xfrm>
            <a:off x="381000" y="228600"/>
            <a:ext cx="8382000" cy="1828800"/>
          </a:xfrm>
        </p:spPr>
        <p:txBody>
          <a:bodyPr/>
          <a:lstStyle/>
          <a:p>
            <a:pPr algn="l" eaLnBrk="1" hangingPunct="1"/>
            <a:r>
              <a:rPr lang="en-US" sz="2800" b="1" smtClean="0">
                <a:solidFill>
                  <a:srgbClr val="000099"/>
                </a:solidFill>
                <a:latin typeface="Comic Sans MS" pitchFamily="66" charset="0"/>
              </a:rPr>
              <a:t>Los “building blocks” de la materia eran</a:t>
            </a:r>
          </a:p>
          <a:p>
            <a:pPr algn="l" eaLnBrk="1" hangingPunct="1"/>
            <a:r>
              <a:rPr lang="en-US" sz="2800" b="1" smtClean="0">
                <a:solidFill>
                  <a:srgbClr val="000099"/>
                </a:solidFill>
                <a:latin typeface="Comic Sans MS" pitchFamily="66" charset="0"/>
              </a:rPr>
              <a:t>los </a:t>
            </a:r>
            <a:r>
              <a:rPr lang="en-US" sz="2800" b="1" smtClean="0">
                <a:solidFill>
                  <a:srgbClr val="FF3300"/>
                </a:solidFill>
                <a:latin typeface="Comic Sans MS" pitchFamily="66" charset="0"/>
              </a:rPr>
              <a:t>Protones</a:t>
            </a:r>
            <a:r>
              <a:rPr lang="en-US" sz="2800" b="1" smtClean="0">
                <a:solidFill>
                  <a:srgbClr val="000099"/>
                </a:solidFill>
                <a:latin typeface="Comic Sans MS" pitchFamily="66" charset="0"/>
              </a:rPr>
              <a:t>, Neutrones y </a:t>
            </a:r>
            <a:r>
              <a:rPr lang="en-US" sz="2800" b="1" smtClean="0">
                <a:solidFill>
                  <a:srgbClr val="008000"/>
                </a:solidFill>
                <a:latin typeface="Comic Sans MS" pitchFamily="66" charset="0"/>
              </a:rPr>
              <a:t>Electrones</a:t>
            </a:r>
            <a:r>
              <a:rPr lang="en-US" sz="2800" b="1" smtClean="0">
                <a:solidFill>
                  <a:srgbClr val="000099"/>
                </a:solidFill>
                <a:latin typeface="Comic Sans MS" pitchFamily="66" charset="0"/>
              </a:rPr>
              <a:t>.  </a:t>
            </a:r>
          </a:p>
          <a:p>
            <a:pPr algn="l" eaLnBrk="1" hangingPunct="1"/>
            <a:r>
              <a:rPr lang="en-US" sz="2800" b="1" smtClean="0">
                <a:solidFill>
                  <a:srgbClr val="000099"/>
                </a:solidFill>
                <a:latin typeface="Comic Sans MS" pitchFamily="66" charset="0"/>
              </a:rPr>
              <a:t>    PERO ERAN …. ¿FUNDAMENTALES?</a:t>
            </a:r>
          </a:p>
        </p:txBody>
      </p:sp>
      <p:pic>
        <p:nvPicPr>
          <p:cNvPr id="13315" name="Picture 4" descr="NucleoPN"/>
          <p:cNvPicPr>
            <a:picLocks noChangeAspect="1" noChangeArrowheads="1"/>
          </p:cNvPicPr>
          <p:nvPr/>
        </p:nvPicPr>
        <p:blipFill>
          <a:blip r:embed="rId2" cstate="print"/>
          <a:srcRect/>
          <a:stretch>
            <a:fillRect/>
          </a:stretch>
        </p:blipFill>
        <p:spPr bwMode="auto">
          <a:xfrm>
            <a:off x="3276600" y="2209800"/>
            <a:ext cx="2522538" cy="2092325"/>
          </a:xfrm>
          <a:prstGeom prst="rect">
            <a:avLst/>
          </a:prstGeom>
          <a:noFill/>
          <a:ln w="9525">
            <a:noFill/>
            <a:miter lim="800000"/>
            <a:headEnd/>
            <a:tailEnd/>
          </a:ln>
        </p:spPr>
      </p:pic>
      <p:sp>
        <p:nvSpPr>
          <p:cNvPr id="13316" name="Text Box 5"/>
          <p:cNvSpPr txBox="1">
            <a:spLocks noChangeArrowheads="1"/>
          </p:cNvSpPr>
          <p:nvPr/>
        </p:nvSpPr>
        <p:spPr bwMode="auto">
          <a:xfrm>
            <a:off x="533400" y="4572000"/>
            <a:ext cx="7772400" cy="1187450"/>
          </a:xfrm>
          <a:prstGeom prst="rect">
            <a:avLst/>
          </a:prstGeom>
          <a:noFill/>
          <a:ln w="9525">
            <a:noFill/>
            <a:miter lim="800000"/>
            <a:headEnd/>
            <a:tailEnd/>
          </a:ln>
        </p:spPr>
        <p:txBody>
          <a:bodyPr>
            <a:spAutoFit/>
          </a:bodyPr>
          <a:lstStyle/>
          <a:p>
            <a:r>
              <a:rPr lang="en-US" sz="2400" b="1">
                <a:solidFill>
                  <a:srgbClr val="CC0066"/>
                </a:solidFill>
                <a:latin typeface="Comic Sans MS" pitchFamily="66" charset="0"/>
              </a:rPr>
              <a:t>Se considera  como una partícula fundamental, a aquella que no tiene una </a:t>
            </a:r>
            <a:r>
              <a:rPr lang="en-US" sz="2400" b="1" u="sng">
                <a:solidFill>
                  <a:srgbClr val="CC0066"/>
                </a:solidFill>
                <a:latin typeface="Comic Sans MS" pitchFamily="66" charset="0"/>
              </a:rPr>
              <a:t>subestructura  interna </a:t>
            </a:r>
          </a:p>
          <a:p>
            <a:r>
              <a:rPr lang="en-US" sz="2400" b="1">
                <a:solidFill>
                  <a:srgbClr val="CC0066"/>
                </a:solidFill>
                <a:latin typeface="Comic Sans MS" pitchFamily="66" charset="0"/>
              </a:rPr>
              <a:t>(no se subdivide)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28600"/>
            <a:ext cx="8153400" cy="762000"/>
          </a:xfrm>
        </p:spPr>
        <p:txBody>
          <a:bodyPr/>
          <a:lstStyle/>
          <a:p>
            <a:pPr eaLnBrk="1" hangingPunct="1"/>
            <a:r>
              <a:rPr lang="en-US" sz="3200" b="1" smtClean="0">
                <a:solidFill>
                  <a:srgbClr val="008000"/>
                </a:solidFill>
                <a:latin typeface="Comic Sans MS" pitchFamily="66" charset="0"/>
              </a:rPr>
              <a:t>Quiz on What Particles are Made of ?</a:t>
            </a:r>
          </a:p>
        </p:txBody>
      </p:sp>
      <p:sp>
        <p:nvSpPr>
          <p:cNvPr id="43011" name="Rectangle 3"/>
          <p:cNvSpPr>
            <a:spLocks noGrp="1" noChangeArrowheads="1"/>
          </p:cNvSpPr>
          <p:nvPr>
            <p:ph type="body" idx="1"/>
          </p:nvPr>
        </p:nvSpPr>
        <p:spPr/>
        <p:txBody>
          <a:bodyPr/>
          <a:lstStyle/>
          <a:p>
            <a:pPr eaLnBrk="1" hangingPunct="1"/>
            <a:r>
              <a:rPr lang="en-US" b="1" smtClean="0">
                <a:solidFill>
                  <a:srgbClr val="FF3300"/>
                </a:solidFill>
              </a:rPr>
              <a:t>What are protons made of?</a:t>
            </a:r>
            <a:r>
              <a:rPr lang="en-US" smtClean="0"/>
              <a:t> </a:t>
            </a:r>
            <a:endParaRPr lang="en-US" b="1" smtClean="0">
              <a:hlinkMouseOver r:id="rId3" action="ppaction://hlinkfile"/>
            </a:endParaRPr>
          </a:p>
          <a:p>
            <a:pPr eaLnBrk="1" hangingPunct="1">
              <a:buFontTx/>
              <a:buNone/>
            </a:pPr>
            <a:r>
              <a:rPr lang="en-US" smtClean="0"/>
              <a:t>   Protons are made of two up quarks and one down quark </a:t>
            </a:r>
            <a:r>
              <a:rPr lang="en-US" smtClean="0">
                <a:sym typeface="Wingdings" pitchFamily="2" charset="2"/>
              </a:rPr>
              <a:t></a:t>
            </a:r>
            <a:r>
              <a:rPr lang="en-US" smtClean="0"/>
              <a:t> </a:t>
            </a:r>
            <a:r>
              <a:rPr lang="en-US" b="1" smtClean="0"/>
              <a:t>uud</a:t>
            </a:r>
            <a:r>
              <a:rPr lang="en-US" smtClean="0"/>
              <a:t>. </a:t>
            </a:r>
            <a:endParaRPr lang="en-US" b="1" smtClean="0"/>
          </a:p>
          <a:p>
            <a:pPr eaLnBrk="1" hangingPunct="1"/>
            <a:r>
              <a:rPr lang="en-US" b="1" smtClean="0">
                <a:solidFill>
                  <a:srgbClr val="FF3300"/>
                </a:solidFill>
              </a:rPr>
              <a:t>What are electrons made of?</a:t>
            </a:r>
            <a:r>
              <a:rPr lang="en-US" smtClean="0"/>
              <a:t> </a:t>
            </a:r>
            <a:endParaRPr lang="en-US" b="1" smtClean="0">
              <a:hlinkMouseOver r:id="rId3" action="ppaction://hlinkfile"/>
            </a:endParaRPr>
          </a:p>
          <a:p>
            <a:pPr eaLnBrk="1" hangingPunct="1">
              <a:buFontTx/>
              <a:buNone/>
            </a:pPr>
            <a:r>
              <a:rPr lang="en-US" smtClean="0"/>
              <a:t>   Nothing! </a:t>
            </a:r>
            <a:endParaRPr lang="en-US" smtClean="0">
              <a:solidFill>
                <a:srgbClr val="000099"/>
              </a:solidFill>
            </a:endParaRPr>
          </a:p>
          <a:p>
            <a:pPr eaLnBrk="1" hangingPunct="1">
              <a:buFontTx/>
              <a:buNone/>
            </a:pPr>
            <a:r>
              <a:rPr lang="en-US" smtClean="0">
                <a:solidFill>
                  <a:srgbClr val="000099"/>
                </a:solidFill>
              </a:rPr>
              <a:t>   electrons are fundamental, as far as we know.</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457200" y="1447800"/>
            <a:ext cx="8229600" cy="1143000"/>
          </a:xfrm>
        </p:spPr>
        <p:txBody>
          <a:bodyPr/>
          <a:lstStyle/>
          <a:p>
            <a:pPr eaLnBrk="1" hangingPunct="1"/>
            <a:r>
              <a:rPr lang="en-US" b="1" i="1" smtClean="0">
                <a:solidFill>
                  <a:srgbClr val="FF3300"/>
                </a:solidFill>
                <a:latin typeface="Comic Sans MS" pitchFamily="66" charset="0"/>
              </a:rPr>
              <a:t>Para que sirve todo esto ?</a:t>
            </a:r>
          </a:p>
        </p:txBody>
      </p:sp>
      <p:pic>
        <p:nvPicPr>
          <p:cNvPr id="44035" name="Picture 5" descr="0,,1_109084862_189,00"/>
          <p:cNvPicPr>
            <a:picLocks noChangeAspect="1" noChangeArrowheads="1"/>
          </p:cNvPicPr>
          <p:nvPr/>
        </p:nvPicPr>
        <p:blipFill>
          <a:blip r:embed="rId2" cstate="print"/>
          <a:srcRect/>
          <a:stretch>
            <a:fillRect/>
          </a:stretch>
        </p:blipFill>
        <p:spPr bwMode="auto">
          <a:xfrm>
            <a:off x="3124200" y="2819400"/>
            <a:ext cx="2400300" cy="32512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85800" y="228600"/>
            <a:ext cx="7996238" cy="457200"/>
          </a:xfrm>
        </p:spPr>
        <p:txBody>
          <a:bodyPr/>
          <a:lstStyle/>
          <a:p>
            <a:pPr eaLnBrk="1" hangingPunct="1"/>
            <a:r>
              <a:rPr lang="en-US" sz="3200" b="1" smtClean="0">
                <a:solidFill>
                  <a:srgbClr val="000099"/>
                </a:solidFill>
                <a:latin typeface="Comic Sans MS" pitchFamily="66" charset="0"/>
              </a:rPr>
              <a:t>ATOMOS</a:t>
            </a:r>
          </a:p>
        </p:txBody>
      </p:sp>
      <p:sp>
        <p:nvSpPr>
          <p:cNvPr id="8196" name="Rectangle 3"/>
          <p:cNvSpPr>
            <a:spLocks noGrp="1" noChangeArrowheads="1"/>
          </p:cNvSpPr>
          <p:nvPr>
            <p:ph type="body" sz="half" idx="1"/>
          </p:nvPr>
        </p:nvSpPr>
        <p:spPr>
          <a:xfrm>
            <a:off x="762000" y="838200"/>
            <a:ext cx="7772400" cy="1987550"/>
          </a:xfrm>
        </p:spPr>
        <p:txBody>
          <a:bodyPr/>
          <a:lstStyle/>
          <a:p>
            <a:pPr eaLnBrk="1" hangingPunct="1"/>
            <a:r>
              <a:rPr lang="en-US" sz="2800" b="1" smtClean="0">
                <a:solidFill>
                  <a:srgbClr val="008000"/>
                </a:solidFill>
                <a:latin typeface="Comic Sans MS" pitchFamily="66" charset="0"/>
              </a:rPr>
              <a:t>Hidrogeno (1 proton , 1 electron)</a:t>
            </a:r>
          </a:p>
          <a:p>
            <a:pPr lvl="2" eaLnBrk="1" hangingPunct="1"/>
            <a:r>
              <a:rPr lang="en-US" sz="2000" b="1" smtClean="0">
                <a:solidFill>
                  <a:srgbClr val="008000"/>
                </a:solidFill>
                <a:latin typeface="Comic Sans MS" pitchFamily="66" charset="0"/>
              </a:rPr>
              <a:t>¿CLASIFIQUE EL ATOMO Hidrogeno DESDE SU COMPOSICION FUNDAMENTAL?   --hint *quark,leptons</a:t>
            </a:r>
          </a:p>
          <a:p>
            <a:pPr lvl="2" eaLnBrk="1" hangingPunct="1"/>
            <a:r>
              <a:rPr lang="en-US" sz="2000" b="1" smtClean="0">
                <a:solidFill>
                  <a:srgbClr val="FF3300"/>
                </a:solidFill>
                <a:latin typeface="Comic Sans MS" pitchFamily="66" charset="0"/>
              </a:rPr>
              <a:t>Respuesta:  uud = 2/3 + 2/3 – 1/3 = 1|e</a:t>
            </a:r>
            <a:r>
              <a:rPr lang="en-US" sz="2000" b="1" baseline="30000" smtClean="0">
                <a:solidFill>
                  <a:srgbClr val="FF3300"/>
                </a:solidFill>
                <a:latin typeface="Comic Sans MS" pitchFamily="66" charset="0"/>
              </a:rPr>
              <a:t>-</a:t>
            </a:r>
            <a:r>
              <a:rPr lang="en-US" sz="2000" b="1" smtClean="0">
                <a:solidFill>
                  <a:srgbClr val="FF3300"/>
                </a:solidFill>
                <a:latin typeface="Comic Sans MS" pitchFamily="66" charset="0"/>
              </a:rPr>
              <a:t>|</a:t>
            </a:r>
          </a:p>
        </p:txBody>
      </p:sp>
      <p:graphicFrame>
        <p:nvGraphicFramePr>
          <p:cNvPr id="8194" name="Object 4"/>
          <p:cNvGraphicFramePr>
            <a:graphicFrameLocks noChangeAspect="1"/>
          </p:cNvGraphicFramePr>
          <p:nvPr>
            <p:ph sz="half" idx="2"/>
          </p:nvPr>
        </p:nvGraphicFramePr>
        <p:xfrm>
          <a:off x="457200" y="2667000"/>
          <a:ext cx="8229600" cy="3886200"/>
        </p:xfrm>
        <a:graphic>
          <a:graphicData uri="http://schemas.openxmlformats.org/presentationml/2006/ole">
            <p:oleObj spid="_x0000_s8194" name="Bitmap Image" r:id="rId4" imgW="7571429" imgH="4001058" progId="Paint.Picture">
              <p:embed/>
            </p:oleObj>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457200" y="274638"/>
            <a:ext cx="8229600" cy="868362"/>
          </a:xfrm>
        </p:spPr>
        <p:txBody>
          <a:bodyPr/>
          <a:lstStyle/>
          <a:p>
            <a:pPr eaLnBrk="1" hangingPunct="1"/>
            <a:r>
              <a:rPr lang="en-US" sz="3600" b="1" i="1" smtClean="0">
                <a:solidFill>
                  <a:srgbClr val="FF3300"/>
                </a:solidFill>
              </a:rPr>
              <a:t>Constituyentes basicos</a:t>
            </a:r>
          </a:p>
        </p:txBody>
      </p:sp>
      <p:grpSp>
        <p:nvGrpSpPr>
          <p:cNvPr id="45059" name="Group 5"/>
          <p:cNvGrpSpPr>
            <a:grpSpLocks/>
          </p:cNvGrpSpPr>
          <p:nvPr/>
        </p:nvGrpSpPr>
        <p:grpSpPr bwMode="auto">
          <a:xfrm>
            <a:off x="1066800" y="1600200"/>
            <a:ext cx="7038975" cy="4572000"/>
            <a:chOff x="705" y="891"/>
            <a:chExt cx="4939" cy="2958"/>
          </a:xfrm>
        </p:grpSpPr>
        <p:grpSp>
          <p:nvGrpSpPr>
            <p:cNvPr id="45060" name="Group 6"/>
            <p:cNvGrpSpPr>
              <a:grpSpLocks/>
            </p:cNvGrpSpPr>
            <p:nvPr/>
          </p:nvGrpSpPr>
          <p:grpSpPr bwMode="auto">
            <a:xfrm>
              <a:off x="705" y="891"/>
              <a:ext cx="4559" cy="2958"/>
              <a:chOff x="960" y="990"/>
              <a:chExt cx="4320" cy="2958"/>
            </a:xfrm>
          </p:grpSpPr>
          <p:pic>
            <p:nvPicPr>
              <p:cNvPr id="45067" name="Picture 7"/>
              <p:cNvPicPr>
                <a:picLocks noChangeAspect="1" noChangeArrowheads="1"/>
              </p:cNvPicPr>
              <p:nvPr/>
            </p:nvPicPr>
            <p:blipFill>
              <a:blip r:embed="rId2" cstate="print"/>
              <a:srcRect/>
              <a:stretch>
                <a:fillRect/>
              </a:stretch>
            </p:blipFill>
            <p:spPr bwMode="auto">
              <a:xfrm>
                <a:off x="960" y="3774"/>
                <a:ext cx="4320" cy="174"/>
              </a:xfrm>
              <a:prstGeom prst="rect">
                <a:avLst/>
              </a:prstGeom>
              <a:noFill/>
              <a:ln w="9525">
                <a:noFill/>
                <a:miter lim="800000"/>
                <a:headEnd/>
                <a:tailEnd/>
              </a:ln>
            </p:spPr>
          </p:pic>
          <p:pic>
            <p:nvPicPr>
              <p:cNvPr id="45068" name="Picture 8"/>
              <p:cNvPicPr>
                <a:picLocks noChangeAspect="1" noChangeArrowheads="1"/>
              </p:cNvPicPr>
              <p:nvPr/>
            </p:nvPicPr>
            <p:blipFill>
              <a:blip r:embed="rId3" cstate="print"/>
              <a:srcRect/>
              <a:stretch>
                <a:fillRect/>
              </a:stretch>
            </p:blipFill>
            <p:spPr bwMode="auto">
              <a:xfrm>
                <a:off x="960" y="3600"/>
                <a:ext cx="4320" cy="174"/>
              </a:xfrm>
              <a:prstGeom prst="rect">
                <a:avLst/>
              </a:prstGeom>
              <a:noFill/>
              <a:ln w="9525">
                <a:noFill/>
                <a:miter lim="800000"/>
                <a:headEnd/>
                <a:tailEnd/>
              </a:ln>
            </p:spPr>
          </p:pic>
          <p:pic>
            <p:nvPicPr>
              <p:cNvPr id="45069" name="Picture 9"/>
              <p:cNvPicPr>
                <a:picLocks noChangeAspect="1" noChangeArrowheads="1"/>
              </p:cNvPicPr>
              <p:nvPr/>
            </p:nvPicPr>
            <p:blipFill>
              <a:blip r:embed="rId4" cstate="print"/>
              <a:srcRect/>
              <a:stretch>
                <a:fillRect/>
              </a:stretch>
            </p:blipFill>
            <p:spPr bwMode="auto">
              <a:xfrm>
                <a:off x="960" y="3426"/>
                <a:ext cx="4320" cy="174"/>
              </a:xfrm>
              <a:prstGeom prst="rect">
                <a:avLst/>
              </a:prstGeom>
              <a:noFill/>
              <a:ln w="9525">
                <a:noFill/>
                <a:miter lim="800000"/>
                <a:headEnd/>
                <a:tailEnd/>
              </a:ln>
            </p:spPr>
          </p:pic>
          <p:pic>
            <p:nvPicPr>
              <p:cNvPr id="45070" name="Picture 10"/>
              <p:cNvPicPr>
                <a:picLocks noChangeAspect="1" noChangeArrowheads="1"/>
              </p:cNvPicPr>
              <p:nvPr/>
            </p:nvPicPr>
            <p:blipFill>
              <a:blip r:embed="rId5" cstate="print"/>
              <a:srcRect/>
              <a:stretch>
                <a:fillRect/>
              </a:stretch>
            </p:blipFill>
            <p:spPr bwMode="auto">
              <a:xfrm>
                <a:off x="960" y="3252"/>
                <a:ext cx="4320" cy="174"/>
              </a:xfrm>
              <a:prstGeom prst="rect">
                <a:avLst/>
              </a:prstGeom>
              <a:noFill/>
              <a:ln w="9525">
                <a:noFill/>
                <a:miter lim="800000"/>
                <a:headEnd/>
                <a:tailEnd/>
              </a:ln>
            </p:spPr>
          </p:pic>
          <p:pic>
            <p:nvPicPr>
              <p:cNvPr id="45071" name="Picture 11"/>
              <p:cNvPicPr>
                <a:picLocks noChangeAspect="1" noChangeArrowheads="1"/>
              </p:cNvPicPr>
              <p:nvPr/>
            </p:nvPicPr>
            <p:blipFill>
              <a:blip r:embed="rId6" cstate="print"/>
              <a:srcRect/>
              <a:stretch>
                <a:fillRect/>
              </a:stretch>
            </p:blipFill>
            <p:spPr bwMode="auto">
              <a:xfrm>
                <a:off x="960" y="3078"/>
                <a:ext cx="4320" cy="174"/>
              </a:xfrm>
              <a:prstGeom prst="rect">
                <a:avLst/>
              </a:prstGeom>
              <a:noFill/>
              <a:ln w="9525">
                <a:noFill/>
                <a:miter lim="800000"/>
                <a:headEnd/>
                <a:tailEnd/>
              </a:ln>
            </p:spPr>
          </p:pic>
          <p:pic>
            <p:nvPicPr>
              <p:cNvPr id="45072" name="Picture 12"/>
              <p:cNvPicPr>
                <a:picLocks noChangeAspect="1" noChangeArrowheads="1"/>
              </p:cNvPicPr>
              <p:nvPr/>
            </p:nvPicPr>
            <p:blipFill>
              <a:blip r:embed="rId7" cstate="print"/>
              <a:srcRect/>
              <a:stretch>
                <a:fillRect/>
              </a:stretch>
            </p:blipFill>
            <p:spPr bwMode="auto">
              <a:xfrm>
                <a:off x="960" y="2904"/>
                <a:ext cx="4320" cy="174"/>
              </a:xfrm>
              <a:prstGeom prst="rect">
                <a:avLst/>
              </a:prstGeom>
              <a:noFill/>
              <a:ln w="9525">
                <a:noFill/>
                <a:miter lim="800000"/>
                <a:headEnd/>
                <a:tailEnd/>
              </a:ln>
            </p:spPr>
          </p:pic>
          <p:pic>
            <p:nvPicPr>
              <p:cNvPr id="45073" name="Picture 13"/>
              <p:cNvPicPr>
                <a:picLocks noChangeAspect="1" noChangeArrowheads="1"/>
              </p:cNvPicPr>
              <p:nvPr/>
            </p:nvPicPr>
            <p:blipFill>
              <a:blip r:embed="rId8" cstate="print"/>
              <a:srcRect/>
              <a:stretch>
                <a:fillRect/>
              </a:stretch>
            </p:blipFill>
            <p:spPr bwMode="auto">
              <a:xfrm>
                <a:off x="960" y="2730"/>
                <a:ext cx="4320" cy="174"/>
              </a:xfrm>
              <a:prstGeom prst="rect">
                <a:avLst/>
              </a:prstGeom>
              <a:noFill/>
              <a:ln w="9525">
                <a:noFill/>
                <a:miter lim="800000"/>
                <a:headEnd/>
                <a:tailEnd/>
              </a:ln>
            </p:spPr>
          </p:pic>
          <p:pic>
            <p:nvPicPr>
              <p:cNvPr id="45074" name="Picture 14"/>
              <p:cNvPicPr>
                <a:picLocks noChangeAspect="1" noChangeArrowheads="1"/>
              </p:cNvPicPr>
              <p:nvPr/>
            </p:nvPicPr>
            <p:blipFill>
              <a:blip r:embed="rId9" cstate="print"/>
              <a:srcRect/>
              <a:stretch>
                <a:fillRect/>
              </a:stretch>
            </p:blipFill>
            <p:spPr bwMode="auto">
              <a:xfrm>
                <a:off x="960" y="2556"/>
                <a:ext cx="4320" cy="174"/>
              </a:xfrm>
              <a:prstGeom prst="rect">
                <a:avLst/>
              </a:prstGeom>
              <a:noFill/>
              <a:ln w="9525">
                <a:noFill/>
                <a:miter lim="800000"/>
                <a:headEnd/>
                <a:tailEnd/>
              </a:ln>
            </p:spPr>
          </p:pic>
          <p:pic>
            <p:nvPicPr>
              <p:cNvPr id="45075" name="Picture 15"/>
              <p:cNvPicPr>
                <a:picLocks noChangeAspect="1" noChangeArrowheads="1"/>
              </p:cNvPicPr>
              <p:nvPr/>
            </p:nvPicPr>
            <p:blipFill>
              <a:blip r:embed="rId10" cstate="print"/>
              <a:srcRect/>
              <a:stretch>
                <a:fillRect/>
              </a:stretch>
            </p:blipFill>
            <p:spPr bwMode="auto">
              <a:xfrm>
                <a:off x="960" y="2382"/>
                <a:ext cx="4320" cy="174"/>
              </a:xfrm>
              <a:prstGeom prst="rect">
                <a:avLst/>
              </a:prstGeom>
              <a:noFill/>
              <a:ln w="9525">
                <a:noFill/>
                <a:miter lim="800000"/>
                <a:headEnd/>
                <a:tailEnd/>
              </a:ln>
            </p:spPr>
          </p:pic>
          <p:pic>
            <p:nvPicPr>
              <p:cNvPr id="45076" name="Picture 16"/>
              <p:cNvPicPr>
                <a:picLocks noChangeAspect="1" noChangeArrowheads="1"/>
              </p:cNvPicPr>
              <p:nvPr/>
            </p:nvPicPr>
            <p:blipFill>
              <a:blip r:embed="rId11" cstate="print"/>
              <a:srcRect/>
              <a:stretch>
                <a:fillRect/>
              </a:stretch>
            </p:blipFill>
            <p:spPr bwMode="auto">
              <a:xfrm>
                <a:off x="960" y="2208"/>
                <a:ext cx="4320" cy="174"/>
              </a:xfrm>
              <a:prstGeom prst="rect">
                <a:avLst/>
              </a:prstGeom>
              <a:noFill/>
              <a:ln w="9525">
                <a:noFill/>
                <a:miter lim="800000"/>
                <a:headEnd/>
                <a:tailEnd/>
              </a:ln>
            </p:spPr>
          </p:pic>
          <p:pic>
            <p:nvPicPr>
              <p:cNvPr id="45077" name="Picture 17"/>
              <p:cNvPicPr>
                <a:picLocks noChangeAspect="1" noChangeArrowheads="1"/>
              </p:cNvPicPr>
              <p:nvPr/>
            </p:nvPicPr>
            <p:blipFill>
              <a:blip r:embed="rId12" cstate="print"/>
              <a:srcRect/>
              <a:stretch>
                <a:fillRect/>
              </a:stretch>
            </p:blipFill>
            <p:spPr bwMode="auto">
              <a:xfrm>
                <a:off x="960" y="2034"/>
                <a:ext cx="4320" cy="174"/>
              </a:xfrm>
              <a:prstGeom prst="rect">
                <a:avLst/>
              </a:prstGeom>
              <a:noFill/>
              <a:ln w="9525">
                <a:noFill/>
                <a:miter lim="800000"/>
                <a:headEnd/>
                <a:tailEnd/>
              </a:ln>
            </p:spPr>
          </p:pic>
          <p:pic>
            <p:nvPicPr>
              <p:cNvPr id="45078" name="Picture 18"/>
              <p:cNvPicPr>
                <a:picLocks noChangeAspect="1" noChangeArrowheads="1"/>
              </p:cNvPicPr>
              <p:nvPr/>
            </p:nvPicPr>
            <p:blipFill>
              <a:blip r:embed="rId13" cstate="print"/>
              <a:srcRect/>
              <a:stretch>
                <a:fillRect/>
              </a:stretch>
            </p:blipFill>
            <p:spPr bwMode="auto">
              <a:xfrm>
                <a:off x="960" y="1860"/>
                <a:ext cx="4320" cy="174"/>
              </a:xfrm>
              <a:prstGeom prst="rect">
                <a:avLst/>
              </a:prstGeom>
              <a:noFill/>
              <a:ln w="9525">
                <a:noFill/>
                <a:miter lim="800000"/>
                <a:headEnd/>
                <a:tailEnd/>
              </a:ln>
            </p:spPr>
          </p:pic>
          <p:pic>
            <p:nvPicPr>
              <p:cNvPr id="45079" name="Picture 19"/>
              <p:cNvPicPr>
                <a:picLocks noChangeAspect="1" noChangeArrowheads="1"/>
              </p:cNvPicPr>
              <p:nvPr/>
            </p:nvPicPr>
            <p:blipFill>
              <a:blip r:embed="rId14" cstate="print"/>
              <a:srcRect/>
              <a:stretch>
                <a:fillRect/>
              </a:stretch>
            </p:blipFill>
            <p:spPr bwMode="auto">
              <a:xfrm>
                <a:off x="960" y="1686"/>
                <a:ext cx="4320" cy="174"/>
              </a:xfrm>
              <a:prstGeom prst="rect">
                <a:avLst/>
              </a:prstGeom>
              <a:noFill/>
              <a:ln w="9525">
                <a:noFill/>
                <a:miter lim="800000"/>
                <a:headEnd/>
                <a:tailEnd/>
              </a:ln>
            </p:spPr>
          </p:pic>
          <p:pic>
            <p:nvPicPr>
              <p:cNvPr id="45080" name="Picture 20"/>
              <p:cNvPicPr>
                <a:picLocks noChangeAspect="1" noChangeArrowheads="1"/>
              </p:cNvPicPr>
              <p:nvPr/>
            </p:nvPicPr>
            <p:blipFill>
              <a:blip r:embed="rId15" cstate="print"/>
              <a:srcRect/>
              <a:stretch>
                <a:fillRect/>
              </a:stretch>
            </p:blipFill>
            <p:spPr bwMode="auto">
              <a:xfrm>
                <a:off x="960" y="1512"/>
                <a:ext cx="4320" cy="174"/>
              </a:xfrm>
              <a:prstGeom prst="rect">
                <a:avLst/>
              </a:prstGeom>
              <a:noFill/>
              <a:ln w="9525">
                <a:noFill/>
                <a:miter lim="800000"/>
                <a:headEnd/>
                <a:tailEnd/>
              </a:ln>
            </p:spPr>
          </p:pic>
          <p:pic>
            <p:nvPicPr>
              <p:cNvPr id="45081" name="Picture 21"/>
              <p:cNvPicPr>
                <a:picLocks noChangeAspect="1" noChangeArrowheads="1"/>
              </p:cNvPicPr>
              <p:nvPr/>
            </p:nvPicPr>
            <p:blipFill>
              <a:blip r:embed="rId16" cstate="print"/>
              <a:srcRect/>
              <a:stretch>
                <a:fillRect/>
              </a:stretch>
            </p:blipFill>
            <p:spPr bwMode="auto">
              <a:xfrm>
                <a:off x="960" y="1338"/>
                <a:ext cx="4320" cy="174"/>
              </a:xfrm>
              <a:prstGeom prst="rect">
                <a:avLst/>
              </a:prstGeom>
              <a:noFill/>
              <a:ln w="9525">
                <a:noFill/>
                <a:miter lim="800000"/>
                <a:headEnd/>
                <a:tailEnd/>
              </a:ln>
            </p:spPr>
          </p:pic>
          <p:pic>
            <p:nvPicPr>
              <p:cNvPr id="45082" name="Picture 22"/>
              <p:cNvPicPr>
                <a:picLocks noChangeAspect="1" noChangeArrowheads="1"/>
              </p:cNvPicPr>
              <p:nvPr/>
            </p:nvPicPr>
            <p:blipFill>
              <a:blip r:embed="rId17" cstate="print"/>
              <a:srcRect/>
              <a:stretch>
                <a:fillRect/>
              </a:stretch>
            </p:blipFill>
            <p:spPr bwMode="auto">
              <a:xfrm>
                <a:off x="960" y="1164"/>
                <a:ext cx="4320" cy="174"/>
              </a:xfrm>
              <a:prstGeom prst="rect">
                <a:avLst/>
              </a:prstGeom>
              <a:noFill/>
              <a:ln w="9525">
                <a:noFill/>
                <a:miter lim="800000"/>
                <a:headEnd/>
                <a:tailEnd/>
              </a:ln>
            </p:spPr>
          </p:pic>
          <p:pic>
            <p:nvPicPr>
              <p:cNvPr id="45083" name="Picture 23"/>
              <p:cNvPicPr>
                <a:picLocks noChangeAspect="1" noChangeArrowheads="1"/>
              </p:cNvPicPr>
              <p:nvPr/>
            </p:nvPicPr>
            <p:blipFill>
              <a:blip r:embed="rId18" cstate="print"/>
              <a:srcRect/>
              <a:stretch>
                <a:fillRect/>
              </a:stretch>
            </p:blipFill>
            <p:spPr bwMode="auto">
              <a:xfrm>
                <a:off x="960" y="990"/>
                <a:ext cx="4320" cy="174"/>
              </a:xfrm>
              <a:prstGeom prst="rect">
                <a:avLst/>
              </a:prstGeom>
              <a:noFill/>
              <a:ln w="9525">
                <a:noFill/>
                <a:miter lim="800000"/>
                <a:headEnd/>
                <a:tailEnd/>
              </a:ln>
            </p:spPr>
          </p:pic>
        </p:grpSp>
        <p:sp>
          <p:nvSpPr>
            <p:cNvPr id="45061" name="Text Box 24"/>
            <p:cNvSpPr txBox="1">
              <a:spLocks noChangeArrowheads="1"/>
            </p:cNvSpPr>
            <p:nvPr/>
          </p:nvSpPr>
          <p:spPr bwMode="auto">
            <a:xfrm>
              <a:off x="4756" y="1816"/>
              <a:ext cx="842" cy="486"/>
            </a:xfrm>
            <a:prstGeom prst="rect">
              <a:avLst/>
            </a:prstGeom>
            <a:solidFill>
              <a:schemeClr val="bg1"/>
            </a:solidFill>
            <a:ln w="9525">
              <a:noFill/>
              <a:miter lim="800000"/>
              <a:headEnd/>
              <a:tailEnd/>
            </a:ln>
          </p:spPr>
          <p:txBody>
            <a:bodyPr>
              <a:spAutoFit/>
            </a:bodyPr>
            <a:lstStyle/>
            <a:p>
              <a:pPr algn="ctr" eaLnBrk="0" hangingPunct="0">
                <a:spcBef>
                  <a:spcPct val="50000"/>
                </a:spcBef>
                <a:buSzPct val="130000"/>
              </a:pPr>
              <a:r>
                <a:rPr lang="en-US" sz="1600" b="1">
                  <a:solidFill>
                    <a:schemeClr val="tx2"/>
                  </a:solidFill>
                  <a:latin typeface="Comic Sans MS" pitchFamily="66" charset="0"/>
                  <a:sym typeface="Symbol" pitchFamily="18" charset="2"/>
                </a:rPr>
                <a:t>lepton</a:t>
              </a:r>
            </a:p>
            <a:p>
              <a:pPr eaLnBrk="0" hangingPunct="0">
                <a:lnSpc>
                  <a:spcPct val="60000"/>
                </a:lnSpc>
                <a:spcBef>
                  <a:spcPct val="50000"/>
                </a:spcBef>
                <a:buSzPct val="130000"/>
              </a:pPr>
              <a:r>
                <a:rPr lang="en-US" sz="1600" b="1">
                  <a:solidFill>
                    <a:schemeClr val="tx2"/>
                  </a:solidFill>
                  <a:latin typeface="Comic Sans MS" pitchFamily="66" charset="0"/>
                  <a:sym typeface="Symbol" pitchFamily="18" charset="2"/>
                </a:rPr>
                <a:t>e </a:t>
              </a:r>
              <a:r>
                <a:rPr lang="en-US" sz="1600" b="1">
                  <a:solidFill>
                    <a:schemeClr val="tx2"/>
                  </a:solidFill>
                  <a:latin typeface="Symbol" pitchFamily="18" charset="2"/>
                  <a:sym typeface="Symbol" pitchFamily="18" charset="2"/>
                </a:rPr>
                <a:t>m t n</a:t>
              </a:r>
              <a:r>
                <a:rPr lang="en-US" sz="1600" b="1" baseline="-25000">
                  <a:solidFill>
                    <a:schemeClr val="tx2"/>
                  </a:solidFill>
                  <a:latin typeface="Comic Sans MS" pitchFamily="66" charset="0"/>
                  <a:sym typeface="Symbol" pitchFamily="18" charset="2"/>
                </a:rPr>
                <a:t>e</a:t>
              </a:r>
              <a:r>
                <a:rPr lang="en-US" sz="1600" b="1">
                  <a:solidFill>
                    <a:schemeClr val="tx2"/>
                  </a:solidFill>
                  <a:latin typeface="Symbol" pitchFamily="18" charset="2"/>
                  <a:sym typeface="Symbol" pitchFamily="18" charset="2"/>
                </a:rPr>
                <a:t> n</a:t>
              </a:r>
              <a:r>
                <a:rPr lang="en-US" sz="1600" b="1" baseline="-25000">
                  <a:solidFill>
                    <a:schemeClr val="tx2"/>
                  </a:solidFill>
                  <a:latin typeface="Symbol" pitchFamily="18" charset="2"/>
                  <a:sym typeface="Symbol" pitchFamily="18" charset="2"/>
                </a:rPr>
                <a:t>m</a:t>
              </a:r>
              <a:r>
                <a:rPr lang="en-US" sz="1600" b="1">
                  <a:solidFill>
                    <a:schemeClr val="tx2"/>
                  </a:solidFill>
                  <a:latin typeface="Symbol" pitchFamily="18" charset="2"/>
                  <a:sym typeface="Symbol" pitchFamily="18" charset="2"/>
                </a:rPr>
                <a:t> n</a:t>
              </a:r>
              <a:r>
                <a:rPr lang="en-US" sz="1600" b="1" baseline="-25000">
                  <a:solidFill>
                    <a:schemeClr val="tx2"/>
                  </a:solidFill>
                  <a:latin typeface="Symbol" pitchFamily="18" charset="2"/>
                  <a:sym typeface="Symbol" pitchFamily="18" charset="2"/>
                </a:rPr>
                <a:t>t</a:t>
              </a:r>
            </a:p>
          </p:txBody>
        </p:sp>
        <p:sp>
          <p:nvSpPr>
            <p:cNvPr id="45062" name="Rectangle 25"/>
            <p:cNvSpPr>
              <a:spLocks noChangeArrowheads="1"/>
            </p:cNvSpPr>
            <p:nvPr/>
          </p:nvSpPr>
          <p:spPr bwMode="auto">
            <a:xfrm>
              <a:off x="4842" y="2197"/>
              <a:ext cx="657" cy="260"/>
            </a:xfrm>
            <a:prstGeom prst="rect">
              <a:avLst/>
            </a:prstGeom>
            <a:solidFill>
              <a:schemeClr val="bg1"/>
            </a:solidFill>
            <a:ln w="9525">
              <a:noFill/>
              <a:miter lim="800000"/>
              <a:headEnd/>
              <a:tailEnd/>
            </a:ln>
          </p:spPr>
          <p:txBody>
            <a:bodyPr wrap="none" anchor="ctr"/>
            <a:lstStyle/>
            <a:p>
              <a:endParaRPr lang="gl-ES"/>
            </a:p>
          </p:txBody>
        </p:sp>
        <p:sp>
          <p:nvSpPr>
            <p:cNvPr id="45063" name="Text Box 26"/>
            <p:cNvSpPr txBox="1">
              <a:spLocks noChangeArrowheads="1"/>
            </p:cNvSpPr>
            <p:nvPr/>
          </p:nvSpPr>
          <p:spPr bwMode="auto">
            <a:xfrm>
              <a:off x="4751" y="3286"/>
              <a:ext cx="893" cy="352"/>
            </a:xfrm>
            <a:prstGeom prst="rect">
              <a:avLst/>
            </a:prstGeom>
            <a:solidFill>
              <a:schemeClr val="bg1"/>
            </a:solidFill>
            <a:ln w="9525">
              <a:noFill/>
              <a:miter lim="800000"/>
              <a:headEnd/>
              <a:tailEnd/>
            </a:ln>
          </p:spPr>
          <p:txBody>
            <a:bodyPr wrap="none">
              <a:spAutoFit/>
            </a:bodyPr>
            <a:lstStyle/>
            <a:p>
              <a:pPr algn="ctr" eaLnBrk="0" hangingPunct="0">
                <a:spcBef>
                  <a:spcPts val="100"/>
                </a:spcBef>
                <a:buSzPct val="130000"/>
              </a:pPr>
              <a:r>
                <a:rPr lang="en-US" sz="1600" b="1">
                  <a:solidFill>
                    <a:schemeClr val="tx2"/>
                  </a:solidFill>
                  <a:latin typeface="Comic Sans MS" pitchFamily="66" charset="0"/>
                  <a:sym typeface="Symbol" pitchFamily="18" charset="2"/>
                </a:rPr>
                <a:t>quark</a:t>
              </a:r>
            </a:p>
            <a:p>
              <a:pPr algn="ctr" eaLnBrk="0" hangingPunct="0">
                <a:lnSpc>
                  <a:spcPct val="80000"/>
                </a:lnSpc>
                <a:spcBef>
                  <a:spcPts val="100"/>
                </a:spcBef>
                <a:buSzPct val="130000"/>
              </a:pPr>
              <a:r>
                <a:rPr lang="en-US" sz="1600" b="1">
                  <a:solidFill>
                    <a:schemeClr val="tx2"/>
                  </a:solidFill>
                  <a:latin typeface="Comic Sans MS" pitchFamily="66" charset="0"/>
                  <a:sym typeface="Symbol" pitchFamily="18" charset="2"/>
                </a:rPr>
                <a:t>u d s c b t</a:t>
              </a:r>
            </a:p>
          </p:txBody>
        </p:sp>
        <p:grpSp>
          <p:nvGrpSpPr>
            <p:cNvPr id="45064" name="Group 27"/>
            <p:cNvGrpSpPr>
              <a:grpSpLocks/>
            </p:cNvGrpSpPr>
            <p:nvPr/>
          </p:nvGrpSpPr>
          <p:grpSpPr bwMode="auto">
            <a:xfrm>
              <a:off x="4931" y="2716"/>
              <a:ext cx="385" cy="316"/>
              <a:chOff x="4931" y="2716"/>
              <a:chExt cx="385" cy="316"/>
            </a:xfrm>
          </p:grpSpPr>
          <p:sp>
            <p:nvSpPr>
              <p:cNvPr id="45065" name="Rectangle 28"/>
              <p:cNvSpPr>
                <a:spLocks noChangeArrowheads="1"/>
              </p:cNvSpPr>
              <p:nvPr/>
            </p:nvSpPr>
            <p:spPr bwMode="auto">
              <a:xfrm>
                <a:off x="5024" y="2716"/>
                <a:ext cx="292" cy="316"/>
              </a:xfrm>
              <a:prstGeom prst="rect">
                <a:avLst/>
              </a:prstGeom>
              <a:solidFill>
                <a:schemeClr val="bg1"/>
              </a:solidFill>
              <a:ln w="9525">
                <a:noFill/>
                <a:miter lim="800000"/>
                <a:headEnd/>
                <a:tailEnd/>
              </a:ln>
            </p:spPr>
            <p:txBody>
              <a:bodyPr wrap="none" anchor="ctr"/>
              <a:lstStyle/>
              <a:p>
                <a:endParaRPr lang="gl-ES"/>
              </a:p>
            </p:txBody>
          </p:sp>
          <p:sp>
            <p:nvSpPr>
              <p:cNvPr id="45066" name="Rectangle 29"/>
              <p:cNvSpPr>
                <a:spLocks noChangeArrowheads="1"/>
              </p:cNvSpPr>
              <p:nvPr/>
            </p:nvSpPr>
            <p:spPr bwMode="auto">
              <a:xfrm>
                <a:off x="4931" y="2716"/>
                <a:ext cx="169" cy="200"/>
              </a:xfrm>
              <a:prstGeom prst="rect">
                <a:avLst/>
              </a:prstGeom>
              <a:solidFill>
                <a:schemeClr val="bg1"/>
              </a:solidFill>
              <a:ln w="9525">
                <a:noFill/>
                <a:miter lim="800000"/>
                <a:headEnd/>
                <a:tailEnd/>
              </a:ln>
            </p:spPr>
            <p:txBody>
              <a:bodyPr wrap="none" anchor="ctr"/>
              <a:lstStyle/>
              <a:p>
                <a:endParaRPr lang="gl-ES"/>
              </a:p>
            </p:txBody>
          </p:sp>
        </p:gr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3200" b="1" u="sng" smtClean="0">
                <a:solidFill>
                  <a:srgbClr val="000099"/>
                </a:solidFill>
                <a:latin typeface="Comic Sans MS" pitchFamily="66" charset="0"/>
              </a:rPr>
              <a:t>BIBLIOGRAFIA</a:t>
            </a:r>
          </a:p>
        </p:txBody>
      </p:sp>
      <p:sp>
        <p:nvSpPr>
          <p:cNvPr id="46083" name="Rectangle 3"/>
          <p:cNvSpPr>
            <a:spLocks noGrp="1" noChangeArrowheads="1"/>
          </p:cNvSpPr>
          <p:nvPr>
            <p:ph type="body" idx="1"/>
          </p:nvPr>
        </p:nvSpPr>
        <p:spPr>
          <a:xfrm>
            <a:off x="381000" y="1905000"/>
            <a:ext cx="8458200" cy="4114800"/>
          </a:xfrm>
        </p:spPr>
        <p:txBody>
          <a:bodyPr/>
          <a:lstStyle/>
          <a:p>
            <a:pPr eaLnBrk="1" hangingPunct="1"/>
            <a:r>
              <a:rPr lang="en-US" smtClean="0"/>
              <a:t>http://home.nycap.rr.com</a:t>
            </a:r>
          </a:p>
          <a:p>
            <a:pPr eaLnBrk="1" hangingPunct="1"/>
            <a:r>
              <a:rPr lang="en-US" smtClean="0"/>
              <a:t>http://www.fnal.gov</a:t>
            </a:r>
          </a:p>
          <a:p>
            <a:pPr eaLnBrk="1" hangingPunct="1"/>
            <a:r>
              <a:rPr lang="en-US" smtClean="0"/>
              <a:t>http://livefromcern.web.cern.ch/livefromcern/antimatter/index.html</a:t>
            </a:r>
          </a:p>
          <a:p>
            <a:pPr eaLnBrk="1" hangingPunct="1"/>
            <a:r>
              <a:rPr lang="en-US" sz="2400" smtClean="0"/>
              <a:t>http://wwwlapp.in2p3.fr/neutrinos/ankes.html</a:t>
            </a:r>
          </a:p>
          <a:p>
            <a:pPr eaLnBrk="1" hangingPunct="1"/>
            <a:r>
              <a:rPr lang="en-US" smtClean="0"/>
              <a:t>www.particleadventure.org</a:t>
            </a:r>
          </a:p>
          <a:p>
            <a:pPr eaLnBrk="1" hangingPunct="1">
              <a:buFontTx/>
              <a:buNone/>
            </a:pPr>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pPr eaLnBrk="1" hangingPunct="1"/>
            <a:r>
              <a:rPr lang="en-US" sz="3600" b="1" smtClean="0">
                <a:solidFill>
                  <a:srgbClr val="000099"/>
                </a:solidFill>
                <a:latin typeface="Comic Sans MS" pitchFamily="66" charset="0"/>
              </a:rPr>
              <a:t>Coming Soon !!</a:t>
            </a:r>
          </a:p>
        </p:txBody>
      </p:sp>
      <p:pic>
        <p:nvPicPr>
          <p:cNvPr id="47107" name="Picture 5" descr="big_bang_cover"/>
          <p:cNvPicPr>
            <a:picLocks noChangeAspect="1" noChangeArrowheads="1"/>
          </p:cNvPicPr>
          <p:nvPr/>
        </p:nvPicPr>
        <p:blipFill>
          <a:blip r:embed="rId2" cstate="print"/>
          <a:srcRect/>
          <a:stretch>
            <a:fillRect/>
          </a:stretch>
        </p:blipFill>
        <p:spPr bwMode="auto">
          <a:xfrm>
            <a:off x="685800" y="1146175"/>
            <a:ext cx="7620000" cy="57118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00200" y="228600"/>
            <a:ext cx="5181600" cy="762000"/>
          </a:xfrm>
        </p:spPr>
        <p:txBody>
          <a:bodyPr/>
          <a:lstStyle/>
          <a:p>
            <a:pPr eaLnBrk="1" hangingPunct="1"/>
            <a:r>
              <a:rPr lang="en-US" sz="3600" b="1" smtClean="0">
                <a:solidFill>
                  <a:srgbClr val="FF3300"/>
                </a:solidFill>
                <a:latin typeface="Comic Sans MS" pitchFamily="66" charset="0"/>
              </a:rPr>
              <a:t>Un “Modelo Estandar”</a:t>
            </a:r>
          </a:p>
        </p:txBody>
      </p:sp>
      <p:sp>
        <p:nvSpPr>
          <p:cNvPr id="14339" name="Rectangle 3"/>
          <p:cNvSpPr>
            <a:spLocks noGrp="1" noChangeArrowheads="1"/>
          </p:cNvSpPr>
          <p:nvPr>
            <p:ph type="body" idx="1"/>
          </p:nvPr>
        </p:nvSpPr>
        <p:spPr>
          <a:xfrm>
            <a:off x="152400" y="1066800"/>
            <a:ext cx="8763000" cy="3886200"/>
          </a:xfrm>
        </p:spPr>
        <p:txBody>
          <a:bodyPr/>
          <a:lstStyle/>
          <a:p>
            <a:pPr marL="609600" indent="-609600" eaLnBrk="1" hangingPunct="1">
              <a:buFontTx/>
              <a:buNone/>
            </a:pPr>
            <a:r>
              <a:rPr lang="en-US" sz="2800" b="1" smtClean="0">
                <a:solidFill>
                  <a:schemeClr val="accent2"/>
                </a:solidFill>
                <a:latin typeface="Comic Sans MS" pitchFamily="66" charset="0"/>
              </a:rPr>
              <a:t>Donde todos los componentes (Partículas):</a:t>
            </a:r>
          </a:p>
          <a:p>
            <a:pPr marL="1371600" lvl="2" indent="-457200" eaLnBrk="1" hangingPunct="1">
              <a:buFontTx/>
              <a:buAutoNum type="arabicPeriod"/>
            </a:pPr>
            <a:r>
              <a:rPr lang="en-US" b="1" smtClean="0">
                <a:solidFill>
                  <a:schemeClr val="accent2"/>
                </a:solidFill>
                <a:latin typeface="Comic Sans MS" pitchFamily="66" charset="0"/>
              </a:rPr>
              <a:t>Quarks     </a:t>
            </a:r>
          </a:p>
          <a:p>
            <a:pPr marL="1371600" lvl="2" indent="-457200" eaLnBrk="1" hangingPunct="1">
              <a:buFontTx/>
              <a:buAutoNum type="arabicPeriod"/>
            </a:pPr>
            <a:r>
              <a:rPr lang="en-US" b="1" smtClean="0">
                <a:solidFill>
                  <a:schemeClr val="accent2"/>
                </a:solidFill>
                <a:latin typeface="Comic Sans MS" pitchFamily="66" charset="0"/>
              </a:rPr>
              <a:t> Leptones</a:t>
            </a:r>
          </a:p>
          <a:p>
            <a:pPr marL="1371600" lvl="2" indent="-457200" eaLnBrk="1" hangingPunct="1">
              <a:buFontTx/>
              <a:buAutoNum type="arabicPeriod"/>
            </a:pPr>
            <a:r>
              <a:rPr lang="en-US" b="1" smtClean="0">
                <a:solidFill>
                  <a:schemeClr val="accent2"/>
                </a:solidFill>
                <a:latin typeface="Comic Sans MS" pitchFamily="66" charset="0"/>
              </a:rPr>
              <a:t> Bosones Intermediarios </a:t>
            </a:r>
          </a:p>
          <a:p>
            <a:pPr marL="1371600" lvl="2" indent="-457200" eaLnBrk="1" hangingPunct="1">
              <a:buFontTx/>
              <a:buNone/>
            </a:pPr>
            <a:r>
              <a:rPr lang="en-US" b="1" smtClean="0">
                <a:solidFill>
                  <a:schemeClr val="accent2"/>
                </a:solidFill>
                <a:latin typeface="Comic Sans MS" pitchFamily="66" charset="0"/>
              </a:rPr>
              <a:t>    (fotones, gluones, W</a:t>
            </a:r>
            <a:r>
              <a:rPr lang="en-US" b="1" baseline="30000" smtClean="0">
                <a:solidFill>
                  <a:schemeClr val="accent2"/>
                </a:solidFill>
                <a:latin typeface="Comic Sans MS" pitchFamily="66" charset="0"/>
              </a:rPr>
              <a:t>+</a:t>
            </a:r>
            <a:r>
              <a:rPr lang="en-US" b="1" smtClean="0">
                <a:solidFill>
                  <a:schemeClr val="accent2"/>
                </a:solidFill>
                <a:latin typeface="Comic Sans MS" pitchFamily="66" charset="0"/>
              </a:rPr>
              <a:t> , W</a:t>
            </a:r>
            <a:r>
              <a:rPr lang="en-US" b="1" baseline="30000" smtClean="0">
                <a:solidFill>
                  <a:schemeClr val="accent2"/>
                </a:solidFill>
                <a:latin typeface="Comic Sans MS" pitchFamily="66" charset="0"/>
              </a:rPr>
              <a:t>-</a:t>
            </a:r>
            <a:r>
              <a:rPr lang="en-US" b="1" smtClean="0">
                <a:solidFill>
                  <a:schemeClr val="accent2"/>
                </a:solidFill>
                <a:latin typeface="Comic Sans MS" pitchFamily="66" charset="0"/>
              </a:rPr>
              <a:t> , Z)</a:t>
            </a:r>
          </a:p>
          <a:p>
            <a:pPr marL="1371600" lvl="2" indent="-457200" eaLnBrk="1" hangingPunct="1">
              <a:buFontTx/>
              <a:buNone/>
            </a:pPr>
            <a:endParaRPr lang="en-US" b="1" smtClean="0">
              <a:solidFill>
                <a:schemeClr val="accent2"/>
              </a:solidFill>
              <a:latin typeface="Comic Sans MS" pitchFamily="66" charset="0"/>
            </a:endParaRPr>
          </a:p>
          <a:p>
            <a:pPr marL="1371600" lvl="2" indent="-457200" eaLnBrk="1" hangingPunct="1">
              <a:buFontTx/>
              <a:buNone/>
            </a:pPr>
            <a:r>
              <a:rPr lang="en-US" b="1" smtClean="0">
                <a:solidFill>
                  <a:schemeClr val="accent2"/>
                </a:solidFill>
                <a:latin typeface="Comic Sans MS" pitchFamily="66" charset="0"/>
              </a:rPr>
              <a:t>   son </a:t>
            </a:r>
            <a:r>
              <a:rPr lang="en-US" b="1" smtClean="0">
                <a:solidFill>
                  <a:srgbClr val="FF3300"/>
                </a:solidFill>
                <a:latin typeface="Comic Sans MS" pitchFamily="66" charset="0"/>
              </a:rPr>
              <a:t>FUNDAMENTALES</a:t>
            </a:r>
            <a:r>
              <a:rPr lang="en-US" b="1" smtClean="0">
                <a:solidFill>
                  <a:schemeClr val="accent2"/>
                </a:solidFill>
                <a:latin typeface="Comic Sans MS" pitchFamily="66" charset="0"/>
              </a:rPr>
              <a:t> y todo objeto se crea a base de </a:t>
            </a:r>
            <a:r>
              <a:rPr lang="en-US" b="1" smtClean="0">
                <a:solidFill>
                  <a:srgbClr val="FF3300"/>
                </a:solidFill>
                <a:latin typeface="Comic Sans MS" pitchFamily="66" charset="0"/>
              </a:rPr>
              <a:t>INTERACCION</a:t>
            </a:r>
            <a:r>
              <a:rPr lang="en-US" b="1" smtClean="0">
                <a:solidFill>
                  <a:schemeClr val="accent2"/>
                </a:solidFill>
                <a:latin typeface="Comic Sans MS" pitchFamily="66" charset="0"/>
              </a:rPr>
              <a:t> entre ellas.</a:t>
            </a:r>
          </a:p>
        </p:txBody>
      </p:sp>
      <p:sp>
        <p:nvSpPr>
          <p:cNvPr id="14340" name="Text Box 4"/>
          <p:cNvSpPr txBox="1">
            <a:spLocks noChangeArrowheads="1"/>
          </p:cNvSpPr>
          <p:nvPr/>
        </p:nvSpPr>
        <p:spPr bwMode="auto">
          <a:xfrm>
            <a:off x="3886200" y="1676400"/>
            <a:ext cx="1736725" cy="701675"/>
          </a:xfrm>
          <a:prstGeom prst="rect">
            <a:avLst/>
          </a:prstGeom>
          <a:noFill/>
          <a:ln w="9525">
            <a:noFill/>
            <a:miter lim="800000"/>
            <a:headEnd/>
            <a:tailEnd/>
          </a:ln>
        </p:spPr>
        <p:txBody>
          <a:bodyPr wrap="none">
            <a:spAutoFit/>
          </a:bodyPr>
          <a:lstStyle/>
          <a:p>
            <a:r>
              <a:rPr lang="en-US" sz="4000" b="1">
                <a:solidFill>
                  <a:srgbClr val="FF3300"/>
                </a:solidFill>
              </a:rPr>
              <a:t>}</a:t>
            </a:r>
            <a:r>
              <a:rPr lang="en-US" sz="2000" b="1">
                <a:solidFill>
                  <a:srgbClr val="FF3300"/>
                </a:solidFill>
              </a:rPr>
              <a:t> </a:t>
            </a:r>
            <a:r>
              <a:rPr lang="en-US" sz="2000" b="1">
                <a:solidFill>
                  <a:srgbClr val="008000"/>
                </a:solidFill>
              </a:rPr>
              <a:t>Fermiones</a:t>
            </a:r>
          </a:p>
        </p:txBody>
      </p:sp>
      <p:sp>
        <p:nvSpPr>
          <p:cNvPr id="14341" name="Text Box 5"/>
          <p:cNvSpPr txBox="1">
            <a:spLocks noChangeArrowheads="1"/>
          </p:cNvSpPr>
          <p:nvPr/>
        </p:nvSpPr>
        <p:spPr bwMode="auto">
          <a:xfrm>
            <a:off x="5638800" y="2286000"/>
            <a:ext cx="1727200" cy="579438"/>
          </a:xfrm>
          <a:prstGeom prst="rect">
            <a:avLst/>
          </a:prstGeom>
          <a:noFill/>
          <a:ln w="9525">
            <a:noFill/>
            <a:miter lim="800000"/>
            <a:headEnd/>
            <a:tailEnd/>
          </a:ln>
        </p:spPr>
        <p:txBody>
          <a:bodyPr wrap="none">
            <a:spAutoFit/>
          </a:bodyPr>
          <a:lstStyle/>
          <a:p>
            <a:r>
              <a:rPr lang="en-US" sz="3200" b="1">
                <a:solidFill>
                  <a:srgbClr val="FF3300"/>
                </a:solidFill>
                <a:sym typeface="Wingdings" pitchFamily="2" charset="2"/>
              </a:rPr>
              <a:t></a:t>
            </a:r>
            <a:r>
              <a:rPr lang="en-US" sz="2000" b="1">
                <a:solidFill>
                  <a:srgbClr val="FF3300"/>
                </a:solidFill>
                <a:sym typeface="Wingdings" pitchFamily="2" charset="2"/>
              </a:rPr>
              <a:t> </a:t>
            </a:r>
            <a:r>
              <a:rPr lang="en-US" sz="2000" b="1">
                <a:solidFill>
                  <a:srgbClr val="008000"/>
                </a:solidFill>
              </a:rPr>
              <a:t>Bosones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514600" y="228600"/>
            <a:ext cx="3657600" cy="563563"/>
          </a:xfrm>
        </p:spPr>
        <p:txBody>
          <a:bodyPr/>
          <a:lstStyle/>
          <a:p>
            <a:pPr eaLnBrk="1" hangingPunct="1"/>
            <a:r>
              <a:rPr lang="en-US" sz="3200" b="1" u="sng" smtClean="0">
                <a:solidFill>
                  <a:srgbClr val="CC0066"/>
                </a:solidFill>
                <a:latin typeface="Comic Sans MS" pitchFamily="66" charset="0"/>
              </a:rPr>
              <a:t>Aviso Comercial</a:t>
            </a:r>
          </a:p>
        </p:txBody>
      </p:sp>
      <p:sp>
        <p:nvSpPr>
          <p:cNvPr id="133123" name="Rectangle 3"/>
          <p:cNvSpPr>
            <a:spLocks noGrp="1" noChangeArrowheads="1"/>
          </p:cNvSpPr>
          <p:nvPr>
            <p:ph type="body" idx="1"/>
          </p:nvPr>
        </p:nvSpPr>
        <p:spPr>
          <a:xfrm>
            <a:off x="457200" y="1752600"/>
            <a:ext cx="8229600" cy="4191000"/>
          </a:xfrm>
        </p:spPr>
        <p:txBody>
          <a:bodyPr/>
          <a:lstStyle/>
          <a:p>
            <a:pPr eaLnBrk="1" hangingPunct="1">
              <a:buClr>
                <a:srgbClr val="008000"/>
              </a:buClr>
              <a:buSzPct val="170000"/>
              <a:buFontTx/>
              <a:buNone/>
            </a:pPr>
            <a:r>
              <a:rPr lang="en-US" sz="1200" b="1" smtClean="0"/>
              <a:t>    </a:t>
            </a:r>
            <a:endParaRPr lang="en-US" sz="800" b="1" smtClean="0">
              <a:solidFill>
                <a:srgbClr val="CC0066"/>
              </a:solidFill>
              <a:latin typeface="Comic Sans MS" pitchFamily="66" charset="0"/>
            </a:endParaRPr>
          </a:p>
        </p:txBody>
      </p:sp>
      <p:sp>
        <p:nvSpPr>
          <p:cNvPr id="133124" name="Text Box 4"/>
          <p:cNvSpPr txBox="1">
            <a:spLocks noChangeArrowheads="1"/>
          </p:cNvSpPr>
          <p:nvPr/>
        </p:nvSpPr>
        <p:spPr bwMode="auto">
          <a:xfrm>
            <a:off x="1447800" y="762000"/>
            <a:ext cx="5791200" cy="946150"/>
          </a:xfrm>
          <a:prstGeom prst="rect">
            <a:avLst/>
          </a:prstGeom>
          <a:noFill/>
          <a:ln w="9525">
            <a:noFill/>
            <a:miter lim="800000"/>
            <a:headEnd/>
            <a:tailEnd/>
          </a:ln>
          <a:effectLst/>
        </p:spPr>
        <p:txBody>
          <a:bodyPr>
            <a:spAutoFit/>
          </a:bodyPr>
          <a:lstStyle/>
          <a:p>
            <a:pPr algn="ctr">
              <a:defRPr/>
            </a:pPr>
            <a:r>
              <a:rPr lang="en-US" sz="2800" b="1">
                <a:solidFill>
                  <a:srgbClr val="0099FF"/>
                </a:solidFill>
                <a:effectLst>
                  <a:outerShdw blurRad="38100" dist="38100" dir="2700000" algn="tl">
                    <a:srgbClr val="C0C0C0"/>
                  </a:outerShdw>
                </a:effectLst>
                <a:latin typeface="Arial" pitchFamily="34" charset="0"/>
                <a:cs typeface="Arial" pitchFamily="34" charset="0"/>
              </a:rPr>
              <a:t>Las Partículas se dividen en: </a:t>
            </a:r>
            <a:r>
              <a:rPr lang="en-US" sz="2800" b="1">
                <a:solidFill>
                  <a:srgbClr val="FF3300"/>
                </a:solidFill>
                <a:effectLst>
                  <a:outerShdw blurRad="38100" dist="38100" dir="2700000" algn="tl">
                    <a:srgbClr val="C0C0C0"/>
                  </a:outerShdw>
                </a:effectLst>
                <a:latin typeface="Arial" pitchFamily="34" charset="0"/>
                <a:cs typeface="Arial" pitchFamily="34" charset="0"/>
              </a:rPr>
              <a:t>Fermiones </a:t>
            </a:r>
            <a:r>
              <a:rPr lang="en-US" sz="2800" b="1">
                <a:solidFill>
                  <a:srgbClr val="0099FF"/>
                </a:solidFill>
                <a:effectLst>
                  <a:outerShdw blurRad="38100" dist="38100" dir="2700000" algn="tl">
                    <a:srgbClr val="C0C0C0"/>
                  </a:outerShdw>
                </a:effectLst>
                <a:latin typeface="Arial" pitchFamily="34" charset="0"/>
                <a:cs typeface="Arial" pitchFamily="34" charset="0"/>
              </a:rPr>
              <a:t>y</a:t>
            </a:r>
            <a:r>
              <a:rPr lang="en-US" sz="2800" b="1">
                <a:solidFill>
                  <a:srgbClr val="FF3300"/>
                </a:solidFill>
                <a:effectLst>
                  <a:outerShdw blurRad="38100" dist="38100" dir="2700000" algn="tl">
                    <a:srgbClr val="C0C0C0"/>
                  </a:outerShdw>
                </a:effectLst>
                <a:latin typeface="Arial" pitchFamily="34" charset="0"/>
                <a:cs typeface="Arial" pitchFamily="34" charset="0"/>
              </a:rPr>
              <a:t> Bosones</a:t>
            </a:r>
          </a:p>
        </p:txBody>
      </p:sp>
      <p:sp>
        <p:nvSpPr>
          <p:cNvPr id="15365" name="Rectangle 6"/>
          <p:cNvSpPr>
            <a:spLocks noChangeArrowheads="1"/>
          </p:cNvSpPr>
          <p:nvPr/>
        </p:nvSpPr>
        <p:spPr bwMode="auto">
          <a:xfrm>
            <a:off x="152400" y="1676400"/>
            <a:ext cx="8610600" cy="4244975"/>
          </a:xfrm>
          <a:prstGeom prst="rect">
            <a:avLst/>
          </a:prstGeom>
          <a:noFill/>
          <a:ln w="9525">
            <a:noFill/>
            <a:miter lim="800000"/>
            <a:headEnd/>
            <a:tailEnd/>
          </a:ln>
        </p:spPr>
        <p:txBody>
          <a:bodyPr>
            <a:spAutoFit/>
          </a:bodyPr>
          <a:lstStyle/>
          <a:p>
            <a:r>
              <a:rPr lang="en-US" sz="1900" b="1">
                <a:latin typeface="Comic Sans MS" pitchFamily="66" charset="0"/>
              </a:rPr>
              <a:t>Los fermiones cumplen el Principio de Pauli.</a:t>
            </a:r>
          </a:p>
          <a:p>
            <a:r>
              <a:rPr lang="en-US" sz="1900" b="1">
                <a:latin typeface="Comic Sans MS" pitchFamily="66" charset="0"/>
              </a:rPr>
              <a:t> Los bosones no cumplen este principio</a:t>
            </a:r>
          </a:p>
          <a:p>
            <a:r>
              <a:rPr lang="en-US" sz="1900" b="1">
                <a:latin typeface="Comic Sans MS" pitchFamily="66" charset="0"/>
              </a:rPr>
              <a:t> Este principio dice: </a:t>
            </a:r>
            <a:r>
              <a:rPr lang="en-US" sz="1900" b="1">
                <a:solidFill>
                  <a:srgbClr val="CC0066"/>
                </a:solidFill>
                <a:latin typeface="Comic Sans MS" pitchFamily="66" charset="0"/>
              </a:rPr>
              <a:t>dos partículas con el mismo espín no pueden estar en el mismo estado de energía. </a:t>
            </a:r>
          </a:p>
          <a:p>
            <a:endParaRPr lang="en-US" sz="1900" b="1">
              <a:latin typeface="Comic Sans MS" pitchFamily="66" charset="0"/>
            </a:endParaRPr>
          </a:p>
          <a:p>
            <a:r>
              <a:rPr lang="en-US" sz="1900" b="1">
                <a:latin typeface="Comic Sans MS" pitchFamily="66" charset="0"/>
              </a:rPr>
              <a:t>         </a:t>
            </a:r>
            <a:r>
              <a:rPr lang="en-US" sz="1900" b="1">
                <a:solidFill>
                  <a:srgbClr val="000099"/>
                </a:solidFill>
                <a:latin typeface="Comic Sans MS" pitchFamily="66" charset="0"/>
              </a:rPr>
              <a:t>Fermiones</a:t>
            </a:r>
            <a:r>
              <a:rPr lang="en-US" sz="1900" b="1">
                <a:latin typeface="Comic Sans MS" pitchFamily="66" charset="0"/>
              </a:rPr>
              <a:t>	                             </a:t>
            </a:r>
            <a:r>
              <a:rPr lang="en-US" sz="1900" b="1">
                <a:solidFill>
                  <a:srgbClr val="FF3300"/>
                </a:solidFill>
                <a:latin typeface="Comic Sans MS" pitchFamily="66" charset="0"/>
              </a:rPr>
              <a:t>Bosones</a:t>
            </a:r>
          </a:p>
          <a:p>
            <a:r>
              <a:rPr lang="en-US" sz="1900" b="1">
                <a:latin typeface="Comic Sans MS" pitchFamily="66" charset="0"/>
              </a:rPr>
              <a:t>    </a:t>
            </a:r>
            <a:r>
              <a:rPr lang="en-US" sz="1900" b="1">
                <a:latin typeface="Comic Sans MS" pitchFamily="66" charset="0"/>
                <a:sym typeface="Wingdings" pitchFamily="2" charset="2"/>
              </a:rPr>
              <a:t></a:t>
            </a:r>
            <a:r>
              <a:rPr lang="en-US" sz="1900" b="1">
                <a:latin typeface="Comic Sans MS" pitchFamily="66" charset="0"/>
              </a:rPr>
              <a:t>el </a:t>
            </a:r>
            <a:r>
              <a:rPr lang="en-US" sz="1900" b="1">
                <a:solidFill>
                  <a:srgbClr val="008000"/>
                </a:solidFill>
                <a:latin typeface="Comic Sans MS" pitchFamily="66" charset="0"/>
              </a:rPr>
              <a:t>espín</a:t>
            </a:r>
            <a:r>
              <a:rPr lang="en-US" sz="1900" b="1">
                <a:latin typeface="Comic Sans MS" pitchFamily="66" charset="0"/>
              </a:rPr>
              <a:t> es fraccionario                   </a:t>
            </a:r>
            <a:r>
              <a:rPr lang="en-US" sz="1900" b="1">
                <a:latin typeface="Comic Sans MS" pitchFamily="66" charset="0"/>
                <a:sym typeface="Wingdings" pitchFamily="2" charset="2"/>
              </a:rPr>
              <a:t></a:t>
            </a:r>
            <a:r>
              <a:rPr lang="en-US" sz="1900" b="1">
                <a:latin typeface="Comic Sans MS" pitchFamily="66" charset="0"/>
              </a:rPr>
              <a:t> el </a:t>
            </a:r>
            <a:r>
              <a:rPr lang="en-US" sz="1900" b="1">
                <a:solidFill>
                  <a:srgbClr val="008000"/>
                </a:solidFill>
                <a:latin typeface="Comic Sans MS" pitchFamily="66" charset="0"/>
              </a:rPr>
              <a:t>espín</a:t>
            </a:r>
            <a:r>
              <a:rPr lang="en-US" sz="1900" b="1">
                <a:latin typeface="Comic Sans MS" pitchFamily="66" charset="0"/>
              </a:rPr>
              <a:t> es entero</a:t>
            </a:r>
          </a:p>
          <a:p>
            <a:r>
              <a:rPr lang="en-US" sz="1900" b="1">
                <a:latin typeface="Comic Sans MS" pitchFamily="66" charset="0"/>
              </a:rPr>
              <a:t>          1/2  3/2 ……                                  0, 1, 2, …… </a:t>
            </a:r>
          </a:p>
          <a:p>
            <a:r>
              <a:rPr lang="en-US" sz="1900" b="1">
                <a:latin typeface="Comic Sans MS" pitchFamily="66" charset="0"/>
              </a:rPr>
              <a:t>       Quark, Leptons, Protons,                 Mediadores de fuerza:</a:t>
            </a:r>
          </a:p>
          <a:p>
            <a:r>
              <a:rPr lang="en-US" sz="1900" b="1">
                <a:latin typeface="Comic Sans MS" pitchFamily="66" charset="0"/>
              </a:rPr>
              <a:t>       Neutrons, etc                              fotón, glúon, W, Z</a:t>
            </a:r>
          </a:p>
          <a:p>
            <a:r>
              <a:rPr lang="en-US" sz="1900" b="1">
                <a:latin typeface="Comic Sans MS" pitchFamily="66" charset="0"/>
              </a:rPr>
              <a:t>					         gravitón.</a:t>
            </a:r>
          </a:p>
          <a:p>
            <a:r>
              <a:rPr lang="en-US" sz="1900" b="1">
                <a:latin typeface="Comic Sans MS" pitchFamily="66" charset="0"/>
              </a:rPr>
              <a:t>                                                    etc</a:t>
            </a:r>
            <a:endParaRPr lang="en-US" sz="1900" b="1">
              <a:solidFill>
                <a:srgbClr val="CC0066"/>
              </a:solidFill>
              <a:latin typeface="Comic Sans MS" pitchFamily="66" charset="0"/>
            </a:endParaRPr>
          </a:p>
          <a:p>
            <a:endParaRPr lang="en-US" sz="1900" b="1">
              <a:solidFill>
                <a:srgbClr val="CC0066"/>
              </a:solidFill>
              <a:latin typeface="Comic Sans MS" pitchFamily="66" charset="0"/>
            </a:endParaRPr>
          </a:p>
          <a:p>
            <a:pPr>
              <a:lnSpc>
                <a:spcPct val="80000"/>
              </a:lnSpc>
              <a:spcBef>
                <a:spcPct val="50000"/>
              </a:spcBef>
              <a:buFontTx/>
              <a:buChar char="•"/>
            </a:pPr>
            <a:endParaRPr lang="en-US" sz="2000"/>
          </a:p>
        </p:txBody>
      </p:sp>
      <p:pic>
        <p:nvPicPr>
          <p:cNvPr id="15366" name="Picture 7" descr="ClubPauli"/>
          <p:cNvPicPr>
            <a:picLocks noChangeAspect="1" noChangeArrowheads="1"/>
          </p:cNvPicPr>
          <p:nvPr/>
        </p:nvPicPr>
        <p:blipFill>
          <a:blip r:embed="rId2" cstate="print"/>
          <a:srcRect/>
          <a:stretch>
            <a:fillRect/>
          </a:stretch>
        </p:blipFill>
        <p:spPr bwMode="auto">
          <a:xfrm>
            <a:off x="3276600" y="4724400"/>
            <a:ext cx="1828800" cy="1809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33122"/>
                                        </p:tgtEl>
                                        <p:attrNameLst>
                                          <p:attrName>style.visibility</p:attrName>
                                        </p:attrNameLst>
                                      </p:cBhvr>
                                      <p:to>
                                        <p:strVal val="visible"/>
                                      </p:to>
                                    </p:set>
                                    <p:animEffect transition="in" filter="fade">
                                      <p:cBhvr>
                                        <p:cTn id="7" dur="1000">
                                          <p:stCondLst>
                                            <p:cond delay="0"/>
                                          </p:stCondLst>
                                        </p:cTn>
                                        <p:tgtEl>
                                          <p:spTgt spid="133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33123">
                                            <p:txEl>
                                              <p:pRg st="0" end="0"/>
                                            </p:txEl>
                                          </p:spTgt>
                                        </p:tgtEl>
                                        <p:attrNameLst>
                                          <p:attrName>style.visibility</p:attrName>
                                        </p:attrNameLst>
                                      </p:cBhvr>
                                      <p:to>
                                        <p:strVal val="visible"/>
                                      </p:to>
                                    </p:set>
                                    <p:animEffect transition="in" filter="fade">
                                      <p:cBhvr>
                                        <p:cTn id="12" dur="500">
                                          <p:stCondLst>
                                            <p:cond delay="0"/>
                                          </p:stCondLst>
                                        </p:cTn>
                                        <p:tgtEl>
                                          <p:spTgt spid="133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743200" y="152400"/>
            <a:ext cx="2819400" cy="685800"/>
          </a:xfrm>
        </p:spPr>
        <p:txBody>
          <a:bodyPr/>
          <a:lstStyle/>
          <a:p>
            <a:pPr eaLnBrk="1" hangingPunct="1"/>
            <a:r>
              <a:rPr lang="en-US" sz="3600" b="1" u="sng" smtClean="0">
                <a:solidFill>
                  <a:srgbClr val="CC0066"/>
                </a:solidFill>
                <a:latin typeface="Comic Sans MS" pitchFamily="66" charset="0"/>
              </a:rPr>
              <a:t>ESCALA</a:t>
            </a:r>
          </a:p>
        </p:txBody>
      </p:sp>
      <p:pic>
        <p:nvPicPr>
          <p:cNvPr id="16387" name="Picture 6" descr="ScaleSize"/>
          <p:cNvPicPr>
            <a:picLocks noChangeAspect="1" noChangeArrowheads="1"/>
          </p:cNvPicPr>
          <p:nvPr/>
        </p:nvPicPr>
        <p:blipFill>
          <a:blip r:embed="rId2" cstate="print"/>
          <a:srcRect/>
          <a:stretch>
            <a:fillRect/>
          </a:stretch>
        </p:blipFill>
        <p:spPr bwMode="auto">
          <a:xfrm>
            <a:off x="2362200" y="990600"/>
            <a:ext cx="37338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152400"/>
            <a:ext cx="8686800" cy="1066800"/>
          </a:xfrm>
        </p:spPr>
        <p:txBody>
          <a:bodyPr/>
          <a:lstStyle/>
          <a:p>
            <a:pPr eaLnBrk="1" hangingPunct="1"/>
            <a:r>
              <a:rPr lang="en-US" sz="2800" b="1" smtClean="0">
                <a:solidFill>
                  <a:srgbClr val="CC0066"/>
                </a:solidFill>
              </a:rPr>
              <a:t>¿COMO INVESTIGAMOS A MENOR ESCALA LA MATERIA?</a:t>
            </a:r>
          </a:p>
        </p:txBody>
      </p:sp>
      <p:sp>
        <p:nvSpPr>
          <p:cNvPr id="17411" name="Rectangle 3"/>
          <p:cNvSpPr>
            <a:spLocks noGrp="1" noChangeArrowheads="1"/>
          </p:cNvSpPr>
          <p:nvPr>
            <p:ph type="body" sz="half" idx="1"/>
          </p:nvPr>
        </p:nvSpPr>
        <p:spPr>
          <a:xfrm>
            <a:off x="685800" y="1524000"/>
            <a:ext cx="3810000" cy="4114800"/>
          </a:xfrm>
        </p:spPr>
        <p:txBody>
          <a:bodyPr/>
          <a:lstStyle/>
          <a:p>
            <a:pPr eaLnBrk="1" hangingPunct="1">
              <a:lnSpc>
                <a:spcPct val="90000"/>
              </a:lnSpc>
              <a:buFont typeface="Wingdings" pitchFamily="2" charset="2"/>
              <a:buChar char="ü"/>
            </a:pPr>
            <a:r>
              <a:rPr lang="en-US" sz="2400" b="1" u="sng" smtClean="0">
                <a:solidFill>
                  <a:srgbClr val="FF3300"/>
                </a:solidFill>
                <a:latin typeface="Comic Sans MS" pitchFamily="66" charset="0"/>
              </a:rPr>
              <a:t>Aceleradores</a:t>
            </a:r>
            <a:r>
              <a:rPr lang="en-US" sz="2400" b="1" smtClean="0">
                <a:latin typeface="Comic Sans MS" pitchFamily="66" charset="0"/>
              </a:rPr>
              <a:t>	</a:t>
            </a:r>
          </a:p>
          <a:p>
            <a:pPr eaLnBrk="1" hangingPunct="1">
              <a:lnSpc>
                <a:spcPct val="90000"/>
              </a:lnSpc>
              <a:buFontTx/>
              <a:buNone/>
            </a:pPr>
            <a:r>
              <a:rPr lang="en-US" sz="2400" b="1" smtClean="0">
                <a:latin typeface="Comic Sans MS" pitchFamily="66" charset="0"/>
              </a:rPr>
              <a:t>  - se utilizan para la colisión de partículas a altas energías</a:t>
            </a:r>
          </a:p>
          <a:p>
            <a:pPr eaLnBrk="1" hangingPunct="1">
              <a:lnSpc>
                <a:spcPct val="90000"/>
              </a:lnSpc>
              <a:buFontTx/>
              <a:buNone/>
            </a:pPr>
            <a:r>
              <a:rPr lang="en-US" sz="2400" b="1" smtClean="0">
                <a:latin typeface="Comic Sans MS" pitchFamily="66" charset="0"/>
              </a:rPr>
              <a:t>  (y crear un proyectil para romper otras)</a:t>
            </a:r>
          </a:p>
          <a:p>
            <a:pPr eaLnBrk="1" hangingPunct="1">
              <a:lnSpc>
                <a:spcPct val="90000"/>
              </a:lnSpc>
              <a:buFontTx/>
              <a:buNone/>
            </a:pPr>
            <a:r>
              <a:rPr lang="en-US" sz="2400" b="1" smtClean="0">
                <a:latin typeface="Comic Sans MS" pitchFamily="66" charset="0"/>
              </a:rPr>
              <a:t>   - En otras palabras aceleran particulas cargadas.</a:t>
            </a:r>
          </a:p>
          <a:p>
            <a:pPr eaLnBrk="1" hangingPunct="1">
              <a:lnSpc>
                <a:spcPct val="90000"/>
              </a:lnSpc>
              <a:buFontTx/>
              <a:buNone/>
            </a:pPr>
            <a:r>
              <a:rPr lang="en-US" sz="2400" b="1" smtClean="0">
                <a:latin typeface="Comic Sans MS" pitchFamily="66" charset="0"/>
              </a:rPr>
              <a:t>  -Fuerza de Lorentz:</a:t>
            </a:r>
          </a:p>
          <a:p>
            <a:pPr eaLnBrk="1" hangingPunct="1">
              <a:lnSpc>
                <a:spcPct val="90000"/>
              </a:lnSpc>
              <a:buFontTx/>
              <a:buNone/>
            </a:pPr>
            <a:r>
              <a:rPr lang="en-US" sz="2400" b="1" smtClean="0">
                <a:latin typeface="Comic Sans MS" pitchFamily="66" charset="0"/>
              </a:rPr>
              <a:t>     </a:t>
            </a:r>
            <a:r>
              <a:rPr lang="en-US" sz="2400" b="1" smtClean="0">
                <a:solidFill>
                  <a:srgbClr val="FF3300"/>
                </a:solidFill>
                <a:latin typeface="Comic Sans MS" pitchFamily="66" charset="0"/>
              </a:rPr>
              <a:t>F = qE + q v x B</a:t>
            </a:r>
          </a:p>
        </p:txBody>
      </p:sp>
      <p:sp>
        <p:nvSpPr>
          <p:cNvPr id="17412" name="Rectangle 4"/>
          <p:cNvSpPr>
            <a:spLocks noGrp="1" noChangeArrowheads="1"/>
          </p:cNvSpPr>
          <p:nvPr>
            <p:ph type="body" sz="half" idx="2"/>
          </p:nvPr>
        </p:nvSpPr>
        <p:spPr>
          <a:xfrm>
            <a:off x="4648200" y="1524000"/>
            <a:ext cx="4267200" cy="4572000"/>
          </a:xfrm>
        </p:spPr>
        <p:txBody>
          <a:bodyPr/>
          <a:lstStyle/>
          <a:p>
            <a:pPr eaLnBrk="1" hangingPunct="1">
              <a:buClr>
                <a:schemeClr val="accent2"/>
              </a:buClr>
              <a:buSzPct val="120000"/>
              <a:buFont typeface="Wingdings" pitchFamily="2" charset="2"/>
              <a:buChar char="ü"/>
            </a:pPr>
            <a:r>
              <a:rPr lang="en-US" sz="2000" b="1" u="sng" smtClean="0">
                <a:solidFill>
                  <a:srgbClr val="000099"/>
                </a:solidFill>
                <a:latin typeface="Comic Sans MS" pitchFamily="66" charset="0"/>
              </a:rPr>
              <a:t>Detectores</a:t>
            </a:r>
          </a:p>
          <a:p>
            <a:pPr eaLnBrk="1" hangingPunct="1">
              <a:buFontTx/>
              <a:buNone/>
            </a:pPr>
            <a:r>
              <a:rPr lang="en-US" sz="2000" b="1" smtClean="0">
                <a:latin typeface="Comic Sans MS" pitchFamily="66" charset="0"/>
              </a:rPr>
              <a:t>   </a:t>
            </a:r>
            <a:r>
              <a:rPr lang="en-US" sz="2000" b="1" smtClean="0">
                <a:solidFill>
                  <a:srgbClr val="0099FF"/>
                </a:solidFill>
                <a:latin typeface="Comic Sans MS" pitchFamily="66" charset="0"/>
              </a:rPr>
              <a:t>- se utilizan para observar lo que sucede en las colisiones de alta energia.</a:t>
            </a:r>
          </a:p>
          <a:p>
            <a:pPr eaLnBrk="1" hangingPunct="1">
              <a:buFontTx/>
              <a:buNone/>
            </a:pPr>
            <a:r>
              <a:rPr lang="en-US" sz="2000" b="1" smtClean="0">
                <a:latin typeface="Comic Sans MS" pitchFamily="66" charset="0"/>
              </a:rPr>
              <a:t>         </a:t>
            </a:r>
            <a:r>
              <a:rPr lang="en-US" sz="2000" b="1" smtClean="0">
                <a:solidFill>
                  <a:srgbClr val="FF3300"/>
                </a:solidFill>
                <a:latin typeface="Comic Sans MS" pitchFamily="66" charset="0"/>
              </a:rPr>
              <a:t>m</a:t>
            </a:r>
            <a:r>
              <a:rPr lang="en-US" sz="2000" b="1" baseline="30000" smtClean="0">
                <a:solidFill>
                  <a:srgbClr val="FF3300"/>
                </a:solidFill>
                <a:latin typeface="Comic Sans MS" pitchFamily="66" charset="0"/>
              </a:rPr>
              <a:t>2</a:t>
            </a:r>
            <a:r>
              <a:rPr lang="en-US" sz="2000" b="1" smtClean="0">
                <a:solidFill>
                  <a:srgbClr val="FF3300"/>
                </a:solidFill>
                <a:latin typeface="Comic Sans MS" pitchFamily="66" charset="0"/>
              </a:rPr>
              <a:t>c</a:t>
            </a:r>
            <a:r>
              <a:rPr lang="en-US" sz="2000" b="1" baseline="30000" smtClean="0">
                <a:solidFill>
                  <a:srgbClr val="FF3300"/>
                </a:solidFill>
                <a:latin typeface="Comic Sans MS" pitchFamily="66" charset="0"/>
              </a:rPr>
              <a:t>4</a:t>
            </a:r>
            <a:r>
              <a:rPr lang="en-US" sz="2000" b="1" smtClean="0">
                <a:solidFill>
                  <a:srgbClr val="FF3300"/>
                </a:solidFill>
                <a:latin typeface="Comic Sans MS" pitchFamily="66" charset="0"/>
              </a:rPr>
              <a:t> = E</a:t>
            </a:r>
            <a:r>
              <a:rPr lang="en-US" sz="2000" b="1" baseline="30000" smtClean="0">
                <a:solidFill>
                  <a:srgbClr val="FF3300"/>
                </a:solidFill>
                <a:latin typeface="Comic Sans MS" pitchFamily="66" charset="0"/>
              </a:rPr>
              <a:t>2</a:t>
            </a:r>
            <a:r>
              <a:rPr lang="en-US" sz="2000" b="1" smtClean="0">
                <a:solidFill>
                  <a:srgbClr val="FF3300"/>
                </a:solidFill>
                <a:latin typeface="Comic Sans MS" pitchFamily="66" charset="0"/>
              </a:rPr>
              <a:t> – P</a:t>
            </a:r>
            <a:r>
              <a:rPr lang="en-US" sz="2000" b="1" baseline="30000" smtClean="0">
                <a:solidFill>
                  <a:srgbClr val="FF3300"/>
                </a:solidFill>
                <a:latin typeface="Comic Sans MS" pitchFamily="66" charset="0"/>
              </a:rPr>
              <a:t>2</a:t>
            </a:r>
            <a:r>
              <a:rPr lang="en-US" sz="2000" b="1" smtClean="0">
                <a:solidFill>
                  <a:srgbClr val="FF3300"/>
                </a:solidFill>
                <a:latin typeface="Comic Sans MS" pitchFamily="66" charset="0"/>
              </a:rPr>
              <a:t>c</a:t>
            </a:r>
            <a:r>
              <a:rPr lang="en-US" sz="2000" b="1" baseline="30000" smtClean="0">
                <a:solidFill>
                  <a:srgbClr val="FF3300"/>
                </a:solidFill>
                <a:latin typeface="Comic Sans MS" pitchFamily="66" charset="0"/>
              </a:rPr>
              <a:t>2</a:t>
            </a:r>
          </a:p>
          <a:p>
            <a:pPr eaLnBrk="1" hangingPunct="1">
              <a:buFontTx/>
              <a:buNone/>
            </a:pPr>
            <a:r>
              <a:rPr lang="en-US" sz="2000" b="1" smtClean="0">
                <a:latin typeface="Comic Sans MS" pitchFamily="66" charset="0"/>
              </a:rPr>
              <a:t>   1. </a:t>
            </a:r>
            <a:r>
              <a:rPr lang="en-US" sz="2000" b="1" smtClean="0">
                <a:solidFill>
                  <a:srgbClr val="0099FF"/>
                </a:solidFill>
                <a:latin typeface="Comic Sans MS" pitchFamily="66" charset="0"/>
              </a:rPr>
              <a:t>Cuentan partículas, miden energia y momentum</a:t>
            </a:r>
          </a:p>
          <a:p>
            <a:pPr eaLnBrk="1" hangingPunct="1">
              <a:buFontTx/>
              <a:buNone/>
            </a:pPr>
            <a:r>
              <a:rPr lang="en-US" sz="2000" b="1" smtClean="0">
                <a:latin typeface="Comic Sans MS" pitchFamily="66" charset="0"/>
              </a:rPr>
              <a:t>   2. </a:t>
            </a:r>
            <a:r>
              <a:rPr lang="en-US" sz="2000" b="1" smtClean="0">
                <a:solidFill>
                  <a:srgbClr val="0099FF"/>
                </a:solidFill>
                <a:latin typeface="Comic Sans MS" pitchFamily="66" charset="0"/>
              </a:rPr>
              <a:t>Mantienen records del “time of flight” de la partícula</a:t>
            </a:r>
            <a:r>
              <a:rPr lang="en-US" sz="2000" b="1" smtClean="0">
                <a:latin typeface="Comic Sans MS" pitchFamily="66" charset="0"/>
              </a:rPr>
              <a:t>.</a:t>
            </a:r>
          </a:p>
          <a:p>
            <a:pPr eaLnBrk="1" hangingPunct="1">
              <a:buFontTx/>
              <a:buNone/>
            </a:pPr>
            <a:r>
              <a:rPr lang="en-US" sz="2000" b="1" smtClean="0">
                <a:latin typeface="Comic Sans MS" pitchFamily="66" charset="0"/>
              </a:rPr>
              <a:t>   3. </a:t>
            </a:r>
            <a:r>
              <a:rPr lang="en-US" sz="2000" b="1" smtClean="0">
                <a:solidFill>
                  <a:srgbClr val="0099FF"/>
                </a:solidFill>
                <a:latin typeface="Comic Sans MS" pitchFamily="66" charset="0"/>
              </a:rPr>
              <a:t>Identifican  la identidad  de las partículas producidas</a:t>
            </a:r>
          </a:p>
          <a:p>
            <a:pPr eaLnBrk="1" hangingPunct="1">
              <a:buFontTx/>
              <a:buNone/>
            </a:pPr>
            <a:r>
              <a:rPr lang="en-US" sz="2000" b="1" smtClean="0">
                <a:latin typeface="Comic Sans MS" pitchFamily="66" charset="0"/>
              </a:rPr>
              <a:t>   4. </a:t>
            </a:r>
            <a:r>
              <a:rPr lang="en-US" sz="2000" b="1" smtClean="0">
                <a:solidFill>
                  <a:srgbClr val="0099FF"/>
                </a:solidFill>
                <a:latin typeface="Comic Sans MS" pitchFamily="66" charset="0"/>
              </a:rPr>
              <a:t>Reconstrucción de vertices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1981200" y="0"/>
            <a:ext cx="4343400" cy="685800"/>
          </a:xfrm>
        </p:spPr>
        <p:txBody>
          <a:bodyPr/>
          <a:lstStyle/>
          <a:p>
            <a:pPr eaLnBrk="1" hangingPunct="1"/>
            <a:r>
              <a:rPr lang="en-US" sz="3200" b="1" u="sng" smtClean="0">
                <a:solidFill>
                  <a:srgbClr val="000099"/>
                </a:solidFill>
                <a:latin typeface="Comic Sans MS" pitchFamily="66" charset="0"/>
              </a:rPr>
              <a:t>ACELERADOR</a:t>
            </a:r>
          </a:p>
        </p:txBody>
      </p:sp>
      <p:sp>
        <p:nvSpPr>
          <p:cNvPr id="36867" name="Rectangle 3"/>
          <p:cNvSpPr>
            <a:spLocks noGrp="1" noChangeArrowheads="1"/>
          </p:cNvSpPr>
          <p:nvPr>
            <p:ph type="body" sz="half" idx="1"/>
          </p:nvPr>
        </p:nvSpPr>
        <p:spPr>
          <a:xfrm>
            <a:off x="228600" y="762000"/>
            <a:ext cx="8763000" cy="2133600"/>
          </a:xfrm>
        </p:spPr>
        <p:txBody>
          <a:bodyPr/>
          <a:lstStyle/>
          <a:p>
            <a:pPr eaLnBrk="1" hangingPunct="1">
              <a:lnSpc>
                <a:spcPct val="90000"/>
              </a:lnSpc>
              <a:defRPr/>
            </a:pPr>
            <a:r>
              <a:rPr lang="en-US" sz="2800" smtClean="0">
                <a:effectLst>
                  <a:outerShdw blurRad="38100" dist="38100" dir="2700000" algn="tl">
                    <a:srgbClr val="C0C0C0"/>
                  </a:outerShdw>
                </a:effectLst>
                <a:latin typeface="Comic Sans MS" pitchFamily="66" charset="0"/>
              </a:rPr>
              <a:t>El acelerador tiene dos partes esenciales</a:t>
            </a:r>
            <a:r>
              <a:rPr lang="en-US" sz="2800" smtClean="0">
                <a:latin typeface="Comic Sans MS" pitchFamily="66" charset="0"/>
              </a:rPr>
              <a:t>: </a:t>
            </a:r>
          </a:p>
          <a:p>
            <a:pPr lvl="2" eaLnBrk="1" hangingPunct="1">
              <a:lnSpc>
                <a:spcPct val="90000"/>
              </a:lnSpc>
              <a:defRPr/>
            </a:pPr>
            <a:r>
              <a:rPr lang="en-US" sz="2800" smtClean="0">
                <a:solidFill>
                  <a:srgbClr val="000099"/>
                </a:solidFill>
                <a:latin typeface="Comic Sans MS" pitchFamily="66" charset="0"/>
              </a:rPr>
              <a:t>Magnetos</a:t>
            </a:r>
            <a:r>
              <a:rPr lang="en-US" sz="2800" smtClean="0">
                <a:latin typeface="Comic Sans MS" pitchFamily="66" charset="0"/>
              </a:rPr>
              <a:t> </a:t>
            </a:r>
            <a:r>
              <a:rPr lang="en-US" sz="2800" smtClean="0">
                <a:latin typeface="Comic Sans MS" pitchFamily="66" charset="0"/>
                <a:sym typeface="Wingdings" pitchFamily="2" charset="2"/>
              </a:rPr>
              <a:t>  </a:t>
            </a:r>
            <a:r>
              <a:rPr lang="en-US" smtClean="0">
                <a:latin typeface="Comic Sans MS" pitchFamily="66" charset="0"/>
                <a:sym typeface="Wingdings" pitchFamily="2" charset="2"/>
              </a:rPr>
              <a:t>{</a:t>
            </a:r>
            <a:r>
              <a:rPr lang="en-US" smtClean="0">
                <a:solidFill>
                  <a:srgbClr val="0099FF"/>
                </a:solidFill>
                <a:latin typeface="Comic Sans MS" pitchFamily="66" charset="0"/>
              </a:rPr>
              <a:t>que mantienen la partícula moviendose en forma  circular</a:t>
            </a:r>
            <a:r>
              <a:rPr lang="en-US" smtClean="0">
                <a:latin typeface="Comic Sans MS" pitchFamily="66" charset="0"/>
              </a:rPr>
              <a:t>}</a:t>
            </a:r>
          </a:p>
          <a:p>
            <a:pPr lvl="2" eaLnBrk="1" hangingPunct="1">
              <a:lnSpc>
                <a:spcPct val="90000"/>
              </a:lnSpc>
              <a:defRPr/>
            </a:pPr>
            <a:r>
              <a:rPr lang="en-US" sz="2800" smtClean="0">
                <a:solidFill>
                  <a:srgbClr val="000099"/>
                </a:solidFill>
                <a:latin typeface="Comic Sans MS" pitchFamily="66" charset="0"/>
              </a:rPr>
              <a:t>Radio Frequency Cavity</a:t>
            </a:r>
            <a:r>
              <a:rPr lang="en-US" sz="2800" smtClean="0">
                <a:latin typeface="Comic Sans MS" pitchFamily="66" charset="0"/>
              </a:rPr>
              <a:t> </a:t>
            </a:r>
            <a:r>
              <a:rPr lang="en-US" sz="2800" smtClean="0">
                <a:latin typeface="Comic Sans MS" pitchFamily="66" charset="0"/>
                <a:sym typeface="Wingdings" pitchFamily="2" charset="2"/>
              </a:rPr>
              <a:t>   </a:t>
            </a:r>
            <a:r>
              <a:rPr lang="en-US" smtClean="0">
                <a:latin typeface="Comic Sans MS" pitchFamily="66" charset="0"/>
                <a:sym typeface="Wingdings" pitchFamily="2" charset="2"/>
              </a:rPr>
              <a:t>{</a:t>
            </a:r>
            <a:r>
              <a:rPr lang="en-US" smtClean="0">
                <a:solidFill>
                  <a:srgbClr val="0099FF"/>
                </a:solidFill>
                <a:latin typeface="Comic Sans MS" pitchFamily="66" charset="0"/>
                <a:sym typeface="Wingdings" pitchFamily="2" charset="2"/>
              </a:rPr>
              <a:t>le proveen energía a las partículas cada vez que pasen por la cavidad</a:t>
            </a:r>
            <a:r>
              <a:rPr lang="en-US" smtClean="0">
                <a:latin typeface="Comic Sans MS" pitchFamily="66" charset="0"/>
                <a:sym typeface="Wingdings" pitchFamily="2" charset="2"/>
              </a:rPr>
              <a:t>}</a:t>
            </a:r>
            <a:endParaRPr lang="en-US" sz="1600" smtClean="0"/>
          </a:p>
        </p:txBody>
      </p:sp>
      <p:sp>
        <p:nvSpPr>
          <p:cNvPr id="1031" name="Rectangle 6"/>
          <p:cNvSpPr>
            <a:spLocks noChangeArrowheads="1"/>
          </p:cNvSpPr>
          <p:nvPr/>
        </p:nvSpPr>
        <p:spPr bwMode="auto">
          <a:xfrm>
            <a:off x="3300413" y="2457450"/>
            <a:ext cx="9144000" cy="0"/>
          </a:xfrm>
          <a:prstGeom prst="rect">
            <a:avLst/>
          </a:prstGeom>
          <a:noFill/>
          <a:ln w="9525">
            <a:noFill/>
            <a:miter lim="800000"/>
            <a:headEnd/>
            <a:tailEnd/>
          </a:ln>
        </p:spPr>
        <p:txBody>
          <a:bodyPr>
            <a:spAutoFit/>
          </a:bodyPr>
          <a:lstStyle/>
          <a:p>
            <a:endParaRPr lang="gl-ES"/>
          </a:p>
        </p:txBody>
      </p:sp>
      <p:graphicFrame>
        <p:nvGraphicFramePr>
          <p:cNvPr id="1026" name="Object 5"/>
          <p:cNvGraphicFramePr>
            <a:graphicFrameLocks noChangeAspect="1"/>
          </p:cNvGraphicFramePr>
          <p:nvPr/>
        </p:nvGraphicFramePr>
        <p:xfrm>
          <a:off x="228600" y="3352800"/>
          <a:ext cx="4114800" cy="3124200"/>
        </p:xfrm>
        <a:graphic>
          <a:graphicData uri="http://schemas.openxmlformats.org/presentationml/2006/ole">
            <p:oleObj spid="_x0000_s1026" name="Bitmap Image" r:id="rId4" imgW="2542857" imgH="1943371" progId="Paint.Picture">
              <p:embed/>
            </p:oleObj>
          </a:graphicData>
        </a:graphic>
      </p:graphicFrame>
      <p:sp>
        <p:nvSpPr>
          <p:cNvPr id="1032" name="Rectangle 8"/>
          <p:cNvSpPr>
            <a:spLocks noChangeArrowheads="1"/>
          </p:cNvSpPr>
          <p:nvPr/>
        </p:nvSpPr>
        <p:spPr bwMode="auto">
          <a:xfrm>
            <a:off x="3648075" y="2457450"/>
            <a:ext cx="9144000" cy="0"/>
          </a:xfrm>
          <a:prstGeom prst="rect">
            <a:avLst/>
          </a:prstGeom>
          <a:noFill/>
          <a:ln w="9525">
            <a:noFill/>
            <a:miter lim="800000"/>
            <a:headEnd/>
            <a:tailEnd/>
          </a:ln>
        </p:spPr>
        <p:txBody>
          <a:bodyPr>
            <a:spAutoFit/>
          </a:bodyPr>
          <a:lstStyle/>
          <a:p>
            <a:endParaRPr lang="gl-ES"/>
          </a:p>
        </p:txBody>
      </p:sp>
      <p:graphicFrame>
        <p:nvGraphicFramePr>
          <p:cNvPr id="1027" name="Object 7"/>
          <p:cNvGraphicFramePr>
            <a:graphicFrameLocks noChangeAspect="1"/>
          </p:cNvGraphicFramePr>
          <p:nvPr/>
        </p:nvGraphicFramePr>
        <p:xfrm>
          <a:off x="4433888" y="3505200"/>
          <a:ext cx="2101850" cy="2209800"/>
        </p:xfrm>
        <a:graphic>
          <a:graphicData uri="http://schemas.openxmlformats.org/presentationml/2006/ole">
            <p:oleObj spid="_x0000_s1027" r:id="rId5" imgW="1848108" imgH="2742857" progId="Paint.Picture">
              <p:embed/>
            </p:oleObj>
          </a:graphicData>
        </a:graphic>
      </p:graphicFrame>
      <p:sp>
        <p:nvSpPr>
          <p:cNvPr id="1033" name="Rectangle 10"/>
          <p:cNvSpPr>
            <a:spLocks noChangeArrowheads="1"/>
          </p:cNvSpPr>
          <p:nvPr/>
        </p:nvSpPr>
        <p:spPr bwMode="auto">
          <a:xfrm>
            <a:off x="3500438" y="2181225"/>
            <a:ext cx="9144000" cy="0"/>
          </a:xfrm>
          <a:prstGeom prst="rect">
            <a:avLst/>
          </a:prstGeom>
          <a:noFill/>
          <a:ln w="9525">
            <a:noFill/>
            <a:miter lim="800000"/>
            <a:headEnd/>
            <a:tailEnd/>
          </a:ln>
        </p:spPr>
        <p:txBody>
          <a:bodyPr>
            <a:spAutoFit/>
          </a:bodyPr>
          <a:lstStyle/>
          <a:p>
            <a:endParaRPr lang="gl-ES"/>
          </a:p>
        </p:txBody>
      </p:sp>
      <p:graphicFrame>
        <p:nvGraphicFramePr>
          <p:cNvPr id="1028" name="Object 9"/>
          <p:cNvGraphicFramePr>
            <a:graphicFrameLocks noChangeAspect="1"/>
          </p:cNvGraphicFramePr>
          <p:nvPr/>
        </p:nvGraphicFramePr>
        <p:xfrm>
          <a:off x="6934200" y="3200400"/>
          <a:ext cx="1622425" cy="2819400"/>
        </p:xfrm>
        <a:graphic>
          <a:graphicData uri="http://schemas.openxmlformats.org/presentationml/2006/ole">
            <p:oleObj spid="_x0000_s1028" name="Bitmap Image" r:id="rId6" imgW="2142857" imgH="2495238" progId="Paint.Picture">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1549</TotalTime>
  <Words>2006</Words>
  <Application>Microsoft Office PowerPoint</Application>
  <PresentationFormat>Presentación en pantalla (4:3)</PresentationFormat>
  <Paragraphs>275</Paragraphs>
  <Slides>45</Slides>
  <Notes>9</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45</vt:i4>
      </vt:variant>
    </vt:vector>
  </HeadingPairs>
  <TitlesOfParts>
    <vt:vector size="53" baseType="lpstr">
      <vt:lpstr>Arial</vt:lpstr>
      <vt:lpstr>Times New Roman</vt:lpstr>
      <vt:lpstr>Comic Sans MS</vt:lpstr>
      <vt:lpstr>Wingdings</vt:lpstr>
      <vt:lpstr>Symbol</vt:lpstr>
      <vt:lpstr>Book Antiqua</vt:lpstr>
      <vt:lpstr>Default Design</vt:lpstr>
      <vt:lpstr>Bitmap Image</vt:lpstr>
      <vt:lpstr>MODELO ESTANDAR DE LAS PARTICULAS  ELEMENTALES Y LAS INTERACCIONES  FUNDAMENTALES</vt:lpstr>
      <vt:lpstr>HISTORIA</vt:lpstr>
      <vt:lpstr>HISTORIA</vt:lpstr>
      <vt:lpstr>Diapositiva 4</vt:lpstr>
      <vt:lpstr>Un “Modelo Estandar”</vt:lpstr>
      <vt:lpstr>Aviso Comercial</vt:lpstr>
      <vt:lpstr>ESCALA</vt:lpstr>
      <vt:lpstr>¿COMO INVESTIGAMOS A MENOR ESCALA LA MATERIA?</vt:lpstr>
      <vt:lpstr>ACELERADOR</vt:lpstr>
      <vt:lpstr>FERMILAB</vt:lpstr>
      <vt:lpstr>FERMILAB ACCELERATORS</vt:lpstr>
      <vt:lpstr>El tunel</vt:lpstr>
      <vt:lpstr>DETECTORES</vt:lpstr>
      <vt:lpstr> Separación entre partículas Neutras y Cargadas</vt:lpstr>
      <vt:lpstr>Medición del Momento</vt:lpstr>
      <vt:lpstr>Camara de Burbujas (tecnologia muy antigua)</vt:lpstr>
      <vt:lpstr>Detectores para medir Trayectorias</vt:lpstr>
      <vt:lpstr>Calorimetros</vt:lpstr>
      <vt:lpstr>DETECTORES</vt:lpstr>
      <vt:lpstr>Quarks no se encuentran aislados!!</vt:lpstr>
      <vt:lpstr>Materia Conocida</vt:lpstr>
      <vt:lpstr>MATERIA</vt:lpstr>
      <vt:lpstr>Diapositiva 23</vt:lpstr>
      <vt:lpstr>Diapositiva 24</vt:lpstr>
      <vt:lpstr>QUARKS y ANTIQUARKS</vt:lpstr>
      <vt:lpstr>Los Quarks tienen Carge de Color</vt:lpstr>
      <vt:lpstr>BARIONES</vt:lpstr>
      <vt:lpstr>MESONES</vt:lpstr>
      <vt:lpstr>PARTICULAS Y ANTIPARTICULAS</vt:lpstr>
      <vt:lpstr>LEPTONES</vt:lpstr>
      <vt:lpstr>Leptones y Neutrinos</vt:lpstr>
      <vt:lpstr>Fuerzas e Interacciones</vt:lpstr>
      <vt:lpstr>FUERZAS E INTERACIONES</vt:lpstr>
      <vt:lpstr>Fuerza GRAVITACIONAL</vt:lpstr>
      <vt:lpstr>FUERZA FUERTE</vt:lpstr>
      <vt:lpstr>FUERZA ELECTROMAGNETICA</vt:lpstr>
      <vt:lpstr>FUERZA DEBIL</vt:lpstr>
      <vt:lpstr>CONCLUSION  Quarks y leptones: los bloques fundamentales</vt:lpstr>
      <vt:lpstr>CONCLUSION</vt:lpstr>
      <vt:lpstr>Quiz on What Particles are Made of ?</vt:lpstr>
      <vt:lpstr>Para que sirve todo esto ?</vt:lpstr>
      <vt:lpstr>ATOMOS</vt:lpstr>
      <vt:lpstr>Constituyentes basicos</vt:lpstr>
      <vt:lpstr>BIBLIOGRAFIA</vt:lpstr>
      <vt:lpstr>Coming Soon !!</vt:lpstr>
    </vt:vector>
  </TitlesOfParts>
  <Company>UPR, Mayaguez Campus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STANDARD DE LAS PARTICULAS -E- INTERACCIONES FUNDAMENTALES</dc:title>
  <cp:lastModifiedBy>Usuario</cp:lastModifiedBy>
  <cp:revision>84</cp:revision>
  <cp:lastPrinted>1601-01-01T00:00:00Z</cp:lastPrinted>
  <dcterms:created xsi:type="dcterms:W3CDTF">2003-05-01T14:47:24Z</dcterms:created>
  <dcterms:modified xsi:type="dcterms:W3CDTF">2010-12-16T13:27:35Z</dcterms:modified>
</cp:coreProperties>
</file>