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3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186BDB4-7FA9-4324-9DF6-4F5CB3820447}" type="datetimeFigureOut">
              <a:rPr lang="gl-ES" smtClean="0"/>
              <a:pPr/>
              <a:t>28/09/2010</a:t>
            </a:fld>
            <a:endParaRPr lang="gl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gl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0104BB3-6E48-4B91-82E9-8FD5D4B70A51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6BDB4-7FA9-4324-9DF6-4F5CB3820447}" type="datetimeFigureOut">
              <a:rPr lang="gl-ES" smtClean="0"/>
              <a:pPr/>
              <a:t>28/09/2010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04BB3-6E48-4B91-82E9-8FD5D4B70A51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186BDB4-7FA9-4324-9DF6-4F5CB3820447}" type="datetimeFigureOut">
              <a:rPr lang="gl-ES" smtClean="0"/>
              <a:pPr/>
              <a:t>28/09/2010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gl-ES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A0104BB3-6E48-4B91-82E9-8FD5D4B70A51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6BDB4-7FA9-4324-9DF6-4F5CB3820447}" type="datetimeFigureOut">
              <a:rPr lang="gl-ES" smtClean="0"/>
              <a:pPr/>
              <a:t>28/09/2010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0104BB3-6E48-4B91-82E9-8FD5D4B70A51}" type="slidenum">
              <a:rPr lang="gl-ES" smtClean="0"/>
              <a:pPr/>
              <a:t>‹Nº›</a:t>
            </a:fld>
            <a:endParaRPr lang="gl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6BDB4-7FA9-4324-9DF6-4F5CB3820447}" type="datetimeFigureOut">
              <a:rPr lang="gl-ES" smtClean="0"/>
              <a:pPr/>
              <a:t>28/09/2010</a:t>
            </a:fld>
            <a:endParaRPr lang="gl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0104BB3-6E48-4B91-82E9-8FD5D4B70A51}" type="slidenum">
              <a:rPr lang="gl-ES" smtClean="0"/>
              <a:pPr/>
              <a:t>‹Nº›</a:t>
            </a:fld>
            <a:endParaRPr lang="gl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gl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186BDB4-7FA9-4324-9DF6-4F5CB3820447}" type="datetimeFigureOut">
              <a:rPr lang="gl-ES" smtClean="0"/>
              <a:pPr/>
              <a:t>28/09/2010</a:t>
            </a:fld>
            <a:endParaRPr lang="gl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0104BB3-6E48-4B91-82E9-8FD5D4B70A51}" type="slidenum">
              <a:rPr lang="gl-ES" smtClean="0"/>
              <a:pPr/>
              <a:t>‹Nº›</a:t>
            </a:fld>
            <a:endParaRPr lang="gl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gl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186BDB4-7FA9-4324-9DF6-4F5CB3820447}" type="datetimeFigureOut">
              <a:rPr lang="gl-ES" smtClean="0"/>
              <a:pPr/>
              <a:t>28/09/2010</a:t>
            </a:fld>
            <a:endParaRPr lang="gl-ES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0104BB3-6E48-4B91-82E9-8FD5D4B70A51}" type="slidenum">
              <a:rPr lang="gl-ES" smtClean="0"/>
              <a:pPr/>
              <a:t>‹Nº›</a:t>
            </a:fld>
            <a:endParaRPr lang="gl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gl-ES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6BDB4-7FA9-4324-9DF6-4F5CB3820447}" type="datetimeFigureOut">
              <a:rPr lang="gl-ES" smtClean="0"/>
              <a:pPr/>
              <a:t>28/09/2010</a:t>
            </a:fld>
            <a:endParaRPr lang="gl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0104BB3-6E48-4B91-82E9-8FD5D4B70A51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6BDB4-7FA9-4324-9DF6-4F5CB3820447}" type="datetimeFigureOut">
              <a:rPr lang="gl-ES" smtClean="0"/>
              <a:pPr/>
              <a:t>28/09/2010</a:t>
            </a:fld>
            <a:endParaRPr lang="gl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0104BB3-6E48-4B91-82E9-8FD5D4B70A51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6BDB4-7FA9-4324-9DF6-4F5CB3820447}" type="datetimeFigureOut">
              <a:rPr lang="gl-ES" smtClean="0"/>
              <a:pPr/>
              <a:t>28/09/2010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0104BB3-6E48-4B91-82E9-8FD5D4B70A51}" type="slidenum">
              <a:rPr lang="gl-ES" smtClean="0"/>
              <a:pPr/>
              <a:t>‹Nº›</a:t>
            </a:fld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186BDB4-7FA9-4324-9DF6-4F5CB3820447}" type="datetimeFigureOut">
              <a:rPr lang="gl-ES" smtClean="0"/>
              <a:pPr/>
              <a:t>28/09/2010</a:t>
            </a:fld>
            <a:endParaRPr lang="gl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A0104BB3-6E48-4B91-82E9-8FD5D4B70A51}" type="slidenum">
              <a:rPr lang="gl-ES" smtClean="0"/>
              <a:pPr/>
              <a:t>‹Nº›</a:t>
            </a:fld>
            <a:endParaRPr lang="gl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gl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186BDB4-7FA9-4324-9DF6-4F5CB3820447}" type="datetimeFigureOut">
              <a:rPr lang="gl-ES" smtClean="0"/>
              <a:pPr/>
              <a:t>28/09/2010</a:t>
            </a:fld>
            <a:endParaRPr lang="gl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gl-ES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0104BB3-6E48-4B91-82E9-8FD5D4B70A51}" type="slidenum">
              <a:rPr lang="gl-ES" smtClean="0"/>
              <a:pPr/>
              <a:t>‹Nº›</a:t>
            </a:fld>
            <a:endParaRPr lang="gl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gl-ES" dirty="0" smtClean="0"/>
              <a:t>Definición de derivada</a:t>
            </a:r>
            <a:endParaRPr lang="gl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755576" y="404664"/>
            <a:ext cx="799288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l-ES" dirty="0"/>
              <a:t>Idea intuitiva de recta </a:t>
            </a:r>
            <a:r>
              <a:rPr lang="gl-ES" dirty="0" err="1"/>
              <a:t>tangente</a:t>
            </a:r>
            <a:r>
              <a:rPr lang="gl-ES" dirty="0"/>
              <a:t>.</a:t>
            </a:r>
          </a:p>
          <a:p>
            <a:r>
              <a:rPr lang="es-ES" dirty="0"/>
              <a:t>Todo el mundo tiene una idea clara de lo que es la recta tangente a una</a:t>
            </a:r>
          </a:p>
          <a:p>
            <a:r>
              <a:rPr lang="es-ES" dirty="0"/>
              <a:t>circunferencia en uno de sus puntos, pero si tratamos de generalizar esa idea</a:t>
            </a:r>
          </a:p>
          <a:p>
            <a:r>
              <a:rPr lang="es-ES" dirty="0"/>
              <a:t>a otras curvas nos encontramos con cuestiones que esa idea no resuelve.</a:t>
            </a:r>
          </a:p>
          <a:p>
            <a:r>
              <a:rPr lang="es-ES" dirty="0"/>
              <a:t>- ¿Puede la recta tangente cortar a la curva en </a:t>
            </a:r>
            <a:r>
              <a:rPr lang="es-ES" dirty="0" smtClean="0"/>
              <a:t>más </a:t>
            </a:r>
            <a:r>
              <a:rPr lang="es-ES" dirty="0"/>
              <a:t>de un punto?.</a:t>
            </a:r>
          </a:p>
          <a:p>
            <a:r>
              <a:rPr lang="es-ES" dirty="0"/>
              <a:t>- ¿Puede atravesar la recta tangente a la curva por el punto de tangencia?.</a:t>
            </a:r>
          </a:p>
          <a:p>
            <a:endParaRPr lang="gl-ES" dirty="0"/>
          </a:p>
          <a:p>
            <a:endParaRPr lang="gl-ES" dirty="0" smtClean="0"/>
          </a:p>
          <a:p>
            <a:endParaRPr lang="gl-ES" dirty="0"/>
          </a:p>
          <a:p>
            <a:endParaRPr lang="gl-ES" dirty="0" smtClean="0"/>
          </a:p>
          <a:p>
            <a:endParaRPr lang="gl-ES" dirty="0"/>
          </a:p>
          <a:p>
            <a:endParaRPr lang="gl-ES" dirty="0" smtClean="0"/>
          </a:p>
          <a:p>
            <a:r>
              <a:rPr lang="gl-ES" dirty="0" smtClean="0"/>
              <a:t> </a:t>
            </a:r>
          </a:p>
          <a:p>
            <a:endParaRPr lang="gl-ES" dirty="0"/>
          </a:p>
          <a:p>
            <a:r>
              <a:rPr lang="es-ES" dirty="0" smtClean="0"/>
              <a:t>Una </a:t>
            </a:r>
            <a:r>
              <a:rPr lang="es-ES" dirty="0"/>
              <a:t>primera </a:t>
            </a:r>
            <a:r>
              <a:rPr lang="es-ES" dirty="0" smtClean="0"/>
              <a:t>aproximación </a:t>
            </a:r>
            <a:r>
              <a:rPr lang="es-ES" dirty="0"/>
              <a:t>al concepto nos permite enunciar la siguiente</a:t>
            </a:r>
          </a:p>
          <a:p>
            <a:r>
              <a:rPr lang="gl-ES" dirty="0" smtClean="0"/>
              <a:t>definición</a:t>
            </a:r>
            <a:r>
              <a:rPr lang="gl-ES" dirty="0"/>
              <a:t>:</a:t>
            </a:r>
          </a:p>
          <a:p>
            <a:r>
              <a:rPr lang="es-ES" u="sng" dirty="0" smtClean="0"/>
              <a:t>Definición . </a:t>
            </a:r>
            <a:r>
              <a:rPr lang="es-ES" u="sng" dirty="0"/>
              <a:t>Se llama tangente a una curva en un punto P a la recta</a:t>
            </a:r>
          </a:p>
          <a:p>
            <a:r>
              <a:rPr lang="es-ES" u="sng" dirty="0"/>
              <a:t>que pasa por P con la misma </a:t>
            </a:r>
            <a:r>
              <a:rPr lang="es-ES" u="sng" dirty="0" smtClean="0"/>
              <a:t>dirección </a:t>
            </a:r>
            <a:r>
              <a:rPr lang="es-ES" u="sng" dirty="0"/>
              <a:t>que la curva</a:t>
            </a:r>
            <a:r>
              <a:rPr lang="es-ES" u="sng" dirty="0" smtClean="0"/>
              <a:t>.</a:t>
            </a:r>
            <a:endParaRPr lang="es-ES" u="sng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2204864"/>
            <a:ext cx="5947464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gl-ES" dirty="0" smtClean="0"/>
              <a:t>Definición de derivada</a:t>
            </a:r>
            <a:endParaRPr lang="gl-ES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971597" y="548682"/>
          <a:ext cx="7056786" cy="5400594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3528393"/>
                <a:gridCol w="3528393"/>
              </a:tblGrid>
              <a:tr h="3000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dirty="0">
                          <a:solidFill>
                            <a:srgbClr val="FF0000"/>
                          </a:solidFill>
                        </a:rPr>
                        <a:t>y=k</a:t>
                      </a:r>
                      <a:endParaRPr lang="es-ES" sz="1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2" marR="5922" marT="5922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>
                          <a:solidFill>
                            <a:srgbClr val="FF0000"/>
                          </a:solidFill>
                        </a:rPr>
                        <a:t>y’=0</a:t>
                      </a:r>
                      <a:endParaRPr lang="es-ES" sz="14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2" marR="5922" marT="5922" marB="0" anchor="b">
                    <a:solidFill>
                      <a:schemeClr val="tx1"/>
                    </a:solidFill>
                  </a:tcPr>
                </a:tc>
              </a:tr>
              <a:tr h="3000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dirty="0">
                          <a:solidFill>
                            <a:srgbClr val="FF0000"/>
                          </a:solidFill>
                        </a:rPr>
                        <a:t>y=x</a:t>
                      </a:r>
                      <a:endParaRPr lang="es-ES" sz="1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2" marR="5922" marT="5922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>
                          <a:solidFill>
                            <a:srgbClr val="FF0000"/>
                          </a:solidFill>
                        </a:rPr>
                        <a:t>y’=1</a:t>
                      </a:r>
                      <a:endParaRPr lang="es-ES" sz="14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2" marR="5922" marT="5922" marB="0" anchor="b">
                    <a:solidFill>
                      <a:schemeClr val="tx1"/>
                    </a:solidFill>
                  </a:tcPr>
                </a:tc>
              </a:tr>
              <a:tr h="3000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dirty="0">
                          <a:solidFill>
                            <a:srgbClr val="FF0000"/>
                          </a:solidFill>
                        </a:rPr>
                        <a:t>y=</a:t>
                      </a:r>
                      <a:r>
                        <a:rPr lang="es-ES" sz="1400" dirty="0" err="1">
                          <a:solidFill>
                            <a:srgbClr val="FF0000"/>
                          </a:solidFill>
                        </a:rPr>
                        <a:t>x</a:t>
                      </a:r>
                      <a:r>
                        <a:rPr lang="es-ES" sz="1400" baseline="30000" dirty="0" err="1">
                          <a:solidFill>
                            <a:srgbClr val="FF0000"/>
                          </a:solidFill>
                        </a:rPr>
                        <a:t>n</a:t>
                      </a:r>
                      <a:endParaRPr lang="es-ES" sz="1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2" marR="5922" marT="5922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>
                          <a:solidFill>
                            <a:srgbClr val="FF0000"/>
                          </a:solidFill>
                        </a:rPr>
                        <a:t>y’=nx</a:t>
                      </a:r>
                      <a:r>
                        <a:rPr lang="es-ES" sz="1400" baseline="30000">
                          <a:solidFill>
                            <a:srgbClr val="FF0000"/>
                          </a:solidFill>
                        </a:rPr>
                        <a:t>n-1</a:t>
                      </a:r>
                      <a:endParaRPr lang="es-ES" sz="14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2" marR="5922" marT="5922" marB="0" anchor="b">
                    <a:solidFill>
                      <a:schemeClr val="tx1"/>
                    </a:solidFill>
                  </a:tcPr>
                </a:tc>
              </a:tr>
              <a:tr h="3000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dirty="0">
                          <a:solidFill>
                            <a:srgbClr val="FF0000"/>
                          </a:solidFill>
                        </a:rPr>
                        <a:t>y=k*f(x)</a:t>
                      </a:r>
                      <a:endParaRPr lang="es-ES" sz="1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2" marR="5922" marT="5922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FF0000"/>
                          </a:solidFill>
                        </a:rPr>
                        <a:t>y’=k*f’(x)</a:t>
                      </a:r>
                      <a:endParaRPr lang="es-ES" sz="14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2" marR="5922" marT="5922" marB="0" anchor="b">
                    <a:solidFill>
                      <a:schemeClr val="tx1"/>
                    </a:solidFill>
                  </a:tcPr>
                </a:tc>
              </a:tr>
              <a:tr h="3000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dirty="0">
                          <a:solidFill>
                            <a:srgbClr val="FF0000"/>
                          </a:solidFill>
                        </a:rPr>
                        <a:t>y=f(x)+g(x)</a:t>
                      </a:r>
                      <a:endParaRPr lang="es-ES" sz="1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2" marR="5922" marT="5922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>
                          <a:solidFill>
                            <a:srgbClr val="FF0000"/>
                          </a:solidFill>
                        </a:rPr>
                        <a:t>y’=f’(x)+g’(x)</a:t>
                      </a:r>
                      <a:endParaRPr lang="es-ES" sz="14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2" marR="5922" marT="5922" marB="0" anchor="b">
                    <a:solidFill>
                      <a:schemeClr val="tx1"/>
                    </a:solidFill>
                  </a:tcPr>
                </a:tc>
              </a:tr>
              <a:tr h="3000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dirty="0">
                          <a:solidFill>
                            <a:srgbClr val="FF0000"/>
                          </a:solidFill>
                        </a:rPr>
                        <a:t>y=f(x)*g(x)</a:t>
                      </a:r>
                      <a:endParaRPr lang="es-ES" sz="1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2" marR="5922" marT="5922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>
                          <a:solidFill>
                            <a:srgbClr val="FF0000"/>
                          </a:solidFill>
                        </a:rPr>
                        <a:t>y’=f’(x)*g(x)+g’(x)*f(x)</a:t>
                      </a:r>
                      <a:endParaRPr lang="es-ES" sz="14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2" marR="5922" marT="5922" marB="0" anchor="b">
                    <a:solidFill>
                      <a:schemeClr val="tx1"/>
                    </a:solidFill>
                  </a:tcPr>
                </a:tc>
              </a:tr>
              <a:tr h="3000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dirty="0">
                          <a:solidFill>
                            <a:srgbClr val="FF0000"/>
                          </a:solidFill>
                        </a:rPr>
                        <a:t>y=f(x)/g(x)</a:t>
                      </a:r>
                      <a:endParaRPr lang="es-ES" sz="1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2" marR="5922" marT="5922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dirty="0">
                          <a:solidFill>
                            <a:srgbClr val="FF0000"/>
                          </a:solidFill>
                        </a:rPr>
                        <a:t>y’=f’(x)g(x)-g’(x)f(x)/g</a:t>
                      </a:r>
                      <a:r>
                        <a:rPr lang="es-ES" sz="1400" baseline="30000" dirty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lang="es-ES" sz="1400" dirty="0">
                          <a:solidFill>
                            <a:srgbClr val="FF0000"/>
                          </a:solidFill>
                        </a:rPr>
                        <a:t>(x)</a:t>
                      </a:r>
                      <a:endParaRPr lang="es-ES" sz="1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2" marR="5922" marT="5922" marB="0" anchor="b">
                    <a:solidFill>
                      <a:schemeClr val="tx1"/>
                    </a:solidFill>
                  </a:tcPr>
                </a:tc>
              </a:tr>
              <a:tr h="3000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>
                          <a:solidFill>
                            <a:srgbClr val="FF0000"/>
                          </a:solidFill>
                        </a:rPr>
                        <a:t>y=Sen x</a:t>
                      </a:r>
                      <a:endParaRPr lang="es-ES" sz="14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2" marR="5922" marT="5922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dirty="0">
                          <a:solidFill>
                            <a:srgbClr val="FF0000"/>
                          </a:solidFill>
                        </a:rPr>
                        <a:t>y’=</a:t>
                      </a:r>
                      <a:r>
                        <a:rPr lang="es-ES" sz="1400" dirty="0" err="1">
                          <a:solidFill>
                            <a:srgbClr val="FF0000"/>
                          </a:solidFill>
                        </a:rPr>
                        <a:t>Cos</a:t>
                      </a:r>
                      <a:r>
                        <a:rPr lang="es-ES" sz="1400" dirty="0">
                          <a:solidFill>
                            <a:srgbClr val="FF0000"/>
                          </a:solidFill>
                        </a:rPr>
                        <a:t> x</a:t>
                      </a:r>
                      <a:endParaRPr lang="es-ES" sz="1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2" marR="5922" marT="5922" marB="0" anchor="b">
                    <a:solidFill>
                      <a:schemeClr val="tx1"/>
                    </a:solidFill>
                  </a:tcPr>
                </a:tc>
              </a:tr>
              <a:tr h="3000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>
                          <a:solidFill>
                            <a:srgbClr val="FF0000"/>
                          </a:solidFill>
                        </a:rPr>
                        <a:t>y=Cos x</a:t>
                      </a:r>
                      <a:endParaRPr lang="es-ES" sz="14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2" marR="5922" marT="5922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FF0000"/>
                          </a:solidFill>
                        </a:rPr>
                        <a:t>y’= -</a:t>
                      </a:r>
                      <a:r>
                        <a:rPr lang="en-GB" sz="1400" dirty="0" err="1">
                          <a:solidFill>
                            <a:srgbClr val="FF0000"/>
                          </a:solidFill>
                        </a:rPr>
                        <a:t>Sen</a:t>
                      </a:r>
                      <a:r>
                        <a:rPr lang="en-GB" sz="1400" dirty="0">
                          <a:solidFill>
                            <a:srgbClr val="FF0000"/>
                          </a:solidFill>
                        </a:rPr>
                        <a:t> x</a:t>
                      </a:r>
                      <a:endParaRPr lang="es-ES" sz="1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2" marR="5922" marT="5922" marB="0" anchor="b">
                    <a:solidFill>
                      <a:schemeClr val="tx1"/>
                    </a:solidFill>
                  </a:tcPr>
                </a:tc>
              </a:tr>
              <a:tr h="3000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dirty="0">
                          <a:solidFill>
                            <a:srgbClr val="FF0000"/>
                          </a:solidFill>
                        </a:rPr>
                        <a:t>y=</a:t>
                      </a:r>
                      <a:r>
                        <a:rPr lang="es-ES" sz="1400" dirty="0" err="1">
                          <a:solidFill>
                            <a:srgbClr val="FF0000"/>
                          </a:solidFill>
                        </a:rPr>
                        <a:t>tag</a:t>
                      </a:r>
                      <a:r>
                        <a:rPr lang="es-ES" sz="1400" dirty="0">
                          <a:solidFill>
                            <a:srgbClr val="FF0000"/>
                          </a:solidFill>
                        </a:rPr>
                        <a:t> x</a:t>
                      </a:r>
                      <a:endParaRPr lang="es-ES" sz="1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2" marR="5922" marT="5922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dirty="0">
                          <a:solidFill>
                            <a:srgbClr val="FF0000"/>
                          </a:solidFill>
                        </a:rPr>
                        <a:t>y’=1/Cos</a:t>
                      </a:r>
                      <a:r>
                        <a:rPr lang="es-ES" sz="1400" baseline="30000" dirty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lang="es-ES" sz="1400" dirty="0">
                          <a:solidFill>
                            <a:srgbClr val="FF0000"/>
                          </a:solidFill>
                        </a:rPr>
                        <a:t> x               y’=1+tag</a:t>
                      </a:r>
                      <a:r>
                        <a:rPr lang="es-ES" sz="1400" baseline="30000" dirty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lang="es-ES" sz="1400" dirty="0">
                          <a:solidFill>
                            <a:srgbClr val="FF0000"/>
                          </a:solidFill>
                        </a:rPr>
                        <a:t>*x</a:t>
                      </a:r>
                      <a:endParaRPr lang="es-ES" sz="1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2" marR="5922" marT="5922" marB="0" anchor="b">
                    <a:solidFill>
                      <a:schemeClr val="tx1"/>
                    </a:solidFill>
                  </a:tcPr>
                </a:tc>
              </a:tr>
              <a:tr h="3000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dirty="0">
                          <a:solidFill>
                            <a:sysClr val="windowText" lastClr="000000"/>
                          </a:solidFill>
                        </a:rPr>
                        <a:t>y=</a:t>
                      </a:r>
                      <a:r>
                        <a:rPr lang="es-ES" sz="1400" dirty="0" err="1">
                          <a:solidFill>
                            <a:sysClr val="windowText" lastClr="000000"/>
                          </a:solidFill>
                        </a:rPr>
                        <a:t>log</a:t>
                      </a:r>
                      <a:r>
                        <a:rPr lang="es-ES" sz="1400" baseline="-25000" dirty="0" err="1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r>
                        <a:rPr lang="es-ES" sz="1400" dirty="0" err="1">
                          <a:solidFill>
                            <a:sysClr val="windowText" lastClr="000000"/>
                          </a:solidFill>
                        </a:rPr>
                        <a:t>x</a:t>
                      </a:r>
                      <a:endParaRPr lang="es-ES" sz="1400" dirty="0">
                        <a:solidFill>
                          <a:sysClr val="windowText" lastClr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2" marR="5922" marT="5922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dirty="0">
                          <a:solidFill>
                            <a:sysClr val="windowText" lastClr="000000"/>
                          </a:solidFill>
                        </a:rPr>
                        <a:t>y’=1/x * log</a:t>
                      </a:r>
                      <a:r>
                        <a:rPr lang="es-ES" sz="1400" baseline="-25000" dirty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r>
                        <a:rPr lang="es-ES" sz="1400" dirty="0">
                          <a:solidFill>
                            <a:sysClr val="windowText" lastClr="000000"/>
                          </a:solidFill>
                        </a:rPr>
                        <a:t> e</a:t>
                      </a:r>
                      <a:endParaRPr lang="es-ES" sz="1400" dirty="0">
                        <a:solidFill>
                          <a:sysClr val="windowText" lastClr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2" marR="5922" marT="5922" marB="0" anchor="b">
                    <a:solidFill>
                      <a:schemeClr val="tx1"/>
                    </a:solidFill>
                  </a:tcPr>
                </a:tc>
              </a:tr>
              <a:tr h="3000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>
                          <a:solidFill>
                            <a:sysClr val="windowText" lastClr="000000"/>
                          </a:solidFill>
                        </a:rPr>
                        <a:t>y=log</a:t>
                      </a:r>
                      <a:r>
                        <a:rPr lang="es-ES" sz="1400" baseline="-2500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r>
                        <a:rPr lang="es-ES" sz="1400">
                          <a:solidFill>
                            <a:sysClr val="windowText" lastClr="000000"/>
                          </a:solidFill>
                        </a:rPr>
                        <a:t> f(x)</a:t>
                      </a:r>
                      <a:endParaRPr lang="es-ES" sz="1400">
                        <a:solidFill>
                          <a:sysClr val="windowText" lastClr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2" marR="5922" marT="5922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dirty="0">
                          <a:solidFill>
                            <a:sysClr val="windowText" lastClr="000000"/>
                          </a:solidFill>
                        </a:rPr>
                        <a:t>y’=1/f(x) * log</a:t>
                      </a:r>
                      <a:r>
                        <a:rPr lang="es-ES" sz="1400" baseline="-25000" dirty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r>
                        <a:rPr lang="es-ES" sz="1400" dirty="0">
                          <a:solidFill>
                            <a:sysClr val="windowText" lastClr="000000"/>
                          </a:solidFill>
                        </a:rPr>
                        <a:t> e * f’(x)</a:t>
                      </a:r>
                      <a:endParaRPr lang="es-ES" sz="1400" dirty="0">
                        <a:solidFill>
                          <a:sysClr val="windowText" lastClr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2" marR="5922" marT="5922" marB="0" anchor="b">
                    <a:solidFill>
                      <a:schemeClr val="tx1"/>
                    </a:solidFill>
                  </a:tcPr>
                </a:tc>
              </a:tr>
              <a:tr h="3000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dirty="0">
                          <a:solidFill>
                            <a:srgbClr val="FF0000"/>
                          </a:solidFill>
                        </a:rPr>
                        <a:t>y=</a:t>
                      </a:r>
                      <a:r>
                        <a:rPr lang="es-ES" sz="1400" dirty="0" err="1">
                          <a:solidFill>
                            <a:srgbClr val="FF0000"/>
                          </a:solidFill>
                        </a:rPr>
                        <a:t>ln</a:t>
                      </a:r>
                      <a:r>
                        <a:rPr lang="es-ES" sz="1400" dirty="0">
                          <a:solidFill>
                            <a:srgbClr val="FF0000"/>
                          </a:solidFill>
                        </a:rPr>
                        <a:t> x</a:t>
                      </a:r>
                      <a:endParaRPr lang="es-ES" sz="1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2" marR="5922" marT="5922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dirty="0">
                          <a:solidFill>
                            <a:srgbClr val="FF0000"/>
                          </a:solidFill>
                        </a:rPr>
                        <a:t>y’= 1/x</a:t>
                      </a:r>
                      <a:endParaRPr lang="es-ES" sz="1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2" marR="5922" marT="5922" marB="0" anchor="b">
                    <a:solidFill>
                      <a:schemeClr val="tx1"/>
                    </a:solidFill>
                  </a:tcPr>
                </a:tc>
              </a:tr>
              <a:tr h="3000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dirty="0">
                          <a:solidFill>
                            <a:srgbClr val="FF0000"/>
                          </a:solidFill>
                        </a:rPr>
                        <a:t>y=</a:t>
                      </a:r>
                      <a:r>
                        <a:rPr lang="es-ES" sz="1400" dirty="0" err="1">
                          <a:solidFill>
                            <a:srgbClr val="FF0000"/>
                          </a:solidFill>
                        </a:rPr>
                        <a:t>ln</a:t>
                      </a:r>
                      <a:r>
                        <a:rPr lang="es-ES" sz="1400" dirty="0">
                          <a:solidFill>
                            <a:srgbClr val="FF0000"/>
                          </a:solidFill>
                        </a:rPr>
                        <a:t> f(x)</a:t>
                      </a:r>
                      <a:endParaRPr lang="es-ES" sz="1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2" marR="5922" marT="5922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FF0000"/>
                          </a:solidFill>
                        </a:rPr>
                        <a:t>y’= 1/f(x) * f’(x)</a:t>
                      </a:r>
                      <a:endParaRPr lang="es-ES" sz="1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2" marR="5922" marT="5922" marB="0" anchor="b">
                    <a:solidFill>
                      <a:schemeClr val="tx1"/>
                    </a:solidFill>
                  </a:tcPr>
                </a:tc>
              </a:tr>
              <a:tr h="3000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dirty="0">
                          <a:solidFill>
                            <a:schemeClr val="bg1"/>
                          </a:solidFill>
                        </a:rPr>
                        <a:t>y=</a:t>
                      </a:r>
                      <a:r>
                        <a:rPr lang="es-ES" sz="1400" dirty="0" err="1">
                          <a:solidFill>
                            <a:schemeClr val="bg1"/>
                          </a:solidFill>
                        </a:rPr>
                        <a:t>a</a:t>
                      </a:r>
                      <a:r>
                        <a:rPr lang="es-ES" sz="1400" baseline="30000" dirty="0" err="1">
                          <a:solidFill>
                            <a:schemeClr val="bg1"/>
                          </a:solidFill>
                        </a:rPr>
                        <a:t>x</a:t>
                      </a:r>
                      <a:endParaRPr lang="es-ES" sz="1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2" marR="5922" marT="5922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y’=</a:t>
                      </a:r>
                      <a:r>
                        <a:rPr lang="en-GB" sz="1400" dirty="0" err="1">
                          <a:solidFill>
                            <a:schemeClr val="bg1"/>
                          </a:solidFill>
                        </a:rPr>
                        <a:t>a</a:t>
                      </a:r>
                      <a:r>
                        <a:rPr lang="en-GB" sz="1400" baseline="30000" dirty="0" err="1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 * </a:t>
                      </a:r>
                      <a:r>
                        <a:rPr lang="en-GB" sz="1400" dirty="0" err="1">
                          <a:solidFill>
                            <a:schemeClr val="bg1"/>
                          </a:solidFill>
                        </a:rPr>
                        <a:t>ln</a:t>
                      </a:r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 a</a:t>
                      </a:r>
                      <a:endParaRPr lang="es-ES" sz="1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2" marR="5922" marT="5922" marB="0" anchor="b">
                    <a:solidFill>
                      <a:schemeClr val="tx1"/>
                    </a:solidFill>
                  </a:tcPr>
                </a:tc>
              </a:tr>
              <a:tr h="3000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dirty="0">
                          <a:solidFill>
                            <a:schemeClr val="bg1"/>
                          </a:solidFill>
                        </a:rPr>
                        <a:t>y=</a:t>
                      </a:r>
                      <a:r>
                        <a:rPr lang="es-ES" sz="1400" dirty="0" err="1">
                          <a:solidFill>
                            <a:schemeClr val="bg1"/>
                          </a:solidFill>
                        </a:rPr>
                        <a:t>a</a:t>
                      </a:r>
                      <a:r>
                        <a:rPr lang="es-ES" sz="1400" baseline="30000" dirty="0" err="1">
                          <a:solidFill>
                            <a:schemeClr val="bg1"/>
                          </a:solidFill>
                        </a:rPr>
                        <a:t>f</a:t>
                      </a:r>
                      <a:r>
                        <a:rPr lang="es-ES" sz="1400" baseline="30000" dirty="0">
                          <a:solidFill>
                            <a:schemeClr val="bg1"/>
                          </a:solidFill>
                        </a:rPr>
                        <a:t>(x)</a:t>
                      </a:r>
                      <a:endParaRPr lang="es-ES" sz="1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2" marR="5922" marT="5922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dirty="0">
                          <a:solidFill>
                            <a:schemeClr val="bg1"/>
                          </a:solidFill>
                        </a:rPr>
                        <a:t>y’=</a:t>
                      </a:r>
                      <a:r>
                        <a:rPr lang="es-ES" sz="1400" dirty="0" err="1">
                          <a:solidFill>
                            <a:schemeClr val="bg1"/>
                          </a:solidFill>
                        </a:rPr>
                        <a:t>a</a:t>
                      </a:r>
                      <a:r>
                        <a:rPr lang="es-ES" sz="1400" baseline="30000" dirty="0" err="1">
                          <a:solidFill>
                            <a:schemeClr val="bg1"/>
                          </a:solidFill>
                        </a:rPr>
                        <a:t>f</a:t>
                      </a:r>
                      <a:r>
                        <a:rPr lang="es-ES" sz="1400" baseline="30000" dirty="0">
                          <a:solidFill>
                            <a:schemeClr val="bg1"/>
                          </a:solidFill>
                        </a:rPr>
                        <a:t>’(x)</a:t>
                      </a:r>
                      <a:r>
                        <a:rPr lang="es-ES" sz="1400" dirty="0">
                          <a:solidFill>
                            <a:schemeClr val="bg1"/>
                          </a:solidFill>
                        </a:rPr>
                        <a:t> * </a:t>
                      </a:r>
                      <a:r>
                        <a:rPr lang="es-ES" sz="1400" dirty="0" err="1">
                          <a:solidFill>
                            <a:schemeClr val="bg1"/>
                          </a:solidFill>
                        </a:rPr>
                        <a:t>ln</a:t>
                      </a:r>
                      <a:r>
                        <a:rPr lang="es-ES" sz="1400" dirty="0">
                          <a:solidFill>
                            <a:schemeClr val="bg1"/>
                          </a:solidFill>
                        </a:rPr>
                        <a:t> a * f’(x)</a:t>
                      </a:r>
                      <a:endParaRPr lang="es-ES" sz="1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2" marR="5922" marT="5922" marB="0" anchor="b">
                    <a:solidFill>
                      <a:schemeClr val="tx1"/>
                    </a:solidFill>
                  </a:tcPr>
                </a:tc>
              </a:tr>
              <a:tr h="3000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dirty="0">
                          <a:solidFill>
                            <a:schemeClr val="bg1"/>
                          </a:solidFill>
                        </a:rPr>
                        <a:t>y=e</a:t>
                      </a:r>
                      <a:r>
                        <a:rPr lang="es-ES" sz="1400" baseline="30000" dirty="0">
                          <a:solidFill>
                            <a:schemeClr val="bg1"/>
                          </a:solidFill>
                        </a:rPr>
                        <a:t>x</a:t>
                      </a:r>
                      <a:endParaRPr lang="es-ES" sz="1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2" marR="5922" marT="5922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dirty="0">
                          <a:solidFill>
                            <a:schemeClr val="bg1"/>
                          </a:solidFill>
                        </a:rPr>
                        <a:t>y’=e</a:t>
                      </a:r>
                      <a:r>
                        <a:rPr lang="es-ES" sz="1400" baseline="30000" dirty="0">
                          <a:solidFill>
                            <a:schemeClr val="bg1"/>
                          </a:solidFill>
                        </a:rPr>
                        <a:t>x</a:t>
                      </a:r>
                      <a:endParaRPr lang="es-ES" sz="1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2" marR="5922" marT="5922" marB="0" anchor="b">
                    <a:solidFill>
                      <a:schemeClr val="tx1"/>
                    </a:solidFill>
                  </a:tcPr>
                </a:tc>
              </a:tr>
              <a:tr h="3000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>
                          <a:solidFill>
                            <a:schemeClr val="bg1"/>
                          </a:solidFill>
                        </a:rPr>
                        <a:t>y=e</a:t>
                      </a:r>
                      <a:r>
                        <a:rPr lang="es-ES" sz="1400" baseline="30000">
                          <a:solidFill>
                            <a:schemeClr val="bg1"/>
                          </a:solidFill>
                        </a:rPr>
                        <a:t>fx)</a:t>
                      </a:r>
                      <a:endParaRPr lang="es-ES" sz="14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2" marR="5922" marT="5922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y’=</a:t>
                      </a:r>
                      <a:r>
                        <a:rPr lang="en-GB" sz="1400" dirty="0" err="1">
                          <a:solidFill>
                            <a:schemeClr val="bg1"/>
                          </a:solidFill>
                        </a:rPr>
                        <a:t>e</a:t>
                      </a:r>
                      <a:r>
                        <a:rPr lang="en-GB" sz="1400" baseline="30000" dirty="0" err="1">
                          <a:solidFill>
                            <a:schemeClr val="bg1"/>
                          </a:solidFill>
                        </a:rPr>
                        <a:t>f</a:t>
                      </a:r>
                      <a:r>
                        <a:rPr lang="en-GB" sz="1400" baseline="30000" dirty="0">
                          <a:solidFill>
                            <a:schemeClr val="bg1"/>
                          </a:solidFill>
                        </a:rPr>
                        <a:t>(x)</a:t>
                      </a:r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 * f’(x)</a:t>
                      </a:r>
                      <a:endParaRPr lang="es-ES" sz="1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2" marR="5922" marT="5922" marB="0" anchor="b"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1331640" y="0"/>
            <a:ext cx="633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l-ES" dirty="0" smtClean="0">
                <a:solidFill>
                  <a:schemeClr val="bg1"/>
                </a:solidFill>
              </a:rPr>
              <a:t>TABLA DE DERIVADAS</a:t>
            </a:r>
            <a:endParaRPr lang="gl-E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gl-ES" dirty="0" smtClean="0"/>
              <a:t>Definición de derivada</a:t>
            </a:r>
            <a:endParaRPr lang="gl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611560" y="404664"/>
            <a:ext cx="81369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u="sng" dirty="0"/>
              <a:t>Podemos insistir un poco </a:t>
            </a:r>
            <a:r>
              <a:rPr lang="es-ES" u="sng" dirty="0" smtClean="0"/>
              <a:t>más </a:t>
            </a:r>
            <a:r>
              <a:rPr lang="es-ES" u="sng" dirty="0"/>
              <a:t>en el concepto </a:t>
            </a:r>
            <a:r>
              <a:rPr lang="es-ES" u="sng" dirty="0" smtClean="0"/>
              <a:t>señalando </a:t>
            </a:r>
            <a:r>
              <a:rPr lang="es-ES" u="sng" dirty="0"/>
              <a:t>que la recta</a:t>
            </a:r>
          </a:p>
          <a:p>
            <a:pPr algn="just"/>
            <a:r>
              <a:rPr lang="es-ES" u="sng" dirty="0"/>
              <a:t>tangente es una recta que toca a la curva en un punto, pero que, </a:t>
            </a:r>
            <a:r>
              <a:rPr lang="es-ES" u="sng" dirty="0" smtClean="0"/>
              <a:t>además</a:t>
            </a:r>
            <a:r>
              <a:rPr lang="es-ES" u="sng" dirty="0"/>
              <a:t>,</a:t>
            </a:r>
          </a:p>
          <a:p>
            <a:pPr algn="just"/>
            <a:r>
              <a:rPr lang="es-ES" u="sng" dirty="0"/>
              <a:t>la curva se aplana en las proximidades del punto de tangencia, tratando de</a:t>
            </a:r>
          </a:p>
          <a:p>
            <a:pPr algn="just"/>
            <a:r>
              <a:rPr lang="es-ES" u="sng" dirty="0" smtClean="0"/>
              <a:t>confundirse</a:t>
            </a:r>
            <a:r>
              <a:rPr lang="es-ES" u="sng" dirty="0"/>
              <a:t>, por un instante, con la propia recta</a:t>
            </a:r>
            <a:r>
              <a:rPr lang="es-ES" dirty="0"/>
              <a:t>. Este aplanamiento en los</a:t>
            </a:r>
          </a:p>
          <a:p>
            <a:pPr algn="just"/>
            <a:r>
              <a:rPr lang="es-ES" dirty="0"/>
              <a:t>alrededores del punto de tangencia es lo que hace que la curva sea suave y que</a:t>
            </a:r>
          </a:p>
          <a:p>
            <a:pPr algn="just"/>
            <a:r>
              <a:rPr lang="es-ES" dirty="0"/>
              <a:t>se aproxime a la recta tangente en los alrededores del punto de tangencia, y</a:t>
            </a:r>
          </a:p>
          <a:p>
            <a:pPr algn="just"/>
            <a:r>
              <a:rPr lang="es-ES" dirty="0"/>
              <a:t>esto es lo que realmente caracteriza la recta tangente.</a:t>
            </a:r>
          </a:p>
          <a:p>
            <a:endParaRPr lang="gl-E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41563" y="2506663"/>
            <a:ext cx="4459287" cy="184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827584" y="4653136"/>
            <a:ext cx="7632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El residuo r(h) es la distancia (vertical) entre la curva y la recta tangente,</a:t>
            </a:r>
          </a:p>
          <a:p>
            <a:r>
              <a:rPr lang="es-ES" dirty="0"/>
              <a:t>y es lo que nos va a permitir determinar si una curva tiene o no recta tangente</a:t>
            </a:r>
          </a:p>
          <a:p>
            <a:r>
              <a:rPr lang="es-ES" dirty="0"/>
              <a:t>en uno de sus puntos. En efecto, una primera </a:t>
            </a:r>
            <a:r>
              <a:rPr lang="es-ES" dirty="0" smtClean="0"/>
              <a:t>observación </a:t>
            </a:r>
            <a:r>
              <a:rPr lang="es-ES" dirty="0"/>
              <a:t>nos hace ver que</a:t>
            </a:r>
          </a:p>
          <a:p>
            <a:r>
              <a:rPr lang="gl-ES" dirty="0"/>
              <a:t>el residuo r(h) </a:t>
            </a:r>
            <a:r>
              <a:rPr lang="gl-ES" dirty="0" err="1"/>
              <a:t>tiende</a:t>
            </a:r>
            <a:r>
              <a:rPr lang="gl-ES" dirty="0"/>
              <a:t> a cero a medida que h </a:t>
            </a:r>
            <a:r>
              <a:rPr lang="gl-ES" dirty="0" err="1"/>
              <a:t>tiende</a:t>
            </a:r>
            <a:r>
              <a:rPr lang="gl-ES" dirty="0"/>
              <a:t> a cero. </a:t>
            </a:r>
            <a:r>
              <a:rPr lang="gl-ES" dirty="0" err="1"/>
              <a:t>Sin</a:t>
            </a:r>
            <a:r>
              <a:rPr lang="gl-ES" dirty="0"/>
              <a:t> embargo, este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gl-ES" dirty="0" smtClean="0"/>
              <a:t>Definición de derivada</a:t>
            </a:r>
            <a:endParaRPr lang="gl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611560" y="404664"/>
            <a:ext cx="8136904" cy="175432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just"/>
            <a:r>
              <a:rPr lang="es-ES" dirty="0"/>
              <a:t>hecho no es importante para la existencia de la recta tangente, pues el que</a:t>
            </a:r>
          </a:p>
          <a:p>
            <a:pPr algn="just"/>
            <a:r>
              <a:rPr lang="es-ES" dirty="0" err="1"/>
              <a:t>l</a:t>
            </a:r>
            <a:r>
              <a:rPr lang="es-ES" dirty="0" err="1" smtClean="0"/>
              <a:t>ím</a:t>
            </a:r>
            <a:r>
              <a:rPr lang="es-ES" dirty="0" smtClean="0"/>
              <a:t> </a:t>
            </a:r>
            <a:r>
              <a:rPr lang="es-ES" baseline="-25000" dirty="0" smtClean="0"/>
              <a:t>h</a:t>
            </a:r>
            <a:r>
              <a:rPr lang="es-ES" baseline="-25000" dirty="0"/>
              <a:t>→0</a:t>
            </a:r>
            <a:r>
              <a:rPr lang="es-ES" dirty="0"/>
              <a:t> r(h) = 0 lo ú</a:t>
            </a:r>
            <a:r>
              <a:rPr lang="es-ES" dirty="0" smtClean="0"/>
              <a:t>nico </a:t>
            </a:r>
            <a:r>
              <a:rPr lang="es-ES" dirty="0"/>
              <a:t>que nos dice es que la </a:t>
            </a:r>
            <a:r>
              <a:rPr lang="es-ES" dirty="0" smtClean="0"/>
              <a:t>función </a:t>
            </a:r>
            <a:r>
              <a:rPr lang="es-ES" dirty="0"/>
              <a:t>es continua en P,</a:t>
            </a:r>
          </a:p>
          <a:p>
            <a:pPr algn="just"/>
            <a:r>
              <a:rPr lang="es-ES" dirty="0"/>
              <a:t>y </a:t>
            </a:r>
            <a:r>
              <a:rPr lang="es-ES" dirty="0" smtClean="0"/>
              <a:t>seguiría </a:t>
            </a:r>
            <a:r>
              <a:rPr lang="es-ES" dirty="0"/>
              <a:t>siendo cero cualquiera que fuera la recta que pase por P, aunque</a:t>
            </a:r>
          </a:p>
          <a:p>
            <a:pPr algn="just"/>
            <a:r>
              <a:rPr lang="es-ES" dirty="0"/>
              <a:t>no fuera la recta tangente, e incluso, aunque la </a:t>
            </a:r>
            <a:r>
              <a:rPr lang="es-ES" dirty="0" smtClean="0"/>
              <a:t>función </a:t>
            </a:r>
            <a:r>
              <a:rPr lang="es-ES" dirty="0"/>
              <a:t>no tuviera tangente.</a:t>
            </a:r>
          </a:p>
          <a:p>
            <a:pPr algn="just"/>
            <a:r>
              <a:rPr lang="es-ES" dirty="0"/>
              <a:t>Lo importante, cuando se estudia la recta tangente, es que el residuo r(h)</a:t>
            </a:r>
          </a:p>
          <a:p>
            <a:pPr algn="just"/>
            <a:r>
              <a:rPr lang="es-ES" dirty="0"/>
              <a:t>tiende a cero </a:t>
            </a:r>
            <a:r>
              <a:rPr lang="es-ES" dirty="0" smtClean="0"/>
              <a:t>más rápido </a:t>
            </a:r>
            <a:r>
              <a:rPr lang="es-ES" dirty="0"/>
              <a:t>de lo que lo hace h. Esto significa que</a:t>
            </a:r>
            <a:r>
              <a:rPr lang="es-ES" dirty="0" smtClean="0"/>
              <a:t>:</a:t>
            </a:r>
            <a:endParaRPr lang="es-E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2348880"/>
            <a:ext cx="1331913" cy="43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Rectángulo"/>
          <p:cNvSpPr/>
          <p:nvPr/>
        </p:nvSpPr>
        <p:spPr>
          <a:xfrm>
            <a:off x="683568" y="2924944"/>
            <a:ext cx="74168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Gráficamente</a:t>
            </a:r>
            <a:r>
              <a:rPr lang="es-ES" dirty="0"/>
              <a:t>, este </a:t>
            </a:r>
            <a:r>
              <a:rPr lang="es-ES" dirty="0" smtClean="0"/>
              <a:t>límite </a:t>
            </a:r>
            <a:r>
              <a:rPr lang="es-ES" dirty="0"/>
              <a:t>viene a significar el hecho de que la curva se “</a:t>
            </a:r>
            <a:r>
              <a:rPr lang="es-ES" dirty="0" err="1"/>
              <a:t>em</a:t>
            </a:r>
            <a:r>
              <a:rPr lang="es-ES" dirty="0"/>
              <a:t>-</a:t>
            </a:r>
          </a:p>
          <a:p>
            <a:r>
              <a:rPr lang="es-ES" dirty="0"/>
              <a:t>barra” con la recta tangente en los alrededores del punto P. En otras palabras,</a:t>
            </a:r>
          </a:p>
          <a:p>
            <a:r>
              <a:rPr lang="es-ES" dirty="0"/>
              <a:t>la curva tiene que ser “</a:t>
            </a:r>
            <a:r>
              <a:rPr lang="es-ES" dirty="0" err="1"/>
              <a:t>suave”en</a:t>
            </a:r>
            <a:r>
              <a:rPr lang="es-ES" dirty="0"/>
              <a:t> P, para que “se pueda ver localmente</a:t>
            </a:r>
          </a:p>
          <a:p>
            <a:r>
              <a:rPr lang="es-ES" dirty="0"/>
              <a:t>como una recta”(su recta tangente).</a:t>
            </a:r>
            <a:endParaRPr lang="gl-ES" dirty="0"/>
          </a:p>
        </p:txBody>
      </p:sp>
      <p:sp>
        <p:nvSpPr>
          <p:cNvPr id="9" name="8 Rectángulo"/>
          <p:cNvSpPr/>
          <p:nvPr/>
        </p:nvSpPr>
        <p:spPr>
          <a:xfrm>
            <a:off x="827584" y="4149080"/>
            <a:ext cx="7128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gl-ES" dirty="0" smtClean="0"/>
              <a:t>RECTAS TANGENTES NO INTUITIVAS</a:t>
            </a:r>
          </a:p>
          <a:p>
            <a:r>
              <a:rPr lang="es-ES" dirty="0" smtClean="0"/>
              <a:t>La </a:t>
            </a:r>
            <a:r>
              <a:rPr lang="es-ES" dirty="0"/>
              <a:t>tangente a una recta es la propia recta.</a:t>
            </a:r>
            <a:endParaRPr lang="gl-E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9832" y="4797152"/>
            <a:ext cx="35607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gl-ES" dirty="0" smtClean="0"/>
              <a:t>Definición de derivada</a:t>
            </a:r>
            <a:endParaRPr lang="gl-ES" dirty="0"/>
          </a:p>
        </p:txBody>
      </p:sp>
      <p:sp>
        <p:nvSpPr>
          <p:cNvPr id="10" name="9 Rectángulo"/>
          <p:cNvSpPr/>
          <p:nvPr/>
        </p:nvSpPr>
        <p:spPr>
          <a:xfrm>
            <a:off x="539552" y="260648"/>
            <a:ext cx="81369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/>
              <a:t>En un punto de </a:t>
            </a:r>
            <a:r>
              <a:rPr lang="es-ES" dirty="0" smtClean="0"/>
              <a:t>inflexión </a:t>
            </a:r>
            <a:r>
              <a:rPr lang="es-ES" dirty="0"/>
              <a:t>la tangente atraviesa la curva. </a:t>
            </a:r>
            <a:r>
              <a:rPr lang="es-ES" dirty="0" smtClean="0"/>
              <a:t>Pudiéndose distinguir </a:t>
            </a:r>
            <a:r>
              <a:rPr lang="es-ES" dirty="0"/>
              <a:t>tres tipos de puntos de </a:t>
            </a:r>
            <a:r>
              <a:rPr lang="es-ES" dirty="0" smtClean="0"/>
              <a:t>inflexión</a:t>
            </a:r>
            <a:r>
              <a:rPr lang="es-ES" dirty="0"/>
              <a:t>: de tangente vertical, de </a:t>
            </a:r>
            <a:r>
              <a:rPr lang="es-ES" dirty="0" smtClean="0"/>
              <a:t>tangente horizontal </a:t>
            </a:r>
            <a:r>
              <a:rPr lang="es-ES" dirty="0"/>
              <a:t>y de tangente oblicua.</a:t>
            </a:r>
            <a:endParaRPr lang="gl-E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052736"/>
            <a:ext cx="5309144" cy="1597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0 Rectángulo"/>
          <p:cNvSpPr/>
          <p:nvPr/>
        </p:nvSpPr>
        <p:spPr>
          <a:xfrm>
            <a:off x="395536" y="2708920"/>
            <a:ext cx="85689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/>
              <a:t>En un punto anguloso, de </a:t>
            </a:r>
            <a:r>
              <a:rPr lang="es-ES" dirty="0" smtClean="0"/>
              <a:t>desvío </a:t>
            </a:r>
            <a:r>
              <a:rPr lang="es-ES" dirty="0"/>
              <a:t>brusco o de retroceso, la curva o </a:t>
            </a:r>
            <a:r>
              <a:rPr lang="es-ES" dirty="0" smtClean="0"/>
              <a:t>bien no </a:t>
            </a:r>
            <a:r>
              <a:rPr lang="es-ES" dirty="0"/>
              <a:t>tiene tangente o la tangente es vertical. </a:t>
            </a:r>
            <a:r>
              <a:rPr lang="es-ES" dirty="0" smtClean="0"/>
              <a:t>La tangente </a:t>
            </a:r>
            <a:r>
              <a:rPr lang="es-ES" dirty="0"/>
              <a:t>no puede ser </a:t>
            </a:r>
            <a:r>
              <a:rPr lang="es-ES" dirty="0" smtClean="0"/>
              <a:t>oblicua, ya </a:t>
            </a:r>
            <a:r>
              <a:rPr lang="es-ES" dirty="0"/>
              <a:t>que este caso la correspondencia no </a:t>
            </a:r>
            <a:r>
              <a:rPr lang="es-ES" dirty="0" smtClean="0"/>
              <a:t>sería función</a:t>
            </a:r>
            <a:r>
              <a:rPr lang="es-ES" dirty="0"/>
              <a:t>.</a:t>
            </a:r>
            <a:endParaRPr lang="gl-E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3717032"/>
            <a:ext cx="6182203" cy="1918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gl-ES" dirty="0" smtClean="0"/>
              <a:t>Definición de derivada</a:t>
            </a:r>
            <a:endParaRPr lang="gl-ES" dirty="0"/>
          </a:p>
        </p:txBody>
      </p:sp>
      <p:sp>
        <p:nvSpPr>
          <p:cNvPr id="7" name="6 Rectángulo"/>
          <p:cNvSpPr/>
          <p:nvPr/>
        </p:nvSpPr>
        <p:spPr>
          <a:xfrm>
            <a:off x="395536" y="188640"/>
            <a:ext cx="84249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/>
              <a:t>En los puntos de discontinuidad no se define la recta tangente</a:t>
            </a:r>
            <a:endParaRPr lang="gl-E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620688"/>
            <a:ext cx="4693122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611560" y="2348880"/>
            <a:ext cx="38350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l-ES" dirty="0" smtClean="0">
                <a:solidFill>
                  <a:schemeClr val="bg1"/>
                </a:solidFill>
              </a:rPr>
              <a:t>LA PENDIENTE DE LA RECTA TANGENTE</a:t>
            </a:r>
            <a:endParaRPr lang="gl-ES" dirty="0">
              <a:solidFill>
                <a:schemeClr val="bg1"/>
              </a:solidFill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508" y="2852936"/>
            <a:ext cx="3936587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Rectángulo"/>
          <p:cNvSpPr/>
          <p:nvPr/>
        </p:nvSpPr>
        <p:spPr>
          <a:xfrm>
            <a:off x="4211960" y="2636912"/>
            <a:ext cx="47525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/>
              <a:t>El valor aproximado de la </a:t>
            </a:r>
            <a:r>
              <a:rPr lang="es-ES" dirty="0" smtClean="0"/>
              <a:t>pendiente de </a:t>
            </a:r>
            <a:r>
              <a:rPr lang="es-ES" dirty="0"/>
              <a:t>la recta tangente </a:t>
            </a:r>
            <a:r>
              <a:rPr lang="es-ES" dirty="0" smtClean="0"/>
              <a:t>sería</a:t>
            </a:r>
            <a:r>
              <a:rPr lang="es-ES" dirty="0"/>
              <a:t>:</a:t>
            </a:r>
            <a:endParaRPr lang="gl-ES" dirty="0"/>
          </a:p>
        </p:txBody>
      </p:sp>
      <p:sp>
        <p:nvSpPr>
          <p:cNvPr id="13" name="12 Rectángulo"/>
          <p:cNvSpPr/>
          <p:nvPr/>
        </p:nvSpPr>
        <p:spPr>
          <a:xfrm>
            <a:off x="4355976" y="4149080"/>
            <a:ext cx="18162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l-ES" dirty="0"/>
              <a:t>Y su valor exacto:</a:t>
            </a: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6096" y="3501008"/>
            <a:ext cx="1620837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92080" y="4797152"/>
            <a:ext cx="198755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gl-ES" dirty="0" smtClean="0"/>
              <a:t>Definición de derivada</a:t>
            </a:r>
            <a:endParaRPr lang="gl-ES" dirty="0"/>
          </a:p>
        </p:txBody>
      </p:sp>
      <p:sp>
        <p:nvSpPr>
          <p:cNvPr id="7" name="6 Rectángulo"/>
          <p:cNvSpPr/>
          <p:nvPr/>
        </p:nvSpPr>
        <p:spPr>
          <a:xfrm>
            <a:off x="395536" y="188640"/>
            <a:ext cx="84249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/>
              <a:t>En los puntos de discontinuidad no se define la recta tangente</a:t>
            </a:r>
            <a:endParaRPr lang="gl-E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620688"/>
            <a:ext cx="4693122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611560" y="2348880"/>
            <a:ext cx="38350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l-ES" dirty="0" smtClean="0"/>
              <a:t>LA PENDIENTE DE LA RECTA TANGENTE</a:t>
            </a:r>
            <a:endParaRPr lang="gl-E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508" y="2852936"/>
            <a:ext cx="3936587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Rectángulo"/>
          <p:cNvSpPr/>
          <p:nvPr/>
        </p:nvSpPr>
        <p:spPr>
          <a:xfrm>
            <a:off x="4211960" y="2636912"/>
            <a:ext cx="47525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/>
              <a:t>El valor aproximado de la </a:t>
            </a:r>
            <a:r>
              <a:rPr lang="es-ES" dirty="0" smtClean="0"/>
              <a:t>pendiente de </a:t>
            </a:r>
            <a:r>
              <a:rPr lang="es-ES" dirty="0"/>
              <a:t>la recta tangente </a:t>
            </a:r>
            <a:r>
              <a:rPr lang="es-ES" dirty="0" smtClean="0"/>
              <a:t>sería</a:t>
            </a:r>
            <a:r>
              <a:rPr lang="es-ES" dirty="0"/>
              <a:t>:</a:t>
            </a:r>
            <a:endParaRPr lang="gl-ES" dirty="0"/>
          </a:p>
        </p:txBody>
      </p:sp>
      <p:sp>
        <p:nvSpPr>
          <p:cNvPr id="13" name="12 Rectángulo"/>
          <p:cNvSpPr/>
          <p:nvPr/>
        </p:nvSpPr>
        <p:spPr>
          <a:xfrm>
            <a:off x="4355976" y="4149080"/>
            <a:ext cx="18162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l-ES" dirty="0"/>
              <a:t>Y su valor exacto:</a:t>
            </a: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6096" y="3501008"/>
            <a:ext cx="1620837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92080" y="4797152"/>
            <a:ext cx="198755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gl-ES" dirty="0" smtClean="0"/>
              <a:t>Definición de derivada</a:t>
            </a:r>
            <a:endParaRPr lang="gl-ES" dirty="0"/>
          </a:p>
        </p:txBody>
      </p:sp>
      <p:sp>
        <p:nvSpPr>
          <p:cNvPr id="11" name="10 Rectángulo"/>
          <p:cNvSpPr/>
          <p:nvPr/>
        </p:nvSpPr>
        <p:spPr>
          <a:xfrm>
            <a:off x="467544" y="188640"/>
            <a:ext cx="81369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gl-ES" u="sng" dirty="0" smtClean="0"/>
              <a:t>DEFINICIÓN DE DERIVADA</a:t>
            </a:r>
          </a:p>
          <a:p>
            <a:r>
              <a:rPr lang="es-ES" u="sng" dirty="0" smtClean="0"/>
              <a:t>Derivada </a:t>
            </a:r>
            <a:r>
              <a:rPr lang="es-ES" u="sng" dirty="0"/>
              <a:t>en un </a:t>
            </a:r>
            <a:r>
              <a:rPr lang="es-ES" u="sng" dirty="0" smtClean="0"/>
              <a:t>punto. </a:t>
            </a:r>
            <a:r>
              <a:rPr lang="es-ES" u="sng" dirty="0"/>
              <a:t>Sea x</a:t>
            </a:r>
            <a:r>
              <a:rPr lang="es-ES" u="sng" baseline="-25000" dirty="0"/>
              <a:t>0</a:t>
            </a:r>
            <a:r>
              <a:rPr lang="es-ES" u="sng" dirty="0"/>
              <a:t> un punto interior </a:t>
            </a:r>
            <a:r>
              <a:rPr lang="es-ES" u="sng" dirty="0" smtClean="0"/>
              <a:t>de </a:t>
            </a:r>
            <a:r>
              <a:rPr lang="es-ES" u="sng" dirty="0" err="1" smtClean="0"/>
              <a:t>D</a:t>
            </a:r>
            <a:r>
              <a:rPr lang="es-ES" u="sng" baseline="-25000" dirty="0" err="1" smtClean="0"/>
              <a:t>f</a:t>
            </a:r>
            <a:r>
              <a:rPr lang="es-ES" u="sng" dirty="0" smtClean="0"/>
              <a:t> </a:t>
            </a:r>
            <a:r>
              <a:rPr lang="es-ES" u="sng" dirty="0"/>
              <a:t>. Se llama derivada de </a:t>
            </a:r>
            <a:r>
              <a:rPr lang="es-ES" u="sng" dirty="0" smtClean="0"/>
              <a:t>la función </a:t>
            </a:r>
            <a:r>
              <a:rPr lang="es-ES" u="sng" dirty="0"/>
              <a:t>f en el punto x</a:t>
            </a:r>
            <a:r>
              <a:rPr lang="es-ES" u="sng" baseline="-25000" dirty="0"/>
              <a:t>0</a:t>
            </a:r>
            <a:r>
              <a:rPr lang="es-ES" u="sng" dirty="0"/>
              <a:t> al siguiente </a:t>
            </a:r>
            <a:r>
              <a:rPr lang="es-ES" u="sng" dirty="0" smtClean="0"/>
              <a:t>límite si </a:t>
            </a:r>
            <a:r>
              <a:rPr lang="gl-ES" u="sng" dirty="0" smtClean="0"/>
              <a:t>existe </a:t>
            </a:r>
            <a:r>
              <a:rPr lang="gl-ES" u="sng" dirty="0"/>
              <a:t>y es finito.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143000" y="1916832"/>
            <a:ext cx="9001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gl-ES" dirty="0" err="1"/>
              <a:t>Observaciones</a:t>
            </a:r>
            <a:r>
              <a:rPr lang="gl-ES" dirty="0"/>
              <a:t>:</a:t>
            </a:r>
          </a:p>
          <a:p>
            <a:r>
              <a:rPr lang="es-ES" dirty="0" smtClean="0"/>
              <a:t>* Cuando </a:t>
            </a:r>
            <a:r>
              <a:rPr lang="es-ES" dirty="0"/>
              <a:t>dicho </a:t>
            </a:r>
            <a:r>
              <a:rPr lang="es-ES" dirty="0" smtClean="0"/>
              <a:t>límite </a:t>
            </a:r>
            <a:r>
              <a:rPr lang="es-ES" dirty="0"/>
              <a:t>sea infinito se dice que la </a:t>
            </a:r>
            <a:r>
              <a:rPr lang="es-ES" dirty="0" smtClean="0"/>
              <a:t>función </a:t>
            </a:r>
            <a:r>
              <a:rPr lang="es-ES" dirty="0"/>
              <a:t>no es derivable, </a:t>
            </a:r>
            <a:r>
              <a:rPr lang="es-ES" dirty="0" smtClean="0"/>
              <a:t>aunque tiene </a:t>
            </a:r>
            <a:r>
              <a:rPr lang="es-ES" dirty="0"/>
              <a:t>derivada infinita. (</a:t>
            </a:r>
            <a:r>
              <a:rPr lang="es-ES" dirty="0" smtClean="0"/>
              <a:t>gráficamente </a:t>
            </a:r>
            <a:r>
              <a:rPr lang="es-ES" dirty="0"/>
              <a:t>significa que la recta tangente en ese </a:t>
            </a:r>
            <a:r>
              <a:rPr lang="es-ES" dirty="0" smtClean="0"/>
              <a:t>punto </a:t>
            </a:r>
            <a:r>
              <a:rPr lang="gl-ES" dirty="0" smtClean="0"/>
              <a:t>es </a:t>
            </a:r>
            <a:r>
              <a:rPr lang="gl-ES" dirty="0"/>
              <a:t>vertical).</a:t>
            </a:r>
          </a:p>
          <a:p>
            <a:r>
              <a:rPr lang="es-ES" dirty="0" smtClean="0"/>
              <a:t>* Para </a:t>
            </a:r>
            <a:r>
              <a:rPr lang="es-ES" dirty="0"/>
              <a:t>que la derivada exista el punto x</a:t>
            </a:r>
            <a:r>
              <a:rPr lang="es-ES" baseline="-25000" dirty="0"/>
              <a:t>0</a:t>
            </a:r>
            <a:r>
              <a:rPr lang="es-ES" dirty="0"/>
              <a:t> tiene que ser un punto interior del </a:t>
            </a:r>
            <a:r>
              <a:rPr lang="es-ES" dirty="0" smtClean="0"/>
              <a:t>dominio, es </a:t>
            </a:r>
            <a:r>
              <a:rPr lang="es-ES" dirty="0"/>
              <a:t>decir, la </a:t>
            </a:r>
            <a:r>
              <a:rPr lang="es-ES" dirty="0" smtClean="0"/>
              <a:t>función </a:t>
            </a:r>
            <a:r>
              <a:rPr lang="es-ES" dirty="0"/>
              <a:t>tiene que estar definida en un entorno del punto, con objeto </a:t>
            </a:r>
            <a:r>
              <a:rPr lang="es-ES" dirty="0" smtClean="0"/>
              <a:t>de que </a:t>
            </a:r>
            <a:r>
              <a:rPr lang="es-ES" dirty="0"/>
              <a:t>cuando x → 0 el valor f(x) que aparece en el numerador </a:t>
            </a:r>
            <a:r>
              <a:rPr lang="es-ES" dirty="0" smtClean="0"/>
              <a:t>est</a:t>
            </a:r>
            <a:r>
              <a:rPr lang="es-ES" dirty="0"/>
              <a:t>é</a:t>
            </a:r>
            <a:r>
              <a:rPr lang="es-ES" dirty="0" smtClean="0"/>
              <a:t> </a:t>
            </a:r>
            <a:r>
              <a:rPr lang="es-ES" dirty="0"/>
              <a:t>definido.</a:t>
            </a:r>
          </a:p>
          <a:p>
            <a:pPr>
              <a:buFont typeface="Arial" charset="0"/>
              <a:buChar char="•"/>
            </a:pPr>
            <a:r>
              <a:rPr lang="es-ES" dirty="0" smtClean="0"/>
              <a:t>No </a:t>
            </a:r>
            <a:r>
              <a:rPr lang="es-ES" dirty="0"/>
              <a:t>olvidar que la derivada es un </a:t>
            </a:r>
            <a:r>
              <a:rPr lang="es-ES" dirty="0" smtClean="0"/>
              <a:t>límite</a:t>
            </a:r>
            <a:r>
              <a:rPr lang="es-ES" dirty="0"/>
              <a:t>, aunque buscaremos reglas para </a:t>
            </a:r>
            <a:r>
              <a:rPr lang="es-ES" dirty="0" smtClean="0"/>
              <a:t>calcular derivadas </a:t>
            </a:r>
            <a:r>
              <a:rPr lang="es-ES" dirty="0"/>
              <a:t>sin tener que hacer dicho </a:t>
            </a:r>
            <a:r>
              <a:rPr lang="es-ES" dirty="0" smtClean="0"/>
              <a:t>límite. </a:t>
            </a:r>
            <a:r>
              <a:rPr lang="gl-ES" dirty="0" smtClean="0"/>
              <a:t>A </a:t>
            </a:r>
            <a:r>
              <a:rPr lang="gl-ES" dirty="0"/>
              <a:t>la </a:t>
            </a:r>
            <a:r>
              <a:rPr lang="gl-ES" dirty="0" smtClean="0"/>
              <a:t>expresión</a:t>
            </a:r>
            <a:endParaRPr lang="gl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r>
              <a:rPr lang="es-ES" dirty="0" smtClean="0"/>
              <a:t>, </a:t>
            </a:r>
            <a:r>
              <a:rPr lang="es-ES" dirty="0"/>
              <a:t>se le llama cociente incremental y se expresa de </a:t>
            </a:r>
            <a:r>
              <a:rPr lang="es-ES" dirty="0" smtClean="0"/>
              <a:t>la </a:t>
            </a:r>
            <a:r>
              <a:rPr lang="gl-ES" dirty="0" smtClean="0"/>
              <a:t>forma</a:t>
            </a:r>
            <a:r>
              <a:rPr lang="gl-ES" dirty="0"/>
              <a:t>: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1196752"/>
            <a:ext cx="1931987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5373216"/>
            <a:ext cx="2564665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35896" y="4149080"/>
            <a:ext cx="1420547" cy="622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gl-ES" dirty="0" smtClean="0"/>
              <a:t>Definición de derivada</a:t>
            </a:r>
            <a:endParaRPr lang="gl-ES" dirty="0"/>
          </a:p>
        </p:txBody>
      </p:sp>
      <p:sp>
        <p:nvSpPr>
          <p:cNvPr id="8" name="7 Rectángulo"/>
          <p:cNvSpPr/>
          <p:nvPr/>
        </p:nvSpPr>
        <p:spPr>
          <a:xfrm>
            <a:off x="251520" y="188640"/>
            <a:ext cx="8640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/>
              <a:t>Con lo cual la derivada no es </a:t>
            </a:r>
            <a:r>
              <a:rPr lang="es-ES" dirty="0" smtClean="0"/>
              <a:t>más </a:t>
            </a:r>
            <a:r>
              <a:rPr lang="es-ES" dirty="0"/>
              <a:t>que el </a:t>
            </a:r>
            <a:r>
              <a:rPr lang="es-ES" dirty="0" smtClean="0"/>
              <a:t>límite </a:t>
            </a:r>
            <a:r>
              <a:rPr lang="es-ES" dirty="0"/>
              <a:t>del cociente incremental cuando </a:t>
            </a:r>
            <a:r>
              <a:rPr lang="es-ES" dirty="0" smtClean="0"/>
              <a:t>el incremento </a:t>
            </a:r>
            <a:r>
              <a:rPr lang="es-ES" dirty="0"/>
              <a:t>de x tiende a cero.</a:t>
            </a:r>
            <a:endParaRPr lang="gl-E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836712"/>
            <a:ext cx="2169481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Rectángulo"/>
          <p:cNvSpPr/>
          <p:nvPr/>
        </p:nvSpPr>
        <p:spPr>
          <a:xfrm>
            <a:off x="323528" y="148478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/>
              <a:t>Otra forma de la derivada</a:t>
            </a:r>
          </a:p>
          <a:p>
            <a:r>
              <a:rPr lang="gl-ES" dirty="0" err="1"/>
              <a:t>Tenemos</a:t>
            </a:r>
            <a:r>
              <a:rPr lang="gl-ES" dirty="0"/>
              <a:t> que:</a:t>
            </a: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1844824"/>
            <a:ext cx="2452499" cy="686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Rectángulo"/>
          <p:cNvSpPr/>
          <p:nvPr/>
        </p:nvSpPr>
        <p:spPr>
          <a:xfrm>
            <a:off x="467544" y="2564904"/>
            <a:ext cx="30824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l-ES" dirty="0" err="1"/>
              <a:t>Llamando</a:t>
            </a:r>
            <a:r>
              <a:rPr lang="gl-ES" dirty="0"/>
              <a:t> h al incremento, </a:t>
            </a:r>
            <a:r>
              <a:rPr lang="gl-ES" dirty="0" smtClean="0"/>
              <a:t>será:</a:t>
            </a:r>
            <a:endParaRPr lang="gl-ES" dirty="0"/>
          </a:p>
        </p:txBody>
      </p:sp>
      <p:sp>
        <p:nvSpPr>
          <p:cNvPr id="13" name="12 Rectángulo"/>
          <p:cNvSpPr/>
          <p:nvPr/>
        </p:nvSpPr>
        <p:spPr>
          <a:xfrm>
            <a:off x="395536" y="3284984"/>
            <a:ext cx="18774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l-ES" dirty="0"/>
              <a:t>con lo </a:t>
            </a:r>
            <a:r>
              <a:rPr lang="gl-ES" dirty="0" err="1"/>
              <a:t>cual</a:t>
            </a:r>
            <a:r>
              <a:rPr lang="gl-ES" dirty="0"/>
              <a:t> resulta: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63688" y="4293096"/>
            <a:ext cx="22129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32040" y="3645024"/>
            <a:ext cx="3528392" cy="2584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59832" y="2996952"/>
            <a:ext cx="19716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gl-ES" dirty="0" smtClean="0"/>
              <a:t>Definición de derivada</a:t>
            </a:r>
            <a:endParaRPr lang="gl-E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764704"/>
            <a:ext cx="8906917" cy="3993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Intermedi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129</TotalTime>
  <Words>1009</Words>
  <Application>Microsoft Office PowerPoint</Application>
  <PresentationFormat>Presentación en pantalla (4:3)</PresentationFormat>
  <Paragraphs>113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Intermedio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18</cp:revision>
  <dcterms:created xsi:type="dcterms:W3CDTF">2010-09-16T07:57:20Z</dcterms:created>
  <dcterms:modified xsi:type="dcterms:W3CDTF">2010-09-28T13:56:26Z</dcterms:modified>
</cp:coreProperties>
</file>