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64" r:id="rId4"/>
    <p:sldId id="265" r:id="rId5"/>
    <p:sldId id="266" r:id="rId6"/>
    <p:sldId id="268" r:id="rId7"/>
    <p:sldId id="261" r:id="rId8"/>
    <p:sldId id="272" r:id="rId9"/>
    <p:sldId id="262" r:id="rId10"/>
    <p:sldId id="263" r:id="rId11"/>
    <p:sldId id="267" r:id="rId12"/>
    <p:sldId id="270" r:id="rId13"/>
    <p:sldId id="271" r:id="rId14"/>
    <p:sldId id="273" r:id="rId15"/>
    <p:sldId id="274" r:id="rId16"/>
    <p:sldId id="275" r:id="rId17"/>
    <p:sldId id="256" r:id="rId18"/>
    <p:sldId id="259" r:id="rId19"/>
    <p:sldId id="257" r:id="rId20"/>
    <p:sldId id="277" r:id="rId21"/>
    <p:sldId id="258" r:id="rId22"/>
    <p:sldId id="276" r:id="rId23"/>
    <p:sldId id="278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0EA2-E977-42A3-838A-1D6C53F61FCF}" type="datetimeFigureOut">
              <a:rPr lang="es-ES" smtClean="0"/>
              <a:t>11/11/2015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4D34C-6009-43B1-A3BE-51E92A32631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0EA2-E977-42A3-838A-1D6C53F61FCF}" type="datetimeFigureOut">
              <a:rPr lang="es-ES" smtClean="0"/>
              <a:t>11/11/2015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4D34C-6009-43B1-A3BE-51E92A32631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0EA2-E977-42A3-838A-1D6C53F61FCF}" type="datetimeFigureOut">
              <a:rPr lang="es-ES" smtClean="0"/>
              <a:t>11/11/2015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4D34C-6009-43B1-A3BE-51E92A32631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0EA2-E977-42A3-838A-1D6C53F61FCF}" type="datetimeFigureOut">
              <a:rPr lang="es-ES" smtClean="0"/>
              <a:t>11/11/2015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4D34C-6009-43B1-A3BE-51E92A32631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0EA2-E977-42A3-838A-1D6C53F61FCF}" type="datetimeFigureOut">
              <a:rPr lang="es-ES" smtClean="0"/>
              <a:t>11/11/2015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4D34C-6009-43B1-A3BE-51E92A32631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0EA2-E977-42A3-838A-1D6C53F61FCF}" type="datetimeFigureOut">
              <a:rPr lang="es-ES" smtClean="0"/>
              <a:t>11/11/2015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4D34C-6009-43B1-A3BE-51E92A32631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0EA2-E977-42A3-838A-1D6C53F61FCF}" type="datetimeFigureOut">
              <a:rPr lang="es-ES" smtClean="0"/>
              <a:t>11/11/2015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4D34C-6009-43B1-A3BE-51E92A32631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0EA2-E977-42A3-838A-1D6C53F61FCF}" type="datetimeFigureOut">
              <a:rPr lang="es-ES" smtClean="0"/>
              <a:t>11/11/2015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4D34C-6009-43B1-A3BE-51E92A32631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0EA2-E977-42A3-838A-1D6C53F61FCF}" type="datetimeFigureOut">
              <a:rPr lang="es-ES" smtClean="0"/>
              <a:t>11/11/2015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4D34C-6009-43B1-A3BE-51E92A32631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0EA2-E977-42A3-838A-1D6C53F61FCF}" type="datetimeFigureOut">
              <a:rPr lang="es-ES" smtClean="0"/>
              <a:t>11/11/2015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4D34C-6009-43B1-A3BE-51E92A32631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00EA2-E977-42A3-838A-1D6C53F61FCF}" type="datetimeFigureOut">
              <a:rPr lang="es-ES" smtClean="0"/>
              <a:t>11/11/2015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4D34C-6009-43B1-A3BE-51E92A32631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00EA2-E977-42A3-838A-1D6C53F61FCF}" type="datetimeFigureOut">
              <a:rPr lang="es-ES" smtClean="0"/>
              <a:t>11/11/2015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4D34C-6009-43B1-A3BE-51E92A32631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gl-ES" dirty="0" smtClean="0"/>
              <a:t>COÑECEMENTOS PREVIOS</a:t>
            </a:r>
            <a:endParaRPr lang="gl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gl-ES" dirty="0" smtClean="0">
                <a:solidFill>
                  <a:srgbClr val="FF0000"/>
                </a:solidFill>
              </a:rPr>
              <a:t>A LUZ :ONDA OU MATERIA?</a:t>
            </a:r>
            <a:endParaRPr lang="gl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Refracción</a:t>
            </a:r>
            <a:endParaRPr lang="gl-ES" dirty="0"/>
          </a:p>
        </p:txBody>
      </p:sp>
      <p:pic>
        <p:nvPicPr>
          <p:cNvPr id="7" name="6 Marcador de contenido" descr="hqdefaul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7 Marcador de contenido" descr="images (1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76850" y="3044031"/>
            <a:ext cx="2781300" cy="1638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gl-ES" sz="2800" dirty="0" smtClean="0"/>
              <a:t>Interferencias</a:t>
            </a:r>
            <a:endParaRPr lang="gl-ES" sz="2800" dirty="0"/>
          </a:p>
        </p:txBody>
      </p:sp>
      <p:pic>
        <p:nvPicPr>
          <p:cNvPr id="5" name="4 Marcador de contenido" descr="imag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331262"/>
            <a:ext cx="5111750" cy="3736689"/>
          </a:xfrm>
        </p:spPr>
      </p:pic>
      <p:sp>
        <p:nvSpPr>
          <p:cNvPr id="7" name="6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gl-ES" sz="2000" dirty="0" smtClean="0"/>
              <a:t>Interferencia </a:t>
            </a:r>
            <a:r>
              <a:rPr lang="gl-ES" sz="2000" dirty="0" err="1" smtClean="0"/>
              <a:t>constructiva</a:t>
            </a:r>
            <a:r>
              <a:rPr lang="gl-ES" sz="2000" dirty="0" smtClean="0"/>
              <a:t>(zona  luminosa)</a:t>
            </a:r>
          </a:p>
          <a:p>
            <a:r>
              <a:rPr lang="gl-ES" sz="2000" dirty="0" smtClean="0"/>
              <a:t>Interferencia </a:t>
            </a:r>
            <a:r>
              <a:rPr lang="gl-ES" sz="2000" dirty="0" err="1" smtClean="0"/>
              <a:t>destructiva</a:t>
            </a:r>
            <a:r>
              <a:rPr lang="gl-ES" sz="2000" dirty="0" smtClean="0"/>
              <a:t>(zona </a:t>
            </a:r>
            <a:r>
              <a:rPr lang="gl-ES" sz="2000" dirty="0" err="1" smtClean="0"/>
              <a:t>oscura</a:t>
            </a:r>
            <a:r>
              <a:rPr lang="gl-ES" dirty="0" smtClean="0"/>
              <a:t>)</a:t>
            </a:r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gl-ES" dirty="0" smtClean="0"/>
              <a:t>A luz unha partícula</a:t>
            </a:r>
            <a:endParaRPr lang="gl-ES" dirty="0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gl-ES" dirty="0" smtClean="0">
                <a:solidFill>
                  <a:srgbClr val="FF0000"/>
                </a:solidFill>
              </a:rPr>
              <a:t>Na súa interacción coa materia comportase como unha partícula</a:t>
            </a:r>
            <a:r>
              <a:rPr lang="gl-ES" b="1" dirty="0" smtClean="0">
                <a:solidFill>
                  <a:srgbClr val="FF0000"/>
                </a:solidFill>
              </a:rPr>
              <a:t>” o fotón”</a:t>
            </a:r>
            <a:endParaRPr lang="gl-E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gl-ES" dirty="0" smtClean="0"/>
              <a:t>Efecto fotoeléctrico: cada fotón de luz </a:t>
            </a:r>
            <a:r>
              <a:rPr lang="gl-ES" dirty="0" err="1" smtClean="0"/>
              <a:t>interacciona</a:t>
            </a:r>
            <a:r>
              <a:rPr lang="gl-ES" dirty="0" smtClean="0"/>
              <a:t> cun electrón.</a:t>
            </a:r>
            <a:endParaRPr lang="gl-ES" dirty="0"/>
          </a:p>
        </p:txBody>
      </p:sp>
      <p:pic>
        <p:nvPicPr>
          <p:cNvPr id="4" name="3 Marcador de contenido" descr="fotoel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242" y="2214554"/>
            <a:ext cx="7286676" cy="3643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modelos-atmicos-30-1024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642938"/>
            <a:ext cx="8366125" cy="5483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modelos-atmicos-29-1024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785813"/>
            <a:ext cx="7121525" cy="5340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ndex_image008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09600" y="428625"/>
            <a:ext cx="8534400" cy="5929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3786190"/>
            <a:ext cx="8358246" cy="1000132"/>
          </a:xfrm>
        </p:spPr>
        <p:txBody>
          <a:bodyPr>
            <a:normAutofit/>
          </a:bodyPr>
          <a:lstStyle/>
          <a:p>
            <a:r>
              <a:rPr lang="es-ES" sz="2800" dirty="0" smtClean="0"/>
              <a:t>TÉCNICAS  ESPECTROMÉTRICAS DE ANÁLISIS QUÍMICO</a:t>
            </a:r>
            <a:endParaRPr lang="es-ES" sz="2800" dirty="0"/>
          </a:p>
        </p:txBody>
      </p:sp>
      <p:pic>
        <p:nvPicPr>
          <p:cNvPr id="5" name="4 Marcador de contenido" descr="Espectrometría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636" b="12636"/>
          <a:stretch>
            <a:fillRect/>
          </a:stretch>
        </p:blipFill>
        <p:spPr>
          <a:xfrm>
            <a:off x="1000100" y="612775"/>
            <a:ext cx="7429552" cy="2959101"/>
          </a:xfrm>
        </p:spPr>
      </p:pic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1214414" y="5000636"/>
            <a:ext cx="6064274" cy="1171564"/>
          </a:xfrm>
        </p:spPr>
        <p:txBody>
          <a:bodyPr>
            <a:normAutofit fontScale="70000" lnSpcReduction="20000"/>
          </a:bodyPr>
          <a:lstStyle/>
          <a:p>
            <a:r>
              <a:rPr lang="gl-ES" sz="2900" dirty="0" smtClean="0"/>
              <a:t>Procedementos utilizados en química analítica, baseados na interacción da radiación electromagnética  ou outras partículas coa materia,para identificala ou determinar a súa concentración</a:t>
            </a:r>
            <a:r>
              <a:rPr lang="gl-ES" sz="2000" dirty="0" smtClean="0"/>
              <a:t>.</a:t>
            </a:r>
            <a:endParaRPr lang="gl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gl-ES" sz="3200" dirty="0" smtClean="0"/>
              <a:t>BASEADOS NA INTERACCIÓN DA RADIACIÓN ELECTROMAGNÉTICA COA MATERIA</a:t>
            </a:r>
            <a:endParaRPr lang="gl-ES" sz="3200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gl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 É UN ESPECTRO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type="body" sz="half" idx="2"/>
          </p:nvPr>
        </p:nvSpPr>
        <p:spPr>
          <a:xfrm>
            <a:off x="457200" y="1000108"/>
            <a:ext cx="8329642" cy="5126055"/>
          </a:xfrm>
        </p:spPr>
        <p:txBody>
          <a:bodyPr>
            <a:normAutofit/>
          </a:bodyPr>
          <a:lstStyle/>
          <a:p>
            <a:endParaRPr lang="gl-ES" dirty="0" smtClean="0"/>
          </a:p>
          <a:p>
            <a:endParaRPr lang="gl-ES" dirty="0"/>
          </a:p>
          <a:p>
            <a:r>
              <a:rPr lang="gl-ES" sz="2000" dirty="0" smtClean="0"/>
              <a:t>Os espectros son imaxes ou rexistros</a:t>
            </a:r>
            <a:r>
              <a:rPr lang="gl-ES" sz="2000" dirty="0" smtClean="0"/>
              <a:t>  da  enerxía que absorbe o emite</a:t>
            </a:r>
            <a:r>
              <a:rPr lang="gl-ES" sz="2000" dirty="0" smtClean="0"/>
              <a:t> un obxecto (que pode ser desde unha estrela </a:t>
            </a:r>
            <a:r>
              <a:rPr lang="gl-ES" sz="2000" dirty="0"/>
              <a:t>a</a:t>
            </a:r>
            <a:r>
              <a:rPr lang="gl-ES" sz="2000" dirty="0" smtClean="0"/>
              <a:t>ta unha molécula ou átomo). </a:t>
            </a:r>
            <a:endParaRPr lang="gl-ES" sz="2000" dirty="0"/>
          </a:p>
        </p:txBody>
      </p:sp>
      <p:sp>
        <p:nvSpPr>
          <p:cNvPr id="13" name="10 Marcador de posición de imagen"/>
          <p:cNvSpPr txBox="1">
            <a:spLocks/>
          </p:cNvSpPr>
          <p:nvPr/>
        </p:nvSpPr>
        <p:spPr>
          <a:xfrm>
            <a:off x="1785918" y="571480"/>
            <a:ext cx="5486400" cy="4114800"/>
          </a:xfrm>
          <a:prstGeom prst="rect">
            <a:avLst/>
          </a:prstGeom>
        </p:spPr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928934"/>
            <a:ext cx="7452882" cy="179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modelos-atmicos-26-1024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285750"/>
            <a:ext cx="9128125" cy="60007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ESPECTROSCOPÍA ATÓMICA</a:t>
            </a:r>
            <a:endParaRPr lang="gl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gl-ES" dirty="0" smtClean="0"/>
              <a:t>Os átomos ao ser excitados con  radiación electromagnética poden emitir ou absorber luz.Ao descompoñer e analizar a luz obtemos un espectro.</a:t>
            </a:r>
          </a:p>
          <a:p>
            <a:endParaRPr lang="gl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TIPOS</a:t>
            </a:r>
            <a:endParaRPr lang="gl-ES" dirty="0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gl-ES" dirty="0" smtClean="0"/>
          </a:p>
          <a:p>
            <a:r>
              <a:rPr lang="gl-ES" sz="7200" dirty="0" smtClean="0"/>
              <a:t>Espectros </a:t>
            </a:r>
            <a:r>
              <a:rPr lang="gl-ES" sz="7200" dirty="0"/>
              <a:t>de </a:t>
            </a:r>
            <a:r>
              <a:rPr lang="gl-ES" sz="7200" dirty="0" smtClean="0"/>
              <a:t>absorción/espectros de emisión</a:t>
            </a:r>
            <a:endParaRPr lang="gl-ES" sz="7200" dirty="0"/>
          </a:p>
          <a:p>
            <a:endParaRPr lang="gl-ES" dirty="0"/>
          </a:p>
        </p:txBody>
      </p:sp>
      <p:pic>
        <p:nvPicPr>
          <p:cNvPr id="10" name="9 Marcador de contenido" descr="Esp abs y emis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357430"/>
            <a:ext cx="4040188" cy="2849047"/>
          </a:xfrm>
        </p:spPr>
      </p:pic>
      <p:sp>
        <p:nvSpPr>
          <p:cNvPr id="9" name="8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endParaRPr lang="gl-ES" dirty="0" smtClean="0"/>
          </a:p>
          <a:p>
            <a:r>
              <a:rPr lang="gl-ES" sz="2600" dirty="0" smtClean="0"/>
              <a:t>Espectros  continuo / desconti</a:t>
            </a:r>
            <a:r>
              <a:rPr lang="gl-ES" dirty="0" smtClean="0"/>
              <a:t>nuo</a:t>
            </a:r>
          </a:p>
          <a:p>
            <a:endParaRPr lang="gl-ES" dirty="0"/>
          </a:p>
        </p:txBody>
      </p:sp>
      <p:pic>
        <p:nvPicPr>
          <p:cNvPr id="11" name="10 Marcador de contenido" descr="esp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500306"/>
            <a:ext cx="4041775" cy="2581999"/>
          </a:xfrm>
        </p:spPr>
      </p:pic>
      <p:pic>
        <p:nvPicPr>
          <p:cNvPr id="12" name="11 Imagen" descr="modelos-atmicos-32-10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gl-ES" dirty="0" err="1" smtClean="0"/>
              <a:t>Espectroscopía</a:t>
            </a:r>
            <a:r>
              <a:rPr lang="gl-ES" dirty="0" smtClean="0"/>
              <a:t> IV</a:t>
            </a:r>
            <a:endParaRPr lang="gl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457200" y="1571612"/>
            <a:ext cx="4040188" cy="4554551"/>
          </a:xfrm>
        </p:spPr>
        <p:txBody>
          <a:bodyPr>
            <a:normAutofit/>
          </a:bodyPr>
          <a:lstStyle/>
          <a:p>
            <a:r>
              <a:rPr lang="gl-ES" sz="2800" dirty="0"/>
              <a:t>A</a:t>
            </a:r>
            <a:r>
              <a:rPr lang="gl-ES" sz="2800" dirty="0" smtClean="0"/>
              <a:t> radiación IV fai vibrar as moléculas.Cada enlace vibra  cunha frecuencia característica.</a:t>
            </a:r>
          </a:p>
          <a:p>
            <a:r>
              <a:rPr lang="gl-ES" sz="2800" dirty="0" smtClean="0"/>
              <a:t>Analizando o espectro podemos coñecer os enlaces presentes</a:t>
            </a:r>
          </a:p>
          <a:p>
            <a:endParaRPr lang="gl-ES" sz="20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3438" y="1428736"/>
            <a:ext cx="4070379" cy="179375"/>
          </a:xfrm>
        </p:spPr>
        <p:txBody>
          <a:bodyPr>
            <a:normAutofit fontScale="25000" lnSpcReduction="20000"/>
          </a:bodyPr>
          <a:lstStyle/>
          <a:p>
            <a:endParaRPr lang="gl-ES" dirty="0"/>
          </a:p>
        </p:txBody>
      </p:sp>
      <p:pic>
        <p:nvPicPr>
          <p:cNvPr id="7" name="6 Marcador de contenido" descr="Imagen_28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428151" y="1500174"/>
            <a:ext cx="4258650" cy="42083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err="1" smtClean="0"/>
              <a:t>Espectrometría</a:t>
            </a:r>
            <a:r>
              <a:rPr lang="gl-ES" dirty="0" smtClean="0"/>
              <a:t> de masas</a:t>
            </a:r>
            <a:endParaRPr lang="gl-ES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gl-ES" dirty="0" smtClean="0"/>
              <a:t>Non se basea na interacción </a:t>
            </a:r>
            <a:r>
              <a:rPr lang="gl-ES" dirty="0" err="1" smtClean="0"/>
              <a:t>luz-materia</a:t>
            </a:r>
            <a:endParaRPr lang="gl-ES" dirty="0"/>
          </a:p>
        </p:txBody>
      </p:sp>
      <p:pic>
        <p:nvPicPr>
          <p:cNvPr id="11" name="10 Marcador de contenido" descr="espectrometro_de_masa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896564"/>
            <a:ext cx="4040188" cy="2507909"/>
          </a:xfrm>
        </p:spPr>
      </p:pic>
      <p:sp>
        <p:nvSpPr>
          <p:cNvPr id="9" name="8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gl-ES" dirty="0" smtClean="0"/>
              <a:t>Permite facer análise isotópico</a:t>
            </a:r>
            <a:endParaRPr lang="gl-ES" dirty="0"/>
          </a:p>
        </p:txBody>
      </p:sp>
      <p:pic>
        <p:nvPicPr>
          <p:cNvPr id="12" name="11 Marcador de contenido" descr="g06.gif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627687" y="2955131"/>
            <a:ext cx="2076450" cy="2390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Movemento ondulatorio</a:t>
            </a:r>
            <a:endParaRPr lang="gl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gl-ES" dirty="0" smtClean="0"/>
              <a:t>Propagación dunha perturbación polo espazo.</a:t>
            </a:r>
          </a:p>
          <a:p>
            <a:r>
              <a:rPr lang="gl-ES" dirty="0" smtClean="0"/>
              <a:t>Transporte de enerxía</a:t>
            </a:r>
          </a:p>
          <a:p>
            <a:r>
              <a:rPr lang="gl-ES" dirty="0" smtClean="0"/>
              <a:t>Non  se transporta materia.</a:t>
            </a:r>
          </a:p>
          <a:p>
            <a:endParaRPr lang="gl-ES" dirty="0" smtClean="0"/>
          </a:p>
          <a:p>
            <a:endParaRPr lang="gl-ES" dirty="0"/>
          </a:p>
        </p:txBody>
      </p:sp>
      <p:pic>
        <p:nvPicPr>
          <p:cNvPr id="8" name="7 Imagen" descr="imagen-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3667125"/>
            <a:ext cx="4505325" cy="2762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Fenómenos ondulatorios</a:t>
            </a:r>
            <a:endParaRPr lang="gl-ES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gl-ES" dirty="0" smtClean="0"/>
              <a:t>Interferencias</a:t>
            </a:r>
            <a:endParaRPr lang="gl-ES" dirty="0"/>
          </a:p>
        </p:txBody>
      </p:sp>
      <p:pic>
        <p:nvPicPr>
          <p:cNvPr id="7" name="6 Marcador de contenido" descr="20070924klpcnafyq_282_Ges_SCO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734633"/>
            <a:ext cx="4040188" cy="2831771"/>
          </a:xfrm>
        </p:spPr>
      </p:pic>
      <p:sp>
        <p:nvSpPr>
          <p:cNvPr id="10" name="9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gl-ES" dirty="0" smtClean="0"/>
              <a:t>Reflexión</a:t>
            </a:r>
            <a:endParaRPr lang="gl-ES" dirty="0"/>
          </a:p>
        </p:txBody>
      </p:sp>
      <p:pic>
        <p:nvPicPr>
          <p:cNvPr id="8" name="7 Marcador de contenido" descr="2413443_orig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675215"/>
            <a:ext cx="4041775" cy="29506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REFRACCIÓN/DIFRACCIÓN</a:t>
            </a:r>
            <a:endParaRPr lang="gl-ES" dirty="0"/>
          </a:p>
        </p:txBody>
      </p:sp>
      <p:pic>
        <p:nvPicPr>
          <p:cNvPr id="5" name="4 Marcador de contenido" descr="difracció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02678"/>
            <a:ext cx="8229600" cy="31210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Marcador de contenido" descr="modelos-atmicos-31-1024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642910" y="500042"/>
            <a:ext cx="8501090" cy="58579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>
                <a:solidFill>
                  <a:srgbClr val="FF0000"/>
                </a:solidFill>
              </a:rPr>
              <a:t>A luz unha onda</a:t>
            </a:r>
            <a:endParaRPr lang="gl-ES" dirty="0">
              <a:solidFill>
                <a:srgbClr val="FF0000"/>
              </a:solidFill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>
          <a:xfrm>
            <a:off x="428596" y="1357298"/>
            <a:ext cx="4068792" cy="1285883"/>
          </a:xfrm>
        </p:spPr>
        <p:txBody>
          <a:bodyPr>
            <a:noAutofit/>
          </a:bodyPr>
          <a:lstStyle/>
          <a:p>
            <a:r>
              <a:rPr lang="gl-ES" sz="2000" dirty="0" smtClean="0"/>
              <a:t>Onda non material, non necesita dun medio para propagarse</a:t>
            </a:r>
            <a:endParaRPr lang="gl-ES" sz="2000" dirty="0"/>
          </a:p>
        </p:txBody>
      </p:sp>
      <p:pic>
        <p:nvPicPr>
          <p:cNvPr id="6" name="5 Marcador de contenido" descr="descarg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5515" y="2928935"/>
            <a:ext cx="3635291" cy="2016922"/>
          </a:xfrm>
        </p:spPr>
      </p:pic>
      <p:sp>
        <p:nvSpPr>
          <p:cNvPr id="8" name="7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gl-ES" dirty="0"/>
          </a:p>
        </p:txBody>
      </p:sp>
      <p:pic>
        <p:nvPicPr>
          <p:cNvPr id="12" name="11 Marcador de contenido" descr="modelos-atmicos-28-102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1714489"/>
            <a:ext cx="4041775" cy="39516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gl-ES" dirty="0" smtClean="0"/>
              <a:t>Fenómenos on </a:t>
            </a:r>
            <a:r>
              <a:rPr lang="gl-ES" dirty="0" err="1" smtClean="0"/>
              <a:t>dulatorios</a:t>
            </a:r>
            <a:r>
              <a:rPr lang="gl-ES" dirty="0" smtClean="0"/>
              <a:t> que experimenta a luz</a:t>
            </a:r>
            <a:endParaRPr lang="gl-ES" dirty="0"/>
          </a:p>
        </p:txBody>
      </p:sp>
      <p:pic>
        <p:nvPicPr>
          <p:cNvPr id="9" name="8 Marcador de contenido" descr="descarga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1622" y="2214554"/>
            <a:ext cx="6711948" cy="31432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dirty="0" smtClean="0"/>
              <a:t>Fenómenos ondulatorios</a:t>
            </a:r>
            <a:endParaRPr lang="gl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gl-ES" dirty="0" smtClean="0"/>
              <a:t>Reflexión</a:t>
            </a:r>
            <a:endParaRPr lang="gl-ES" dirty="0"/>
          </a:p>
        </p:txBody>
      </p:sp>
      <p:pic>
        <p:nvPicPr>
          <p:cNvPr id="7" name="6 Marcador de contenido" descr="1294375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3731" y="2717006"/>
            <a:ext cx="3667125" cy="2867025"/>
          </a:xfrm>
        </p:spPr>
      </p:pic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gl-ES" dirty="0" smtClean="0"/>
              <a:t>Refracción</a:t>
            </a:r>
            <a:endParaRPr lang="gl-ES" dirty="0"/>
          </a:p>
        </p:txBody>
      </p:sp>
      <p:pic>
        <p:nvPicPr>
          <p:cNvPr id="8" name="7 Marcador de contenido" descr="descarga (2)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80025" y="3326606"/>
            <a:ext cx="2771775" cy="164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231</Words>
  <Application>Microsoft Office PowerPoint</Application>
  <PresentationFormat>Presentación en pantalla (4:3)</PresentationFormat>
  <Paragraphs>43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COÑECEMENTOS PREVIOS</vt:lpstr>
      <vt:lpstr>Diapositiva 2</vt:lpstr>
      <vt:lpstr>Movemento ondulatorio</vt:lpstr>
      <vt:lpstr>Fenómenos ondulatorios</vt:lpstr>
      <vt:lpstr>REFRACCIÓN/DIFRACCIÓN</vt:lpstr>
      <vt:lpstr>Diapositiva 6</vt:lpstr>
      <vt:lpstr>A luz unha onda</vt:lpstr>
      <vt:lpstr>Fenómenos on dulatorios que experimenta a luz</vt:lpstr>
      <vt:lpstr>Fenómenos ondulatorios</vt:lpstr>
      <vt:lpstr>Refracción</vt:lpstr>
      <vt:lpstr>Interferencias</vt:lpstr>
      <vt:lpstr>A luz unha partícula</vt:lpstr>
      <vt:lpstr>Efecto fotoeléctrico: cada fotón de luz interacciona cun electrón.</vt:lpstr>
      <vt:lpstr>Diapositiva 14</vt:lpstr>
      <vt:lpstr>Diapositiva 15</vt:lpstr>
      <vt:lpstr>Diapositiva 16</vt:lpstr>
      <vt:lpstr>TÉCNICAS  ESPECTROMÉTRICAS DE ANÁLISIS QUÍMICO</vt:lpstr>
      <vt:lpstr>BASEADOS NA INTERACCIÓN DA RADIACIÓN ELECTROMAGNÉTICA COA MATERIA</vt:lpstr>
      <vt:lpstr>QUE É UN ESPECTRO</vt:lpstr>
      <vt:lpstr>ESPECTROSCOPÍA ATÓMICA</vt:lpstr>
      <vt:lpstr>TIPOS</vt:lpstr>
      <vt:lpstr>Espectroscopía IV</vt:lpstr>
      <vt:lpstr>Espectrometría de masas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TÉCNICAS  ESPECTROMÉTRICAS DE ANÁLISIS QUÍMICO</dc:title>
  <dc:creator>Neno Burns</dc:creator>
  <cp:lastModifiedBy>Neno Burns</cp:lastModifiedBy>
  <cp:revision>29</cp:revision>
  <dcterms:created xsi:type="dcterms:W3CDTF">2015-11-11T15:40:38Z</dcterms:created>
  <dcterms:modified xsi:type="dcterms:W3CDTF">2015-11-11T18:52:20Z</dcterms:modified>
</cp:coreProperties>
</file>