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9" r:id="rId5"/>
    <p:sldId id="258" r:id="rId6"/>
    <p:sldId id="260" r:id="rId7"/>
    <p:sldId id="272" r:id="rId8"/>
    <p:sldId id="261" r:id="rId9"/>
    <p:sldId id="271" r:id="rId10"/>
    <p:sldId id="262" r:id="rId11"/>
    <p:sldId id="263" r:id="rId12"/>
    <p:sldId id="273" r:id="rId13"/>
    <p:sldId id="264" r:id="rId14"/>
    <p:sldId id="274" r:id="rId15"/>
    <p:sldId id="265" r:id="rId16"/>
    <p:sldId id="266" r:id="rId17"/>
    <p:sldId id="267" r:id="rId18"/>
    <p:sldId id="275" r:id="rId19"/>
    <p:sldId id="276" r:id="rId20"/>
    <p:sldId id="268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5ABB3-F798-401F-8D5B-54426543B487}" type="datetimeFigureOut">
              <a:rPr lang="es-ES" smtClean="0"/>
              <a:pPr/>
              <a:t>12/01/2019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77873-BF36-4595-923E-C7563CCA1A90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1000100" y="2130425"/>
            <a:ext cx="6772300" cy="1470025"/>
          </a:xfrm>
        </p:spPr>
        <p:txBody>
          <a:bodyPr>
            <a:normAutofit fontScale="90000"/>
          </a:bodyPr>
          <a:lstStyle/>
          <a:p>
            <a:r>
              <a:rPr lang="gl-ES" sz="6600" b="1" dirty="0" smtClean="0">
                <a:solidFill>
                  <a:srgbClr val="FF0000"/>
                </a:solidFill>
              </a:rPr>
              <a:t>EQUILIBRIO QUÍMICO</a:t>
            </a:r>
            <a:endParaRPr lang="gl-E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gl-ES" sz="4000" dirty="0" smtClean="0">
                <a:solidFill>
                  <a:srgbClr val="FF0000"/>
                </a:solidFill>
              </a:rPr>
              <a:t>A temperatura variable fundamental que controla o equilibrio</a:t>
            </a:r>
            <a:endParaRPr lang="gl-ES" sz="4000" dirty="0">
              <a:solidFill>
                <a:srgbClr val="FF0000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sz="4400" dirty="0" smtClean="0"/>
              <a:t>Si variamos a temperatura o sistema evoluciona nun sentido ou no outro ata alcanzar un novo estado de equilibrio</a:t>
            </a:r>
            <a:endParaRPr lang="gl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Clasificación dos equilibrios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s-ES" dirty="0"/>
              <a:t>Moleculares  /iónicos, segundo as substancias que </a:t>
            </a:r>
            <a:r>
              <a:rPr lang="es-ES" dirty="0" err="1"/>
              <a:t>interveñan</a:t>
            </a:r>
            <a:r>
              <a:rPr lang="es-ES" dirty="0"/>
              <a:t> </a:t>
            </a:r>
            <a:r>
              <a:rPr lang="es-ES" dirty="0" err="1"/>
              <a:t>sexan</a:t>
            </a:r>
            <a:r>
              <a:rPr lang="es-ES" dirty="0"/>
              <a:t> moléculas </a:t>
            </a:r>
            <a:r>
              <a:rPr lang="es-ES" dirty="0" err="1"/>
              <a:t>ou</a:t>
            </a:r>
            <a:r>
              <a:rPr lang="es-ES" dirty="0"/>
              <a:t> </a:t>
            </a:r>
            <a:r>
              <a:rPr lang="es-ES" dirty="0" err="1"/>
              <a:t>ións</a:t>
            </a:r>
            <a:r>
              <a:rPr lang="es-ES" dirty="0" smtClean="0"/>
              <a:t>.</a:t>
            </a:r>
          </a:p>
          <a:p>
            <a:pPr lvl="0"/>
            <a:endParaRPr lang="es-ES" dirty="0"/>
          </a:p>
          <a:p>
            <a:pPr>
              <a:buNone/>
            </a:pPr>
            <a:r>
              <a:rPr lang="es-ES" sz="2000" dirty="0" smtClean="0"/>
              <a:t>I</a:t>
            </a:r>
            <a:r>
              <a:rPr lang="es-ES" sz="2000" baseline="-25000" dirty="0" smtClean="0"/>
              <a:t>2</a:t>
            </a:r>
            <a:r>
              <a:rPr lang="es-ES" sz="2000" dirty="0" smtClean="0"/>
              <a:t>(g)</a:t>
            </a:r>
            <a:r>
              <a:rPr lang="es-ES" sz="2000" dirty="0"/>
              <a:t> </a:t>
            </a:r>
            <a:r>
              <a:rPr lang="es-ES" sz="2000" dirty="0" smtClean="0"/>
              <a:t>+H</a:t>
            </a:r>
            <a:r>
              <a:rPr lang="es-ES" sz="2000" baseline="-25000" dirty="0" smtClean="0"/>
              <a:t>2(</a:t>
            </a:r>
            <a:r>
              <a:rPr lang="es-ES" sz="2000" dirty="0" smtClean="0"/>
              <a:t>g)↔2HI(g)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NH3(g)+H</a:t>
            </a:r>
            <a:r>
              <a:rPr lang="es-ES" sz="2000" baseline="-25000" dirty="0" smtClean="0"/>
              <a:t>2</a:t>
            </a:r>
            <a:r>
              <a:rPr lang="es-ES" sz="2000" dirty="0" smtClean="0"/>
              <a:t>O(l)↔NH</a:t>
            </a:r>
            <a:r>
              <a:rPr lang="es-ES" sz="2000" baseline="-25000" dirty="0" smtClean="0"/>
              <a:t>4</a:t>
            </a:r>
            <a:r>
              <a:rPr lang="es-ES" sz="2000" baseline="30000" dirty="0" smtClean="0"/>
              <a:t>+</a:t>
            </a:r>
            <a:r>
              <a:rPr lang="es-ES" sz="2000" dirty="0" smtClean="0"/>
              <a:t>(</a:t>
            </a:r>
            <a:r>
              <a:rPr lang="es-ES" sz="2000" dirty="0" err="1" smtClean="0"/>
              <a:t>ac</a:t>
            </a:r>
            <a:r>
              <a:rPr lang="es-ES" sz="2000" baseline="30000" dirty="0" smtClean="0"/>
              <a:t>)</a:t>
            </a:r>
            <a:r>
              <a:rPr lang="es-ES" sz="2000" dirty="0" smtClean="0"/>
              <a:t>+OH</a:t>
            </a:r>
            <a:r>
              <a:rPr lang="es-ES" sz="2000" baseline="30000" dirty="0" smtClean="0"/>
              <a:t>-</a:t>
            </a:r>
            <a:r>
              <a:rPr lang="es-ES" sz="2000" dirty="0" smtClean="0"/>
              <a:t>(</a:t>
            </a:r>
            <a:r>
              <a:rPr lang="es-ES" sz="2000" dirty="0" err="1" smtClean="0"/>
              <a:t>ac</a:t>
            </a:r>
            <a:r>
              <a:rPr lang="es-ES" sz="2000" dirty="0" smtClean="0"/>
              <a:t>)</a:t>
            </a:r>
            <a:endParaRPr lang="es-ES" sz="2000" dirty="0"/>
          </a:p>
          <a:p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gl-ES" dirty="0" smtClean="0"/>
              <a:t>Homoxéneos /Heteroxéneos</a:t>
            </a:r>
          </a:p>
          <a:p>
            <a:pPr>
              <a:buNone/>
            </a:pPr>
            <a:r>
              <a:rPr lang="gl-ES" dirty="0" smtClean="0"/>
              <a:t>  </a:t>
            </a:r>
          </a:p>
          <a:p>
            <a:pPr>
              <a:buNone/>
            </a:pPr>
            <a:r>
              <a:rPr lang="es-ES" dirty="0" smtClean="0"/>
              <a:t>I</a:t>
            </a:r>
            <a:r>
              <a:rPr lang="es-ES" baseline="-25000" dirty="0" smtClean="0"/>
              <a:t>2</a:t>
            </a:r>
            <a:r>
              <a:rPr lang="es-ES" dirty="0" smtClean="0"/>
              <a:t>(g) +H</a:t>
            </a:r>
            <a:r>
              <a:rPr lang="es-ES" baseline="-25000" dirty="0" smtClean="0"/>
              <a:t>2(</a:t>
            </a:r>
            <a:r>
              <a:rPr lang="es-ES" dirty="0" smtClean="0"/>
              <a:t>g)↔2HI(g)</a:t>
            </a:r>
          </a:p>
          <a:p>
            <a:pPr>
              <a:buNone/>
            </a:pPr>
            <a:endParaRPr lang="gl-ES" dirty="0" smtClean="0"/>
          </a:p>
          <a:p>
            <a:pPr>
              <a:buNone/>
            </a:pPr>
            <a:r>
              <a:rPr lang="gl-ES" dirty="0" smtClean="0"/>
              <a:t>CaCO</a:t>
            </a:r>
            <a:r>
              <a:rPr lang="gl-ES" baseline="-25000" dirty="0" smtClean="0"/>
              <a:t>3</a:t>
            </a:r>
            <a:r>
              <a:rPr lang="gl-ES" dirty="0" smtClean="0"/>
              <a:t>(s)↔CaO(s)+CO</a:t>
            </a:r>
            <a:r>
              <a:rPr lang="gl-ES" baseline="-25000" dirty="0" smtClean="0"/>
              <a:t>2</a:t>
            </a:r>
            <a:r>
              <a:rPr lang="gl-ES" dirty="0" smtClean="0"/>
              <a:t>(g)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Equilibrio homogéneo se aplica a las reacciones en las que todas las&#10;especies reaccionantes se encuentran en la misma fase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gl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Tipos de equilibrio</a:t>
            </a:r>
            <a:endParaRPr lang="gl-ES" dirty="0"/>
          </a:p>
        </p:txBody>
      </p:sp>
      <p:pic>
        <p:nvPicPr>
          <p:cNvPr id="6" name="5 Marcador de contenido" descr="equilibrio-qumico-power-point-qumica-6-63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15269" y="1531937"/>
            <a:ext cx="6076950" cy="45624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FF0000"/>
                </a:solidFill>
              </a:rPr>
              <a:t>LEI DE ACCIÓN DE MASAS</a:t>
            </a:r>
            <a:r>
              <a:rPr lang="es-ES" b="1" dirty="0"/>
              <a:t>.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endParaRPr lang="es-ES" dirty="0"/>
          </a:p>
          <a:p>
            <a:r>
              <a:rPr lang="es-ES" i="1" dirty="0"/>
              <a:t>Para a </a:t>
            </a:r>
            <a:r>
              <a:rPr lang="es-ES" i="1" dirty="0" smtClean="0"/>
              <a:t>reacción</a:t>
            </a:r>
            <a:r>
              <a:rPr lang="es-ES" i="1" dirty="0"/>
              <a:t>:</a:t>
            </a:r>
            <a:endParaRPr lang="es-ES" dirty="0"/>
          </a:p>
          <a:p>
            <a:pPr>
              <a:buNone/>
            </a:pPr>
            <a:r>
              <a:rPr lang="es-ES" i="1" dirty="0" smtClean="0"/>
              <a:t>                         </a:t>
            </a:r>
            <a:r>
              <a:rPr lang="es-ES" i="1" dirty="0" err="1"/>
              <a:t>aA</a:t>
            </a:r>
            <a:r>
              <a:rPr lang="es-ES" i="1" dirty="0"/>
              <a:t>(g)+ </a:t>
            </a:r>
            <a:r>
              <a:rPr lang="es-ES" i="1" dirty="0" err="1"/>
              <a:t>bB</a:t>
            </a:r>
            <a:r>
              <a:rPr lang="es-ES" i="1" dirty="0"/>
              <a:t>(g)  </a:t>
            </a:r>
            <a:r>
              <a:rPr lang="es-ES" i="1" dirty="0" err="1"/>
              <a:t>cC</a:t>
            </a:r>
            <a:r>
              <a:rPr lang="es-ES" i="1" dirty="0"/>
              <a:t>(g) +</a:t>
            </a:r>
            <a:r>
              <a:rPr lang="es-ES" i="1" dirty="0" err="1"/>
              <a:t>dD</a:t>
            </a:r>
            <a:r>
              <a:rPr lang="es-ES" i="1" dirty="0"/>
              <a:t>(g)</a:t>
            </a:r>
            <a:endParaRPr lang="es-ES" dirty="0"/>
          </a:p>
          <a:p>
            <a:pPr>
              <a:buNone/>
            </a:pPr>
            <a:r>
              <a:rPr lang="es-ES" i="1" dirty="0"/>
              <a:t> </a:t>
            </a:r>
            <a:endParaRPr lang="es-ES" dirty="0"/>
          </a:p>
          <a:p>
            <a:r>
              <a:rPr lang="gl-ES" dirty="0" smtClean="0"/>
              <a:t>Depende da Tª</a:t>
            </a:r>
          </a:p>
          <a:p>
            <a:r>
              <a:rPr lang="gl-ES" dirty="0" smtClean="0"/>
              <a:t>Da ecuación Química</a:t>
            </a:r>
          </a:p>
          <a:p>
            <a:r>
              <a:rPr lang="gl-ES" dirty="0" err="1" smtClean="0"/>
              <a:t>Adimensional</a:t>
            </a:r>
            <a:endParaRPr lang="gl-ES" dirty="0" smtClean="0"/>
          </a:p>
          <a:p>
            <a:pPr>
              <a:buNone/>
            </a:pPr>
            <a:r>
              <a:rPr lang="gl-ES" dirty="0" smtClean="0"/>
              <a:t>Significado K&gt;1  K&lt;1  K≈∞</a:t>
            </a:r>
            <a:endParaRPr lang="gl-ES" dirty="0"/>
          </a:p>
        </p:txBody>
      </p:sp>
      <p:pic>
        <p:nvPicPr>
          <p:cNvPr id="4" name="3 Imagen" descr="descarg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071810"/>
            <a:ext cx="3674688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LEI DE ACCIÓN DE MASAS</a:t>
            </a:r>
            <a:endParaRPr lang="gl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663300"/>
                </a:solidFill>
              </a:rPr>
              <a:t>Peter </a:t>
            </a:r>
            <a:r>
              <a:rPr lang="es-ES" b="1" dirty="0" err="1" smtClean="0">
                <a:solidFill>
                  <a:srgbClr val="663300"/>
                </a:solidFill>
              </a:rPr>
              <a:t>Waage</a:t>
            </a:r>
            <a:r>
              <a:rPr lang="es-ES" dirty="0" smtClean="0">
                <a:solidFill>
                  <a:srgbClr val="663300"/>
                </a:solidFill>
              </a:rPr>
              <a:t> (28 de </a:t>
            </a:r>
            <a:r>
              <a:rPr lang="es-ES" dirty="0" err="1" smtClean="0">
                <a:solidFill>
                  <a:srgbClr val="663300"/>
                </a:solidFill>
              </a:rPr>
              <a:t>Xuño</a:t>
            </a:r>
            <a:r>
              <a:rPr lang="es-ES" dirty="0" smtClean="0">
                <a:solidFill>
                  <a:srgbClr val="663300"/>
                </a:solidFill>
              </a:rPr>
              <a:t>  de 1833,– 13 de </a:t>
            </a:r>
            <a:r>
              <a:rPr lang="es-ES" dirty="0" err="1" smtClean="0">
                <a:solidFill>
                  <a:srgbClr val="663300"/>
                </a:solidFill>
              </a:rPr>
              <a:t>xaneiro</a:t>
            </a:r>
            <a:r>
              <a:rPr lang="es-ES" dirty="0" smtClean="0">
                <a:solidFill>
                  <a:srgbClr val="663300"/>
                </a:solidFill>
              </a:rPr>
              <a:t> de 1900) </a:t>
            </a:r>
            <a:r>
              <a:rPr lang="es-ES" dirty="0" err="1" smtClean="0">
                <a:solidFill>
                  <a:srgbClr val="663300"/>
                </a:solidFill>
              </a:rPr>
              <a:t>foi</a:t>
            </a:r>
            <a:r>
              <a:rPr lang="es-ES" dirty="0" smtClean="0">
                <a:solidFill>
                  <a:srgbClr val="663300"/>
                </a:solidFill>
              </a:rPr>
              <a:t> un químico    profesor da </a:t>
            </a:r>
            <a:r>
              <a:rPr lang="es-ES" dirty="0" err="1" smtClean="0">
                <a:solidFill>
                  <a:srgbClr val="663300"/>
                </a:solidFill>
              </a:rPr>
              <a:t>Universidade</a:t>
            </a:r>
            <a:r>
              <a:rPr lang="es-ES" dirty="0" smtClean="0">
                <a:solidFill>
                  <a:srgbClr val="663300"/>
                </a:solidFill>
              </a:rPr>
              <a:t> de Oslo. </a:t>
            </a:r>
            <a:r>
              <a:rPr lang="es-ES" dirty="0" err="1" smtClean="0">
                <a:solidFill>
                  <a:srgbClr val="663300"/>
                </a:solidFill>
              </a:rPr>
              <a:t>Xunto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dirty="0" err="1" smtClean="0">
                <a:solidFill>
                  <a:srgbClr val="663300"/>
                </a:solidFill>
              </a:rPr>
              <a:t>ao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dirty="0" err="1" smtClean="0">
                <a:solidFill>
                  <a:srgbClr val="663300"/>
                </a:solidFill>
              </a:rPr>
              <a:t>seu</a:t>
            </a:r>
            <a:r>
              <a:rPr lang="es-ES" dirty="0" smtClean="0">
                <a:solidFill>
                  <a:srgbClr val="663300"/>
                </a:solidFill>
              </a:rPr>
              <a:t> amigo, o </a:t>
            </a:r>
            <a:r>
              <a:rPr lang="es-ES" dirty="0" err="1" smtClean="0">
                <a:solidFill>
                  <a:srgbClr val="663300"/>
                </a:solidFill>
              </a:rPr>
              <a:t>tamén</a:t>
            </a:r>
            <a:r>
              <a:rPr lang="es-ES" dirty="0" smtClean="0">
                <a:solidFill>
                  <a:srgbClr val="663300"/>
                </a:solidFill>
              </a:rPr>
              <a:t> químico e matemático </a:t>
            </a:r>
            <a:r>
              <a:rPr lang="es-ES" dirty="0" err="1" smtClean="0">
                <a:solidFill>
                  <a:srgbClr val="663300"/>
                </a:solidFill>
              </a:rPr>
              <a:t>Maximiliam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b="1" dirty="0" err="1" smtClean="0">
                <a:solidFill>
                  <a:srgbClr val="663300"/>
                </a:solidFill>
              </a:rPr>
              <a:t>Guldberg</a:t>
            </a:r>
            <a:r>
              <a:rPr lang="es-ES" b="1" dirty="0" smtClean="0">
                <a:solidFill>
                  <a:srgbClr val="663300"/>
                </a:solidFill>
              </a:rPr>
              <a:t> </a:t>
            </a:r>
            <a:r>
              <a:rPr lang="es-ES" dirty="0" smtClean="0">
                <a:solidFill>
                  <a:srgbClr val="663300"/>
                </a:solidFill>
              </a:rPr>
              <a:t>enunciaron e</a:t>
            </a:r>
            <a:r>
              <a:rPr lang="es-ES" b="1" dirty="0" smtClean="0">
                <a:solidFill>
                  <a:srgbClr val="663300"/>
                </a:solidFill>
              </a:rPr>
              <a:t> </a:t>
            </a:r>
            <a:r>
              <a:rPr lang="es-ES" dirty="0" smtClean="0">
                <a:solidFill>
                  <a:srgbClr val="663300"/>
                </a:solidFill>
              </a:rPr>
              <a:t>comprobaron  a </a:t>
            </a:r>
            <a:r>
              <a:rPr lang="es-ES" b="1" dirty="0" err="1" smtClean="0">
                <a:solidFill>
                  <a:srgbClr val="663300"/>
                </a:solidFill>
              </a:rPr>
              <a:t>lei</a:t>
            </a:r>
            <a:r>
              <a:rPr lang="es-ES" b="1" dirty="0" smtClean="0">
                <a:solidFill>
                  <a:srgbClr val="663300"/>
                </a:solidFill>
              </a:rPr>
              <a:t> de acción de masas </a:t>
            </a:r>
            <a:r>
              <a:rPr lang="es-ES" dirty="0" smtClean="0">
                <a:solidFill>
                  <a:srgbClr val="663300"/>
                </a:solidFill>
              </a:rPr>
              <a:t>para </a:t>
            </a:r>
            <a:r>
              <a:rPr lang="es-ES" dirty="0" err="1" smtClean="0">
                <a:solidFill>
                  <a:srgbClr val="663300"/>
                </a:solidFill>
              </a:rPr>
              <a:t>unha</a:t>
            </a:r>
            <a:r>
              <a:rPr lang="es-ES" dirty="0" smtClean="0">
                <a:solidFill>
                  <a:srgbClr val="663300"/>
                </a:solidFill>
              </a:rPr>
              <a:t> reacción  química reversible en equilibrio entre los años 1864 y 1879.</a:t>
            </a:r>
            <a:r>
              <a:rPr lang="es-ES" dirty="0" smtClean="0">
                <a:solidFill>
                  <a:schemeClr val="hlink"/>
                </a:solidFill>
              </a:rPr>
              <a:t> </a:t>
            </a:r>
          </a:p>
          <a:p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3575050" y="273050"/>
            <a:ext cx="5426106" cy="6370660"/>
          </a:xfrm>
        </p:spPr>
        <p:txBody>
          <a:bodyPr>
            <a:normAutofit fontScale="92500" lnSpcReduction="10000"/>
          </a:bodyPr>
          <a:lstStyle/>
          <a:p>
            <a:r>
              <a:rPr lang="es-ES" i="1" dirty="0" smtClean="0"/>
              <a:t>Para </a:t>
            </a:r>
            <a:r>
              <a:rPr lang="es-ES" i="1" dirty="0" err="1" smtClean="0"/>
              <a:t>calquera</a:t>
            </a:r>
            <a:r>
              <a:rPr lang="es-ES" i="1" dirty="0" smtClean="0"/>
              <a:t> reacción reversible ,en equilibrio químico, a </a:t>
            </a:r>
            <a:r>
              <a:rPr lang="es-ES" i="1" dirty="0" err="1" smtClean="0"/>
              <a:t>unha</a:t>
            </a:r>
            <a:r>
              <a:rPr lang="es-ES" i="1" dirty="0" smtClean="0"/>
              <a:t> temperatura dada, </a:t>
            </a:r>
            <a:r>
              <a:rPr lang="es-ES" i="1" dirty="0" err="1" smtClean="0"/>
              <a:t>cúmprese</a:t>
            </a:r>
            <a:r>
              <a:rPr lang="es-ES" i="1" dirty="0" smtClean="0"/>
              <a:t> que o </a:t>
            </a:r>
            <a:r>
              <a:rPr lang="es-ES" i="1" dirty="0" err="1" smtClean="0"/>
              <a:t>produto</a:t>
            </a:r>
            <a:r>
              <a:rPr lang="es-ES" i="1" dirty="0" smtClean="0"/>
              <a:t> das </a:t>
            </a:r>
            <a:r>
              <a:rPr lang="es-ES" i="1" dirty="0" err="1" smtClean="0"/>
              <a:t>concentracións</a:t>
            </a:r>
            <a:r>
              <a:rPr lang="es-ES" i="1" dirty="0" smtClean="0"/>
              <a:t> molares dos </a:t>
            </a:r>
            <a:r>
              <a:rPr lang="es-ES" i="1" dirty="0" err="1" smtClean="0"/>
              <a:t>produtos</a:t>
            </a:r>
            <a:r>
              <a:rPr lang="es-ES" i="1" dirty="0" smtClean="0"/>
              <a:t> ,elevadas </a:t>
            </a:r>
            <a:r>
              <a:rPr lang="es-ES" i="1" dirty="0" err="1" smtClean="0"/>
              <a:t>aos</a:t>
            </a:r>
            <a:r>
              <a:rPr lang="es-ES" i="1" dirty="0" smtClean="0"/>
              <a:t> </a:t>
            </a:r>
            <a:r>
              <a:rPr lang="es-ES" i="1" dirty="0" err="1" smtClean="0"/>
              <a:t>seus</a:t>
            </a:r>
            <a:r>
              <a:rPr lang="es-ES" i="1" dirty="0" smtClean="0"/>
              <a:t>  respectivos coeficientes </a:t>
            </a:r>
            <a:r>
              <a:rPr lang="es-ES" i="1" dirty="0" err="1" smtClean="0"/>
              <a:t>estequiométricos</a:t>
            </a:r>
            <a:r>
              <a:rPr lang="es-ES" i="1" dirty="0" smtClean="0"/>
              <a:t>, dividido polo </a:t>
            </a:r>
            <a:r>
              <a:rPr lang="es-ES" i="1" dirty="0" err="1" smtClean="0"/>
              <a:t>produto</a:t>
            </a:r>
            <a:r>
              <a:rPr lang="es-ES" i="1" dirty="0" smtClean="0"/>
              <a:t> das </a:t>
            </a:r>
            <a:r>
              <a:rPr lang="es-ES" i="1" dirty="0" err="1" smtClean="0"/>
              <a:t>concentracións</a:t>
            </a:r>
            <a:r>
              <a:rPr lang="es-ES" i="1" dirty="0" smtClean="0"/>
              <a:t> dos reactivos, elevadas </a:t>
            </a:r>
            <a:r>
              <a:rPr lang="es-ES" i="1" dirty="0" err="1" smtClean="0"/>
              <a:t>aos</a:t>
            </a:r>
            <a:r>
              <a:rPr lang="es-ES" i="1" dirty="0" smtClean="0"/>
              <a:t> </a:t>
            </a:r>
            <a:r>
              <a:rPr lang="es-ES" i="1" dirty="0" err="1" smtClean="0"/>
              <a:t>seus</a:t>
            </a:r>
            <a:r>
              <a:rPr lang="es-ES" i="1" dirty="0" smtClean="0"/>
              <a:t> respectivos coeficientes </a:t>
            </a:r>
            <a:r>
              <a:rPr lang="es-ES" i="1" dirty="0" err="1" smtClean="0"/>
              <a:t>estequimétricos</a:t>
            </a:r>
            <a:r>
              <a:rPr lang="es-ES" i="1" dirty="0" smtClean="0"/>
              <a:t>, é </a:t>
            </a:r>
            <a:r>
              <a:rPr lang="es-ES" i="1" dirty="0" err="1" smtClean="0"/>
              <a:t>unha</a:t>
            </a:r>
            <a:r>
              <a:rPr lang="es-ES" i="1" dirty="0" smtClean="0"/>
              <a:t> constante denominada constante de equilibrio.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rgbClr val="FF0000"/>
                </a:solidFill>
              </a:rPr>
              <a:t>Constante referida as presións(gases</a:t>
            </a:r>
            <a:r>
              <a:rPr lang="gl-ES" dirty="0" smtClean="0"/>
              <a:t>)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dirty="0"/>
          </a:p>
        </p:txBody>
      </p:sp>
      <p:pic>
        <p:nvPicPr>
          <p:cNvPr id="4" name="3 Imagen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785926"/>
            <a:ext cx="7215238" cy="43876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Relación entre </a:t>
            </a:r>
            <a:r>
              <a:rPr lang="gl-ES" dirty="0" err="1" smtClean="0">
                <a:solidFill>
                  <a:srgbClr val="FF0000"/>
                </a:solidFill>
              </a:rPr>
              <a:t>Kc</a:t>
            </a:r>
            <a:r>
              <a:rPr lang="gl-ES" dirty="0" smtClean="0">
                <a:solidFill>
                  <a:srgbClr val="FF0000"/>
                </a:solidFill>
              </a:rPr>
              <a:t> e </a:t>
            </a:r>
            <a:r>
              <a:rPr lang="gl-ES" dirty="0" err="1" smtClean="0">
                <a:solidFill>
                  <a:srgbClr val="FF0000"/>
                </a:solidFill>
              </a:rPr>
              <a:t>Kp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deduccion-de-la-relacion-constante-equilibrio-Kp-y-Kc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509931"/>
            <a:ext cx="4933277" cy="42765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equilibrio-quimico-presentacion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785794"/>
            <a:ext cx="7473398" cy="5610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hlink"/>
                </a:solidFill>
                <a:latin typeface="Arial" charset="0"/>
              </a:rPr>
              <a:t>Reaccións</a:t>
            </a:r>
            <a:r>
              <a:rPr lang="es-ES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" dirty="0">
                <a:solidFill>
                  <a:schemeClr val="hlink"/>
                </a:solidFill>
                <a:latin typeface="Arial" charset="0"/>
              </a:rPr>
              <a:t>en fase </a:t>
            </a:r>
            <a:r>
              <a:rPr lang="es-ES" dirty="0" err="1" smtClean="0">
                <a:solidFill>
                  <a:schemeClr val="hlink"/>
                </a:solidFill>
                <a:latin typeface="Arial" charset="0"/>
              </a:rPr>
              <a:t>gasosa</a:t>
            </a:r>
            <a:endParaRPr lang="gl-ES" dirty="0"/>
          </a:p>
        </p:txBody>
      </p:sp>
      <p:sp>
        <p:nvSpPr>
          <p:cNvPr id="14" name="1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gl-ES" dirty="0" smtClean="0"/>
              <a:t>Relación entre </a:t>
            </a:r>
            <a:r>
              <a:rPr lang="gl-ES" dirty="0" err="1" smtClean="0"/>
              <a:t>Kc</a:t>
            </a:r>
            <a:r>
              <a:rPr lang="gl-ES" dirty="0" smtClean="0"/>
              <a:t> e </a:t>
            </a:r>
            <a:r>
              <a:rPr lang="gl-ES" dirty="0" err="1" smtClean="0"/>
              <a:t>Kp</a:t>
            </a:r>
            <a:endParaRPr lang="gl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s-ES" dirty="0" err="1" smtClean="0"/>
              <a:t>Nun</a:t>
            </a:r>
            <a:r>
              <a:rPr lang="es-ES" dirty="0" smtClean="0"/>
              <a:t> recipiente pechado, cada especie pode cuantificarse por a concentración molar e </a:t>
            </a:r>
            <a:r>
              <a:rPr lang="es-ES" dirty="0" err="1" smtClean="0"/>
              <a:t>tamén</a:t>
            </a:r>
            <a:r>
              <a:rPr lang="es-ES" dirty="0" smtClean="0"/>
              <a:t> </a:t>
            </a:r>
            <a:r>
              <a:rPr lang="es-ES" dirty="0" err="1" smtClean="0"/>
              <a:t>pola</a:t>
            </a:r>
            <a:r>
              <a:rPr lang="es-ES" dirty="0" smtClean="0"/>
              <a:t> Presión Parcial.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A </a:t>
            </a:r>
            <a:r>
              <a:rPr lang="es-ES" dirty="0" err="1" smtClean="0"/>
              <a:t>Keq</a:t>
            </a:r>
            <a:r>
              <a:rPr lang="es-ES" dirty="0" smtClean="0"/>
              <a:t> pode escribirse en función das </a:t>
            </a:r>
            <a:r>
              <a:rPr lang="es-ES" dirty="0" err="1" smtClean="0"/>
              <a:t>Concentracións</a:t>
            </a:r>
            <a:r>
              <a:rPr lang="es-ES" dirty="0" smtClean="0"/>
              <a:t> Molares </a:t>
            </a:r>
            <a:r>
              <a:rPr lang="es-ES" dirty="0" err="1" smtClean="0"/>
              <a:t>ou</a:t>
            </a:r>
            <a:r>
              <a:rPr lang="es-ES" dirty="0" smtClean="0"/>
              <a:t> bien en función das </a:t>
            </a:r>
            <a:r>
              <a:rPr lang="es-ES" dirty="0" err="1" smtClean="0"/>
              <a:t>Presións</a:t>
            </a:r>
            <a:r>
              <a:rPr lang="es-ES" dirty="0" smtClean="0"/>
              <a:t> </a:t>
            </a:r>
            <a:r>
              <a:rPr lang="es-ES" dirty="0" err="1" smtClean="0"/>
              <a:t>Parciais</a:t>
            </a:r>
            <a:r>
              <a:rPr lang="es-ES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Kc representará á </a:t>
            </a:r>
            <a:r>
              <a:rPr lang="es-ES" dirty="0" err="1" smtClean="0"/>
              <a:t>Keq</a:t>
            </a:r>
            <a:r>
              <a:rPr lang="es-ES" dirty="0" smtClean="0"/>
              <a:t> escrita con concentraciones molares</a:t>
            </a:r>
          </a:p>
          <a:p>
            <a:pPr>
              <a:lnSpc>
                <a:spcPct val="90000"/>
              </a:lnSpc>
            </a:pPr>
            <a:r>
              <a:rPr lang="es-ES" dirty="0" err="1" smtClean="0"/>
              <a:t>Kp</a:t>
            </a:r>
            <a:r>
              <a:rPr lang="es-ES" dirty="0" smtClean="0"/>
              <a:t> representará á </a:t>
            </a:r>
            <a:r>
              <a:rPr lang="es-ES" dirty="0" err="1" smtClean="0"/>
              <a:t>Keq</a:t>
            </a:r>
            <a:r>
              <a:rPr lang="es-ES" dirty="0" smtClean="0"/>
              <a:t> escrita con </a:t>
            </a:r>
            <a:r>
              <a:rPr lang="es-ES" dirty="0" err="1" smtClean="0"/>
              <a:t>presións</a:t>
            </a:r>
            <a:r>
              <a:rPr lang="es-ES" dirty="0" smtClean="0"/>
              <a:t> </a:t>
            </a:r>
            <a:r>
              <a:rPr lang="es-ES" dirty="0" err="1" smtClean="0"/>
              <a:t>parciais</a:t>
            </a:r>
            <a:r>
              <a:rPr lang="es-ES" dirty="0" smtClean="0"/>
              <a:t>.</a:t>
            </a:r>
          </a:p>
          <a:p>
            <a:endParaRPr lang="gl-ES" dirty="0"/>
          </a:p>
        </p:txBody>
      </p:sp>
      <p:sp>
        <p:nvSpPr>
          <p:cNvPr id="8" name="Text Box 3"/>
          <p:cNvSpPr txBox="1">
            <a:spLocks noGrp="1" noChangeArrowheads="1"/>
          </p:cNvSpPr>
          <p:nvPr>
            <p:ph sz="quarter" idx="4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 dirty="0">
                <a:solidFill>
                  <a:srgbClr val="0000FF"/>
                </a:solidFill>
              </a:rPr>
              <a:t>a </a:t>
            </a:r>
            <a:r>
              <a:rPr lang="es-ES" sz="1800" b="1" dirty="0" err="1">
                <a:solidFill>
                  <a:srgbClr val="0000FF"/>
                </a:solidFill>
              </a:rPr>
              <a:t>A</a:t>
            </a:r>
            <a:r>
              <a:rPr lang="es-ES" sz="1800" b="1" baseline="-25000" dirty="0">
                <a:solidFill>
                  <a:srgbClr val="0000FF"/>
                </a:solidFill>
              </a:rPr>
              <a:t>(g)</a:t>
            </a:r>
            <a:r>
              <a:rPr lang="es-ES" sz="1800" b="1" dirty="0">
                <a:solidFill>
                  <a:srgbClr val="0000FF"/>
                </a:solidFill>
              </a:rPr>
              <a:t> + b </a:t>
            </a:r>
            <a:r>
              <a:rPr lang="es-ES" sz="1800" b="1" dirty="0" err="1">
                <a:solidFill>
                  <a:srgbClr val="0000FF"/>
                </a:solidFill>
              </a:rPr>
              <a:t>B</a:t>
            </a:r>
            <a:r>
              <a:rPr lang="es-ES" sz="1800" b="1" baseline="-25000" dirty="0">
                <a:solidFill>
                  <a:srgbClr val="0000FF"/>
                </a:solidFill>
              </a:rPr>
              <a:t>(g)  </a:t>
            </a:r>
            <a:r>
              <a:rPr lang="es-ES" sz="1800" b="1" dirty="0">
                <a:solidFill>
                  <a:srgbClr val="0000FF"/>
                </a:solidFill>
                <a:cs typeface="Arial" charset="0"/>
              </a:rPr>
              <a:t>↔ </a:t>
            </a:r>
            <a:r>
              <a:rPr lang="es-ES" sz="1800" b="1" dirty="0" smtClean="0">
                <a:solidFill>
                  <a:srgbClr val="0000FF"/>
                </a:solidFill>
                <a:cs typeface="Arial" charset="0"/>
              </a:rPr>
              <a:t>c </a:t>
            </a:r>
            <a:r>
              <a:rPr lang="es-ES" sz="1800" b="1" dirty="0" err="1" smtClean="0">
                <a:solidFill>
                  <a:srgbClr val="0000FF"/>
                </a:solidFill>
                <a:cs typeface="Arial" charset="0"/>
              </a:rPr>
              <a:t>C</a:t>
            </a:r>
            <a:r>
              <a:rPr lang="es-ES" sz="1800" b="1" baseline="-25000" dirty="0" smtClean="0">
                <a:solidFill>
                  <a:srgbClr val="0000FF"/>
                </a:solidFill>
                <a:cs typeface="Arial" charset="0"/>
              </a:rPr>
              <a:t>(g</a:t>
            </a:r>
            <a:r>
              <a:rPr lang="es-ES" sz="1800" b="1" baseline="-25000" dirty="0">
                <a:solidFill>
                  <a:srgbClr val="0000FF"/>
                </a:solidFill>
                <a:cs typeface="Arial" charset="0"/>
              </a:rPr>
              <a:t>)</a:t>
            </a:r>
            <a:r>
              <a:rPr lang="es-ES" sz="1800" b="1" dirty="0">
                <a:solidFill>
                  <a:srgbClr val="0000FF"/>
                </a:solidFill>
                <a:cs typeface="Arial" charset="0"/>
              </a:rPr>
              <a:t> + </a:t>
            </a:r>
            <a:r>
              <a:rPr lang="es-ES" sz="1800" b="1" dirty="0" smtClean="0">
                <a:solidFill>
                  <a:srgbClr val="0000FF"/>
                </a:solidFill>
                <a:cs typeface="Arial" charset="0"/>
              </a:rPr>
              <a:t>d D</a:t>
            </a:r>
            <a:r>
              <a:rPr lang="es-ES" sz="1800" b="1" baseline="-25000" dirty="0" smtClean="0">
                <a:solidFill>
                  <a:srgbClr val="0000FF"/>
                </a:solidFill>
                <a:cs typeface="Arial" charset="0"/>
              </a:rPr>
              <a:t>(q</a:t>
            </a:r>
            <a:r>
              <a:rPr lang="es-ES" sz="1800" b="1" baseline="-25000" dirty="0">
                <a:solidFill>
                  <a:srgbClr val="0000FF"/>
                </a:solidFill>
                <a:cs typeface="Arial" charset="0"/>
              </a:rPr>
              <a:t>)</a:t>
            </a:r>
            <a:endParaRPr lang="es-ES" sz="1800" b="1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Constantes de equilibrio </a:t>
            </a:r>
            <a:r>
              <a:rPr lang="gl-ES" dirty="0" err="1" smtClean="0"/>
              <a:t>Kc</a:t>
            </a:r>
            <a:r>
              <a:rPr lang="gl-ES" dirty="0" smtClean="0"/>
              <a:t> e </a:t>
            </a:r>
            <a:r>
              <a:rPr lang="gl-ES" dirty="0" err="1" smtClean="0"/>
              <a:t>Kp</a:t>
            </a:r>
            <a:endParaRPr lang="gl-ES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4714876" y="3071810"/>
          <a:ext cx="1911285" cy="928694"/>
        </p:xfrm>
        <a:graphic>
          <a:graphicData uri="http://schemas.openxmlformats.org/presentationml/2006/ole">
            <p:oleObj spid="_x0000_s18434" name="Ecuación" r:id="rId3" imgW="939600" imgH="45720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6797675" y="3143250"/>
          <a:ext cx="2011363" cy="928688"/>
        </p:xfrm>
        <a:graphic>
          <a:graphicData uri="http://schemas.openxmlformats.org/presentationml/2006/ole">
            <p:oleObj spid="_x0000_s18435" name="Ecuación" r:id="rId4" imgW="1041120" imgH="482400" progId="Equation.3">
              <p:embed/>
            </p:oleObj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572000" y="4429132"/>
            <a:ext cx="4248150" cy="1512887"/>
          </a:xfrm>
          <a:prstGeom prst="rect">
            <a:avLst/>
          </a:prstGeom>
          <a:solidFill>
            <a:srgbClr val="FFFF99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s-ES" sz="3600" i="1" dirty="0" err="1" smtClean="0">
                <a:solidFill>
                  <a:srgbClr val="0000FF"/>
                </a:solidFill>
              </a:rPr>
              <a:t>K</a:t>
            </a:r>
            <a:r>
              <a:rPr lang="es-ES" sz="3600" i="1" baseline="-25000" dirty="0" err="1" smtClean="0">
                <a:solidFill>
                  <a:srgbClr val="0000FF"/>
                </a:solidFill>
              </a:rPr>
              <a:t>p</a:t>
            </a:r>
            <a:r>
              <a:rPr lang="es-ES" sz="3600" i="1" dirty="0" smtClean="0"/>
              <a:t> = </a:t>
            </a:r>
            <a:r>
              <a:rPr lang="es-ES" sz="3600" i="1" dirty="0" smtClean="0">
                <a:solidFill>
                  <a:srgbClr val="FF3300"/>
                </a:solidFill>
              </a:rPr>
              <a:t>K</a:t>
            </a:r>
            <a:r>
              <a:rPr lang="es-ES" sz="3600" i="1" baseline="-25000" dirty="0" smtClean="0">
                <a:solidFill>
                  <a:srgbClr val="FF3300"/>
                </a:solidFill>
              </a:rPr>
              <a:t>c</a:t>
            </a:r>
            <a:r>
              <a:rPr lang="es-ES" sz="3600" i="1" dirty="0" smtClean="0"/>
              <a:t> . (RT)</a:t>
            </a:r>
            <a:r>
              <a:rPr lang="es-ES" sz="3600" i="1" baseline="30000" dirty="0" smtClean="0">
                <a:cs typeface="Arial" charset="0"/>
              </a:rPr>
              <a:t>∆n</a:t>
            </a:r>
            <a:endParaRPr lang="es-ES" sz="3600" i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 CONSTANTE DE EQUILIBRIO</a:t>
            </a:r>
            <a:endParaRPr lang="gl-ES" dirty="0"/>
          </a:p>
        </p:txBody>
      </p:sp>
      <p:sp>
        <p:nvSpPr>
          <p:cNvPr id="9" name="8 Marcador de text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85090" cy="468803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ES_tradnl" dirty="0" smtClean="0"/>
              <a:t>Os </a:t>
            </a:r>
            <a:r>
              <a:rPr lang="es-ES_tradnl" dirty="0" smtClean="0">
                <a:solidFill>
                  <a:srgbClr val="00B0F0"/>
                </a:solidFill>
              </a:rPr>
              <a:t>líquidos</a:t>
            </a:r>
            <a:r>
              <a:rPr lang="es-ES_tradnl" dirty="0" smtClean="0"/>
              <a:t> e  os </a:t>
            </a:r>
            <a:r>
              <a:rPr lang="es-ES_tradnl" dirty="0" smtClean="0">
                <a:hlinkClick r:id="" action="ppaction://noaction"/>
              </a:rPr>
              <a:t>sólidos</a:t>
            </a:r>
            <a:r>
              <a:rPr lang="es-ES_tradnl" dirty="0" smtClean="0"/>
              <a:t> puros non se </a:t>
            </a:r>
            <a:r>
              <a:rPr lang="gl-ES" dirty="0" smtClean="0"/>
              <a:t>inclúen</a:t>
            </a:r>
            <a:r>
              <a:rPr lang="es-ES_tradnl" dirty="0" smtClean="0"/>
              <a:t>  </a:t>
            </a:r>
            <a:r>
              <a:rPr lang="es-ES_tradnl" dirty="0" err="1" smtClean="0"/>
              <a:t>na</a:t>
            </a:r>
            <a:r>
              <a:rPr lang="es-ES_tradnl" dirty="0" smtClean="0"/>
              <a:t> constante de equilibrio a </a:t>
            </a:r>
            <a:r>
              <a:rPr lang="es-ES_tradnl" dirty="0" err="1" smtClean="0"/>
              <a:t>súa</a:t>
            </a:r>
            <a:r>
              <a:rPr lang="es-ES_tradnl" dirty="0" smtClean="0"/>
              <a:t> concentración  ( e a </a:t>
            </a:r>
            <a:r>
              <a:rPr lang="es-ES_tradnl" dirty="0" err="1" smtClean="0"/>
              <a:t>densidade</a:t>
            </a:r>
            <a:r>
              <a:rPr lang="es-ES_tradnl" dirty="0" smtClean="0"/>
              <a:t>  ,</a:t>
            </a:r>
            <a:r>
              <a:rPr lang="es-ES_tradnl" dirty="0" err="1" smtClean="0"/>
              <a:t>neste</a:t>
            </a:r>
            <a:r>
              <a:rPr lang="es-ES_tradnl" dirty="0" smtClean="0"/>
              <a:t> caso )é constante e </a:t>
            </a:r>
            <a:r>
              <a:rPr lang="es-ES_tradnl" dirty="0" err="1" smtClean="0"/>
              <a:t>vai</a:t>
            </a:r>
            <a:r>
              <a:rPr lang="es-ES_tradnl" dirty="0" smtClean="0"/>
              <a:t> </a:t>
            </a:r>
            <a:r>
              <a:rPr lang="es-ES_tradnl" dirty="0" err="1" smtClean="0"/>
              <a:t>incluída</a:t>
            </a:r>
            <a:r>
              <a:rPr lang="es-ES_tradnl" dirty="0" smtClean="0"/>
              <a:t> </a:t>
            </a:r>
            <a:r>
              <a:rPr lang="es-ES_tradnl" dirty="0" err="1" smtClean="0"/>
              <a:t>na</a:t>
            </a:r>
            <a:r>
              <a:rPr lang="es-ES_tradnl" dirty="0" smtClean="0"/>
              <a:t> constante.</a:t>
            </a:r>
          </a:p>
          <a:p>
            <a:pPr>
              <a:buFont typeface="Wingdings" pitchFamily="2" charset="2"/>
              <a:buChar char="q"/>
            </a:pPr>
            <a:r>
              <a:rPr lang="es-ES_tradnl" dirty="0" smtClean="0"/>
              <a:t>Depende da ecuación química que represente o equilibrio:</a:t>
            </a:r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Se </a:t>
            </a:r>
            <a:r>
              <a:rPr lang="gl-ES" dirty="0" smtClean="0"/>
              <a:t>unha</a:t>
            </a:r>
            <a:r>
              <a:rPr lang="es-ES" dirty="0" smtClean="0"/>
              <a:t> ecuación se </a:t>
            </a:r>
            <a:r>
              <a:rPr lang="gl-ES" dirty="0" err="1" smtClean="0">
                <a:hlinkClick r:id="" action="ppaction://noaction"/>
              </a:rPr>
              <a:t>invirte</a:t>
            </a:r>
            <a:r>
              <a:rPr lang="gl-ES" dirty="0" smtClean="0"/>
              <a:t>,  </a:t>
            </a:r>
            <a:r>
              <a:rPr lang="es-ES" dirty="0" smtClean="0"/>
              <a:t>o valor da nova </a:t>
            </a:r>
            <a:r>
              <a:rPr lang="es-ES" dirty="0" err="1" smtClean="0"/>
              <a:t>Keq</a:t>
            </a:r>
            <a:r>
              <a:rPr lang="es-ES" dirty="0" smtClean="0"/>
              <a:t>, será o inverso do valor anterior.</a:t>
            </a:r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O valor da </a:t>
            </a:r>
            <a:r>
              <a:rPr lang="es-ES" dirty="0" err="1" smtClean="0"/>
              <a:t>Keq</a:t>
            </a:r>
            <a:r>
              <a:rPr lang="es-ES" dirty="0" smtClean="0"/>
              <a:t> de toda ecuación que se multiplique por un número, cambiará  á </a:t>
            </a:r>
            <a:r>
              <a:rPr lang="es-ES" dirty="0" smtClean="0">
                <a:hlinkClick r:id="" action="ppaction://noaction"/>
              </a:rPr>
              <a:t>potencia</a:t>
            </a:r>
            <a:r>
              <a:rPr lang="es-ES" dirty="0" smtClean="0"/>
              <a:t> do número polo  cal se </a:t>
            </a:r>
            <a:r>
              <a:rPr lang="gl-ES" dirty="0" smtClean="0"/>
              <a:t>multiplicou.(</a:t>
            </a:r>
            <a:r>
              <a:rPr lang="gl-ES" dirty="0" err="1" smtClean="0"/>
              <a:t>páx</a:t>
            </a:r>
            <a:r>
              <a:rPr lang="gl-ES" dirty="0" smtClean="0"/>
              <a:t> 184)</a:t>
            </a:r>
            <a:endParaRPr lang="es-ES" dirty="0" smtClean="0"/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Se </a:t>
            </a:r>
            <a:r>
              <a:rPr lang="es-ES" dirty="0" err="1" smtClean="0"/>
              <a:t>unha</a:t>
            </a:r>
            <a:r>
              <a:rPr lang="es-ES" dirty="0" smtClean="0"/>
              <a:t> reacción se realiza en etapas sucesivas, a </a:t>
            </a:r>
            <a:r>
              <a:rPr lang="es-ES" dirty="0" err="1" smtClean="0"/>
              <a:t>Keq</a:t>
            </a:r>
            <a:r>
              <a:rPr lang="es-ES" dirty="0" smtClean="0"/>
              <a:t> da reacción global corresponde á multiplicación das </a:t>
            </a:r>
            <a:r>
              <a:rPr lang="es-ES" dirty="0" err="1" smtClean="0"/>
              <a:t>Keq</a:t>
            </a:r>
            <a:r>
              <a:rPr lang="es-ES" dirty="0" smtClean="0"/>
              <a:t> de todas as etapas.</a:t>
            </a:r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A constante de equilibrio é un número </a:t>
            </a:r>
            <a:r>
              <a:rPr lang="es-ES" dirty="0" err="1" smtClean="0"/>
              <a:t>adimensional</a:t>
            </a:r>
            <a:r>
              <a:rPr lang="es-E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Depende da temperatura.</a:t>
            </a:r>
          </a:p>
          <a:p>
            <a:pPr>
              <a:buFont typeface="Wingdings" pitchFamily="2" charset="2"/>
              <a:buChar char="q"/>
            </a:pPr>
            <a:endParaRPr lang="es-ES" dirty="0" smtClean="0"/>
          </a:p>
          <a:p>
            <a:pPr>
              <a:buFont typeface="Wingdings" pitchFamily="2" charset="2"/>
              <a:buChar char="q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rgbClr val="FF0000"/>
                </a:solidFill>
              </a:rPr>
              <a:t>CONCEPTO DE EQUILIBRIO</a:t>
            </a:r>
            <a:endParaRPr lang="es-ES_tradnl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gl-ES" dirty="0" smtClean="0"/>
              <a:t>Propio de reaccións reversibles.</a:t>
            </a:r>
          </a:p>
          <a:p>
            <a:r>
              <a:rPr lang="gl-ES" dirty="0" smtClean="0"/>
              <a:t>Δ</a:t>
            </a:r>
            <a:r>
              <a:rPr lang="es-ES" dirty="0" smtClean="0"/>
              <a:t>G=0 cando quedan reactivos</a:t>
            </a:r>
            <a:endParaRPr lang="gl-ES" dirty="0" smtClean="0"/>
          </a:p>
          <a:p>
            <a:r>
              <a:rPr lang="gl-ES" dirty="0" smtClean="0"/>
              <a:t>A velocidade de reacción directa iguálase a  velocidade de reacción inversa.</a:t>
            </a:r>
          </a:p>
          <a:p>
            <a:r>
              <a:rPr lang="gl-ES" dirty="0" smtClean="0"/>
              <a:t>As concentracións de cada especie NON cambian co  tempo.</a:t>
            </a:r>
          </a:p>
          <a:p>
            <a:r>
              <a:rPr lang="gl-ES" dirty="0" smtClean="0"/>
              <a:t>O avance da reacción, está controlado por unha Constante de Equilibrio.</a:t>
            </a:r>
          </a:p>
          <a:p>
            <a:r>
              <a:rPr lang="gl-ES" dirty="0" smtClean="0"/>
              <a:t>Depende da Temperatura.</a:t>
            </a:r>
          </a:p>
          <a:p>
            <a:endParaRPr lang="gl-E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Cociente de reacción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7" name="6 Marcador de contenido" descr="CocientedereacciC3B3n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14937" y="3086894"/>
            <a:ext cx="2905125" cy="1552575"/>
          </a:xfrm>
        </p:spPr>
      </p:pic>
      <p:pic>
        <p:nvPicPr>
          <p:cNvPr id="1843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8709" y="2000240"/>
            <a:ext cx="259445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Equilibrio e espontaneidade</a:t>
            </a:r>
            <a:endParaRPr lang="gl-ES" dirty="0">
              <a:solidFill>
                <a:srgbClr val="FF0000"/>
              </a:solidFill>
            </a:endParaRPr>
          </a:p>
        </p:txBody>
      </p:sp>
      <p:pic>
        <p:nvPicPr>
          <p:cNvPr id="5" name="4 Marcador de contenido" descr="Diapositiva27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sp>
        <p:nvSpPr>
          <p:cNvPr id="4" name="3 Marcador de texto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b="1" dirty="0"/>
              <a:t>1.-CONCEPTO DE EQUILIBRIO.</a:t>
            </a:r>
            <a:endParaRPr lang="es-ES" dirty="0"/>
          </a:p>
          <a:p>
            <a:r>
              <a:rPr lang="es-ES" b="1" dirty="0"/>
              <a:t> </a:t>
            </a:r>
            <a:endParaRPr lang="es-ES" dirty="0"/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ΔG&lt;0  proceso espontáneo.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ΔG</a:t>
            </a:r>
            <a:r>
              <a:rPr lang="es-ES" b="1" dirty="0"/>
              <a:t>= (</a:t>
            </a:r>
            <a:r>
              <a:rPr lang="es-ES" b="1" dirty="0" err="1"/>
              <a:t>Gprodutos</a:t>
            </a:r>
            <a:r>
              <a:rPr lang="es-ES" b="1" dirty="0"/>
              <a:t> – G dos reactivos). </a:t>
            </a:r>
            <a:endParaRPr lang="es-ES" b="1" dirty="0" smtClean="0"/>
          </a:p>
          <a:p>
            <a:pPr>
              <a:buFont typeface="Arial" pitchFamily="34" charset="0"/>
              <a:buChar char="•"/>
            </a:pPr>
            <a:r>
              <a:rPr lang="es-ES" b="1" dirty="0" err="1" smtClean="0"/>
              <a:t>Consumense</a:t>
            </a:r>
            <a:r>
              <a:rPr lang="es-ES" b="1" dirty="0" smtClean="0"/>
              <a:t> </a:t>
            </a:r>
            <a:r>
              <a:rPr lang="es-ES" b="1" dirty="0" err="1" smtClean="0"/>
              <a:t>reactivoss</a:t>
            </a:r>
            <a:r>
              <a:rPr lang="es-ES" b="1" dirty="0" smtClean="0"/>
              <a:t>, </a:t>
            </a:r>
            <a:r>
              <a:rPr lang="es-ES" b="1" dirty="0" err="1" smtClean="0"/>
              <a:t>formanse</a:t>
            </a:r>
            <a:r>
              <a:rPr lang="es-ES" b="1" dirty="0" smtClean="0"/>
              <a:t> </a:t>
            </a:r>
            <a:r>
              <a:rPr lang="es-ES" b="1" dirty="0" err="1" smtClean="0"/>
              <a:t>produtos</a:t>
            </a:r>
            <a:r>
              <a:rPr lang="es-ES" b="1" dirty="0" smtClean="0"/>
              <a:t> ata  ΔG=O</a:t>
            </a:r>
          </a:p>
          <a:p>
            <a:r>
              <a:rPr lang="es-ES" dirty="0" smtClean="0"/>
              <a:t>.</a:t>
            </a:r>
            <a:r>
              <a:rPr lang="es-ES" b="1" dirty="0"/>
              <a:t>A </a:t>
            </a:r>
            <a:r>
              <a:rPr lang="es-ES" b="1" dirty="0" err="1"/>
              <a:t>maioría</a:t>
            </a:r>
            <a:r>
              <a:rPr lang="es-ES" b="1" dirty="0"/>
              <a:t> das veces </a:t>
            </a:r>
            <a:r>
              <a:rPr lang="es-ES" b="1" dirty="0" smtClean="0"/>
              <a:t>non </a:t>
            </a:r>
            <a:r>
              <a:rPr lang="es-ES" b="1" dirty="0"/>
              <a:t>quedan </a:t>
            </a:r>
            <a:r>
              <a:rPr lang="es-ES" b="1" dirty="0" err="1"/>
              <a:t>practicamente</a:t>
            </a:r>
            <a:r>
              <a:rPr lang="es-ES" b="1" dirty="0"/>
              <a:t> reactivos , nos procesos irreversibles</a:t>
            </a:r>
            <a:r>
              <a:rPr lang="es-ES" dirty="0"/>
              <a:t>, 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Pero </a:t>
            </a:r>
            <a:r>
              <a:rPr lang="es-ES" b="1" dirty="0" err="1"/>
              <a:t>noutros</a:t>
            </a:r>
            <a:r>
              <a:rPr lang="es-ES" b="1" dirty="0"/>
              <a:t> casos , cando ΔG se </a:t>
            </a:r>
            <a:r>
              <a:rPr lang="es-ES" b="1" dirty="0" err="1"/>
              <a:t>fai</a:t>
            </a:r>
            <a:r>
              <a:rPr lang="es-ES" b="1" dirty="0"/>
              <a:t> cero, </a:t>
            </a:r>
            <a:r>
              <a:rPr lang="es-ES" b="1" dirty="0" err="1"/>
              <a:t>aínda</a:t>
            </a:r>
            <a:r>
              <a:rPr lang="es-ES" b="1" dirty="0"/>
              <a:t> quedan reactivos, </a:t>
            </a:r>
            <a:r>
              <a:rPr lang="es-ES" b="1" dirty="0" err="1"/>
              <a:t>dise</a:t>
            </a:r>
            <a:r>
              <a:rPr lang="es-ES" b="1" dirty="0"/>
              <a:t> que se </a:t>
            </a:r>
            <a:r>
              <a:rPr lang="es-ES" b="1" dirty="0" err="1"/>
              <a:t>acadou</a:t>
            </a:r>
            <a:r>
              <a:rPr lang="es-ES" b="1" dirty="0"/>
              <a:t> o </a:t>
            </a:r>
            <a:r>
              <a:rPr lang="es-ES" b="1" dirty="0">
                <a:solidFill>
                  <a:srgbClr val="FF0000"/>
                </a:solidFill>
              </a:rPr>
              <a:t>equilibrio</a:t>
            </a:r>
            <a:r>
              <a:rPr lang="es-ES" b="1" dirty="0"/>
              <a:t>  químico, o proceso será </a:t>
            </a:r>
            <a:r>
              <a:rPr lang="es-ES" b="1" dirty="0">
                <a:solidFill>
                  <a:srgbClr val="FF0000"/>
                </a:solidFill>
              </a:rPr>
              <a:t>reversible, </a:t>
            </a:r>
            <a:endParaRPr lang="es-ES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Os </a:t>
            </a:r>
            <a:r>
              <a:rPr lang="es-ES" dirty="0"/>
              <a:t>reactivos non se transforman  totalmente en </a:t>
            </a:r>
            <a:r>
              <a:rPr lang="es-ES" dirty="0" err="1"/>
              <a:t>produtos</a:t>
            </a:r>
            <a:r>
              <a:rPr lang="es-ES" dirty="0"/>
              <a:t>, </a:t>
            </a:r>
            <a:r>
              <a:rPr lang="es-ES" dirty="0" err="1"/>
              <a:t>senón</a:t>
            </a:r>
            <a:r>
              <a:rPr lang="es-ES" dirty="0"/>
              <a:t> que se </a:t>
            </a:r>
            <a:r>
              <a:rPr lang="es-ES" dirty="0" err="1"/>
              <a:t>chega</a:t>
            </a:r>
            <a:r>
              <a:rPr lang="es-ES" dirty="0"/>
              <a:t> a un estado de equilibrio no que  </a:t>
            </a:r>
            <a:r>
              <a:rPr lang="es-ES" b="1" dirty="0"/>
              <a:t>non se observan cambios a medida que </a:t>
            </a:r>
            <a:r>
              <a:rPr lang="es-ES" b="1" dirty="0" smtClean="0"/>
              <a:t>transcurre </a:t>
            </a:r>
            <a:r>
              <a:rPr lang="es-ES" b="1" dirty="0"/>
              <a:t>o tempo</a:t>
            </a:r>
            <a:r>
              <a:rPr lang="es-E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EQUILIBRIO LÍQUIDO-GAS</a:t>
            </a:r>
            <a:endParaRPr lang="gl-ES" dirty="0"/>
          </a:p>
        </p:txBody>
      </p:sp>
      <p:pic>
        <p:nvPicPr>
          <p:cNvPr id="7" name="5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833" y="2000240"/>
            <a:ext cx="7214629" cy="36186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3200" dirty="0" smtClean="0">
                <a:solidFill>
                  <a:srgbClr val="FF0000"/>
                </a:solidFill>
              </a:rPr>
              <a:t>EQUILIBRIO QUÍMICO</a:t>
            </a:r>
            <a:endParaRPr lang="gl-ES" sz="3200" dirty="0">
              <a:solidFill>
                <a:srgbClr val="FF0000"/>
              </a:solidFill>
            </a:endParaRPr>
          </a:p>
        </p:txBody>
      </p:sp>
      <p:sp>
        <p:nvSpPr>
          <p:cNvPr id="10" name="9 Marcador de texto"/>
          <p:cNvSpPr>
            <a:spLocks noGrp="1"/>
          </p:cNvSpPr>
          <p:nvPr>
            <p:ph type="body" sz="half" idx="4294967295"/>
          </p:nvPr>
        </p:nvSpPr>
        <p:spPr>
          <a:xfrm>
            <a:off x="571472" y="1435100"/>
            <a:ext cx="7786742" cy="4691063"/>
          </a:xfrm>
        </p:spPr>
        <p:txBody>
          <a:bodyPr>
            <a:normAutofit/>
          </a:bodyPr>
          <a:lstStyle/>
          <a:p>
            <a:r>
              <a:rPr lang="es-ES" sz="4000" dirty="0" smtClean="0"/>
              <a:t>Un sistema </a:t>
            </a:r>
            <a:r>
              <a:rPr lang="es-ES" sz="4000" b="1" dirty="0" smtClean="0"/>
              <a:t>pechado, </a:t>
            </a:r>
            <a:r>
              <a:rPr lang="es-ES" sz="4000" b="1" dirty="0" smtClean="0">
                <a:solidFill>
                  <a:srgbClr val="FF0000"/>
                </a:solidFill>
              </a:rPr>
              <a:t>está en equilibrio químico</a:t>
            </a:r>
            <a:r>
              <a:rPr lang="es-ES" sz="4000" b="1" dirty="0" smtClean="0"/>
              <a:t> a </a:t>
            </a:r>
            <a:r>
              <a:rPr lang="es-ES" sz="4000" b="1" dirty="0" err="1" smtClean="0"/>
              <a:t>unha</a:t>
            </a:r>
            <a:r>
              <a:rPr lang="es-ES" sz="4000" b="1" dirty="0" smtClean="0"/>
              <a:t> temperatura</a:t>
            </a:r>
            <a:r>
              <a:rPr lang="es-ES" sz="4000" dirty="0" smtClean="0"/>
              <a:t>, cando non se observa cambios </a:t>
            </a:r>
            <a:r>
              <a:rPr lang="es-ES" sz="4000" dirty="0" err="1" smtClean="0"/>
              <a:t>na</a:t>
            </a:r>
            <a:r>
              <a:rPr lang="es-ES" sz="4000" dirty="0" smtClean="0"/>
              <a:t> </a:t>
            </a:r>
            <a:r>
              <a:rPr lang="es-ES" sz="4000" dirty="0" err="1" smtClean="0"/>
              <a:t>súa</a:t>
            </a:r>
            <a:r>
              <a:rPr lang="es-ES" sz="4000" dirty="0" smtClean="0"/>
              <a:t> composición química a medida que transcurre o tempo.</a:t>
            </a:r>
            <a:endParaRPr lang="gl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803400" y="2971800"/>
          <a:ext cx="5983311" cy="2171712"/>
        </p:xfrm>
        <a:graphic>
          <a:graphicData uri="http://schemas.openxmlformats.org/drawingml/2006/table">
            <a:tbl>
              <a:tblPr/>
              <a:tblGrid>
                <a:gridCol w="1108834"/>
                <a:gridCol w="824077"/>
                <a:gridCol w="825450"/>
                <a:gridCol w="825450"/>
                <a:gridCol w="825450"/>
                <a:gridCol w="825450"/>
                <a:gridCol w="748600"/>
              </a:tblGrid>
              <a:tr h="434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Tempo((s)</a:t>
                      </a: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68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[N</a:t>
                      </a:r>
                      <a:r>
                        <a:rPr lang="es-ES" sz="2000" b="1" baseline="-25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s-ES" sz="2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s-ES" sz="2000" b="1" baseline="-250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s-ES" sz="20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]</a:t>
                      </a:r>
                      <a:endParaRPr lang="es-ES" sz="20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latin typeface="Times New Roman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[NO</a:t>
                      </a:r>
                      <a:r>
                        <a:rPr lang="es-ES" sz="2000" baseline="-25000" dirty="0" smtClean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s-E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]</a:t>
                      </a: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latin typeface="Times New Roman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714612" y="857232"/>
          <a:ext cx="219075" cy="152400"/>
        </p:xfrm>
        <a:graphic>
          <a:graphicData uri="http://schemas.openxmlformats.org/presentationml/2006/ole">
            <p:oleObj spid="_x0000_s1027" name="Ecuación" r:id="rId3" imgW="215640" imgH="152280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 rot="10800000" flipV="1">
            <a:off x="3000364" y="622023"/>
            <a:ext cx="1214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2N</a:t>
            </a:r>
            <a:r>
              <a:rPr kumimoji="0" lang="gl-E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endParaRPr kumimoji="0" lang="gl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 rot="10800000" flipV="1">
            <a:off x="571471" y="1029756"/>
            <a:ext cx="7786743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 introducimos 0,1 moles de N</a:t>
            </a:r>
            <a:r>
              <a:rPr kumimoji="0" lang="gl-E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gl-ES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nun recipiente de 1litro a 100ºC e vemos como varía a concentración a medida que </a:t>
            </a:r>
            <a:r>
              <a:rPr kumimoji="0" lang="gl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transcurrre</a:t>
            </a: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tempo, diminúe a concentración do reactivos aumenta a dos produtos ata que a partir dun instante se manteñen constantes, alcanzouse o equilibrio químico: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Cando se acada o equilibrio  as  concentracións</a:t>
            </a:r>
            <a:endParaRPr kumimoji="0" lang="gl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 rot="10800000" flipH="1" flipV="1">
            <a:off x="1804189" y="610007"/>
            <a:ext cx="8039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gl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gl-ES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gl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gl-E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endParaRPr kumimoji="0" lang="gl-ES" sz="2000" b="0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Reacción inversa (dimerización do NO</a:t>
            </a:r>
            <a:r>
              <a:rPr lang="es-ES" baseline="-25000" dirty="0" smtClean="0"/>
              <a:t>2</a:t>
            </a:r>
            <a:r>
              <a:rPr lang="es-ES" dirty="0" smtClean="0"/>
              <a:t>),</a:t>
            </a:r>
            <a:endParaRPr lang="gl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214414" y="2428868"/>
          <a:ext cx="6643733" cy="2928957"/>
        </p:xfrm>
        <a:graphic>
          <a:graphicData uri="http://schemas.openxmlformats.org/drawingml/2006/table">
            <a:tbl>
              <a:tblPr/>
              <a:tblGrid>
                <a:gridCol w="2433504"/>
                <a:gridCol w="2104749"/>
                <a:gridCol w="2105480"/>
              </a:tblGrid>
              <a:tr h="860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Concentración molar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Inicial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Equilibrio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r>
                        <a:rPr lang="es-ES" sz="3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>
                          <a:latin typeface="Times New Roman"/>
                          <a:ea typeface="Times New Roman"/>
                          <a:cs typeface="Times New Roman"/>
                        </a:rPr>
                        <a:t>0,071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s-ES" sz="3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s-ES" sz="3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0,014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>
                <a:solidFill>
                  <a:srgbClr val="FF0000"/>
                </a:solidFill>
              </a:rPr>
              <a:t>EQUILIBRIO QUÍMICO DINÁMICO</a:t>
            </a:r>
            <a:endParaRPr lang="gl-ES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gl-ES" dirty="0" smtClean="0"/>
              <a:t>Coexisten reactivos e produtos.</a:t>
            </a:r>
          </a:p>
          <a:p>
            <a:r>
              <a:rPr lang="gl-ES" dirty="0" smtClean="0"/>
              <a:t>Non varían as propiedades  macroscópicas co tempo:[], presión…</a:t>
            </a:r>
          </a:p>
          <a:p>
            <a:r>
              <a:rPr lang="gl-ES" dirty="0" smtClean="0"/>
              <a:t>A reacción continua.As velocidades do proceso directo e inverso iguálanse.</a:t>
            </a:r>
          </a:p>
          <a:p>
            <a:r>
              <a:rPr lang="gl-ES" dirty="0" smtClean="0"/>
              <a:t>Depende da temperatura.</a:t>
            </a:r>
            <a:endParaRPr lang="gl-ES" dirty="0"/>
          </a:p>
        </p:txBody>
      </p:sp>
      <p:pic>
        <p:nvPicPr>
          <p:cNvPr id="6" name="5 Marcador de contenido" descr="equilibrio-quimico-dinamico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57364"/>
            <a:ext cx="4038600" cy="32861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290"/>
            <a:ext cx="6774922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656</Words>
  <Application>Microsoft Office PowerPoint</Application>
  <PresentationFormat>Presentación en pantalla (4:3)</PresentationFormat>
  <Paragraphs>120</Paragraphs>
  <Slides>20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2" baseType="lpstr">
      <vt:lpstr>Tema de Office</vt:lpstr>
      <vt:lpstr>Ecuación</vt:lpstr>
      <vt:lpstr>EQUILIBRIO QUÍMICO</vt:lpstr>
      <vt:lpstr>CONCEPTO DE EQUILIBRIO</vt:lpstr>
      <vt:lpstr>Equilibrio e espontaneidade</vt:lpstr>
      <vt:lpstr>EQUILIBRIO LÍQUIDO-GAS</vt:lpstr>
      <vt:lpstr>EQUILIBRIO QUÍMICO</vt:lpstr>
      <vt:lpstr>Diapositiva 6</vt:lpstr>
      <vt:lpstr>Reacción inversa (dimerización do NO2),</vt:lpstr>
      <vt:lpstr>EQUILIBRIO QUÍMICO DINÁMICO</vt:lpstr>
      <vt:lpstr>Diapositiva 9</vt:lpstr>
      <vt:lpstr>A temperatura variable fundamental que controla o equilibrio</vt:lpstr>
      <vt:lpstr>Clasificación dos equilibrios</vt:lpstr>
      <vt:lpstr>Tipos de equilibrio</vt:lpstr>
      <vt:lpstr>LEI DE ACCIÓN DE MASAS.</vt:lpstr>
      <vt:lpstr>LEI DE ACCIÓN DE MASAS</vt:lpstr>
      <vt:lpstr>Constante referida as presións(gases)</vt:lpstr>
      <vt:lpstr>Relación entre Kc e Kp</vt:lpstr>
      <vt:lpstr>Diapositiva 17</vt:lpstr>
      <vt:lpstr>Constantes de equilibrio Kc e Kp</vt:lpstr>
      <vt:lpstr>A CONSTANTE DE EQUILIBRIO</vt:lpstr>
      <vt:lpstr>Cociente de reacción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EQUILIBRIO QUÍMICO</dc:title>
  <dc:creator>Neno Burns</dc:creator>
  <cp:lastModifiedBy>Neno Burns</cp:lastModifiedBy>
  <cp:revision>13</cp:revision>
  <dcterms:created xsi:type="dcterms:W3CDTF">2019-01-12T17:10:46Z</dcterms:created>
  <dcterms:modified xsi:type="dcterms:W3CDTF">2019-01-12T19:14:09Z</dcterms:modified>
</cp:coreProperties>
</file>