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DCF95-02D3-4DC9-BABB-A66DDA27080F}" type="datetimeFigureOut">
              <a:rPr lang="es-ES" smtClean="0"/>
              <a:pPr/>
              <a:t>10/01/2019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68B9B-25AC-4ADC-A2BA-8DD01DBF4008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Cinética química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b="1" dirty="0" smtClean="0"/>
              <a:t>Teoría das reaccións </a:t>
            </a:r>
            <a:r>
              <a:rPr lang="gl-ES" b="1" dirty="0" smtClean="0"/>
              <a:t>químicas</a:t>
            </a:r>
          </a:p>
          <a:p>
            <a:endParaRPr lang="gl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dirty="0" smtClean="0">
                <a:solidFill>
                  <a:srgbClr val="FF0000"/>
                </a:solidFill>
              </a:rPr>
              <a:t>Natureza dos reactivos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A </a:t>
            </a:r>
            <a:r>
              <a:rPr lang="gl-ES" b="1" dirty="0" smtClean="0"/>
              <a:t>maior  movemento  </a:t>
            </a:r>
            <a:r>
              <a:rPr lang="gl-ES" dirty="0" smtClean="0"/>
              <a:t>entre as partículas </a:t>
            </a:r>
            <a:r>
              <a:rPr lang="gl-ES" dirty="0" err="1" smtClean="0"/>
              <a:t>reaccionantes</a:t>
            </a:r>
            <a:r>
              <a:rPr lang="gl-ES" dirty="0" smtClean="0"/>
              <a:t> maior a posibilidade de choque e </a:t>
            </a:r>
            <a:r>
              <a:rPr lang="gl-ES" b="1" dirty="0" smtClean="0"/>
              <a:t>maior</a:t>
            </a:r>
            <a:r>
              <a:rPr lang="gl-ES" dirty="0" smtClean="0"/>
              <a:t> </a:t>
            </a:r>
            <a:r>
              <a:rPr lang="gl-ES" b="1" dirty="0" smtClean="0"/>
              <a:t>velocidade</a:t>
            </a:r>
            <a:r>
              <a:rPr lang="gl-ES" dirty="0" smtClean="0"/>
              <a:t> de reacción</a:t>
            </a:r>
          </a:p>
          <a:p>
            <a:pPr>
              <a:buNone/>
            </a:pPr>
            <a:r>
              <a:rPr lang="gl-ES" dirty="0" smtClean="0"/>
              <a:t> </a:t>
            </a:r>
            <a:r>
              <a:rPr lang="gl-ES" dirty="0" smtClean="0"/>
              <a:t>gases&gt; líquidos&gt; sólidos</a:t>
            </a:r>
          </a:p>
          <a:p>
            <a:r>
              <a:rPr lang="gl-ES" dirty="0" smtClean="0"/>
              <a:t>Se hai que </a:t>
            </a:r>
            <a:r>
              <a:rPr lang="gl-ES" b="1" dirty="0" smtClean="0"/>
              <a:t>romper máis enlaces </a:t>
            </a:r>
            <a:r>
              <a:rPr lang="gl-ES" dirty="0" smtClean="0"/>
              <a:t>nos reactivos ou estes son </a:t>
            </a:r>
            <a:r>
              <a:rPr lang="gl-ES" b="1" dirty="0" smtClean="0"/>
              <a:t>máis fortes</a:t>
            </a:r>
            <a:r>
              <a:rPr lang="gl-ES" dirty="0" smtClean="0"/>
              <a:t>, polo xeral </a:t>
            </a:r>
            <a:r>
              <a:rPr lang="gl-ES" b="1" dirty="0" smtClean="0"/>
              <a:t>menor</a:t>
            </a:r>
            <a:r>
              <a:rPr lang="gl-ES" dirty="0" smtClean="0"/>
              <a:t> </a:t>
            </a:r>
            <a:r>
              <a:rPr lang="gl-ES" b="1" dirty="0" smtClean="0"/>
              <a:t>velocidade</a:t>
            </a:r>
            <a:r>
              <a:rPr lang="gl-ES" dirty="0" smtClean="0"/>
              <a:t> de reacción.</a:t>
            </a:r>
          </a:p>
          <a:p>
            <a:pPr>
              <a:buNone/>
            </a:pP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Facilidade para entrar en contacto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58204" cy="639762"/>
          </a:xfrm>
        </p:spPr>
        <p:txBody>
          <a:bodyPr>
            <a:normAutofit fontScale="77500" lnSpcReduction="20000"/>
          </a:bodyPr>
          <a:lstStyle/>
          <a:p>
            <a:r>
              <a:rPr lang="gl-ES" sz="2800" dirty="0" smtClean="0"/>
              <a:t>Nos sólidos canto maior sexa a superficie de contacto, maior velocidade de reacción</a:t>
            </a:r>
          </a:p>
          <a:p>
            <a:endParaRPr lang="gl-ES" dirty="0"/>
          </a:p>
        </p:txBody>
      </p:sp>
      <p:pic>
        <p:nvPicPr>
          <p:cNvPr id="9" name="8 Marcador de contenido" descr="descarg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14942" y="2071678"/>
            <a:ext cx="3357586" cy="4071966"/>
          </a:xfrm>
        </p:spPr>
      </p:pic>
      <p:pic>
        <p:nvPicPr>
          <p:cNvPr id="8" name="7 Marcador de contenido" descr="40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28596" y="2214554"/>
            <a:ext cx="4041775" cy="307183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Concentración dos reactivos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gl-ES" dirty="0" smtClean="0">
                <a:solidFill>
                  <a:srgbClr val="FF0000"/>
                </a:solidFill>
              </a:rPr>
              <a:t>A maior concentración dos reactivos maior velocidade.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14" name="13 Marcador de contenido" descr="descarga (1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74174" y="2500306"/>
            <a:ext cx="4005683" cy="3000396"/>
          </a:xfrm>
        </p:spPr>
      </p:pic>
      <p:sp>
        <p:nvSpPr>
          <p:cNvPr id="11" name="10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gl-ES" dirty="0" smtClean="0"/>
              <a:t>A+B→C</a:t>
            </a:r>
            <a:endParaRPr lang="gl-ES" dirty="0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gl-ES" dirty="0" smtClean="0"/>
          </a:p>
          <a:p>
            <a:endParaRPr lang="gl-ES" dirty="0" smtClean="0"/>
          </a:p>
          <a:p>
            <a:pPr>
              <a:buNone/>
            </a:pPr>
            <a:r>
              <a:rPr lang="gl-ES" dirty="0" smtClean="0"/>
              <a:t>  </a:t>
            </a:r>
            <a:r>
              <a:rPr lang="gl-ES" sz="4800" dirty="0" smtClean="0"/>
              <a:t>V= K[A]</a:t>
            </a:r>
            <a:r>
              <a:rPr lang="el-GR" sz="4800" baseline="30000" dirty="0" smtClean="0"/>
              <a:t>α</a:t>
            </a:r>
            <a:r>
              <a:rPr lang="es-ES" sz="4800" dirty="0" smtClean="0"/>
              <a:t>[B]</a:t>
            </a:r>
            <a:r>
              <a:rPr lang="el-GR" sz="4800" baseline="30000" dirty="0" smtClean="0"/>
              <a:t>β</a:t>
            </a:r>
            <a:endParaRPr lang="es-ES" sz="4800" baseline="30000" dirty="0" smtClean="0"/>
          </a:p>
          <a:p>
            <a:pPr>
              <a:buNone/>
            </a:pPr>
            <a:endParaRPr lang="gl-ES" sz="28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Temperatura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gl-ES" sz="3600" dirty="0" smtClean="0"/>
              <a:t>Con moi pouca excepcións</a:t>
            </a:r>
          </a:p>
          <a:p>
            <a:r>
              <a:rPr lang="gl-ES" sz="3600" dirty="0" smtClean="0"/>
              <a:t>Ao </a:t>
            </a:r>
            <a:r>
              <a:rPr lang="gl-ES" sz="3600" b="1" dirty="0" smtClean="0"/>
              <a:t>aumentar </a:t>
            </a:r>
            <a:r>
              <a:rPr lang="gl-ES" sz="3600" dirty="0" smtClean="0"/>
              <a:t>a </a:t>
            </a:r>
            <a:r>
              <a:rPr lang="gl-ES" sz="3600" b="1" dirty="0" smtClean="0"/>
              <a:t>temperatura</a:t>
            </a:r>
            <a:r>
              <a:rPr lang="gl-ES" sz="3600" dirty="0" smtClean="0"/>
              <a:t> </a:t>
            </a:r>
            <a:r>
              <a:rPr lang="gl-ES" sz="3600" b="1" dirty="0" smtClean="0"/>
              <a:t>aumenta</a:t>
            </a:r>
            <a:r>
              <a:rPr lang="gl-ES" sz="3600" dirty="0" smtClean="0"/>
              <a:t> </a:t>
            </a:r>
          </a:p>
          <a:p>
            <a:pPr>
              <a:buNone/>
            </a:pPr>
            <a:r>
              <a:rPr lang="gl-ES" sz="3600" dirty="0" smtClean="0"/>
              <a:t>a </a:t>
            </a:r>
            <a:r>
              <a:rPr lang="gl-ES" sz="3600" b="1" dirty="0" smtClean="0"/>
              <a:t>velocidade</a:t>
            </a:r>
            <a:r>
              <a:rPr lang="gl-ES" sz="3600" dirty="0" smtClean="0"/>
              <a:t> de reacción</a:t>
            </a:r>
            <a:r>
              <a:rPr lang="gl-ES" dirty="0" smtClean="0"/>
              <a:t>.</a:t>
            </a:r>
            <a:endParaRPr lang="gl-ES" dirty="0"/>
          </a:p>
        </p:txBody>
      </p:sp>
      <p:pic>
        <p:nvPicPr>
          <p:cNvPr id="6" name="5 Marcador de contenido" descr="images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434153"/>
            <a:ext cx="3929090" cy="449517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k+=+A+.+e+–Ea_RT+Efecto+de+la+temperatura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785786" y="1000108"/>
            <a:ext cx="8001056" cy="4941888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 descr="descarga (2).pn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00100" y="393608"/>
            <a:ext cx="7000880" cy="58214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C</a:t>
            </a:r>
            <a:r>
              <a:rPr lang="gl-ES" dirty="0" smtClean="0">
                <a:solidFill>
                  <a:srgbClr val="FF0000"/>
                </a:solidFill>
              </a:rPr>
              <a:t>atalizadores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571612"/>
            <a:ext cx="3971924" cy="4857784"/>
          </a:xfrm>
        </p:spPr>
        <p:txBody>
          <a:bodyPr>
            <a:noAutofit/>
          </a:bodyPr>
          <a:lstStyle/>
          <a:p>
            <a:r>
              <a:rPr lang="gl-ES" sz="2800" dirty="0" smtClean="0"/>
              <a:t>Substancias que alteran a velocidade de reacción sen que eles sufran ningún cambio químico permanente.</a:t>
            </a:r>
          </a:p>
          <a:p>
            <a:r>
              <a:rPr lang="gl-ES" sz="2800" dirty="0" smtClean="0"/>
              <a:t>Non interveñen na reacción ou rexenéranse ao final dela</a:t>
            </a:r>
          </a:p>
          <a:p>
            <a:r>
              <a:rPr lang="gl-ES" sz="2800" dirty="0" smtClean="0"/>
              <a:t>Non modifican o valor de </a:t>
            </a:r>
            <a:r>
              <a:rPr lang="el-GR" sz="2800" dirty="0" smtClean="0"/>
              <a:t>Δ</a:t>
            </a:r>
            <a:r>
              <a:rPr lang="es-ES" sz="2800" dirty="0" smtClean="0"/>
              <a:t>G </a:t>
            </a:r>
            <a:r>
              <a:rPr lang="es-ES" sz="2800" dirty="0" err="1" smtClean="0"/>
              <a:t>ou</a:t>
            </a:r>
            <a:r>
              <a:rPr lang="es-ES" sz="2800" dirty="0" smtClean="0"/>
              <a:t> </a:t>
            </a:r>
            <a:r>
              <a:rPr lang="el-GR" sz="2800" dirty="0" smtClean="0"/>
              <a:t>Δ</a:t>
            </a:r>
            <a:r>
              <a:rPr lang="es-ES" sz="2800" dirty="0" smtClean="0"/>
              <a:t>H</a:t>
            </a:r>
            <a:endParaRPr lang="gl-ES" sz="2800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Catalizadores positivos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9" name="8 Marcador de contenido" descr="energia-activacion-con-catalizador.pn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645025" y="2357430"/>
            <a:ext cx="4041775" cy="36433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Catalizadores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11" name="10 Marcador de contenido" descr="enzimas-y-catalizadores-sep-2013-4-638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2000240"/>
            <a:ext cx="7715304" cy="4525963"/>
          </a:xfrm>
        </p:spPr>
      </p:pic>
      <p:sp>
        <p:nvSpPr>
          <p:cNvPr id="5" name="4 Marcador de texto"/>
          <p:cNvSpPr>
            <a:spLocks noGrp="1"/>
          </p:cNvSpPr>
          <p:nvPr>
            <p:ph type="body" idx="4294967295"/>
          </p:nvPr>
        </p:nvSpPr>
        <p:spPr>
          <a:xfrm>
            <a:off x="0" y="1571611"/>
            <a:ext cx="4000496" cy="603263"/>
          </a:xfrm>
        </p:spPr>
        <p:txBody>
          <a:bodyPr/>
          <a:lstStyle/>
          <a:p>
            <a:r>
              <a:rPr lang="gl-ES" dirty="0" smtClean="0"/>
              <a:t>Homoxéneos</a:t>
            </a:r>
            <a:endParaRPr lang="gl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5102225" y="1535113"/>
            <a:ext cx="4041775" cy="639762"/>
          </a:xfrm>
        </p:spPr>
        <p:txBody>
          <a:bodyPr>
            <a:normAutofit fontScale="70000" lnSpcReduction="20000"/>
          </a:bodyPr>
          <a:lstStyle/>
          <a:p>
            <a:r>
              <a:rPr lang="gl-ES" dirty="0" smtClean="0"/>
              <a:t>Heteroxéneos(Fe, Pt,Ni, Al</a:t>
            </a:r>
            <a:r>
              <a:rPr lang="gl-ES" baseline="-25000" dirty="0" smtClean="0"/>
              <a:t>2</a:t>
            </a:r>
            <a:r>
              <a:rPr lang="gl-ES" dirty="0" smtClean="0"/>
              <a:t>O</a:t>
            </a:r>
            <a:r>
              <a:rPr lang="gl-ES" baseline="-25000" dirty="0" smtClean="0"/>
              <a:t>3</a:t>
            </a:r>
            <a:r>
              <a:rPr lang="gl-ES" dirty="0" smtClean="0"/>
              <a:t>.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dirty="0" smtClean="0">
                <a:solidFill>
                  <a:srgbClr val="FF0000"/>
                </a:solidFill>
              </a:rPr>
              <a:t>Mapa conceptual sobre utilización de catalizadores 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gl-ES" sz="4800" dirty="0" smtClean="0"/>
              <a:t>Industria alimentaria</a:t>
            </a:r>
          </a:p>
          <a:p>
            <a:r>
              <a:rPr lang="gl-ES" sz="4800" dirty="0" smtClean="0"/>
              <a:t>Automóbiles</a:t>
            </a:r>
          </a:p>
          <a:p>
            <a:r>
              <a:rPr lang="gl-ES" sz="4800" dirty="0" smtClean="0"/>
              <a:t>Outros procesos industriais.</a:t>
            </a:r>
          </a:p>
          <a:p>
            <a:r>
              <a:rPr lang="gl-ES" sz="4800" dirty="0" err="1" smtClean="0"/>
              <a:t>Enzimas</a:t>
            </a:r>
            <a:endParaRPr lang="gl-ES" sz="4800" dirty="0" smtClean="0"/>
          </a:p>
          <a:p>
            <a:pPr>
              <a:buNone/>
            </a:pPr>
            <a:endParaRPr lang="gl-ES" dirty="0" smtClean="0"/>
          </a:p>
          <a:p>
            <a:r>
              <a:rPr lang="gl-ES" b="1" dirty="0" smtClean="0"/>
              <a:t>Data entrega 25/1/2019</a:t>
            </a:r>
            <a:endParaRPr lang="gl-E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b="1" dirty="0" smtClean="0">
                <a:solidFill>
                  <a:srgbClr val="FF0000"/>
                </a:solidFill>
              </a:rPr>
              <a:t>Teoría cinética das colisións</a:t>
            </a:r>
            <a:br>
              <a:rPr lang="gl-ES" b="1" dirty="0" smtClean="0">
                <a:solidFill>
                  <a:srgbClr val="FF0000"/>
                </a:solidFill>
              </a:rPr>
            </a:br>
            <a:r>
              <a:rPr lang="gl-ES" b="1" dirty="0" err="1" smtClean="0">
                <a:solidFill>
                  <a:srgbClr val="FF0000"/>
                </a:solidFill>
              </a:rPr>
              <a:t>Lewis</a:t>
            </a:r>
            <a:r>
              <a:rPr lang="gl-ES" b="1" dirty="0" smtClean="0">
                <a:solidFill>
                  <a:srgbClr val="FF0000"/>
                </a:solidFill>
              </a:rPr>
              <a:t> 1918</a:t>
            </a:r>
            <a:endParaRPr lang="gl-ES" b="1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buNone/>
            </a:pPr>
            <a:r>
              <a:rPr lang="gl-ES" b="1" dirty="0" smtClean="0">
                <a:solidFill>
                  <a:srgbClr val="FF0000"/>
                </a:solidFill>
              </a:rPr>
              <a:t>Choques </a:t>
            </a:r>
            <a:r>
              <a:rPr lang="gl-ES" b="1" u="sng" dirty="0" smtClean="0">
                <a:solidFill>
                  <a:srgbClr val="FF0000"/>
                </a:solidFill>
              </a:rPr>
              <a:t>eficaces</a:t>
            </a:r>
            <a:r>
              <a:rPr lang="gl-ES" b="1" dirty="0" smtClean="0">
                <a:solidFill>
                  <a:srgbClr val="FF0000"/>
                </a:solidFill>
              </a:rPr>
              <a:t> entre partículas</a:t>
            </a:r>
          </a:p>
          <a:p>
            <a:r>
              <a:rPr lang="gl-ES" dirty="0" smtClean="0"/>
              <a:t>Enerxía suficiente para  debilitar  e romper enlaces .</a:t>
            </a:r>
            <a:r>
              <a:rPr lang="gl-ES" b="1" dirty="0" smtClean="0"/>
              <a:t>Enerxía de activación</a:t>
            </a:r>
            <a:r>
              <a:rPr lang="gl-ES" dirty="0" smtClean="0"/>
              <a:t>(</a:t>
            </a:r>
            <a:r>
              <a:rPr lang="gl-ES" b="1" dirty="0" smtClean="0"/>
              <a:t>Ea</a:t>
            </a:r>
            <a:r>
              <a:rPr lang="gl-ES" dirty="0" smtClean="0"/>
              <a:t>)</a:t>
            </a:r>
          </a:p>
          <a:p>
            <a:endParaRPr lang="gl-ES" dirty="0" smtClean="0"/>
          </a:p>
          <a:p>
            <a:r>
              <a:rPr lang="gl-ES" dirty="0" smtClean="0"/>
              <a:t>Orientación adecuada</a:t>
            </a:r>
            <a:endParaRPr lang="gl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428868"/>
            <a:ext cx="4038600" cy="3054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b="1" dirty="0" smtClean="0">
                <a:solidFill>
                  <a:srgbClr val="FF0000"/>
                </a:solidFill>
              </a:rPr>
              <a:t>Teoría do estado de transición</a:t>
            </a:r>
            <a:br>
              <a:rPr lang="gl-ES" b="1" dirty="0" smtClean="0">
                <a:solidFill>
                  <a:srgbClr val="FF0000"/>
                </a:solidFill>
              </a:rPr>
            </a:br>
            <a:r>
              <a:rPr lang="gl-ES" b="1" dirty="0" err="1" smtClean="0">
                <a:solidFill>
                  <a:srgbClr val="FF0000"/>
                </a:solidFill>
              </a:rPr>
              <a:t>Eyring</a:t>
            </a:r>
            <a:r>
              <a:rPr lang="gl-ES" b="1" dirty="0" smtClean="0">
                <a:solidFill>
                  <a:srgbClr val="FF0000"/>
                </a:solidFill>
              </a:rPr>
              <a:t> 1935</a:t>
            </a:r>
            <a:endParaRPr lang="gl-ES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b="1" dirty="0" smtClean="0"/>
              <a:t> </a:t>
            </a:r>
            <a:r>
              <a:rPr lang="gl-ES" dirty="0" smtClean="0"/>
              <a:t>No paso de reactivos a produtos formarase un </a:t>
            </a:r>
            <a:r>
              <a:rPr lang="gl-ES" b="1" dirty="0" smtClean="0"/>
              <a:t>estado de transición </a:t>
            </a:r>
            <a:r>
              <a:rPr lang="gl-ES" dirty="0" smtClean="0"/>
              <a:t>intermedio no que se forma un agregado chamado </a:t>
            </a:r>
            <a:r>
              <a:rPr lang="gl-ES" b="1" dirty="0" smtClean="0"/>
              <a:t>complexo activado.</a:t>
            </a:r>
          </a:p>
          <a:p>
            <a:r>
              <a:rPr lang="gl-ES" dirty="0" smtClean="0"/>
              <a:t>O complexo activado formarase si se producen choques eficaces entre as partículas dos reactivos.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b="1" dirty="0" smtClean="0">
                <a:solidFill>
                  <a:srgbClr val="FF0000"/>
                </a:solidFill>
              </a:rPr>
              <a:t>Complexo activado</a:t>
            </a:r>
            <a:endParaRPr lang="gl-ES" b="1" dirty="0">
              <a:solidFill>
                <a:srgbClr val="FF0000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gl-ES" b="1" dirty="0" smtClean="0"/>
              <a:t>O complexo activado formado polas partículas dos reactivos cos seus enlaces debilitados e por aquelas que empezan a formar os novos enlaces</a:t>
            </a:r>
          </a:p>
          <a:p>
            <a:endParaRPr lang="gl-ES" dirty="0"/>
          </a:p>
        </p:txBody>
      </p:sp>
      <p:pic>
        <p:nvPicPr>
          <p:cNvPr id="7" name="6 Marcador de contenido" descr="HCL.gif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714488"/>
            <a:ext cx="4038600" cy="33781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Enerxía de activación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7" name="6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3 Marcador de contenido" descr="Ea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222741"/>
            <a:ext cx="4040188" cy="3855556"/>
          </a:xfrm>
        </p:spPr>
      </p:pic>
      <p:sp>
        <p:nvSpPr>
          <p:cNvPr id="8" name="7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gl-ES" dirty="0" smtClean="0"/>
              <a:t>Canto máis fortes os enlaces ou canto maior número de enlaces , maior Ea</a:t>
            </a:r>
            <a:endParaRPr lang="gl-ES" dirty="0"/>
          </a:p>
        </p:txBody>
      </p:sp>
      <p:pic>
        <p:nvPicPr>
          <p:cNvPr id="6" name="5 Marcador de contenido" descr="descarga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441950" y="3217069"/>
            <a:ext cx="2447925" cy="18669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Diagrama </a:t>
            </a:r>
            <a:r>
              <a:rPr lang="gl-ES" dirty="0" err="1" smtClean="0">
                <a:solidFill>
                  <a:srgbClr val="FF0000"/>
                </a:solidFill>
              </a:rPr>
              <a:t>entálpico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4" name="3 Marcador de contenido" descr="descarga (1)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3002" y="2071678"/>
            <a:ext cx="6157955" cy="34165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descarga (1)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57158" y="785794"/>
            <a:ext cx="7839075" cy="5429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Cinética Química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/>
              <a:t>FACTORES DOS QUE DEPENDE A VELOCIDADE DUNHA REACCIÓN</a:t>
            </a:r>
            <a:endParaRPr lang="gl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Factores que inflúen 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sz="4000" b="1" dirty="0" smtClean="0"/>
              <a:t>Natureza dos reactivos</a:t>
            </a:r>
          </a:p>
          <a:p>
            <a:r>
              <a:rPr lang="gl-ES" sz="4000" b="1" dirty="0" smtClean="0"/>
              <a:t>Facilidade para entrar en contacto</a:t>
            </a:r>
          </a:p>
          <a:p>
            <a:r>
              <a:rPr lang="gl-ES" sz="4000" b="1" dirty="0" smtClean="0"/>
              <a:t>Concentración dos reactivos</a:t>
            </a:r>
          </a:p>
          <a:p>
            <a:r>
              <a:rPr lang="gl-ES" sz="4000" b="1" dirty="0" smtClean="0"/>
              <a:t>Temperatura</a:t>
            </a:r>
          </a:p>
          <a:p>
            <a:r>
              <a:rPr lang="gl-ES" sz="4000" b="1" dirty="0" smtClean="0"/>
              <a:t>Presenza de catalizadores</a:t>
            </a:r>
            <a:endParaRPr lang="gl-E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307</Words>
  <Application>Microsoft Office PowerPoint</Application>
  <PresentationFormat>Presentación en pantalla (4:3)</PresentationFormat>
  <Paragraphs>54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Cinética química</vt:lpstr>
      <vt:lpstr>Teoría cinética das colisións Lewis 1918</vt:lpstr>
      <vt:lpstr>Teoría do estado de transición Eyring 1935</vt:lpstr>
      <vt:lpstr>Complexo activado</vt:lpstr>
      <vt:lpstr>Enerxía de activación</vt:lpstr>
      <vt:lpstr>Diagrama entálpico</vt:lpstr>
      <vt:lpstr>Diapositiva 7</vt:lpstr>
      <vt:lpstr>Cinética Química</vt:lpstr>
      <vt:lpstr>Factores que inflúen </vt:lpstr>
      <vt:lpstr>Natureza dos reactivos</vt:lpstr>
      <vt:lpstr>Facilidade para entrar en contacto</vt:lpstr>
      <vt:lpstr>Concentración dos reactivos</vt:lpstr>
      <vt:lpstr>Temperatura</vt:lpstr>
      <vt:lpstr>Diapositiva 14</vt:lpstr>
      <vt:lpstr>Diapositiva 15</vt:lpstr>
      <vt:lpstr>Catalizadores</vt:lpstr>
      <vt:lpstr>Catalizadores</vt:lpstr>
      <vt:lpstr>Mapa conceptual sobre utilización de catalizadores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Cinética química</dc:title>
  <dc:creator>Neno Burns</dc:creator>
  <cp:lastModifiedBy>Neno Burns</cp:lastModifiedBy>
  <cp:revision>23</cp:revision>
  <dcterms:created xsi:type="dcterms:W3CDTF">2019-01-08T19:41:08Z</dcterms:created>
  <dcterms:modified xsi:type="dcterms:W3CDTF">2019-01-10T18:43:04Z</dcterms:modified>
</cp:coreProperties>
</file>