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84" r:id="rId4"/>
    <p:sldId id="261" r:id="rId5"/>
    <p:sldId id="264" r:id="rId6"/>
    <p:sldId id="265" r:id="rId7"/>
    <p:sldId id="266" r:id="rId8"/>
    <p:sldId id="268" r:id="rId9"/>
    <p:sldId id="270" r:id="rId10"/>
    <p:sldId id="271" r:id="rId11"/>
    <p:sldId id="272" r:id="rId12"/>
    <p:sldId id="273" r:id="rId13"/>
    <p:sldId id="274" r:id="rId14"/>
    <p:sldId id="276" r:id="rId15"/>
    <p:sldId id="278" r:id="rId16"/>
    <p:sldId id="279" r:id="rId17"/>
    <p:sldId id="280" r:id="rId18"/>
    <p:sldId id="259" r:id="rId19"/>
    <p:sldId id="283" r:id="rId20"/>
    <p:sldId id="281" r:id="rId21"/>
    <p:sldId id="282" r:id="rId2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ACD9-BB34-4881-8550-623476CB7991}" type="datetimeFigureOut">
              <a:rPr lang="es-ES" smtClean="0"/>
              <a:pPr/>
              <a:t>12/02/2019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38D0-3103-4C88-996C-D15556E7377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ACD9-BB34-4881-8550-623476CB7991}" type="datetimeFigureOut">
              <a:rPr lang="es-ES" smtClean="0"/>
              <a:pPr/>
              <a:t>12/02/2019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38D0-3103-4C88-996C-D15556E7377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ACD9-BB34-4881-8550-623476CB7991}" type="datetimeFigureOut">
              <a:rPr lang="es-ES" smtClean="0"/>
              <a:pPr/>
              <a:t>12/02/2019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38D0-3103-4C88-996C-D15556E7377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ACD9-BB34-4881-8550-623476CB7991}" type="datetimeFigureOut">
              <a:rPr lang="es-ES" smtClean="0"/>
              <a:pPr/>
              <a:t>12/02/2019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38D0-3103-4C88-996C-D15556E7377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ACD9-BB34-4881-8550-623476CB7991}" type="datetimeFigureOut">
              <a:rPr lang="es-ES" smtClean="0"/>
              <a:pPr/>
              <a:t>12/02/2019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38D0-3103-4C88-996C-D15556E7377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ACD9-BB34-4881-8550-623476CB7991}" type="datetimeFigureOut">
              <a:rPr lang="es-ES" smtClean="0"/>
              <a:pPr/>
              <a:t>12/02/2019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38D0-3103-4C88-996C-D15556E7377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ACD9-BB34-4881-8550-623476CB7991}" type="datetimeFigureOut">
              <a:rPr lang="es-ES" smtClean="0"/>
              <a:pPr/>
              <a:t>12/02/2019</a:t>
            </a:fld>
            <a:endParaRPr lang="gl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38D0-3103-4C88-996C-D15556E7377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ACD9-BB34-4881-8550-623476CB7991}" type="datetimeFigureOut">
              <a:rPr lang="es-ES" smtClean="0"/>
              <a:pPr/>
              <a:t>12/02/2019</a:t>
            </a:fld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38D0-3103-4C88-996C-D15556E7377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ACD9-BB34-4881-8550-623476CB7991}" type="datetimeFigureOut">
              <a:rPr lang="es-ES" smtClean="0"/>
              <a:pPr/>
              <a:t>12/02/2019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38D0-3103-4C88-996C-D15556E7377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ACD9-BB34-4881-8550-623476CB7991}" type="datetimeFigureOut">
              <a:rPr lang="es-ES" smtClean="0"/>
              <a:pPr/>
              <a:t>12/02/2019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38D0-3103-4C88-996C-D15556E7377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ACD9-BB34-4881-8550-623476CB7991}" type="datetimeFigureOut">
              <a:rPr lang="es-ES" smtClean="0"/>
              <a:pPr/>
              <a:t>12/02/2019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538D0-3103-4C88-996C-D15556E7377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FACD9-BB34-4881-8550-623476CB7991}" type="datetimeFigureOut">
              <a:rPr lang="es-ES" smtClean="0"/>
              <a:pPr/>
              <a:t>12/02/2019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538D0-3103-4C88-996C-D15556E7377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1"/>
          <p:cNvSpPr>
            <a:spLocks noGrp="1"/>
          </p:cNvSpPr>
          <p:nvPr>
            <p:ph type="ctrTitle"/>
          </p:nvPr>
        </p:nvSpPr>
        <p:spPr>
          <a:xfrm>
            <a:off x="1433513" y="2559050"/>
            <a:ext cx="7573962" cy="8112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s-CL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ÁCIDOS e BASES</a:t>
            </a:r>
          </a:p>
        </p:txBody>
      </p:sp>
      <p:pic>
        <p:nvPicPr>
          <p:cNvPr id="18435" name="Imagen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04913" y="5094288"/>
            <a:ext cx="1657350" cy="176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Imagen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4788" y="0"/>
            <a:ext cx="333375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Imagen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95888" y="4495800"/>
            <a:ext cx="3983037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Imagen 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67600" y="0"/>
            <a:ext cx="1676400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n 1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8613" y="5156200"/>
            <a:ext cx="2487612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i="1" baseline="30000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gl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A diferencia da teoría de </a:t>
            </a:r>
            <a:r>
              <a:rPr lang="es-ES" sz="2400" dirty="0" err="1" smtClean="0"/>
              <a:t>Arrhenius</a:t>
            </a:r>
            <a:r>
              <a:rPr lang="es-ES" sz="2400" dirty="0" smtClean="0"/>
              <a:t> </a:t>
            </a:r>
            <a:r>
              <a:rPr lang="es-ES" sz="2400" dirty="0" err="1" smtClean="0"/>
              <a:t>nesta</a:t>
            </a:r>
            <a:r>
              <a:rPr lang="es-ES" sz="2400" dirty="0" smtClean="0"/>
              <a:t> teoría non é necesario que o proceso teña lugar en disolución acuosa :</a:t>
            </a:r>
          </a:p>
          <a:p>
            <a:r>
              <a:rPr lang="es-ES" sz="2000" dirty="0" smtClean="0"/>
              <a:t>NH</a:t>
            </a:r>
            <a:r>
              <a:rPr lang="es-ES" sz="2000" baseline="-25000" dirty="0" smtClean="0"/>
              <a:t>3(g)</a:t>
            </a:r>
            <a:r>
              <a:rPr lang="es-ES" sz="2000" dirty="0" smtClean="0"/>
              <a:t> + </a:t>
            </a:r>
            <a:r>
              <a:rPr lang="es-ES" sz="2000" dirty="0" err="1" smtClean="0"/>
              <a:t>HCl</a:t>
            </a:r>
            <a:r>
              <a:rPr lang="es-ES" sz="2000" baseline="-25000" dirty="0" smtClean="0"/>
              <a:t>(g↔</a:t>
            </a:r>
            <a:r>
              <a:rPr lang="es-ES" sz="2000" dirty="0" smtClean="0"/>
              <a:t>NH</a:t>
            </a:r>
            <a:r>
              <a:rPr lang="es-ES" sz="2000" baseline="-25000" dirty="0" smtClean="0"/>
              <a:t>4</a:t>
            </a:r>
            <a:r>
              <a:rPr lang="es-ES" sz="2000" baseline="30000" dirty="0" smtClean="0"/>
              <a:t>+</a:t>
            </a:r>
            <a:r>
              <a:rPr lang="es-ES" sz="2000" dirty="0" smtClean="0"/>
              <a:t> + Cl</a:t>
            </a:r>
            <a:r>
              <a:rPr lang="es-ES" sz="2000" baseline="30000" dirty="0" smtClean="0"/>
              <a:t>-</a:t>
            </a:r>
            <a:endParaRPr lang="es-ES" sz="2000" dirty="0" smtClean="0"/>
          </a:p>
          <a:p>
            <a:r>
              <a:rPr lang="es-ES" sz="2400" dirty="0" smtClean="0"/>
              <a:t>Pero </a:t>
            </a:r>
            <a:r>
              <a:rPr lang="es-ES" sz="2400" dirty="0" err="1" smtClean="0"/>
              <a:t>neste</a:t>
            </a:r>
            <a:r>
              <a:rPr lang="es-ES" sz="2400" dirty="0" smtClean="0"/>
              <a:t> tema </a:t>
            </a:r>
            <a:r>
              <a:rPr lang="es-ES" sz="2400" b="1" dirty="0" err="1" smtClean="0"/>
              <a:t>referirémonos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só</a:t>
            </a:r>
            <a:r>
              <a:rPr lang="es-ES" sz="2400" b="1" dirty="0" smtClean="0"/>
              <a:t> a </a:t>
            </a:r>
            <a:r>
              <a:rPr lang="es-ES" sz="2400" b="1" dirty="0" err="1" smtClean="0"/>
              <a:t>disolucións</a:t>
            </a:r>
            <a:r>
              <a:rPr lang="es-ES" sz="2400" b="1" dirty="0" smtClean="0"/>
              <a:t> acuosas</a:t>
            </a:r>
            <a:endParaRPr lang="gl-ES" sz="2400" dirty="0"/>
          </a:p>
        </p:txBody>
      </p:sp>
      <p:pic>
        <p:nvPicPr>
          <p:cNvPr id="7" name="6 Imagen" descr="cloruro amoni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9" y="1857363"/>
            <a:ext cx="3923402" cy="352055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ítulo 1"/>
          <p:cNvSpPr>
            <a:spLocks noGrp="1"/>
          </p:cNvSpPr>
          <p:nvPr>
            <p:ph type="title"/>
          </p:nvPr>
        </p:nvSpPr>
        <p:spPr>
          <a:xfrm>
            <a:off x="328613" y="223838"/>
            <a:ext cx="8629650" cy="128111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CIDOS 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BASES 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CONXUGADOS</a:t>
            </a:r>
            <a:endParaRPr lang="es-CL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Marcador de contenido 2"/>
          <p:cNvSpPr>
            <a:spLocks noGrp="1"/>
          </p:cNvSpPr>
          <p:nvPr>
            <p:ph idx="1"/>
          </p:nvPr>
        </p:nvSpPr>
        <p:spPr>
          <a:xfrm>
            <a:off x="328613" y="1255713"/>
            <a:ext cx="8629650" cy="5472112"/>
          </a:xfrm>
        </p:spPr>
        <p:txBody>
          <a:bodyPr/>
          <a:lstStyle/>
          <a:p>
            <a:pPr algn="just" eaLnBrk="1" hangingPunct="1">
              <a:defRPr/>
            </a:pPr>
            <a:r>
              <a:rPr lang="es-C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Exemplos</a:t>
            </a:r>
            <a:r>
              <a:rPr lang="es-C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pares </a:t>
            </a:r>
            <a:r>
              <a:rPr lang="es-C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conxugados</a:t>
            </a:r>
            <a:r>
              <a:rPr lang="es-C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ácido-base:</a:t>
            </a:r>
          </a:p>
          <a:p>
            <a:pPr marL="0" indent="0" algn="just" eaLnBrk="1" hangingPunct="1">
              <a:buFont typeface="Wingdings 3" pitchFamily="18" charset="2"/>
              <a:buNone/>
              <a:defRPr/>
            </a:pPr>
            <a:r>
              <a:rPr lang="es-C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H</a:t>
            </a:r>
            <a:r>
              <a:rPr lang="es-CL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C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s-CL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s-C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+            H</a:t>
            </a:r>
            <a:r>
              <a:rPr lang="es-CL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C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                                HSO</a:t>
            </a:r>
            <a:r>
              <a:rPr lang="es-CL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s-C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L" sz="2000" baseline="5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s-C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+            H</a:t>
            </a:r>
            <a:r>
              <a:rPr lang="es-CL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s-C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s-CL" sz="2000" baseline="5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pPr marL="0" indent="0" algn="just" eaLnBrk="1" hangingPunct="1">
              <a:buFont typeface="Wingdings 3" pitchFamily="18" charset="2"/>
              <a:buNone/>
              <a:defRPr/>
            </a:pPr>
            <a:endParaRPr lang="es-CL" sz="2000" baseline="5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 3" pitchFamily="18" charset="2"/>
              <a:buNone/>
              <a:defRPr/>
            </a:pPr>
            <a:endParaRPr lang="es-CL" sz="2000" baseline="5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 3" pitchFamily="18" charset="2"/>
              <a:buNone/>
              <a:defRPr/>
            </a:pPr>
            <a:endParaRPr lang="es-CL" sz="2000" baseline="5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 3" pitchFamily="18" charset="2"/>
              <a:buNone/>
              <a:defRPr/>
            </a:pPr>
            <a:endParaRPr lang="es-CL" sz="2000" baseline="5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 3" pitchFamily="18" charset="2"/>
              <a:buNone/>
              <a:defRPr/>
            </a:pPr>
            <a:endParaRPr lang="es-CL" sz="2000" baseline="5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 3" pitchFamily="18" charset="2"/>
              <a:buNone/>
              <a:defRPr/>
            </a:pPr>
            <a:r>
              <a:rPr lang="es-C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H</a:t>
            </a:r>
            <a:r>
              <a:rPr lang="es-CL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C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         +               NH</a:t>
            </a:r>
            <a:r>
              <a:rPr lang="es-CL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s-C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OH </a:t>
            </a:r>
            <a:r>
              <a:rPr lang="es-CL" sz="2000" baseline="5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s-C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+            NH</a:t>
            </a:r>
            <a:r>
              <a:rPr lang="es-CL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s-CL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pPr algn="just" eaLnBrk="1" hangingPunct="1">
              <a:defRPr/>
            </a:pPr>
            <a:endParaRPr lang="es-CL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Elipse 6"/>
          <p:cNvSpPr/>
          <p:nvPr/>
        </p:nvSpPr>
        <p:spPr>
          <a:xfrm>
            <a:off x="328613" y="2366963"/>
            <a:ext cx="1524000" cy="88106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Ácido</a:t>
            </a:r>
          </a:p>
        </p:txBody>
      </p:sp>
      <p:sp>
        <p:nvSpPr>
          <p:cNvPr id="13" name="Elipse 12"/>
          <p:cNvSpPr/>
          <p:nvPr/>
        </p:nvSpPr>
        <p:spPr>
          <a:xfrm>
            <a:off x="2392363" y="2366963"/>
            <a:ext cx="1576387" cy="88106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C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</a:t>
            </a:r>
          </a:p>
        </p:txBody>
      </p:sp>
      <p:sp>
        <p:nvSpPr>
          <p:cNvPr id="14" name="Elipse 13"/>
          <p:cNvSpPr/>
          <p:nvPr/>
        </p:nvSpPr>
        <p:spPr>
          <a:xfrm>
            <a:off x="4845050" y="2335213"/>
            <a:ext cx="1903413" cy="87947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 </a:t>
            </a:r>
            <a:r>
              <a:rPr lang="es-CL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conxugada</a:t>
            </a:r>
            <a:endParaRPr lang="es-C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Elipse 14"/>
          <p:cNvSpPr/>
          <p:nvPr/>
        </p:nvSpPr>
        <p:spPr>
          <a:xfrm>
            <a:off x="7119938" y="2335213"/>
            <a:ext cx="1905000" cy="87947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C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Ácido </a:t>
            </a:r>
            <a:r>
              <a:rPr lang="es-CL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conxugado</a:t>
            </a:r>
            <a:endParaRPr lang="es-C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Conector recto de flecha 18"/>
          <p:cNvCxnSpPr/>
          <p:nvPr/>
        </p:nvCxnSpPr>
        <p:spPr>
          <a:xfrm>
            <a:off x="3794125" y="1947863"/>
            <a:ext cx="1050925" cy="0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ipse 20"/>
          <p:cNvSpPr/>
          <p:nvPr/>
        </p:nvSpPr>
        <p:spPr>
          <a:xfrm>
            <a:off x="261938" y="4532313"/>
            <a:ext cx="1524000" cy="87947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Ácido</a:t>
            </a:r>
          </a:p>
        </p:txBody>
      </p:sp>
      <p:sp>
        <p:nvSpPr>
          <p:cNvPr id="22" name="Elipse 21"/>
          <p:cNvSpPr/>
          <p:nvPr/>
        </p:nvSpPr>
        <p:spPr>
          <a:xfrm>
            <a:off x="2392363" y="4548188"/>
            <a:ext cx="1576387" cy="87947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</a:t>
            </a:r>
          </a:p>
        </p:txBody>
      </p:sp>
      <p:sp>
        <p:nvSpPr>
          <p:cNvPr id="23" name="Elipse 22"/>
          <p:cNvSpPr/>
          <p:nvPr/>
        </p:nvSpPr>
        <p:spPr>
          <a:xfrm>
            <a:off x="4845050" y="4532313"/>
            <a:ext cx="1903413" cy="87947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 </a:t>
            </a:r>
            <a:r>
              <a:rPr lang="es-CL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conxugada</a:t>
            </a:r>
            <a:endParaRPr lang="es-C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Elipse 23"/>
          <p:cNvSpPr/>
          <p:nvPr/>
        </p:nvSpPr>
        <p:spPr>
          <a:xfrm>
            <a:off x="7119938" y="4532313"/>
            <a:ext cx="1905000" cy="87947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Ácido </a:t>
            </a:r>
            <a:r>
              <a:rPr lang="es-CL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conxugado</a:t>
            </a:r>
            <a:endParaRPr lang="es-C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Conector recto de flecha 15"/>
          <p:cNvCxnSpPr/>
          <p:nvPr/>
        </p:nvCxnSpPr>
        <p:spPr>
          <a:xfrm>
            <a:off x="3794125" y="3981450"/>
            <a:ext cx="1050925" cy="1588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lamada rectangular redondeada 1"/>
          <p:cNvSpPr/>
          <p:nvPr/>
        </p:nvSpPr>
        <p:spPr>
          <a:xfrm>
            <a:off x="214282" y="1428736"/>
            <a:ext cx="7313612" cy="2251075"/>
          </a:xfrm>
          <a:prstGeom prst="wedgeRoundRectCallout">
            <a:avLst>
              <a:gd name="adj1" fmla="val 51288"/>
              <a:gd name="adj2" fmla="val 100076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gl-E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Unha </a:t>
            </a:r>
            <a:r>
              <a:rPr lang="gl-E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gl-E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eneralización útil acerca das forzas relativas dos  pares </a:t>
            </a:r>
            <a:r>
              <a:rPr lang="gl-E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ácido-base</a:t>
            </a:r>
            <a:r>
              <a:rPr lang="gl-E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é que </a:t>
            </a:r>
            <a:r>
              <a:rPr lang="gl-E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 un ácido é forte,  a súa base conxugada  é débil. </a:t>
            </a:r>
          </a:p>
          <a:p>
            <a:pPr algn="just" eaLnBrk="1" hangingPunct="1">
              <a:defRPr/>
            </a:pPr>
            <a:r>
              <a:rPr lang="gl-E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as bases, </a:t>
            </a:r>
            <a:r>
              <a:rPr lang="gl-E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 unha substancia é  unha base forte,  o seu ácido conxugado é débil.</a:t>
            </a:r>
            <a:endParaRPr lang="gl-ES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23" name="Imagen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83475" y="5035550"/>
            <a:ext cx="1822450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ítulo 1"/>
          <p:cNvSpPr>
            <a:spLocks noGrp="1"/>
          </p:cNvSpPr>
          <p:nvPr>
            <p:ph type="title"/>
          </p:nvPr>
        </p:nvSpPr>
        <p:spPr>
          <a:xfrm>
            <a:off x="328613" y="223838"/>
            <a:ext cx="8629650" cy="1281112"/>
          </a:xfrm>
        </p:spPr>
        <p:txBody>
          <a:bodyPr/>
          <a:lstStyle/>
          <a:p>
            <a:pPr algn="just" eaLnBrk="1" hangingPunct="1"/>
            <a:r>
              <a:rPr lang="es-CL" smtClean="0">
                <a:latin typeface="Times New Roman" pitchFamily="18" charset="0"/>
                <a:cs typeface="Times New Roman" pitchFamily="18" charset="0"/>
              </a:rPr>
              <a:t>Sustancias anfóteras</a:t>
            </a:r>
          </a:p>
        </p:txBody>
      </p:sp>
      <p:sp>
        <p:nvSpPr>
          <p:cNvPr id="31747" name="Marcador de contenido 2"/>
          <p:cNvSpPr>
            <a:spLocks noGrp="1"/>
          </p:cNvSpPr>
          <p:nvPr>
            <p:ph idx="1"/>
          </p:nvPr>
        </p:nvSpPr>
        <p:spPr>
          <a:xfrm>
            <a:off x="328613" y="1214438"/>
            <a:ext cx="8629650" cy="5364162"/>
          </a:xfrm>
        </p:spPr>
        <p:txBody>
          <a:bodyPr/>
          <a:lstStyle/>
          <a:p>
            <a:pPr algn="just" eaLnBrk="1" hangingPunct="1"/>
            <a:r>
              <a:rPr lang="es-CL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L" sz="2400" dirty="0" err="1" smtClean="0">
                <a:latin typeface="Times New Roman" pitchFamily="18" charset="0"/>
                <a:cs typeface="Times New Roman" pitchFamily="18" charset="0"/>
              </a:rPr>
              <a:t>compostos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capaces de comportarse como ácidos </a:t>
            </a:r>
            <a:r>
              <a:rPr lang="es-CL" sz="2400" dirty="0" err="1" smtClean="0">
                <a:latin typeface="Times New Roman" pitchFamily="18" charset="0"/>
                <a:cs typeface="Times New Roman" pitchFamily="18" charset="0"/>
              </a:rPr>
              <a:t>ou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bases, </a:t>
            </a:r>
            <a:r>
              <a:rPr lang="es-CL" sz="2400" dirty="0" err="1" smtClean="0">
                <a:latin typeface="Times New Roman" pitchFamily="18" charset="0"/>
                <a:cs typeface="Times New Roman" pitchFamily="18" charset="0"/>
              </a:rPr>
              <a:t>dependendo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 das substancias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que reaccionen.</a:t>
            </a:r>
          </a:p>
          <a:p>
            <a:pPr algn="just" eaLnBrk="1" hangingPunct="1"/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Algunos ejemplos son H</a:t>
            </a:r>
            <a:r>
              <a:rPr lang="es-CL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O, HSO</a:t>
            </a:r>
            <a:r>
              <a:rPr lang="es-CL" sz="24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s-CL" sz="2400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, HS</a:t>
            </a:r>
            <a:r>
              <a:rPr lang="es-CL" sz="2400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, HCO</a:t>
            </a:r>
            <a:r>
              <a:rPr lang="es-CL" sz="24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s-CL" sz="2400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s-CL" sz="2400" baseline="30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8" name="Imagen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075" y="4049713"/>
            <a:ext cx="2806700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Imagen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43788" y="4818063"/>
            <a:ext cx="1700212" cy="203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ítulo 1"/>
          <p:cNvSpPr>
            <a:spLocks noGrp="1"/>
          </p:cNvSpPr>
          <p:nvPr>
            <p:ph type="title"/>
          </p:nvPr>
        </p:nvSpPr>
        <p:spPr>
          <a:xfrm>
            <a:off x="328613" y="223838"/>
            <a:ext cx="8629650" cy="1281112"/>
          </a:xfrm>
        </p:spPr>
        <p:txBody>
          <a:bodyPr/>
          <a:lstStyle/>
          <a:p>
            <a:pPr algn="just" eaLnBrk="1" hangingPunct="1"/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Exer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cicios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8675" name="Marcador de contenido 2"/>
          <p:cNvSpPr>
            <a:spLocks noGrp="1"/>
          </p:cNvSpPr>
          <p:nvPr>
            <p:ph idx="1"/>
          </p:nvPr>
        </p:nvSpPr>
        <p:spPr>
          <a:xfrm>
            <a:off x="328613" y="1282700"/>
            <a:ext cx="8629650" cy="5391150"/>
          </a:xfrm>
        </p:spPr>
        <p:txBody>
          <a:bodyPr/>
          <a:lstStyle/>
          <a:p>
            <a:pPr algn="just" eaLnBrk="1" hangingPunct="1">
              <a:defRPr/>
            </a:pPr>
            <a:r>
              <a:rPr lang="gl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gl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seguintes disociacións indique o ácido, a base, </a:t>
            </a:r>
            <a:r>
              <a:rPr lang="gl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ácido </a:t>
            </a:r>
            <a:r>
              <a:rPr lang="gl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conxugado e a base conxugada:</a:t>
            </a:r>
          </a:p>
          <a:p>
            <a:pPr marL="0" indent="0" algn="just" eaLnBrk="1" hangingPunct="1">
              <a:buFont typeface="Wingdings 3" pitchFamily="18" charset="2"/>
              <a:buNone/>
              <a:defRPr/>
            </a:pPr>
            <a:r>
              <a:rPr lang="gl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HF + H</a:t>
            </a:r>
            <a:r>
              <a:rPr lang="gl-E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gl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                             F</a:t>
            </a:r>
            <a:r>
              <a:rPr lang="gl-E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gl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gl-E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gl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gl-E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</a:p>
          <a:p>
            <a:pPr marL="0" indent="0" algn="just" eaLnBrk="1" hangingPunct="1">
              <a:buFont typeface="Wingdings 3" pitchFamily="18" charset="2"/>
              <a:buNone/>
              <a:defRPr/>
            </a:pPr>
            <a:endParaRPr lang="gl-E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 3" pitchFamily="18" charset="2"/>
              <a:buNone/>
              <a:defRPr/>
            </a:pPr>
            <a:r>
              <a:rPr lang="gl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NH</a:t>
            </a:r>
            <a:r>
              <a:rPr lang="gl-E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gl-E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gl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OH</a:t>
            </a:r>
            <a:r>
              <a:rPr lang="gl-E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                                   </a:t>
            </a:r>
            <a:r>
              <a:rPr lang="gl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gl-E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gl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gl-E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gl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gl-E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 eaLnBrk="1" hangingPunct="1">
              <a:buFont typeface="Wingdings 3" pitchFamily="18" charset="2"/>
              <a:buNone/>
              <a:defRPr/>
            </a:pPr>
            <a:endParaRPr lang="gl-E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 3" pitchFamily="18" charset="2"/>
              <a:buNone/>
              <a:defRPr/>
            </a:pPr>
            <a:r>
              <a:rPr lang="gl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CN</a:t>
            </a:r>
            <a:r>
              <a:rPr lang="gl-E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gl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______                        HCN + H</a:t>
            </a:r>
            <a:r>
              <a:rPr lang="gl-E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gl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gl-E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 3" pitchFamily="18" charset="2"/>
              <a:buNone/>
              <a:defRPr/>
            </a:pPr>
            <a:endParaRPr lang="gl-ES" dirty="0" smtClean="0"/>
          </a:p>
        </p:txBody>
      </p:sp>
      <p:cxnSp>
        <p:nvCxnSpPr>
          <p:cNvPr id="3" name="Conector recto de flecha 2"/>
          <p:cNvCxnSpPr/>
          <p:nvPr/>
        </p:nvCxnSpPr>
        <p:spPr>
          <a:xfrm>
            <a:off x="2743200" y="2416175"/>
            <a:ext cx="1309688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de flecha 5"/>
          <p:cNvCxnSpPr/>
          <p:nvPr/>
        </p:nvCxnSpPr>
        <p:spPr>
          <a:xfrm>
            <a:off x="2743200" y="3373438"/>
            <a:ext cx="1309688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>
            <a:off x="2743200" y="4221163"/>
            <a:ext cx="1309688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ES" dirty="0" err="1" smtClean="0">
                <a:solidFill>
                  <a:schemeClr val="tx1"/>
                </a:solidFill>
              </a:rPr>
              <a:t>Reaccións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de transferencia de </a:t>
            </a:r>
            <a:r>
              <a:rPr lang="es-ES" dirty="0" err="1" smtClean="0">
                <a:solidFill>
                  <a:schemeClr val="tx1"/>
                </a:solidFill>
              </a:rPr>
              <a:t>protóns</a:t>
            </a:r>
            <a:endParaRPr lang="gl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i="1" dirty="0" smtClean="0"/>
              <a:t>HA  + B  </a:t>
            </a:r>
            <a:r>
              <a:rPr lang="es-ES" i="1" dirty="0" smtClean="0"/>
              <a:t>↔A</a:t>
            </a:r>
            <a:r>
              <a:rPr lang="es-ES" i="1" baseline="30000" dirty="0" smtClean="0"/>
              <a:t>-</a:t>
            </a:r>
            <a:r>
              <a:rPr lang="es-ES" i="1" dirty="0" smtClean="0"/>
              <a:t>+ BH</a:t>
            </a:r>
            <a:r>
              <a:rPr lang="es-ES" i="1" baseline="30000" dirty="0" smtClean="0"/>
              <a:t>+</a:t>
            </a:r>
            <a:r>
              <a:rPr lang="es-ES" i="1" dirty="0" smtClean="0"/>
              <a:t>      </a:t>
            </a:r>
            <a:endParaRPr lang="es-ES" dirty="0" smtClean="0"/>
          </a:p>
          <a:p>
            <a:r>
              <a:rPr lang="es-ES" i="1" baseline="-25000" dirty="0" smtClean="0"/>
              <a:t>ácido1 </a:t>
            </a:r>
            <a:r>
              <a:rPr lang="es-ES" i="1" dirty="0" smtClean="0"/>
              <a:t> </a:t>
            </a:r>
            <a:r>
              <a:rPr lang="es-ES" i="1" baseline="-25000" dirty="0" smtClean="0"/>
              <a:t>base2 </a:t>
            </a:r>
            <a:r>
              <a:rPr lang="es-ES" i="1" dirty="0" smtClean="0"/>
              <a:t>    </a:t>
            </a:r>
            <a:r>
              <a:rPr lang="es-ES" i="1" baseline="-25000" dirty="0" smtClean="0"/>
              <a:t>base1 </a:t>
            </a:r>
            <a:r>
              <a:rPr lang="es-ES" i="1" dirty="0" smtClean="0"/>
              <a:t> </a:t>
            </a:r>
            <a:r>
              <a:rPr lang="es-ES" i="1" baseline="-25000" dirty="0" smtClean="0"/>
              <a:t>ácido 2</a:t>
            </a:r>
            <a:r>
              <a:rPr lang="es-ES" i="1" dirty="0" smtClean="0"/>
              <a:t>   </a:t>
            </a:r>
            <a:endParaRPr lang="es-ES" i="1" dirty="0" smtClean="0"/>
          </a:p>
          <a:p>
            <a:endParaRPr lang="es-ES" i="1" dirty="0" smtClean="0"/>
          </a:p>
          <a:p>
            <a:r>
              <a:rPr lang="es-ES" i="1" dirty="0" smtClean="0"/>
              <a:t>HA/A</a:t>
            </a:r>
            <a:r>
              <a:rPr lang="es-ES" i="1" baseline="30000" dirty="0" smtClean="0"/>
              <a:t>-</a:t>
            </a:r>
            <a:r>
              <a:rPr lang="es-ES" i="1" dirty="0" smtClean="0"/>
              <a:t>     </a:t>
            </a:r>
            <a:r>
              <a:rPr lang="es-ES" i="1" dirty="0" smtClean="0"/>
              <a:t>e   B/BH</a:t>
            </a:r>
            <a:r>
              <a:rPr lang="es-ES" i="1" baseline="30000" dirty="0" smtClean="0"/>
              <a:t>+  </a:t>
            </a:r>
            <a:r>
              <a:rPr lang="es-ES" i="1" dirty="0" smtClean="0"/>
              <a:t> son </a:t>
            </a:r>
            <a:r>
              <a:rPr lang="es-ES" i="1" dirty="0" err="1" smtClean="0"/>
              <a:t>dous</a:t>
            </a:r>
            <a:r>
              <a:rPr lang="es-ES" i="1" dirty="0" smtClean="0"/>
              <a:t> pares ácido- base </a:t>
            </a:r>
            <a:r>
              <a:rPr lang="es-ES" i="1" dirty="0" err="1" smtClean="0"/>
              <a:t>conxugados</a:t>
            </a:r>
            <a:r>
              <a:rPr lang="es-ES" i="1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Equilibrios </a:t>
            </a:r>
            <a:r>
              <a:rPr lang="es-ES" dirty="0" smtClean="0">
                <a:solidFill>
                  <a:schemeClr val="tx1"/>
                </a:solidFill>
              </a:rPr>
              <a:t>ácido base</a:t>
            </a:r>
            <a:endParaRPr lang="gl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Se o ácido </a:t>
            </a:r>
            <a:r>
              <a:rPr lang="es-ES" dirty="0" err="1" smtClean="0"/>
              <a:t>ou</a:t>
            </a:r>
            <a:r>
              <a:rPr lang="es-ES" dirty="0" smtClean="0"/>
              <a:t> a base é </a:t>
            </a:r>
            <a:r>
              <a:rPr lang="es-ES" dirty="0" err="1" smtClean="0"/>
              <a:t>moi</a:t>
            </a:r>
            <a:r>
              <a:rPr lang="es-ES" dirty="0" smtClean="0"/>
              <a:t> </a:t>
            </a:r>
            <a:r>
              <a:rPr lang="es-ES" dirty="0" err="1" smtClean="0"/>
              <a:t>forte</a:t>
            </a:r>
            <a:r>
              <a:rPr lang="es-ES" dirty="0" smtClean="0"/>
              <a:t> o equilibrio está </a:t>
            </a:r>
            <a:r>
              <a:rPr lang="es-ES" dirty="0" err="1" smtClean="0"/>
              <a:t>moi</a:t>
            </a:r>
            <a:r>
              <a:rPr lang="es-ES" dirty="0" smtClean="0"/>
              <a:t> </a:t>
            </a:r>
            <a:r>
              <a:rPr lang="es-ES" dirty="0" err="1" smtClean="0"/>
              <a:t>desprazado</a:t>
            </a:r>
            <a:r>
              <a:rPr lang="es-ES" dirty="0" smtClean="0"/>
              <a:t> </a:t>
            </a:r>
            <a:r>
              <a:rPr lang="es-ES" dirty="0" err="1" smtClean="0"/>
              <a:t>nun</a:t>
            </a:r>
            <a:r>
              <a:rPr lang="es-ES" dirty="0" smtClean="0"/>
              <a:t> sentido e o proceso </a:t>
            </a:r>
            <a:r>
              <a:rPr lang="es-ES" dirty="0" err="1" smtClean="0"/>
              <a:t>só</a:t>
            </a:r>
            <a:r>
              <a:rPr lang="es-ES" dirty="0" smtClean="0"/>
              <a:t> </a:t>
            </a:r>
            <a:r>
              <a:rPr lang="es-ES" dirty="0" err="1" smtClean="0"/>
              <a:t>ocorre</a:t>
            </a:r>
            <a:r>
              <a:rPr lang="es-ES" dirty="0" smtClean="0"/>
              <a:t> </a:t>
            </a:r>
            <a:r>
              <a:rPr lang="es-ES" dirty="0" err="1" smtClean="0"/>
              <a:t>nese</a:t>
            </a:r>
            <a:r>
              <a:rPr lang="es-ES" dirty="0" smtClean="0"/>
              <a:t> </a:t>
            </a:r>
            <a:r>
              <a:rPr lang="es-ES" dirty="0" smtClean="0"/>
              <a:t>sentido.</a:t>
            </a:r>
          </a:p>
          <a:p>
            <a:r>
              <a:rPr lang="es-ES" dirty="0" err="1" smtClean="0"/>
              <a:t>HCl</a:t>
            </a:r>
            <a:r>
              <a:rPr lang="es-ES" dirty="0" smtClean="0"/>
              <a:t> </a:t>
            </a:r>
            <a:r>
              <a:rPr lang="es-ES" baseline="-25000" dirty="0" smtClean="0"/>
              <a:t>(</a:t>
            </a:r>
            <a:r>
              <a:rPr lang="es-ES" baseline="-25000" dirty="0" err="1" smtClean="0"/>
              <a:t>ac</a:t>
            </a:r>
            <a:r>
              <a:rPr lang="es-ES" baseline="-25000" dirty="0" smtClean="0"/>
              <a:t>) </a:t>
            </a:r>
            <a:r>
              <a:rPr lang="es-ES" dirty="0" smtClean="0"/>
              <a:t>+H</a:t>
            </a:r>
            <a:r>
              <a:rPr lang="es-ES" baseline="-25000" dirty="0" smtClean="0"/>
              <a:t>2</a:t>
            </a:r>
            <a:r>
              <a:rPr lang="es-ES" dirty="0" smtClean="0"/>
              <a:t>O</a:t>
            </a:r>
            <a:r>
              <a:rPr lang="es-ES" baseline="-25000" dirty="0" smtClean="0"/>
              <a:t>(l)</a:t>
            </a:r>
            <a:r>
              <a:rPr lang="es-ES" dirty="0" smtClean="0"/>
              <a:t>→Cl</a:t>
            </a:r>
            <a:r>
              <a:rPr lang="es-ES" baseline="30000" dirty="0" smtClean="0"/>
              <a:t>-</a:t>
            </a:r>
            <a:r>
              <a:rPr lang="es-ES" baseline="-25000" dirty="0" smtClean="0"/>
              <a:t>(</a:t>
            </a:r>
            <a:r>
              <a:rPr lang="es-ES" baseline="-25000" dirty="0" err="1" smtClean="0"/>
              <a:t>ac</a:t>
            </a:r>
            <a:r>
              <a:rPr lang="es-ES" baseline="-25000" dirty="0" smtClean="0"/>
              <a:t>)</a:t>
            </a:r>
            <a:r>
              <a:rPr lang="es-ES" dirty="0" smtClean="0"/>
              <a:t>+H</a:t>
            </a:r>
            <a:r>
              <a:rPr lang="es-ES" baseline="-25000" dirty="0" smtClean="0"/>
              <a:t>3</a:t>
            </a:r>
            <a:r>
              <a:rPr lang="es-ES" dirty="0" smtClean="0"/>
              <a:t>O</a:t>
            </a:r>
            <a:r>
              <a:rPr lang="es-ES" baseline="30000" dirty="0" smtClean="0"/>
              <a:t>+</a:t>
            </a:r>
            <a:r>
              <a:rPr lang="es-ES" baseline="-25000" dirty="0" smtClean="0"/>
              <a:t>(</a:t>
            </a:r>
            <a:r>
              <a:rPr lang="es-ES" baseline="-25000" dirty="0" err="1" smtClean="0"/>
              <a:t>ac</a:t>
            </a:r>
            <a:r>
              <a:rPr lang="es-ES" baseline="-25000" dirty="0" smtClean="0"/>
              <a:t>)</a:t>
            </a:r>
          </a:p>
          <a:p>
            <a:pPr>
              <a:buNone/>
            </a:pPr>
            <a:r>
              <a:rPr lang="es-ES" baseline="-25000" dirty="0" err="1" smtClean="0"/>
              <a:t>Ou</a:t>
            </a:r>
            <a:endParaRPr lang="es-ES" baseline="-25000" dirty="0" smtClean="0"/>
          </a:p>
          <a:p>
            <a:r>
              <a:rPr lang="es-ES" dirty="0" err="1" smtClean="0"/>
              <a:t>HCl</a:t>
            </a:r>
            <a:r>
              <a:rPr lang="es-ES" dirty="0" smtClean="0"/>
              <a:t> </a:t>
            </a:r>
            <a:r>
              <a:rPr lang="es-ES" baseline="-25000" dirty="0" smtClean="0"/>
              <a:t>(</a:t>
            </a:r>
            <a:r>
              <a:rPr lang="es-ES" baseline="-25000" dirty="0" err="1" smtClean="0"/>
              <a:t>ac</a:t>
            </a:r>
            <a:r>
              <a:rPr lang="es-ES" baseline="-25000" dirty="0" smtClean="0"/>
              <a:t>)</a:t>
            </a:r>
            <a:r>
              <a:rPr lang="es-ES" dirty="0" smtClean="0"/>
              <a:t> →Cl</a:t>
            </a:r>
            <a:r>
              <a:rPr lang="es-ES" baseline="30000" dirty="0" smtClean="0"/>
              <a:t>-</a:t>
            </a:r>
            <a:r>
              <a:rPr lang="es-ES" baseline="-25000" dirty="0" smtClean="0"/>
              <a:t>(</a:t>
            </a:r>
            <a:r>
              <a:rPr lang="es-ES" baseline="-25000" dirty="0" err="1" smtClean="0"/>
              <a:t>ac</a:t>
            </a:r>
            <a:r>
              <a:rPr lang="es-ES" baseline="-25000" dirty="0" smtClean="0"/>
              <a:t>)</a:t>
            </a:r>
            <a:r>
              <a:rPr lang="es-ES" dirty="0" smtClean="0"/>
              <a:t>+H</a:t>
            </a:r>
            <a:r>
              <a:rPr lang="es-ES" baseline="30000" dirty="0" smtClean="0"/>
              <a:t>+</a:t>
            </a:r>
            <a:r>
              <a:rPr lang="es-ES" baseline="-25000" dirty="0" smtClean="0"/>
              <a:t>(</a:t>
            </a:r>
            <a:r>
              <a:rPr lang="es-ES" baseline="-25000" dirty="0" err="1" smtClean="0"/>
              <a:t>ac</a:t>
            </a:r>
            <a:r>
              <a:rPr lang="es-ES" baseline="-25000" dirty="0" smtClean="0"/>
              <a:t>)</a:t>
            </a:r>
            <a:endParaRPr lang="gl-ES" baseline="-25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PRODUTO IÓNICO DA AUGA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  <a:br>
              <a:rPr lang="es-ES" dirty="0" smtClean="0">
                <a:solidFill>
                  <a:schemeClr val="tx1"/>
                </a:solidFill>
              </a:rPr>
            </a:br>
            <a:endParaRPr lang="gl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b="1" dirty="0" smtClean="0"/>
          </a:p>
          <a:p>
            <a:r>
              <a:rPr lang="es-ES" b="1" dirty="0" err="1" smtClean="0"/>
              <a:t>Autoionización</a:t>
            </a:r>
            <a:r>
              <a:rPr lang="es-ES" b="1" dirty="0" smtClean="0"/>
              <a:t>  </a:t>
            </a:r>
            <a:r>
              <a:rPr lang="es-ES" b="1" dirty="0" smtClean="0"/>
              <a:t>da </a:t>
            </a:r>
            <a:r>
              <a:rPr lang="es-ES" b="1" dirty="0" err="1" smtClean="0"/>
              <a:t>auga</a:t>
            </a:r>
            <a:r>
              <a:rPr lang="es-ES" b="1" dirty="0" smtClean="0"/>
              <a:t> </a:t>
            </a:r>
            <a:r>
              <a:rPr lang="es-ES" b="1" dirty="0" err="1" smtClean="0"/>
              <a:t>ou</a:t>
            </a:r>
            <a:r>
              <a:rPr lang="es-ES" b="1" dirty="0" smtClean="0"/>
              <a:t> </a:t>
            </a:r>
            <a:r>
              <a:rPr lang="es-ES" b="1" dirty="0" err="1" smtClean="0"/>
              <a:t>autoprotólise</a:t>
            </a:r>
            <a:endParaRPr lang="es-ES" b="1" dirty="0" smtClean="0"/>
          </a:p>
          <a:p>
            <a:endParaRPr lang="es-ES" b="1" dirty="0" smtClean="0"/>
          </a:p>
          <a:p>
            <a:r>
              <a:rPr lang="es-ES" b="1" dirty="0" smtClean="0"/>
              <a:t>H</a:t>
            </a:r>
            <a:r>
              <a:rPr lang="es-ES" b="1" baseline="-25000" dirty="0" smtClean="0"/>
              <a:t>2</a:t>
            </a:r>
            <a:r>
              <a:rPr lang="es-ES" b="1" dirty="0" smtClean="0"/>
              <a:t>O(l</a:t>
            </a:r>
            <a:r>
              <a:rPr lang="es-ES" b="1" dirty="0" smtClean="0"/>
              <a:t>) + H</a:t>
            </a:r>
            <a:r>
              <a:rPr lang="es-ES" b="1" baseline="-25000" dirty="0" smtClean="0"/>
              <a:t>2</a:t>
            </a:r>
            <a:r>
              <a:rPr lang="es-ES" b="1" dirty="0" smtClean="0"/>
              <a:t>O(l</a:t>
            </a:r>
            <a:r>
              <a:rPr lang="es-ES" b="1" dirty="0" smtClean="0"/>
              <a:t>)↔ </a:t>
            </a:r>
            <a:r>
              <a:rPr lang="es-ES" b="1" dirty="0" smtClean="0"/>
              <a:t>H</a:t>
            </a:r>
            <a:r>
              <a:rPr lang="es-ES" b="1" baseline="-25000" dirty="0" smtClean="0"/>
              <a:t>3</a:t>
            </a:r>
            <a:r>
              <a:rPr lang="es-ES" b="1" dirty="0" smtClean="0"/>
              <a:t>O</a:t>
            </a:r>
            <a:r>
              <a:rPr lang="es-ES" b="1" baseline="30000" dirty="0" smtClean="0"/>
              <a:t>+</a:t>
            </a:r>
            <a:r>
              <a:rPr lang="es-ES" b="1" dirty="0" smtClean="0"/>
              <a:t>(</a:t>
            </a:r>
            <a:r>
              <a:rPr lang="es-ES" b="1" dirty="0" err="1" smtClean="0"/>
              <a:t>aq</a:t>
            </a:r>
            <a:r>
              <a:rPr lang="es-ES" b="1" dirty="0" smtClean="0"/>
              <a:t>) + OH</a:t>
            </a:r>
            <a:r>
              <a:rPr lang="es-ES" b="1" baseline="30000" dirty="0" smtClean="0"/>
              <a:t>-</a:t>
            </a:r>
            <a:r>
              <a:rPr lang="es-ES" b="1" dirty="0" smtClean="0"/>
              <a:t>(</a:t>
            </a:r>
            <a:r>
              <a:rPr lang="es-ES" b="1" dirty="0" err="1" smtClean="0"/>
              <a:t>aq</a:t>
            </a:r>
            <a:r>
              <a:rPr lang="es-ES" b="1" dirty="0" smtClean="0"/>
              <a:t>)</a:t>
            </a:r>
          </a:p>
          <a:p>
            <a:r>
              <a:rPr lang="es-ES" b="1" dirty="0" smtClean="0"/>
              <a:t>K</a:t>
            </a:r>
            <a:r>
              <a:rPr lang="es-ES" b="1" baseline="-25000" dirty="0" smtClean="0"/>
              <a:t>w</a:t>
            </a:r>
            <a:r>
              <a:rPr lang="es-ES" b="1" dirty="0" smtClean="0"/>
              <a:t>=[</a:t>
            </a:r>
            <a:r>
              <a:rPr lang="es-ES" b="1" dirty="0" smtClean="0"/>
              <a:t>H</a:t>
            </a:r>
            <a:r>
              <a:rPr lang="es-ES" b="1" baseline="-25000" dirty="0" smtClean="0"/>
              <a:t>3</a:t>
            </a:r>
            <a:r>
              <a:rPr lang="es-ES" b="1" dirty="0" smtClean="0"/>
              <a:t>O</a:t>
            </a:r>
            <a:r>
              <a:rPr lang="es-ES" b="1" baseline="30000" dirty="0" smtClean="0"/>
              <a:t>+</a:t>
            </a:r>
            <a:r>
              <a:rPr lang="es-ES" b="1" dirty="0" smtClean="0"/>
              <a:t>]·[</a:t>
            </a:r>
            <a:r>
              <a:rPr lang="es-ES" b="1" dirty="0" smtClean="0"/>
              <a:t>OH</a:t>
            </a:r>
            <a:r>
              <a:rPr lang="es-ES" b="1" baseline="30000" dirty="0" smtClean="0"/>
              <a:t>-</a:t>
            </a:r>
            <a:r>
              <a:rPr lang="es-ES" b="1" dirty="0" smtClean="0"/>
              <a:t>] </a:t>
            </a:r>
            <a:r>
              <a:rPr lang="es-ES" b="1" dirty="0" err="1" smtClean="0"/>
              <a:t>produto</a:t>
            </a:r>
            <a:r>
              <a:rPr lang="es-ES" b="1" dirty="0" smtClean="0"/>
              <a:t> iónico da </a:t>
            </a:r>
            <a:r>
              <a:rPr lang="es-ES" b="1" dirty="0" err="1" smtClean="0"/>
              <a:t>auga</a:t>
            </a:r>
            <a:endParaRPr lang="es-ES" b="1" dirty="0" smtClean="0"/>
          </a:p>
          <a:p>
            <a:r>
              <a:rPr lang="es-ES" b="1" dirty="0" smtClean="0"/>
              <a:t>A 25ºC</a:t>
            </a:r>
            <a:endParaRPr lang="gl-ES" dirty="0"/>
          </a:p>
        </p:txBody>
      </p:sp>
      <p:sp>
        <p:nvSpPr>
          <p:cNvPr id="4" name="3 Llamada ovalada"/>
          <p:cNvSpPr/>
          <p:nvPr/>
        </p:nvSpPr>
        <p:spPr>
          <a:xfrm rot="3188032">
            <a:off x="4343434" y="4457646"/>
            <a:ext cx="2214578" cy="2143271"/>
          </a:xfrm>
          <a:prstGeom prst="wedgeEllipseCallout">
            <a:avLst>
              <a:gd name="adj1" fmla="val -117841"/>
              <a:gd name="adj2" fmla="val 1083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K</a:t>
            </a:r>
            <a:r>
              <a:rPr lang="es-ES" sz="2400" b="1" baseline="-25000" dirty="0" smtClean="0">
                <a:solidFill>
                  <a:schemeClr val="tx1"/>
                </a:solidFill>
              </a:rPr>
              <a:t>w</a:t>
            </a:r>
            <a:r>
              <a:rPr lang="es-ES" sz="2400" b="1" dirty="0" smtClean="0">
                <a:solidFill>
                  <a:schemeClr val="tx1"/>
                </a:solidFill>
              </a:rPr>
              <a:t>=</a:t>
            </a:r>
            <a:r>
              <a:rPr lang="es-ES" sz="2400" dirty="0" smtClean="0">
                <a:solidFill>
                  <a:schemeClr val="tx1"/>
                </a:solidFill>
              </a:rPr>
              <a:t> 10</a:t>
            </a:r>
            <a:r>
              <a:rPr lang="es-ES" sz="2400" baseline="30000" dirty="0" smtClean="0">
                <a:solidFill>
                  <a:schemeClr val="tx1"/>
                </a:solidFill>
              </a:rPr>
              <a:t>-14</a:t>
            </a:r>
            <a:r>
              <a:rPr lang="es-ES" sz="2400" dirty="0" smtClean="0">
                <a:solidFill>
                  <a:schemeClr val="tx1"/>
                </a:solidFill>
              </a:rPr>
              <a:t> </a:t>
            </a:r>
            <a:endParaRPr lang="gl-E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629650" cy="128111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es-C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ÁCIDOS e BASES</a:t>
            </a:r>
          </a:p>
        </p:txBody>
      </p:sp>
      <p:sp>
        <p:nvSpPr>
          <p:cNvPr id="19459" name="Marcador de contenido 2"/>
          <p:cNvSpPr>
            <a:spLocks noGrp="1"/>
          </p:cNvSpPr>
          <p:nvPr>
            <p:ph idx="1"/>
          </p:nvPr>
        </p:nvSpPr>
        <p:spPr>
          <a:xfrm>
            <a:off x="328613" y="1296988"/>
            <a:ext cx="8629650" cy="5362575"/>
          </a:xfrm>
        </p:spPr>
        <p:txBody>
          <a:bodyPr/>
          <a:lstStyle/>
          <a:p>
            <a:pPr algn="just" eaLnBrk="1" hangingPunct="1"/>
            <a:endParaRPr lang="es-C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es-CL" sz="2400" dirty="0" err="1" smtClean="0">
                <a:latin typeface="Times New Roman" pitchFamily="18" charset="0"/>
                <a:cs typeface="Times New Roman" pitchFamily="18" charset="0"/>
              </a:rPr>
              <a:t>Nunha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 disolución se a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concentración de </a:t>
            </a:r>
            <a:r>
              <a:rPr lang="es-CL" sz="2400" dirty="0" err="1" smtClean="0">
                <a:latin typeface="Times New Roman" pitchFamily="18" charset="0"/>
                <a:cs typeface="Times New Roman" pitchFamily="18" charset="0"/>
              </a:rPr>
              <a:t>ións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L" sz="2400" dirty="0" err="1" smtClean="0">
                <a:latin typeface="Times New Roman" pitchFamily="18" charset="0"/>
                <a:cs typeface="Times New Roman" pitchFamily="18" charset="0"/>
              </a:rPr>
              <a:t>hidróxeno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(H</a:t>
            </a:r>
            <a:r>
              <a:rPr lang="es-CL" sz="2400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é </a:t>
            </a:r>
            <a:r>
              <a:rPr lang="es-CL" sz="2400" dirty="0" err="1" smtClean="0">
                <a:latin typeface="Times New Roman" pitchFamily="18" charset="0"/>
                <a:cs typeface="Times New Roman" pitchFamily="18" charset="0"/>
              </a:rPr>
              <a:t>maior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que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s-CL" sz="2400" dirty="0" err="1" smtClean="0">
                <a:latin typeface="Times New Roman" pitchFamily="18" charset="0"/>
                <a:cs typeface="Times New Roman" pitchFamily="18" charset="0"/>
              </a:rPr>
              <a:t>ions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hidroxilo (OH</a:t>
            </a:r>
            <a:r>
              <a:rPr lang="es-CL" sz="2400" baseline="30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s-CL" sz="2400" dirty="0" err="1" smtClean="0">
                <a:latin typeface="Times New Roman" pitchFamily="18" charset="0"/>
                <a:cs typeface="Times New Roman" pitchFamily="18" charset="0"/>
              </a:rPr>
              <a:t>dicese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que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s-CL" sz="2400" b="1" dirty="0" smtClean="0">
                <a:latin typeface="Times New Roman" pitchFamily="18" charset="0"/>
                <a:cs typeface="Times New Roman" pitchFamily="18" charset="0"/>
              </a:rPr>
              <a:t>ácida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.   [H</a:t>
            </a:r>
            <a:r>
              <a:rPr lang="es-CL" sz="2400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] &gt; [OH</a:t>
            </a:r>
            <a:r>
              <a:rPr lang="es-CL" sz="2400" baseline="30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].</a:t>
            </a:r>
          </a:p>
          <a:p>
            <a:pPr algn="just" eaLnBrk="1" hangingPunct="1"/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En cambio </a:t>
            </a:r>
            <a:r>
              <a:rPr lang="es-CL" sz="2400" dirty="0" err="1" smtClean="0">
                <a:latin typeface="Times New Roman" pitchFamily="18" charset="0"/>
                <a:cs typeface="Times New Roman" pitchFamily="18" charset="0"/>
              </a:rPr>
              <a:t>chámase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s-CL" sz="2400" b="1" dirty="0" smtClean="0">
                <a:latin typeface="Times New Roman" pitchFamily="18" charset="0"/>
                <a:cs typeface="Times New Roman" pitchFamily="18" charset="0"/>
              </a:rPr>
              <a:t>básica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s-CL" sz="2400" dirty="0" err="1" smtClean="0">
                <a:latin typeface="Times New Roman" pitchFamily="18" charset="0"/>
                <a:cs typeface="Times New Roman" pitchFamily="18" charset="0"/>
              </a:rPr>
              <a:t>ou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s-CL" sz="2400" b="1" dirty="0" smtClean="0">
                <a:latin typeface="Times New Roman" pitchFamily="18" charset="0"/>
                <a:cs typeface="Times New Roman" pitchFamily="18" charset="0"/>
              </a:rPr>
              <a:t>alcalina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 a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disolución  con concentración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s-CL" sz="2400" dirty="0" err="1" smtClean="0">
                <a:latin typeface="Times New Roman" pitchFamily="18" charset="0"/>
                <a:cs typeface="Times New Roman" pitchFamily="18" charset="0"/>
              </a:rPr>
              <a:t>ions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L" sz="2400" dirty="0" err="1" smtClean="0">
                <a:latin typeface="Times New Roman" pitchFamily="18" charset="0"/>
                <a:cs typeface="Times New Roman" pitchFamily="18" charset="0"/>
              </a:rPr>
              <a:t>hidróxeno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 é menor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que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s-CL" sz="2400" dirty="0" err="1" smtClean="0">
                <a:latin typeface="Times New Roman" pitchFamily="18" charset="0"/>
                <a:cs typeface="Times New Roman" pitchFamily="18" charset="0"/>
              </a:rPr>
              <a:t>ions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hidroxilo. [H</a:t>
            </a:r>
            <a:r>
              <a:rPr lang="es-CL" sz="2400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] &lt; [OH</a:t>
            </a:r>
            <a:r>
              <a:rPr lang="es-CL" sz="2400" baseline="30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].</a:t>
            </a:r>
          </a:p>
          <a:p>
            <a:pPr algn="just" eaLnBrk="1" hangingPunct="1"/>
            <a:r>
              <a:rPr lang="es-CL" sz="2400" dirty="0" err="1" smtClean="0">
                <a:latin typeface="Times New Roman" pitchFamily="18" charset="0"/>
                <a:cs typeface="Times New Roman" pitchFamily="18" charset="0"/>
              </a:rPr>
              <a:t>Unha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disolución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é neutra cando a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concentración de </a:t>
            </a:r>
            <a:r>
              <a:rPr lang="es-CL" sz="2400" dirty="0" err="1" smtClean="0">
                <a:latin typeface="Times New Roman" pitchFamily="18" charset="0"/>
                <a:cs typeface="Times New Roman" pitchFamily="18" charset="0"/>
              </a:rPr>
              <a:t>ions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L" sz="2400" dirty="0" err="1" smtClean="0">
                <a:latin typeface="Times New Roman" pitchFamily="18" charset="0"/>
                <a:cs typeface="Times New Roman" pitchFamily="18" charset="0"/>
              </a:rPr>
              <a:t>hidróxeno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 é igual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s-CL" sz="2400" dirty="0" err="1" smtClean="0">
                <a:latin typeface="Times New Roman" pitchFamily="18" charset="0"/>
                <a:cs typeface="Times New Roman" pitchFamily="18" charset="0"/>
              </a:rPr>
              <a:t>ions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hidroxilo.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A agua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pura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é neutra 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porque </a:t>
            </a:r>
            <a:r>
              <a:rPr lang="es-CL" sz="2400" dirty="0" err="1" smtClean="0">
                <a:latin typeface="Times New Roman" pitchFamily="18" charset="0"/>
                <a:cs typeface="Times New Roman" pitchFamily="18" charset="0"/>
              </a:rPr>
              <a:t>nela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 [H</a:t>
            </a:r>
            <a:r>
              <a:rPr lang="es-CL" sz="2400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] = [OH</a:t>
            </a:r>
            <a:r>
              <a:rPr lang="es-CL" sz="2400" baseline="30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].</a:t>
            </a:r>
          </a:p>
        </p:txBody>
      </p:sp>
      <p:pic>
        <p:nvPicPr>
          <p:cNvPr id="19460" name="Imagen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69175" y="0"/>
            <a:ext cx="17748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Imagen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62750" y="5334000"/>
            <a:ext cx="23812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[H</a:t>
            </a:r>
            <a:r>
              <a:rPr lang="es-CL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s-ES" dirty="0" smtClean="0"/>
              <a:t> </a:t>
            </a:r>
            <a:r>
              <a:rPr lang="es-ES" b="1" dirty="0" smtClean="0"/>
              <a:t>= 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[OH</a:t>
            </a:r>
            <a:r>
              <a:rPr lang="es-CL" baseline="30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s-ES" b="1" dirty="0" smtClean="0"/>
              <a:t> </a:t>
            </a:r>
            <a:r>
              <a:rPr lang="es-ES" b="1" dirty="0" smtClean="0"/>
              <a:t>=</a:t>
            </a:r>
            <a:r>
              <a:rPr lang="es-ES" b="1" dirty="0" smtClean="0"/>
              <a:t>10</a:t>
            </a:r>
            <a:r>
              <a:rPr lang="es-ES" b="1" baseline="30000" dirty="0" smtClean="0"/>
              <a:t>-7</a:t>
            </a:r>
            <a:r>
              <a:rPr lang="es-ES" b="1" dirty="0" smtClean="0"/>
              <a:t> mol/litro disolución neutra.</a:t>
            </a:r>
            <a:endParaRPr lang="es-ES" dirty="0" smtClean="0"/>
          </a:p>
          <a:p>
            <a:r>
              <a:rPr lang="es-ES" dirty="0" smtClean="0"/>
              <a:t> </a:t>
            </a:r>
          </a:p>
          <a:p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s-CL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s-ES" dirty="0" smtClean="0"/>
              <a:t> &lt; </a:t>
            </a:r>
            <a:r>
              <a:rPr lang="es-ES" dirty="0" smtClean="0"/>
              <a:t>10</a:t>
            </a:r>
            <a:r>
              <a:rPr lang="es-ES" baseline="30000" dirty="0" smtClean="0"/>
              <a:t>-7        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OH</a:t>
            </a:r>
            <a:r>
              <a:rPr lang="es-CL" baseline="30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s-ES" b="1" dirty="0" smtClean="0"/>
              <a:t>   </a:t>
            </a:r>
            <a:r>
              <a:rPr lang="es-ES" b="1" dirty="0" smtClean="0"/>
              <a:t>&gt; 10</a:t>
            </a:r>
            <a:r>
              <a:rPr lang="es-ES" b="1" baseline="30000" dirty="0" smtClean="0"/>
              <a:t>-7</a:t>
            </a:r>
            <a:r>
              <a:rPr lang="es-ES" b="1" dirty="0" smtClean="0"/>
              <a:t>      </a:t>
            </a:r>
            <a:r>
              <a:rPr lang="es-ES" b="1" dirty="0" smtClean="0"/>
              <a:t>disolución </a:t>
            </a:r>
            <a:r>
              <a:rPr lang="es-ES" b="1" dirty="0" smtClean="0"/>
              <a:t>básica</a:t>
            </a:r>
            <a:endParaRPr lang="es-ES" dirty="0" smtClean="0"/>
          </a:p>
          <a:p>
            <a:r>
              <a:rPr lang="es-ES" b="1" dirty="0" smtClean="0"/>
              <a:t> </a:t>
            </a:r>
            <a:endParaRPr lang="es-ES" dirty="0" smtClean="0"/>
          </a:p>
          <a:p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[H</a:t>
            </a:r>
            <a:r>
              <a:rPr lang="es-CL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s-ES" dirty="0" smtClean="0"/>
              <a:t> &gt;</a:t>
            </a:r>
            <a:r>
              <a:rPr lang="es-ES" dirty="0" smtClean="0"/>
              <a:t> </a:t>
            </a:r>
            <a:r>
              <a:rPr lang="es-ES" dirty="0" smtClean="0"/>
              <a:t>10</a:t>
            </a:r>
            <a:r>
              <a:rPr lang="es-ES" baseline="30000" dirty="0" smtClean="0"/>
              <a:t>-7        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 [OH</a:t>
            </a:r>
            <a:r>
              <a:rPr lang="es-CL" baseline="30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s-ES" b="1" dirty="0" smtClean="0"/>
              <a:t> </a:t>
            </a:r>
            <a:r>
              <a:rPr lang="es-ES" b="1" dirty="0" smtClean="0"/>
              <a:t>&lt;10</a:t>
            </a:r>
            <a:r>
              <a:rPr lang="es-ES" b="1" baseline="30000" dirty="0" smtClean="0"/>
              <a:t>-7</a:t>
            </a:r>
            <a:r>
              <a:rPr lang="es-ES" b="1" dirty="0" smtClean="0"/>
              <a:t> disolución </a:t>
            </a:r>
            <a:r>
              <a:rPr lang="es-ES" b="1" dirty="0" smtClean="0"/>
              <a:t>ácida</a:t>
            </a:r>
            <a:endParaRPr lang="es-ES" dirty="0" smtClean="0"/>
          </a:p>
          <a:p>
            <a:r>
              <a:rPr lang="es-ES" b="1" dirty="0" smtClean="0"/>
              <a:t> 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ítulo 1"/>
          <p:cNvSpPr>
            <a:spLocks noGrp="1"/>
          </p:cNvSpPr>
          <p:nvPr>
            <p:ph type="title"/>
          </p:nvPr>
        </p:nvSpPr>
        <p:spPr>
          <a:xfrm>
            <a:off x="328613" y="223838"/>
            <a:ext cx="8629650" cy="1281112"/>
          </a:xfrm>
        </p:spPr>
        <p:txBody>
          <a:bodyPr>
            <a:normAutofit fontScale="90000"/>
          </a:bodyPr>
          <a:lstStyle/>
          <a:p>
            <a:pPr algn="just" eaLnBrk="1" hangingPunct="1"/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CARACTERÍSTICAS XERAIS DE ÁCIDOS E BASES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287338" y="1385888"/>
          <a:ext cx="8670925" cy="513369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85034"/>
                <a:gridCol w="4385891"/>
              </a:tblGrid>
              <a:tr h="508101">
                <a:tc>
                  <a:txBody>
                    <a:bodyPr/>
                    <a:lstStyle/>
                    <a:p>
                      <a:pPr algn="ctr"/>
                      <a:r>
                        <a:rPr lang="es-CL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ÁCIDOS</a:t>
                      </a:r>
                      <a:endParaRPr lang="es-CL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BASES</a:t>
                      </a:r>
                      <a:endParaRPr lang="es-CL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31" marB="45731"/>
                </a:tc>
              </a:tr>
              <a:tr h="701201">
                <a:tc>
                  <a:txBody>
                    <a:bodyPr/>
                    <a:lstStyle/>
                    <a:p>
                      <a:pPr algn="just"/>
                      <a:r>
                        <a:rPr lang="gl-ES" sz="2000" b="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gl-ES" sz="2000" b="0" baseline="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disolucións concentradas destrúen  os tecidos vivos e a materia orgánica.</a:t>
                      </a:r>
                      <a:endParaRPr lang="gl-ES" sz="2000" b="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31" marB="45731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2000" b="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gl-ES" sz="2000" b="0" baseline="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disolucións concentradas atacan os tecidos vivos e a materia orgánica.</a:t>
                      </a:r>
                      <a:endParaRPr lang="gl-ES" sz="2000" b="0" noProof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2000" b="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31" marB="45731"/>
                </a:tc>
              </a:tr>
              <a:tr h="703353">
                <a:tc>
                  <a:txBody>
                    <a:bodyPr/>
                    <a:lstStyle/>
                    <a:p>
                      <a:pPr algn="just"/>
                      <a:r>
                        <a:rPr lang="gl-ES" sz="200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Disoltos en agua conducen</a:t>
                      </a:r>
                      <a:r>
                        <a:rPr lang="gl-ES" sz="2000" baseline="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electricidade, è dicir, son electrólitos.</a:t>
                      </a:r>
                      <a:endParaRPr lang="gl-ES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31" marB="45731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200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Disoltos en agua conducen</a:t>
                      </a:r>
                      <a:r>
                        <a:rPr lang="gl-ES" sz="2000" baseline="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electricidade, é dicir, son electrólitos.</a:t>
                      </a:r>
                      <a:endParaRPr lang="gl-ES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31" marB="45731"/>
                </a:tc>
              </a:tr>
              <a:tr h="701201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2000" b="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Teñen</a:t>
                      </a:r>
                      <a:r>
                        <a:rPr lang="gl-ES" sz="2000" b="0" baseline="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sabor agrio e p</a:t>
                      </a:r>
                      <a:r>
                        <a:rPr lang="gl-ES" sz="200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roducen sales coas bases.</a:t>
                      </a:r>
                      <a:endParaRPr lang="gl-ES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31" marB="45731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2000" b="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Teñen</a:t>
                      </a:r>
                      <a:r>
                        <a:rPr lang="gl-ES" sz="2000" b="0" baseline="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gl-ES" sz="2000" b="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sabor amargo,</a:t>
                      </a:r>
                      <a:r>
                        <a:rPr lang="gl-ES" sz="2000" b="0" baseline="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gl-ES" sz="2000" b="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</a:t>
                      </a:r>
                      <a:r>
                        <a:rPr lang="gl-ES" sz="2000" b="0" noProof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xabonosas</a:t>
                      </a:r>
                      <a:r>
                        <a:rPr lang="gl-ES" sz="2000" b="0" baseline="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ao tacto ee p</a:t>
                      </a:r>
                      <a:r>
                        <a:rPr lang="gl-ES" sz="2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roducen sales</a:t>
                      </a:r>
                      <a:r>
                        <a:rPr lang="gl-ES" sz="2000" baseline="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cos ácidos </a:t>
                      </a:r>
                      <a:endParaRPr lang="gl-ES" sz="2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31" marB="45731"/>
                </a:tc>
              </a:tr>
              <a:tr h="701201">
                <a:tc>
                  <a:txBody>
                    <a:bodyPr/>
                    <a:lstStyle/>
                    <a:p>
                      <a:pPr algn="just"/>
                      <a:r>
                        <a:rPr lang="gl-ES" sz="200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contacto</a:t>
                      </a:r>
                      <a:r>
                        <a:rPr lang="gl-ES" sz="2000" baseline="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 papel tornasol (indicador de pH) colorease de vermello.</a:t>
                      </a:r>
                      <a:endParaRPr lang="gl-ES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31" marB="45731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200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contacto</a:t>
                      </a:r>
                      <a:r>
                        <a:rPr lang="gl-ES" sz="2000" baseline="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 papel tornasol (indicador de pH)  colorease de azul.</a:t>
                      </a:r>
                      <a:endParaRPr lang="gl-ES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31" marB="45731"/>
                </a:tc>
              </a:tr>
              <a:tr h="1209318">
                <a:tc>
                  <a:txBody>
                    <a:bodyPr/>
                    <a:lstStyle/>
                    <a:p>
                      <a:pPr algn="just"/>
                      <a:r>
                        <a:rPr lang="gl-ES" sz="200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Reacciona cos metais como Zn,</a:t>
                      </a:r>
                      <a:r>
                        <a:rPr lang="gl-ES" sz="2000" baseline="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Mg y Fe, producindo H</a:t>
                      </a:r>
                      <a:r>
                        <a:rPr lang="gl-ES" sz="2000" baseline="-2500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gl-ES" sz="2000" baseline="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2000" b="1" i="1" baseline="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2HCl </a:t>
                      </a:r>
                      <a:r>
                        <a:rPr lang="gl-ES" sz="2000" b="1" i="1" baseline="-2500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(ac) </a:t>
                      </a:r>
                      <a:r>
                        <a:rPr lang="gl-ES" sz="2000" b="1" i="1" baseline="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Mg </a:t>
                      </a:r>
                      <a:r>
                        <a:rPr lang="gl-ES" sz="2000" b="1" i="1" baseline="-2500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(s) </a:t>
                      </a:r>
                      <a:r>
                        <a:rPr lang="gl-ES" sz="2000" b="1" i="1" baseline="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 MgCl</a:t>
                      </a:r>
                      <a:r>
                        <a:rPr lang="gl-ES" sz="2000" b="1" i="1" baseline="-2500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2</a:t>
                      </a:r>
                      <a:r>
                        <a:rPr lang="gl-ES" sz="2000" b="1" i="1" baseline="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gl-ES" sz="2000" b="1" i="1" baseline="-2500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(ac) </a:t>
                      </a:r>
                      <a:r>
                        <a:rPr lang="gl-ES" sz="2000" b="1" i="1" baseline="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+ </a:t>
                      </a:r>
                      <a:r>
                        <a:rPr lang="gl-ES" sz="2000" b="1" i="1" baseline="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gl-ES" sz="2000" b="1" i="1" baseline="-2500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gl-ES" sz="2000" b="1" i="1" baseline="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gl-ES" sz="2000" b="1" i="1" baseline="-25000" noProof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(g) </a:t>
                      </a:r>
                      <a:endParaRPr lang="gl-ES" sz="2000" b="1" i="1" baseline="0" noProof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gl-ES" sz="2000" baseline="-25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31" marB="4573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gl-ES" sz="200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Reaccionan coas graxas</a:t>
                      </a:r>
                      <a:r>
                        <a:rPr lang="gl-ES" sz="2000" baseline="0" noProof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formando xabóns.</a:t>
                      </a:r>
                      <a:endParaRPr lang="gl-ES" sz="2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2" marR="91432" marT="45731" marB="45731"/>
                </a:tc>
              </a:tr>
            </a:tbl>
          </a:graphicData>
        </a:graphic>
      </p:graphicFrame>
      <p:pic>
        <p:nvPicPr>
          <p:cNvPr id="20506" name="Imagen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97825" y="5921375"/>
            <a:ext cx="114617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pH</a:t>
            </a:r>
            <a:endParaRPr lang="gl-ES" dirty="0"/>
          </a:p>
        </p:txBody>
      </p:sp>
      <p:pic>
        <p:nvPicPr>
          <p:cNvPr id="4" name="3 Marcador de contenido" descr="ph_unit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4414" y="1958181"/>
            <a:ext cx="6858048" cy="3810000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gl-ES" dirty="0" smtClean="0">
                <a:solidFill>
                  <a:schemeClr val="tx1"/>
                </a:solidFill>
              </a:rPr>
              <a:t>pH/</a:t>
            </a:r>
            <a:r>
              <a:rPr lang="gl-ES" dirty="0" err="1" smtClean="0">
                <a:solidFill>
                  <a:schemeClr val="tx1"/>
                </a:solidFill>
              </a:rPr>
              <a:t>pOH</a:t>
            </a:r>
            <a:endParaRPr lang="gl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b="1" dirty="0" smtClean="0"/>
              <a:t>  pH =-log 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[H</a:t>
            </a:r>
            <a:r>
              <a:rPr lang="es-CL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s-ES" b="1" dirty="0" smtClean="0"/>
              <a:t>                    </a:t>
            </a:r>
            <a:r>
              <a:rPr lang="es-ES" b="1" dirty="0" smtClean="0"/>
              <a:t>-log 10</a:t>
            </a:r>
            <a:r>
              <a:rPr lang="es-ES" b="1" baseline="30000" dirty="0" smtClean="0"/>
              <a:t>-7</a:t>
            </a:r>
            <a:r>
              <a:rPr lang="es-ES" b="1" dirty="0" smtClean="0"/>
              <a:t>=7                </a:t>
            </a:r>
            <a:endParaRPr lang="es-ES" b="1" dirty="0" smtClean="0"/>
          </a:p>
          <a:p>
            <a:pPr>
              <a:buNone/>
            </a:pPr>
            <a:r>
              <a:rPr lang="es-ES" b="1" dirty="0" smtClean="0"/>
              <a:t> </a:t>
            </a:r>
            <a:r>
              <a:rPr lang="es-ES" dirty="0" err="1" smtClean="0"/>
              <a:t>pOH</a:t>
            </a:r>
            <a:r>
              <a:rPr lang="es-ES" dirty="0" smtClean="0"/>
              <a:t>=-log 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[OH</a:t>
            </a:r>
            <a:r>
              <a:rPr lang="es-CL" baseline="30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s-ES" b="1" dirty="0" smtClean="0"/>
              <a:t> </a:t>
            </a: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[H</a:t>
            </a:r>
            <a:r>
              <a:rPr lang="es-CL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]·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 [OH</a:t>
            </a:r>
            <a:r>
              <a:rPr lang="es-CL" baseline="30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s-ES" b="1" dirty="0" smtClean="0"/>
              <a:t> </a:t>
            </a:r>
            <a:r>
              <a:rPr lang="es-ES" b="1" dirty="0" smtClean="0"/>
              <a:t>=10</a:t>
            </a:r>
            <a:r>
              <a:rPr lang="es-ES" b="1" baseline="30000" dirty="0" smtClean="0"/>
              <a:t>-14            </a:t>
            </a:r>
            <a:r>
              <a:rPr lang="es-ES" b="1" dirty="0" err="1" smtClean="0"/>
              <a:t>pH+pOH</a:t>
            </a:r>
            <a:r>
              <a:rPr lang="es-ES" b="1" dirty="0" smtClean="0"/>
              <a:t>=14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gl-ES" dirty="0" smtClean="0"/>
              <a:t>Indicadores ácido base</a:t>
            </a:r>
            <a:endParaRPr lang="gl-ES" dirty="0"/>
          </a:p>
        </p:txBody>
      </p:sp>
      <p:pic>
        <p:nvPicPr>
          <p:cNvPr id="5" name="4 Marcador de contenido" descr="images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09111" y="2857496"/>
            <a:ext cx="3181851" cy="2928957"/>
          </a:xfrm>
        </p:spPr>
      </p:pic>
      <p:pic>
        <p:nvPicPr>
          <p:cNvPr id="6" name="5 Marcador de contenido" descr="images (1)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3438" y="2468727"/>
            <a:ext cx="3467099" cy="3603479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Cómo clasificarías estas disoluciones?</a:t>
            </a:r>
            <a:endParaRPr lang="gl-ES" dirty="0"/>
          </a:p>
        </p:txBody>
      </p:sp>
      <p:pic>
        <p:nvPicPr>
          <p:cNvPr id="4" name="Marcador de contenido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71488" y="1708150"/>
            <a:ext cx="3702050" cy="3863990"/>
          </a:xfrm>
          <a:prstGeom prst="rect">
            <a:avLst/>
          </a:prstGeom>
          <a:ln>
            <a:solidFill>
              <a:srgbClr val="FAFAFA"/>
            </a:solidFill>
          </a:ln>
        </p:spPr>
      </p:pic>
      <p:pic>
        <p:nvPicPr>
          <p:cNvPr id="6" name="Imagen 4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357818" y="1857364"/>
            <a:ext cx="2686050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ítulo 1"/>
          <p:cNvSpPr>
            <a:spLocks noGrp="1"/>
          </p:cNvSpPr>
          <p:nvPr>
            <p:ph type="title"/>
          </p:nvPr>
        </p:nvSpPr>
        <p:spPr>
          <a:xfrm>
            <a:off x="328613" y="223838"/>
            <a:ext cx="8629650" cy="1281112"/>
          </a:xfrm>
        </p:spPr>
        <p:txBody>
          <a:bodyPr/>
          <a:lstStyle/>
          <a:p>
            <a:pPr algn="ctr" eaLnBrk="1" hangingPunct="1"/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TEORÍAS ÁCIDO BASE</a:t>
            </a:r>
          </a:p>
        </p:txBody>
      </p:sp>
      <p:sp>
        <p:nvSpPr>
          <p:cNvPr id="21507" name="Marcador de contenido 2"/>
          <p:cNvSpPr>
            <a:spLocks noGrp="1"/>
          </p:cNvSpPr>
          <p:nvPr>
            <p:ph idx="1"/>
          </p:nvPr>
        </p:nvSpPr>
        <p:spPr>
          <a:xfrm>
            <a:off x="328613" y="1312863"/>
            <a:ext cx="8629650" cy="5291137"/>
          </a:xfrm>
        </p:spPr>
        <p:txBody>
          <a:bodyPr/>
          <a:lstStyle/>
          <a:p>
            <a:pPr marL="0" indent="0" algn="just" eaLnBrk="1" hangingPunct="1">
              <a:buFont typeface="Wingdings 3" pitchFamily="18" charset="2"/>
              <a:buNone/>
              <a:defRPr/>
            </a:pPr>
            <a:r>
              <a:rPr lang="es-CL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s-C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TEORÍA DE ARRHENIUS (1884)</a:t>
            </a:r>
          </a:p>
          <a:p>
            <a:pPr algn="just" eaLnBrk="1" hangingPunct="1">
              <a:defRPr/>
            </a:pPr>
            <a:r>
              <a:rPr lang="es-C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Estudiaba a </a:t>
            </a:r>
            <a:r>
              <a:rPr lang="es-CL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conductividade</a:t>
            </a:r>
            <a:r>
              <a:rPr lang="es-C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dos electrólitos. Sustancias que en disolución acuosa se disocian nos </a:t>
            </a:r>
            <a:r>
              <a:rPr lang="es-CL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ións</a:t>
            </a:r>
            <a:r>
              <a:rPr lang="es-C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que os forman. </a:t>
            </a:r>
            <a:r>
              <a:rPr lang="es-CL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Estes</a:t>
            </a:r>
            <a:r>
              <a:rPr lang="es-C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L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ións</a:t>
            </a:r>
            <a:r>
              <a:rPr lang="es-C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poden moverse e conducir a </a:t>
            </a:r>
            <a:r>
              <a:rPr lang="es-CL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corrente</a:t>
            </a:r>
            <a:r>
              <a:rPr lang="es-C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eléctrica</a:t>
            </a:r>
          </a:p>
          <a:p>
            <a:pPr marL="0" indent="0" algn="just" eaLnBrk="1" hangingPunct="1">
              <a:buFont typeface="Wingdings 3" pitchFamily="18" charset="2"/>
              <a:buNone/>
              <a:defRPr/>
            </a:pPr>
            <a:endParaRPr lang="es-CL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2900" y="4876800"/>
            <a:ext cx="1181100" cy="1981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582" name="Imagen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34275" y="0"/>
            <a:ext cx="160972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ítulo 1"/>
          <p:cNvSpPr>
            <a:spLocks noGrp="1"/>
          </p:cNvSpPr>
          <p:nvPr>
            <p:ph type="title"/>
          </p:nvPr>
        </p:nvSpPr>
        <p:spPr>
          <a:xfrm>
            <a:off x="328613" y="223838"/>
            <a:ext cx="8629650" cy="1281112"/>
          </a:xfrm>
        </p:spPr>
        <p:txBody>
          <a:bodyPr>
            <a:normAutofit fontScale="90000"/>
          </a:bodyPr>
          <a:lstStyle/>
          <a:p>
            <a:pPr algn="just" eaLnBrk="1" hangingPunct="1"/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ÁCIDOS E BASES  SEGUNDO ARRHENIUS</a:t>
            </a:r>
          </a:p>
        </p:txBody>
      </p:sp>
      <p:graphicFrame>
        <p:nvGraphicFramePr>
          <p:cNvPr id="6" name="Tabla 5"/>
          <p:cNvGraphicFramePr>
            <a:graphicFrameLocks noGrp="1"/>
          </p:cNvGraphicFramePr>
          <p:nvPr/>
        </p:nvGraphicFramePr>
        <p:xfrm>
          <a:off x="290513" y="1504950"/>
          <a:ext cx="8667750" cy="429221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06445"/>
                <a:gridCol w="4261305"/>
              </a:tblGrid>
              <a:tr h="431285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 smtClean="0"/>
                        <a:t>ÁCIDOS</a:t>
                      </a:r>
                      <a:endParaRPr lang="es-CL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 smtClean="0"/>
                        <a:t>BASES</a:t>
                      </a:r>
                      <a:endParaRPr lang="es-CL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18" marB="45718"/>
                </a:tc>
              </a:tr>
              <a:tr h="1010545">
                <a:tc>
                  <a:txBody>
                    <a:bodyPr/>
                    <a:lstStyle/>
                    <a:p>
                      <a:pPr algn="just"/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Electrólitos neutros 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 en disolución acuosa producen </a:t>
                      </a:r>
                      <a:r>
                        <a:rPr lang="es-CL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ions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CL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hidróxeno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(H</a:t>
                      </a:r>
                      <a:r>
                        <a:rPr lang="es-CL" sz="20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lang="es-CL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tamén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chamados </a:t>
                      </a:r>
                      <a:r>
                        <a:rPr lang="es-CL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protons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(H</a:t>
                      </a:r>
                      <a:r>
                        <a:rPr lang="es-CL" sz="20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s-CL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Electrólitos neutros que en disolución acuosa producen iones 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hidroxilo </a:t>
                      </a:r>
                      <a:r>
                        <a:rPr lang="es-CL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hidróxido 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(OH</a:t>
                      </a:r>
                      <a:r>
                        <a:rPr lang="es-CL" sz="20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.</a:t>
                      </a:r>
                      <a:endParaRPr lang="es-CL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18" marB="45718"/>
                </a:tc>
              </a:tr>
              <a:tr h="852989">
                <a:tc>
                  <a:txBody>
                    <a:bodyPr/>
                    <a:lstStyle/>
                    <a:p>
                      <a:pPr algn="just"/>
                      <a:r>
                        <a:rPr lang="es-CL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Ecuación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CL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xeral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algn="just"/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 </a:t>
                      </a:r>
                      <a:r>
                        <a:rPr lang="es-CL" sz="20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(ac) 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 H</a:t>
                      </a:r>
                      <a:r>
                        <a:rPr lang="es-CL" sz="20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+</a:t>
                      </a:r>
                      <a:r>
                        <a:rPr lang="es-CL" sz="20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(ac) 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+ A</a:t>
                      </a:r>
                      <a:r>
                        <a:rPr lang="es-CL" sz="20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- </a:t>
                      </a:r>
                      <a:r>
                        <a:rPr lang="es-CL" sz="20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(ac) </a:t>
                      </a:r>
                    </a:p>
                    <a:p>
                      <a:pPr algn="just"/>
                      <a:endParaRPr lang="es-CL" sz="2000" b="1" i="1" baseline="-25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L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Ecuación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CL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xeral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algn="just"/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M(OH)</a:t>
                      </a:r>
                      <a:r>
                        <a:rPr lang="es-CL" sz="20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CL" sz="20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(ac) 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 M </a:t>
                      </a:r>
                      <a:r>
                        <a:rPr lang="es-CL" sz="20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n+</a:t>
                      </a:r>
                      <a:r>
                        <a:rPr lang="es-CL" sz="20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(ac) 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+ n OH </a:t>
                      </a:r>
                      <a:r>
                        <a:rPr lang="es-CL" sz="20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- </a:t>
                      </a:r>
                      <a:r>
                        <a:rPr lang="es-CL" sz="20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(ac) </a:t>
                      </a:r>
                      <a:endParaRPr lang="es-CL" sz="2000" b="1" i="1" baseline="30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18" marB="45718"/>
                </a:tc>
              </a:tr>
              <a:tr h="1619724">
                <a:tc>
                  <a:txBody>
                    <a:bodyPr/>
                    <a:lstStyle/>
                    <a:p>
                      <a:pPr algn="just"/>
                      <a:r>
                        <a:rPr lang="es-CL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Exemplo</a:t>
                      </a:r>
                      <a:r>
                        <a:rPr lang="es-CL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disociación do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CL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ácido clorhídrico: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HCl </a:t>
                      </a:r>
                      <a:r>
                        <a:rPr lang="es-CL" sz="20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(ac) 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 H</a:t>
                      </a:r>
                      <a:r>
                        <a:rPr lang="es-CL" sz="20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+</a:t>
                      </a:r>
                      <a:r>
                        <a:rPr lang="es-CL" sz="20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(ac) 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+ Cl</a:t>
                      </a:r>
                      <a:r>
                        <a:rPr lang="es-CL" sz="20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- </a:t>
                      </a:r>
                      <a:r>
                        <a:rPr lang="es-CL" sz="20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(ac) </a:t>
                      </a:r>
                      <a:endParaRPr lang="es-CL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Exemplo</a:t>
                      </a:r>
                      <a:r>
                        <a:rPr lang="es-CL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disociación do hidróxido de sodio: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NaOH </a:t>
                      </a:r>
                      <a:r>
                        <a:rPr lang="es-CL" sz="20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(ac) 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 Na </a:t>
                      </a:r>
                      <a:r>
                        <a:rPr lang="es-CL" sz="20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+</a:t>
                      </a:r>
                      <a:r>
                        <a:rPr lang="es-CL" sz="20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(ac) </a:t>
                      </a:r>
                      <a:r>
                        <a:rPr lang="es-CL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+ OH </a:t>
                      </a:r>
                      <a:r>
                        <a:rPr lang="es-CL" sz="20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- </a:t>
                      </a:r>
                      <a:r>
                        <a:rPr lang="es-CL" sz="2000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(ac) 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2000" baseline="-25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2000" b="1" i="1" baseline="-25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2000" b="1" i="1" baseline="30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s-CL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18" marB="45718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gl-ES" dirty="0" smtClean="0"/>
              <a:t>Reacción de neutralización</a:t>
            </a:r>
            <a:endParaRPr lang="gl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dirty="0" err="1" smtClean="0"/>
              <a:t>HCl</a:t>
            </a:r>
            <a:r>
              <a:rPr lang="gl-ES" dirty="0" smtClean="0"/>
              <a:t>(ac)+</a:t>
            </a:r>
            <a:r>
              <a:rPr lang="gl-ES" dirty="0" err="1" smtClean="0"/>
              <a:t>NaOH</a:t>
            </a:r>
            <a:r>
              <a:rPr lang="gl-ES" dirty="0" smtClean="0"/>
              <a:t>(ac)→NaCl(ac)+H</a:t>
            </a:r>
            <a:r>
              <a:rPr lang="gl-ES" sz="2400" dirty="0" smtClean="0"/>
              <a:t>2</a:t>
            </a:r>
            <a:r>
              <a:rPr lang="gl-ES" dirty="0" smtClean="0"/>
              <a:t>O(l)</a:t>
            </a:r>
          </a:p>
          <a:p>
            <a:endParaRPr lang="gl-ES" dirty="0"/>
          </a:p>
          <a:p>
            <a:r>
              <a:rPr lang="gl-ES" sz="2800" dirty="0" smtClean="0">
                <a:solidFill>
                  <a:srgbClr val="FF0000"/>
                </a:solidFill>
              </a:rPr>
              <a:t>H</a:t>
            </a:r>
            <a:r>
              <a:rPr lang="gl-ES" sz="2800" baseline="30000" dirty="0" smtClean="0">
                <a:solidFill>
                  <a:srgbClr val="FF0000"/>
                </a:solidFill>
              </a:rPr>
              <a:t>+ </a:t>
            </a:r>
            <a:r>
              <a:rPr lang="gl-ES" sz="2800" baseline="-25000" dirty="0" smtClean="0"/>
              <a:t>(ac)</a:t>
            </a:r>
            <a:r>
              <a:rPr lang="gl-ES" sz="2800" dirty="0" smtClean="0"/>
              <a:t>+Cl</a:t>
            </a:r>
            <a:r>
              <a:rPr lang="gl-ES" sz="2800" baseline="30000" dirty="0" smtClean="0"/>
              <a:t>-</a:t>
            </a:r>
            <a:r>
              <a:rPr lang="gl-ES" sz="2800" dirty="0" smtClean="0"/>
              <a:t> </a:t>
            </a:r>
            <a:r>
              <a:rPr lang="gl-ES" sz="2800" baseline="-25000" dirty="0" smtClean="0"/>
              <a:t>(ac)</a:t>
            </a:r>
            <a:r>
              <a:rPr lang="gl-ES" sz="2800" dirty="0" smtClean="0"/>
              <a:t>+Na</a:t>
            </a:r>
            <a:r>
              <a:rPr lang="gl-ES" sz="2800" baseline="30000" dirty="0" smtClean="0"/>
              <a:t>+</a:t>
            </a:r>
            <a:r>
              <a:rPr lang="gl-ES" sz="2800" baseline="-25000" dirty="0" smtClean="0"/>
              <a:t>(ac)</a:t>
            </a:r>
            <a:r>
              <a:rPr lang="gl-ES" sz="2800" dirty="0" smtClean="0"/>
              <a:t>+</a:t>
            </a:r>
            <a:r>
              <a:rPr lang="gl-ES" sz="2800" dirty="0" smtClean="0">
                <a:solidFill>
                  <a:srgbClr val="FF0000"/>
                </a:solidFill>
              </a:rPr>
              <a:t>OH</a:t>
            </a:r>
            <a:r>
              <a:rPr lang="gl-ES" sz="2800" baseline="30000" dirty="0" smtClean="0">
                <a:solidFill>
                  <a:srgbClr val="FF0000"/>
                </a:solidFill>
              </a:rPr>
              <a:t>-</a:t>
            </a:r>
            <a:r>
              <a:rPr lang="gl-ES" sz="2800" baseline="-25000" dirty="0" smtClean="0"/>
              <a:t>(ac)</a:t>
            </a:r>
            <a:r>
              <a:rPr lang="gl-ES" sz="2800" dirty="0" smtClean="0"/>
              <a:t>→Na</a:t>
            </a:r>
            <a:r>
              <a:rPr lang="gl-ES" sz="2800" baseline="30000" dirty="0" smtClean="0"/>
              <a:t>+</a:t>
            </a:r>
            <a:r>
              <a:rPr lang="gl-ES" sz="2800" baseline="-25000" dirty="0" smtClean="0"/>
              <a:t>(ac)+</a:t>
            </a:r>
            <a:r>
              <a:rPr lang="gl-ES" sz="2800" dirty="0" smtClean="0"/>
              <a:t>Cl</a:t>
            </a:r>
            <a:r>
              <a:rPr lang="gl-ES" sz="2800" baseline="30000" dirty="0" smtClean="0"/>
              <a:t>-</a:t>
            </a:r>
            <a:r>
              <a:rPr lang="gl-ES" sz="2800" baseline="-25000" dirty="0" smtClean="0"/>
              <a:t>(ac)+</a:t>
            </a:r>
            <a:r>
              <a:rPr lang="gl-ES" sz="2800" dirty="0" smtClean="0">
                <a:solidFill>
                  <a:srgbClr val="FF0000"/>
                </a:solidFill>
              </a:rPr>
              <a:t>H</a:t>
            </a:r>
            <a:r>
              <a:rPr lang="gl-ES" sz="2800" baseline="-25000" dirty="0" smtClean="0">
                <a:solidFill>
                  <a:srgbClr val="FF0000"/>
                </a:solidFill>
              </a:rPr>
              <a:t>2</a:t>
            </a:r>
            <a:r>
              <a:rPr lang="gl-ES" sz="2800" dirty="0" smtClean="0">
                <a:solidFill>
                  <a:srgbClr val="FF0000"/>
                </a:solidFill>
              </a:rPr>
              <a:t>O</a:t>
            </a:r>
            <a:r>
              <a:rPr lang="gl-ES" sz="2800" baseline="-25000" dirty="0" smtClean="0">
                <a:solidFill>
                  <a:srgbClr val="FF0000"/>
                </a:solidFill>
              </a:rPr>
              <a:t>(l) </a:t>
            </a:r>
          </a:p>
          <a:p>
            <a:endParaRPr lang="gl-ES" sz="2800" baseline="-25000" dirty="0">
              <a:solidFill>
                <a:srgbClr val="FF0000"/>
              </a:solidFill>
            </a:endParaRPr>
          </a:p>
          <a:p>
            <a:endParaRPr lang="gl-ES" sz="2800" baseline="-25000" dirty="0" smtClean="0">
              <a:solidFill>
                <a:srgbClr val="FF0000"/>
              </a:solidFill>
            </a:endParaRPr>
          </a:p>
          <a:p>
            <a:r>
              <a:rPr lang="gl-ES" dirty="0" smtClean="0">
                <a:solidFill>
                  <a:srgbClr val="FF0000"/>
                </a:solidFill>
              </a:rPr>
              <a:t>H</a:t>
            </a:r>
            <a:r>
              <a:rPr lang="gl-ES" baseline="30000" dirty="0" smtClean="0">
                <a:solidFill>
                  <a:srgbClr val="FF0000"/>
                </a:solidFill>
              </a:rPr>
              <a:t>+ </a:t>
            </a:r>
            <a:r>
              <a:rPr lang="gl-ES" baseline="-25000" dirty="0" smtClean="0"/>
              <a:t>(ac)</a:t>
            </a:r>
            <a:r>
              <a:rPr lang="gl-ES" dirty="0" smtClean="0"/>
              <a:t>+</a:t>
            </a:r>
            <a:r>
              <a:rPr lang="gl-ES" dirty="0" smtClean="0">
                <a:solidFill>
                  <a:srgbClr val="FF0000"/>
                </a:solidFill>
              </a:rPr>
              <a:t> OH</a:t>
            </a:r>
            <a:r>
              <a:rPr lang="gl-ES" baseline="30000" dirty="0" smtClean="0">
                <a:solidFill>
                  <a:srgbClr val="FF0000"/>
                </a:solidFill>
              </a:rPr>
              <a:t>-</a:t>
            </a:r>
            <a:r>
              <a:rPr lang="gl-ES" baseline="-25000" dirty="0" smtClean="0"/>
              <a:t>(ac)→</a:t>
            </a:r>
            <a:r>
              <a:rPr lang="gl-ES" dirty="0" smtClean="0">
                <a:solidFill>
                  <a:srgbClr val="FF0000"/>
                </a:solidFill>
              </a:rPr>
              <a:t> H</a:t>
            </a:r>
            <a:r>
              <a:rPr lang="gl-ES" baseline="-25000" dirty="0" smtClean="0">
                <a:solidFill>
                  <a:srgbClr val="FF0000"/>
                </a:solidFill>
              </a:rPr>
              <a:t>2</a:t>
            </a:r>
            <a:r>
              <a:rPr lang="gl-ES" dirty="0" smtClean="0">
                <a:solidFill>
                  <a:srgbClr val="FF0000"/>
                </a:solidFill>
              </a:rPr>
              <a:t>O</a:t>
            </a:r>
            <a:r>
              <a:rPr lang="gl-ES" baseline="-25000" dirty="0" smtClean="0">
                <a:solidFill>
                  <a:srgbClr val="FF0000"/>
                </a:solidFill>
              </a:rPr>
              <a:t>(l)</a:t>
            </a:r>
            <a:endParaRPr lang="gl-ES" baseline="30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ítulo 1"/>
          <p:cNvSpPr>
            <a:spLocks noGrp="1"/>
          </p:cNvSpPr>
          <p:nvPr>
            <p:ph type="title"/>
          </p:nvPr>
        </p:nvSpPr>
        <p:spPr>
          <a:xfrm>
            <a:off x="328613" y="223838"/>
            <a:ext cx="8629650" cy="128111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just" eaLnBrk="1" hangingPunct="1"/>
            <a:r>
              <a:rPr lang="es-C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Cales </a:t>
            </a:r>
            <a:r>
              <a:rPr lang="es-CL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foron</a:t>
            </a:r>
            <a:r>
              <a:rPr lang="es-C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as </a:t>
            </a:r>
            <a:r>
              <a:rPr lang="es-CL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complicacións</a:t>
            </a:r>
            <a:r>
              <a:rPr lang="es-C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s-CL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Arrhenius</a:t>
            </a:r>
            <a:r>
              <a:rPr lang="es-CL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4579" name="Marcador de contenido 2"/>
          <p:cNvSpPr>
            <a:spLocks noGrp="1"/>
          </p:cNvSpPr>
          <p:nvPr>
            <p:ph idx="1"/>
          </p:nvPr>
        </p:nvSpPr>
        <p:spPr>
          <a:xfrm>
            <a:off x="328613" y="1365250"/>
            <a:ext cx="8629650" cy="5340350"/>
          </a:xfrm>
        </p:spPr>
        <p:txBody>
          <a:bodyPr/>
          <a:lstStyle/>
          <a:p>
            <a:pPr algn="just" eaLnBrk="1" hangingPunct="1">
              <a:defRPr/>
            </a:pPr>
            <a:r>
              <a:rPr lang="gl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 pode explicar o comportamento de algunhas bases que non teñen o ion hidroxilo (OH</a:t>
            </a:r>
            <a:r>
              <a:rPr lang="gl-E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gl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como NH</a:t>
            </a:r>
            <a:r>
              <a:rPr lang="gl-E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gl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Na</a:t>
            </a:r>
            <a:r>
              <a:rPr lang="gl-E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gl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gl-E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gl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nin de certos ións como o ion bicarbonato (HCO</a:t>
            </a:r>
            <a:r>
              <a:rPr lang="gl-E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gl-E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gl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gl-ES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r>
              <a:rPr lang="gl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Soamente se poden aplicar a disolucións acuosas e omite as reacciones que se producen en fase gasosa.</a:t>
            </a:r>
          </a:p>
          <a:p>
            <a:pPr algn="just" eaLnBrk="1" hangingPunct="1">
              <a:defRPr/>
            </a:pPr>
            <a:r>
              <a:rPr lang="gl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Así debe nacer una nova teoría…</a:t>
            </a:r>
          </a:p>
          <a:p>
            <a:pPr marL="0" indent="0" eaLnBrk="1" hangingPunct="1">
              <a:buFont typeface="Wingdings 3" pitchFamily="18" charset="2"/>
              <a:buNone/>
              <a:defRPr/>
            </a:pPr>
            <a:endParaRPr lang="es-C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CL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TEORÍA DE BRONSTED-LOWRY (1923)</a:t>
            </a:r>
            <a:endParaRPr lang="gl-ES" dirty="0">
              <a:solidFill>
                <a:schemeClr val="tx1"/>
              </a:solidFill>
            </a:endParaRPr>
          </a:p>
        </p:txBody>
      </p:sp>
      <p:sp>
        <p:nvSpPr>
          <p:cNvPr id="25602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 eaLnBrk="1" hangingPunct="1">
              <a:buFont typeface="Wingdings 3" pitchFamily="18" charset="2"/>
              <a:buNone/>
              <a:defRPr/>
            </a:pPr>
            <a:r>
              <a:rPr lang="es-CL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endParaRPr lang="es-CL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r>
              <a:rPr lang="gl-E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1923, </a:t>
            </a:r>
            <a:r>
              <a:rPr lang="gl-ES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Bronsted</a:t>
            </a:r>
            <a:r>
              <a:rPr lang="gl-E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gl-ES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Lowry</a:t>
            </a:r>
            <a:r>
              <a:rPr lang="gl-E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definiron aos ácidos e as bases sobre la transferencia de </a:t>
            </a:r>
            <a:r>
              <a:rPr lang="gl-ES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iones</a:t>
            </a:r>
            <a:r>
              <a:rPr lang="gl-E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gl-ES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hidrógeno</a:t>
            </a:r>
            <a:r>
              <a:rPr lang="gl-E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(H</a:t>
            </a:r>
            <a:r>
              <a:rPr lang="gl-ES" sz="3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gl-E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 eaLnBrk="1" hangingPunct="1">
              <a:defRPr/>
            </a:pPr>
            <a:r>
              <a:rPr lang="gl-E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ácido de </a:t>
            </a:r>
            <a:r>
              <a:rPr lang="gl-ES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Bronsted-Lowry</a:t>
            </a:r>
            <a:r>
              <a:rPr lang="gl-E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é calquera especie que pode </a:t>
            </a:r>
            <a:r>
              <a:rPr lang="gl-ES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donar</a:t>
            </a:r>
            <a:r>
              <a:rPr lang="gl-E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 protón.</a:t>
            </a:r>
          </a:p>
          <a:p>
            <a:pPr algn="just" eaLnBrk="1" hangingPunct="1">
              <a:defRPr/>
            </a:pPr>
            <a:r>
              <a:rPr lang="gl-E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 base de </a:t>
            </a:r>
            <a:r>
              <a:rPr lang="gl-ES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Bronsted-Lowry</a:t>
            </a:r>
            <a:r>
              <a:rPr lang="gl-E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é calquera especie que pode aceptar un protón. Esta definición tamén inclúe a todos os ácidos e bases de </a:t>
            </a:r>
            <a:r>
              <a:rPr lang="gl-ES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Arrhenius</a:t>
            </a:r>
            <a:r>
              <a:rPr lang="gl-E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defRPr/>
            </a:pPr>
            <a:r>
              <a:rPr lang="gl-E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dos principios máis importantes da definición de </a:t>
            </a:r>
            <a:r>
              <a:rPr lang="gl-ES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Bronsted-Lowry</a:t>
            </a:r>
            <a:r>
              <a:rPr lang="gl-E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é o concepto de ácidos e bases conxugados.</a:t>
            </a:r>
            <a:endParaRPr lang="gl-ES" sz="3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 3" pitchFamily="18" charset="2"/>
              <a:buNone/>
              <a:defRPr/>
            </a:pPr>
            <a:endParaRPr lang="es-CL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 3" pitchFamily="18" charset="2"/>
              <a:buNone/>
              <a:defRPr/>
            </a:pPr>
            <a:endParaRPr lang="es-CL" dirty="0" smtClean="0"/>
          </a:p>
          <a:p>
            <a:pPr marL="0" indent="0" eaLnBrk="1" hangingPunct="1">
              <a:buFont typeface="Wingdings 3" pitchFamily="18" charset="2"/>
              <a:buNone/>
              <a:defRPr/>
            </a:pPr>
            <a:endParaRPr lang="es-CL" dirty="0" smtClean="0"/>
          </a:p>
          <a:p>
            <a:pPr marL="0" indent="0" eaLnBrk="1" hangingPunct="1">
              <a:buFont typeface="Wingdings 3" pitchFamily="18" charset="2"/>
              <a:buNone/>
              <a:defRPr/>
            </a:pPr>
            <a:endParaRPr lang="es-CL" dirty="0" smtClean="0"/>
          </a:p>
          <a:p>
            <a:pPr marL="0" indent="0" eaLnBrk="1" hangingPunct="1">
              <a:buFont typeface="Wingdings 3" pitchFamily="18" charset="2"/>
              <a:buNone/>
              <a:defRPr/>
            </a:pPr>
            <a:endParaRPr lang="es-CL" dirty="0" smtClean="0"/>
          </a:p>
          <a:p>
            <a:pPr marL="0" indent="0" eaLnBrk="1" hangingPunct="1">
              <a:buFont typeface="Wingdings 3" pitchFamily="18" charset="2"/>
              <a:buNone/>
              <a:defRPr/>
            </a:pPr>
            <a:r>
              <a:rPr lang="es-CL" dirty="0" smtClean="0"/>
              <a:t> </a:t>
            </a:r>
          </a:p>
        </p:txBody>
      </p:sp>
      <p:pic>
        <p:nvPicPr>
          <p:cNvPr id="28675" name="Imagen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04000" y="5321300"/>
            <a:ext cx="2540000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884</Words>
  <Application>Microsoft Office PowerPoint</Application>
  <PresentationFormat>Presentación en pantalla (4:3)</PresentationFormat>
  <Paragraphs>127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ÁCIDOS e BASES</vt:lpstr>
      <vt:lpstr>CARACTERÍSTICAS XERAIS DE ÁCIDOS E BASES</vt:lpstr>
      <vt:lpstr>Indicadores ácido base</vt:lpstr>
      <vt:lpstr>Cómo clasificarías estas disoluciones?</vt:lpstr>
      <vt:lpstr>TEORÍAS ÁCIDO BASE</vt:lpstr>
      <vt:lpstr>ÁCIDOS E BASES  SEGUNDO ARRHENIUS</vt:lpstr>
      <vt:lpstr>Reacción de neutralización</vt:lpstr>
      <vt:lpstr>Cales foron as complicacións de Arrhenius?</vt:lpstr>
      <vt:lpstr>TEORÍA DE BRONSTED-LOWRY (1923)</vt:lpstr>
      <vt:lpstr>Diapositiva 10</vt:lpstr>
      <vt:lpstr>ÁCIDOS E BASES CONXUGADOS</vt:lpstr>
      <vt:lpstr>Diapositiva 12</vt:lpstr>
      <vt:lpstr>Sustancias anfóteras</vt:lpstr>
      <vt:lpstr>Exercicios:</vt:lpstr>
      <vt:lpstr>Reaccións de transferencia de protóns</vt:lpstr>
      <vt:lpstr>Equilibrios ácido base</vt:lpstr>
      <vt:lpstr>PRODUTO IÓNICO DA AUGA. </vt:lpstr>
      <vt:lpstr>ÁCIDOS e BASES</vt:lpstr>
      <vt:lpstr>Diapositiva 19</vt:lpstr>
      <vt:lpstr>pH</vt:lpstr>
      <vt:lpstr>pH/pOH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ÁCIDOS e BASES</dc:title>
  <dc:creator>Neno Burns</dc:creator>
  <cp:lastModifiedBy>Neno Burns</cp:lastModifiedBy>
  <cp:revision>18</cp:revision>
  <dcterms:created xsi:type="dcterms:W3CDTF">2019-02-12T15:54:36Z</dcterms:created>
  <dcterms:modified xsi:type="dcterms:W3CDTF">2019-02-12T18:24:51Z</dcterms:modified>
</cp:coreProperties>
</file>