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7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5" r:id="rId18"/>
    <p:sldId id="274" r:id="rId19"/>
    <p:sldId id="273" r:id="rId2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F18603-FD0E-445F-8F61-966D5598FA26}" type="datetimeFigureOut">
              <a:rPr lang="es-ES" smtClean="0"/>
              <a:pPr/>
              <a:t>17/01/2018</a:t>
            </a:fld>
            <a:endParaRPr lang="gl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gl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gl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gl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2A879-9E0D-4498-AC5D-6EC69BB37E99}" type="slidenum">
              <a:rPr lang="gl-ES" smtClean="0"/>
              <a:pPr/>
              <a:t>‹Nº›</a:t>
            </a:fld>
            <a:endParaRPr lang="gl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gl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A2A879-9E0D-4498-AC5D-6EC69BB37E99}" type="slidenum">
              <a:rPr lang="gl-ES" smtClean="0"/>
              <a:pPr/>
              <a:t>7</a:t>
            </a:fld>
            <a:endParaRPr lang="gl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ítulo y 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sz="quarter"/>
          </p:nvPr>
        </p:nvSpPr>
        <p:spPr>
          <a:xfrm>
            <a:off x="914400" y="277813"/>
            <a:ext cx="77724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9144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876800" y="1600200"/>
            <a:ext cx="3810000" cy="21891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3"/>
          </p:nvPr>
        </p:nvSpPr>
        <p:spPr>
          <a:xfrm>
            <a:off x="9144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876800" y="3941763"/>
            <a:ext cx="3810000" cy="218916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914400" y="6251575"/>
            <a:ext cx="1981200" cy="457200"/>
          </a:xfrm>
        </p:spPr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29718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Prof. S. Casas-Cordero E.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5CD381B-F716-40AB-BCC6-6566230BBEC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  <p:transition>
    <p:randomBar/>
    <p:sndAc>
      <p:stSnd>
        <p:snd r:embed="rId1" name="sonido1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s-ES_tradnl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26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8B0742C-E3B0-41FF-93F8-FE2DEE304973}" type="datetimeFigureOut">
              <a:rPr lang="es-ES" smtClean="0"/>
              <a:pPr/>
              <a:t>17/01/2018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Elipse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1833740-8023-4336-8D66-F0BBACEA7E9A}" type="slidenum">
              <a:rPr lang="es-ES_tradnl" smtClean="0"/>
              <a:pPr/>
              <a:t>‹Nº›</a:t>
            </a:fld>
            <a:endParaRPr lang="es-ES_tradnl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5" Type="http://schemas.openxmlformats.org/officeDocument/2006/relationships/oleObject" Target="../embeddings/oleObject6.bin"/><Relationship Id="rId4" Type="http://schemas.openxmlformats.org/officeDocument/2006/relationships/oleObject" Target="../embeddings/oleObject5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 idx="4294967295"/>
          </p:nvPr>
        </p:nvSpPr>
        <p:spPr>
          <a:xfrm>
            <a:off x="0" y="776288"/>
            <a:ext cx="7929563" cy="3295650"/>
          </a:xfrm>
        </p:spPr>
        <p:txBody>
          <a:bodyPr>
            <a:normAutofit/>
          </a:bodyPr>
          <a:lstStyle/>
          <a:p>
            <a:r>
              <a:rPr lang="gl-ES" sz="5400" dirty="0" smtClean="0">
                <a:solidFill>
                  <a:schemeClr val="tx1"/>
                </a:solidFill>
                <a:latin typeface="Arial" charset="0"/>
              </a:rPr>
              <a:t>Reaccións R</a:t>
            </a:r>
            <a:r>
              <a:rPr lang="es-ES" sz="5400" dirty="0" err="1" smtClean="0">
                <a:solidFill>
                  <a:schemeClr val="tx1"/>
                </a:solidFill>
                <a:latin typeface="Arial" charset="0"/>
              </a:rPr>
              <a:t>eversibles</a:t>
            </a:r>
            <a:r>
              <a:rPr lang="es-ES" sz="5400" dirty="0">
                <a:solidFill>
                  <a:schemeClr val="tx1"/>
                </a:solidFill>
                <a:latin typeface="Arial" charset="0"/>
              </a:rPr>
              <a:t/>
            </a:r>
            <a:br>
              <a:rPr lang="es-ES" sz="5400" dirty="0">
                <a:solidFill>
                  <a:schemeClr val="tx1"/>
                </a:solidFill>
                <a:latin typeface="Arial" charset="0"/>
              </a:rPr>
            </a:br>
            <a:r>
              <a:rPr lang="es-ES" sz="5400" dirty="0">
                <a:solidFill>
                  <a:schemeClr val="tx1"/>
                </a:solidFill>
                <a:latin typeface="Arial" charset="0"/>
              </a:rPr>
              <a:t>Equilibrio químico</a:t>
            </a:r>
            <a:endParaRPr lang="es-ES_tradnl" sz="5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14290"/>
            <a:ext cx="6774922" cy="4572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AutoShape 2" descr="Equilibrio homogéneo se aplica a las reacciones en las que todas las&#10;especies reaccionantes se encuentran en la misma fase..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gl-ES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Tipos de equilibrio</a:t>
            </a:r>
            <a:endParaRPr lang="gl-ES" dirty="0"/>
          </a:p>
        </p:txBody>
      </p:sp>
      <p:pic>
        <p:nvPicPr>
          <p:cNvPr id="6" name="5 Marcador de contenido" descr="equilibrio-qumico-power-point-qumica-6-638.jpg"/>
          <p:cNvPicPr>
            <a:picLocks noGrp="1" noChangeAspect="1"/>
          </p:cNvPicPr>
          <p:nvPr>
            <p:ph sz="quarter" idx="1"/>
          </p:nvPr>
        </p:nvPicPr>
        <p:blipFill>
          <a:blip r:embed="rId2"/>
          <a:stretch>
            <a:fillRect/>
          </a:stretch>
        </p:blipFill>
        <p:spPr>
          <a:xfrm>
            <a:off x="1515269" y="1531937"/>
            <a:ext cx="6076950" cy="4562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Tipos de equilibrio</a:t>
            </a:r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gl-ES" dirty="0" smtClean="0"/>
              <a:t>Molecular:as substancias que interveñen son moléculas</a:t>
            </a:r>
            <a:endParaRPr lang="gl-ES" dirty="0"/>
          </a:p>
        </p:txBody>
      </p:sp>
      <p:sp>
        <p:nvSpPr>
          <p:cNvPr id="6" name="5 Rectángulo"/>
          <p:cNvSpPr/>
          <p:nvPr/>
        </p:nvSpPr>
        <p:spPr>
          <a:xfrm>
            <a:off x="642910" y="3000372"/>
            <a:ext cx="315342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 dirty="0" smtClean="0">
                <a:solidFill>
                  <a:schemeClr val="hlink"/>
                </a:solidFill>
              </a:rPr>
              <a:t>N</a:t>
            </a:r>
            <a:r>
              <a:rPr lang="es-ES" b="1" baseline="-25000" dirty="0" smtClean="0">
                <a:solidFill>
                  <a:schemeClr val="hlink"/>
                </a:solidFill>
              </a:rPr>
              <a:t>2(g)</a:t>
            </a:r>
            <a:r>
              <a:rPr lang="es-ES" b="1" dirty="0" smtClean="0">
                <a:solidFill>
                  <a:schemeClr val="hlink"/>
                </a:solidFill>
              </a:rPr>
              <a:t> </a:t>
            </a:r>
            <a:r>
              <a:rPr lang="es-ES" b="1" dirty="0" smtClean="0"/>
              <a:t>+</a:t>
            </a:r>
            <a:r>
              <a:rPr lang="es-ES" b="1" dirty="0" smtClean="0">
                <a:solidFill>
                  <a:schemeClr val="hlink"/>
                </a:solidFill>
              </a:rPr>
              <a:t> 3 H</a:t>
            </a:r>
            <a:r>
              <a:rPr lang="es-ES" b="1" baseline="-25000" dirty="0" smtClean="0">
                <a:solidFill>
                  <a:schemeClr val="hlink"/>
                </a:solidFill>
              </a:rPr>
              <a:t>2 (g)</a:t>
            </a:r>
            <a:r>
              <a:rPr lang="es-ES" b="1" dirty="0" smtClean="0">
                <a:solidFill>
                  <a:schemeClr val="hlink"/>
                </a:solidFill>
                <a:cs typeface="Arial" charset="0"/>
              </a:rPr>
              <a:t>  </a:t>
            </a:r>
            <a:r>
              <a:rPr lang="es-ES" b="1" dirty="0" smtClean="0">
                <a:cs typeface="Arial" charset="0"/>
              </a:rPr>
              <a:t>↔</a:t>
            </a:r>
            <a:r>
              <a:rPr lang="es-ES" b="1" dirty="0" smtClean="0">
                <a:solidFill>
                  <a:schemeClr val="hlink"/>
                </a:solidFill>
                <a:cs typeface="Arial" charset="0"/>
              </a:rPr>
              <a:t>  2 </a:t>
            </a:r>
            <a:r>
              <a:rPr lang="es-ES" b="1" dirty="0" smtClean="0">
                <a:solidFill>
                  <a:schemeClr val="hlink"/>
                </a:solidFill>
              </a:rPr>
              <a:t>NH</a:t>
            </a:r>
            <a:r>
              <a:rPr lang="es-ES" b="1" baseline="-25000" dirty="0" smtClean="0">
                <a:solidFill>
                  <a:schemeClr val="hlink"/>
                </a:solidFill>
              </a:rPr>
              <a:t>3(g)</a:t>
            </a:r>
            <a:endParaRPr lang="es-ES" b="1" baseline="-25000" dirty="0">
              <a:solidFill>
                <a:schemeClr val="hlink"/>
              </a:solidFill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571472" y="4000504"/>
            <a:ext cx="807249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gl-ES" sz="2800" dirty="0" smtClean="0"/>
              <a:t>Iónico :as substancias que interveñen son ións.</a:t>
            </a:r>
          </a:p>
          <a:p>
            <a:endParaRPr lang="gl-ES" sz="2800" dirty="0" smtClean="0"/>
          </a:p>
          <a:p>
            <a:r>
              <a:rPr lang="es-MX" sz="2000" b="1" dirty="0" smtClean="0">
                <a:solidFill>
                  <a:srgbClr val="00B0F0"/>
                </a:solidFill>
              </a:rPr>
              <a:t>H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3</a:t>
            </a:r>
            <a:r>
              <a:rPr lang="es-MX" sz="2000" b="1" dirty="0" smtClean="0">
                <a:solidFill>
                  <a:srgbClr val="00B0F0"/>
                </a:solidFill>
              </a:rPr>
              <a:t>COOH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(l)</a:t>
            </a:r>
            <a:r>
              <a:rPr lang="es-MX" sz="2000" b="1" dirty="0" smtClean="0">
                <a:solidFill>
                  <a:srgbClr val="00B0F0"/>
                </a:solidFill>
              </a:rPr>
              <a:t>    +   H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2</a:t>
            </a:r>
            <a:r>
              <a:rPr lang="es-MX" sz="2000" b="1" dirty="0" smtClean="0">
                <a:solidFill>
                  <a:srgbClr val="00B0F0"/>
                </a:solidFill>
              </a:rPr>
              <a:t>O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(l)  </a:t>
            </a:r>
            <a:r>
              <a:rPr lang="es-MX" sz="2000" b="1" dirty="0" smtClean="0">
                <a:solidFill>
                  <a:srgbClr val="00B0F0"/>
                </a:solidFill>
              </a:rPr>
              <a:t>    </a:t>
            </a:r>
            <a:r>
              <a:rPr lang="es-MX" sz="2000" b="1" dirty="0" smtClean="0">
                <a:solidFill>
                  <a:srgbClr val="00B0F0"/>
                </a:solidFill>
                <a:sym typeface="Symbol"/>
              </a:rPr>
              <a:t></a:t>
            </a:r>
            <a:r>
              <a:rPr lang="es-MX" sz="2000" b="1" dirty="0" smtClean="0">
                <a:solidFill>
                  <a:srgbClr val="00B0F0"/>
                </a:solidFill>
              </a:rPr>
              <a:t>    CH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3</a:t>
            </a:r>
            <a:r>
              <a:rPr lang="es-MX" sz="2000" b="1" dirty="0" smtClean="0">
                <a:solidFill>
                  <a:srgbClr val="00B0F0"/>
                </a:solidFill>
              </a:rPr>
              <a:t>COO</a:t>
            </a:r>
            <a:r>
              <a:rPr lang="es-MX" sz="2000" b="1" baseline="30000" dirty="0" smtClean="0">
                <a:solidFill>
                  <a:srgbClr val="00B0F0"/>
                </a:solidFill>
              </a:rPr>
              <a:t>-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(</a:t>
            </a:r>
            <a:r>
              <a:rPr lang="es-MX" sz="2000" b="1" baseline="-25000" dirty="0" err="1" smtClean="0">
                <a:solidFill>
                  <a:srgbClr val="00B0F0"/>
                </a:solidFill>
              </a:rPr>
              <a:t>aq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)</a:t>
            </a:r>
            <a:r>
              <a:rPr lang="es-MX" sz="2000" b="1" dirty="0" smtClean="0">
                <a:solidFill>
                  <a:srgbClr val="00B0F0"/>
                </a:solidFill>
              </a:rPr>
              <a:t>    +    H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3</a:t>
            </a:r>
            <a:r>
              <a:rPr lang="es-MX" sz="2000" b="1" dirty="0" smtClean="0">
                <a:solidFill>
                  <a:srgbClr val="00B0F0"/>
                </a:solidFill>
              </a:rPr>
              <a:t>O</a:t>
            </a:r>
            <a:r>
              <a:rPr lang="es-MX" sz="2000" b="1" baseline="30000" dirty="0" smtClean="0">
                <a:solidFill>
                  <a:srgbClr val="00B0F0"/>
                </a:solidFill>
              </a:rPr>
              <a:t>+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(</a:t>
            </a:r>
            <a:r>
              <a:rPr lang="es-MX" sz="2000" b="1" baseline="-25000" dirty="0" err="1" smtClean="0">
                <a:solidFill>
                  <a:srgbClr val="00B0F0"/>
                </a:solidFill>
              </a:rPr>
              <a:t>aq</a:t>
            </a:r>
            <a:r>
              <a:rPr lang="es-MX" sz="2000" b="1" baseline="-25000" dirty="0" smtClean="0">
                <a:solidFill>
                  <a:srgbClr val="00B0F0"/>
                </a:solidFill>
              </a:rPr>
              <a:t>)</a:t>
            </a:r>
            <a:endParaRPr lang="es-ES" sz="2000" b="1" dirty="0" smtClean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LEI DE ACCIÓN DE MASAS</a:t>
            </a:r>
            <a:endParaRPr lang="gl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es-ES" b="1" dirty="0" smtClean="0">
                <a:solidFill>
                  <a:srgbClr val="663300"/>
                </a:solidFill>
              </a:rPr>
              <a:t>Peter </a:t>
            </a:r>
            <a:r>
              <a:rPr lang="es-ES" b="1" dirty="0" err="1" smtClean="0">
                <a:solidFill>
                  <a:srgbClr val="663300"/>
                </a:solidFill>
              </a:rPr>
              <a:t>Waage</a:t>
            </a:r>
            <a:r>
              <a:rPr lang="es-ES" dirty="0" smtClean="0">
                <a:solidFill>
                  <a:srgbClr val="663300"/>
                </a:solidFill>
              </a:rPr>
              <a:t> (28 de </a:t>
            </a:r>
            <a:r>
              <a:rPr lang="es-ES" dirty="0" err="1" smtClean="0">
                <a:solidFill>
                  <a:srgbClr val="663300"/>
                </a:solidFill>
              </a:rPr>
              <a:t>Xuño</a:t>
            </a:r>
            <a:r>
              <a:rPr lang="es-ES" dirty="0" smtClean="0">
                <a:solidFill>
                  <a:srgbClr val="663300"/>
                </a:solidFill>
              </a:rPr>
              <a:t>  de 1833,– 13 de </a:t>
            </a:r>
            <a:r>
              <a:rPr lang="es-ES" dirty="0" err="1" smtClean="0">
                <a:solidFill>
                  <a:srgbClr val="663300"/>
                </a:solidFill>
              </a:rPr>
              <a:t>xaneiro</a:t>
            </a:r>
            <a:r>
              <a:rPr lang="es-ES" dirty="0" smtClean="0">
                <a:solidFill>
                  <a:srgbClr val="663300"/>
                </a:solidFill>
              </a:rPr>
              <a:t> de 1900) </a:t>
            </a:r>
            <a:r>
              <a:rPr lang="es-ES" dirty="0" err="1" smtClean="0">
                <a:solidFill>
                  <a:srgbClr val="663300"/>
                </a:solidFill>
              </a:rPr>
              <a:t>foi</a:t>
            </a:r>
            <a:r>
              <a:rPr lang="es-ES" dirty="0" smtClean="0">
                <a:solidFill>
                  <a:srgbClr val="663300"/>
                </a:solidFill>
              </a:rPr>
              <a:t> un químico    profesor da </a:t>
            </a:r>
            <a:r>
              <a:rPr lang="es-ES" dirty="0" err="1" smtClean="0">
                <a:solidFill>
                  <a:srgbClr val="663300"/>
                </a:solidFill>
              </a:rPr>
              <a:t>Universidade</a:t>
            </a:r>
            <a:r>
              <a:rPr lang="es-ES" dirty="0" smtClean="0">
                <a:solidFill>
                  <a:srgbClr val="663300"/>
                </a:solidFill>
              </a:rPr>
              <a:t> de Oslo. </a:t>
            </a:r>
            <a:r>
              <a:rPr lang="es-ES" dirty="0" err="1" smtClean="0">
                <a:solidFill>
                  <a:srgbClr val="663300"/>
                </a:solidFill>
              </a:rPr>
              <a:t>Xunto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ao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dirty="0" err="1" smtClean="0">
                <a:solidFill>
                  <a:srgbClr val="663300"/>
                </a:solidFill>
              </a:rPr>
              <a:t>seu</a:t>
            </a:r>
            <a:r>
              <a:rPr lang="es-ES" dirty="0" smtClean="0">
                <a:solidFill>
                  <a:srgbClr val="663300"/>
                </a:solidFill>
              </a:rPr>
              <a:t> amigo, o </a:t>
            </a:r>
            <a:r>
              <a:rPr lang="es-ES" dirty="0" err="1" smtClean="0">
                <a:solidFill>
                  <a:srgbClr val="663300"/>
                </a:solidFill>
              </a:rPr>
              <a:t>tamén</a:t>
            </a:r>
            <a:r>
              <a:rPr lang="es-ES" dirty="0" smtClean="0">
                <a:solidFill>
                  <a:srgbClr val="663300"/>
                </a:solidFill>
              </a:rPr>
              <a:t> químico e matemático </a:t>
            </a:r>
            <a:r>
              <a:rPr lang="es-ES" dirty="0" err="1" smtClean="0">
                <a:solidFill>
                  <a:srgbClr val="663300"/>
                </a:solidFill>
              </a:rPr>
              <a:t>Maximiliam</a:t>
            </a:r>
            <a:r>
              <a:rPr lang="es-ES" dirty="0" smtClean="0">
                <a:solidFill>
                  <a:srgbClr val="663300"/>
                </a:solidFill>
              </a:rPr>
              <a:t> </a:t>
            </a:r>
            <a:r>
              <a:rPr lang="es-ES" b="1" dirty="0" err="1" smtClean="0">
                <a:solidFill>
                  <a:srgbClr val="663300"/>
                </a:solidFill>
              </a:rPr>
              <a:t>Guldberg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enunciaron e</a:t>
            </a:r>
            <a:r>
              <a:rPr lang="es-ES" b="1" dirty="0" smtClean="0">
                <a:solidFill>
                  <a:srgbClr val="663300"/>
                </a:solidFill>
              </a:rPr>
              <a:t> </a:t>
            </a:r>
            <a:r>
              <a:rPr lang="es-ES" dirty="0" smtClean="0">
                <a:solidFill>
                  <a:srgbClr val="663300"/>
                </a:solidFill>
              </a:rPr>
              <a:t>comprobaron  a </a:t>
            </a:r>
            <a:r>
              <a:rPr lang="es-ES" b="1" dirty="0" err="1" smtClean="0">
                <a:solidFill>
                  <a:srgbClr val="663300"/>
                </a:solidFill>
              </a:rPr>
              <a:t>lei</a:t>
            </a:r>
            <a:r>
              <a:rPr lang="es-ES" b="1" dirty="0" smtClean="0">
                <a:solidFill>
                  <a:srgbClr val="663300"/>
                </a:solidFill>
              </a:rPr>
              <a:t> de acción de masas </a:t>
            </a:r>
            <a:r>
              <a:rPr lang="es-ES" dirty="0" smtClean="0">
                <a:solidFill>
                  <a:srgbClr val="663300"/>
                </a:solidFill>
              </a:rPr>
              <a:t>para </a:t>
            </a:r>
            <a:r>
              <a:rPr lang="es-ES" dirty="0" err="1" smtClean="0">
                <a:solidFill>
                  <a:srgbClr val="663300"/>
                </a:solidFill>
              </a:rPr>
              <a:t>unha</a:t>
            </a:r>
            <a:r>
              <a:rPr lang="es-ES" dirty="0" smtClean="0">
                <a:solidFill>
                  <a:srgbClr val="663300"/>
                </a:solidFill>
              </a:rPr>
              <a:t> reacción  química reversible en equilibrio entre los años 1864 y 1879.</a:t>
            </a:r>
            <a:r>
              <a:rPr lang="es-ES" dirty="0" smtClean="0">
                <a:solidFill>
                  <a:schemeClr val="hlink"/>
                </a:solidFill>
              </a:rPr>
              <a:t> </a:t>
            </a:r>
          </a:p>
          <a:p>
            <a:endParaRPr lang="gl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s-ES" i="1" dirty="0" smtClean="0"/>
              <a:t>Para </a:t>
            </a:r>
            <a:r>
              <a:rPr lang="es-ES" i="1" dirty="0" err="1" smtClean="0"/>
              <a:t>calquera</a:t>
            </a:r>
            <a:r>
              <a:rPr lang="es-ES" i="1" dirty="0" smtClean="0"/>
              <a:t> reacción reversible ,en equilibrio químico, a </a:t>
            </a:r>
            <a:r>
              <a:rPr lang="es-ES" i="1" dirty="0" err="1" smtClean="0"/>
              <a:t>unha</a:t>
            </a:r>
            <a:r>
              <a:rPr lang="es-ES" i="1" dirty="0" smtClean="0"/>
              <a:t> temperatura dada, </a:t>
            </a:r>
            <a:r>
              <a:rPr lang="es-ES" i="1" dirty="0" err="1" smtClean="0"/>
              <a:t>cúmprese</a:t>
            </a:r>
            <a:r>
              <a:rPr lang="es-ES" i="1" dirty="0" smtClean="0"/>
              <a:t> que 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molares dos </a:t>
            </a:r>
            <a:r>
              <a:rPr lang="es-ES" i="1" dirty="0" err="1" smtClean="0"/>
              <a:t>produtos</a:t>
            </a:r>
            <a:r>
              <a:rPr lang="es-ES" i="1" dirty="0" smtClean="0"/>
              <a:t> ,elevadas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 respectivos coeficientes </a:t>
            </a:r>
            <a:r>
              <a:rPr lang="es-ES" i="1" dirty="0" err="1" smtClean="0"/>
              <a:t>estequiométricos</a:t>
            </a:r>
            <a:r>
              <a:rPr lang="es-ES" i="1" dirty="0" smtClean="0"/>
              <a:t>, dividido polo </a:t>
            </a:r>
            <a:r>
              <a:rPr lang="es-ES" i="1" dirty="0" err="1" smtClean="0"/>
              <a:t>produto</a:t>
            </a:r>
            <a:r>
              <a:rPr lang="es-ES" i="1" dirty="0" smtClean="0"/>
              <a:t> das </a:t>
            </a:r>
            <a:r>
              <a:rPr lang="es-ES" i="1" dirty="0" err="1" smtClean="0"/>
              <a:t>concentracións</a:t>
            </a:r>
            <a:r>
              <a:rPr lang="es-ES" i="1" dirty="0" smtClean="0"/>
              <a:t> dos reactivos, elevadas </a:t>
            </a:r>
            <a:r>
              <a:rPr lang="es-ES" i="1" dirty="0" err="1" smtClean="0"/>
              <a:t>aos</a:t>
            </a:r>
            <a:r>
              <a:rPr lang="es-ES" i="1" dirty="0" smtClean="0"/>
              <a:t> </a:t>
            </a:r>
            <a:r>
              <a:rPr lang="es-ES" i="1" dirty="0" err="1" smtClean="0"/>
              <a:t>seus</a:t>
            </a:r>
            <a:r>
              <a:rPr lang="es-ES" i="1" dirty="0" smtClean="0"/>
              <a:t> respectivos coeficientes </a:t>
            </a:r>
            <a:r>
              <a:rPr lang="es-ES" i="1" dirty="0" err="1" smtClean="0"/>
              <a:t>estequimétricos</a:t>
            </a:r>
            <a:r>
              <a:rPr lang="es-ES" i="1" dirty="0" smtClean="0"/>
              <a:t>, é </a:t>
            </a:r>
            <a:r>
              <a:rPr lang="es-ES" i="1" dirty="0" err="1" smtClean="0"/>
              <a:t>unha</a:t>
            </a:r>
            <a:r>
              <a:rPr lang="es-ES" i="1" dirty="0" smtClean="0"/>
              <a:t> constante denominada constante de equilibrio.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LEI DE ACCIÓN DE </a:t>
            </a:r>
            <a:r>
              <a:rPr lang="gl-ES" dirty="0" smtClean="0"/>
              <a:t>MASAS</a:t>
            </a:r>
            <a:endParaRPr lang="gl-ES" dirty="0"/>
          </a:p>
        </p:txBody>
      </p:sp>
      <p:sp>
        <p:nvSpPr>
          <p:cNvPr id="8" name="7 Marcador de texto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gl-ES" sz="2800" dirty="0" smtClean="0"/>
              <a:t>Constante de equilibrio referida as concentracións molares </a:t>
            </a:r>
            <a:r>
              <a:rPr lang="gl-ES" sz="2800" dirty="0" err="1" smtClean="0"/>
              <a:t>Kc</a:t>
            </a:r>
            <a:endParaRPr lang="gl-ES" sz="2800" dirty="0" smtClean="0"/>
          </a:p>
          <a:p>
            <a:pPr>
              <a:lnSpc>
                <a:spcPct val="90000"/>
              </a:lnSpc>
              <a:spcAft>
                <a:spcPct val="30000"/>
              </a:spcAft>
            </a:pPr>
            <a:r>
              <a:rPr lang="gl-ES" sz="2800" dirty="0" smtClean="0"/>
              <a:t>Nunha</a:t>
            </a:r>
            <a:r>
              <a:rPr lang="es-ES_tradnl" sz="2800" dirty="0" smtClean="0"/>
              <a:t> reacción </a:t>
            </a:r>
            <a:r>
              <a:rPr lang="gl-ES" sz="2800" dirty="0" smtClean="0"/>
              <a:t>calquera</a:t>
            </a:r>
            <a:r>
              <a:rPr lang="es-ES_tradnl" sz="2800" dirty="0" smtClean="0"/>
              <a:t>: </a:t>
            </a:r>
            <a:br>
              <a:rPr lang="es-ES_tradnl" sz="2800" dirty="0" smtClean="0"/>
            </a:br>
            <a:r>
              <a:rPr lang="es-ES_tradnl" sz="2800" dirty="0" smtClean="0"/>
              <a:t> a </a:t>
            </a:r>
            <a:r>
              <a:rPr lang="es-ES_tradnl" sz="2800" dirty="0" err="1" smtClean="0"/>
              <a:t>A</a:t>
            </a:r>
            <a:r>
              <a:rPr lang="es-ES_tradnl" sz="2800" dirty="0" smtClean="0"/>
              <a:t> + b </a:t>
            </a:r>
            <a:r>
              <a:rPr lang="es-ES_tradnl" sz="2800" dirty="0" err="1" smtClean="0"/>
              <a:t>B</a:t>
            </a:r>
            <a:r>
              <a:rPr lang="es-ES_tradnl" sz="2800" dirty="0" smtClean="0"/>
              <a:t> </a:t>
            </a:r>
            <a:r>
              <a:rPr lang="es-ES" sz="2800" b="1" dirty="0" smtClean="0">
                <a:cs typeface="Arial" charset="0"/>
              </a:rPr>
              <a:t>↔</a:t>
            </a:r>
            <a:r>
              <a:rPr lang="es-ES_tradnl" sz="2800" dirty="0" smtClean="0"/>
              <a:t> c </a:t>
            </a:r>
            <a:r>
              <a:rPr lang="es-ES_tradnl" sz="2800" dirty="0" err="1" smtClean="0"/>
              <a:t>C</a:t>
            </a:r>
            <a:r>
              <a:rPr lang="es-ES_tradnl" sz="2800" dirty="0" smtClean="0"/>
              <a:t> + d </a:t>
            </a:r>
            <a:r>
              <a:rPr lang="es-ES_tradnl" sz="2800" dirty="0" err="1" smtClean="0"/>
              <a:t>D</a:t>
            </a:r>
            <a:r>
              <a:rPr lang="es-ES_tradnl" sz="2800" dirty="0" smtClean="0"/>
              <a:t/>
            </a:r>
            <a:br>
              <a:rPr lang="es-ES_tradnl" sz="2800" dirty="0" smtClean="0"/>
            </a:br>
            <a:r>
              <a:rPr lang="es-ES_tradnl" sz="2800" dirty="0" smtClean="0"/>
              <a:t>a constante K</a:t>
            </a:r>
            <a:r>
              <a:rPr lang="es-ES_tradnl" sz="2800" baseline="-25000" dirty="0" smtClean="0"/>
              <a:t>c</a:t>
            </a:r>
            <a:r>
              <a:rPr lang="es-ES_tradnl" sz="2800" dirty="0" smtClean="0"/>
              <a:t> tomará o valor: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s-ES_tradnl" sz="2800" dirty="0" smtClean="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s-ES" sz="2800" dirty="0" smtClean="0"/>
          </a:p>
          <a:p>
            <a:pPr>
              <a:lnSpc>
                <a:spcPct val="90000"/>
              </a:lnSpc>
              <a:spcBef>
                <a:spcPct val="0"/>
              </a:spcBef>
            </a:pPr>
            <a:endParaRPr lang="es-ES" sz="2800" dirty="0" smtClean="0"/>
          </a:p>
          <a:p>
            <a:pPr>
              <a:lnSpc>
                <a:spcPct val="90000"/>
              </a:lnSpc>
            </a:pPr>
            <a:endParaRPr lang="es-ES" sz="2800" dirty="0" smtClean="0"/>
          </a:p>
          <a:p>
            <a:pPr>
              <a:lnSpc>
                <a:spcPct val="90000"/>
              </a:lnSpc>
            </a:pPr>
            <a:endParaRPr lang="es-ES" sz="2800" dirty="0" smtClean="0"/>
          </a:p>
        </p:txBody>
      </p:sp>
      <p:graphicFrame>
        <p:nvGraphicFramePr>
          <p:cNvPr id="26628" name="Object 2053"/>
          <p:cNvGraphicFramePr>
            <a:graphicFrameLocks noChangeAspect="1"/>
          </p:cNvGraphicFramePr>
          <p:nvPr>
            <p:ph sz="half" idx="4294967295"/>
          </p:nvPr>
        </p:nvGraphicFramePr>
        <p:xfrm>
          <a:off x="1571604" y="4143380"/>
          <a:ext cx="4095750" cy="1714500"/>
        </p:xfrm>
        <a:graphic>
          <a:graphicData uri="http://schemas.openxmlformats.org/presentationml/2006/ole">
            <p:oleObj spid="_x0000_s26628" name="Equation" r:id="rId3" imgW="1092200" imgH="457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Reaccións</a:t>
            </a:r>
            <a:r>
              <a:rPr lang="es-ES" dirty="0" smtClean="0">
                <a:solidFill>
                  <a:schemeClr val="hlink"/>
                </a:solidFill>
                <a:latin typeface="Arial" charset="0"/>
              </a:rPr>
              <a:t> </a:t>
            </a:r>
            <a:r>
              <a:rPr lang="es-ES" dirty="0">
                <a:solidFill>
                  <a:schemeClr val="hlink"/>
                </a:solidFill>
                <a:latin typeface="Arial" charset="0"/>
              </a:rPr>
              <a:t>en fase </a:t>
            </a:r>
            <a:r>
              <a:rPr lang="es-ES" dirty="0" err="1" smtClean="0">
                <a:solidFill>
                  <a:schemeClr val="hlink"/>
                </a:solidFill>
                <a:latin typeface="Arial" charset="0"/>
              </a:rPr>
              <a:t>gasosa</a:t>
            </a:r>
            <a:endParaRPr lang="gl-ES" dirty="0"/>
          </a:p>
        </p:txBody>
      </p:sp>
      <p:sp>
        <p:nvSpPr>
          <p:cNvPr id="14" name="13 Marcador de texto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r>
              <a:rPr lang="gl-ES" dirty="0" smtClean="0"/>
              <a:t>Relación entre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90000"/>
              </a:lnSpc>
            </a:pPr>
            <a:r>
              <a:rPr lang="es-ES" dirty="0" err="1" smtClean="0"/>
              <a:t>Nun</a:t>
            </a:r>
            <a:r>
              <a:rPr lang="es-ES" dirty="0" smtClean="0"/>
              <a:t> recipiente pechado, cada especie pode cuantificarse por a concentración molar e </a:t>
            </a:r>
            <a:r>
              <a:rPr lang="es-ES" dirty="0" err="1" smtClean="0"/>
              <a:t>tamén</a:t>
            </a:r>
            <a:r>
              <a:rPr lang="es-ES" dirty="0" smtClean="0"/>
              <a:t> </a:t>
            </a:r>
            <a:r>
              <a:rPr lang="es-ES" dirty="0" err="1" smtClean="0"/>
              <a:t>pola</a:t>
            </a:r>
            <a:r>
              <a:rPr lang="es-ES" dirty="0" smtClean="0"/>
              <a:t> Presión Parcial.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A </a:t>
            </a:r>
            <a:r>
              <a:rPr lang="es-ES" dirty="0" err="1" smtClean="0"/>
              <a:t>Keq</a:t>
            </a:r>
            <a:r>
              <a:rPr lang="es-ES" dirty="0" smtClean="0"/>
              <a:t> pode escribirse en función das </a:t>
            </a:r>
            <a:r>
              <a:rPr lang="es-ES" dirty="0" err="1" smtClean="0"/>
              <a:t>Concentracións</a:t>
            </a:r>
            <a:r>
              <a:rPr lang="es-ES" dirty="0" smtClean="0"/>
              <a:t> Molares </a:t>
            </a:r>
            <a:r>
              <a:rPr lang="es-ES" dirty="0" err="1" smtClean="0"/>
              <a:t>ou</a:t>
            </a:r>
            <a:r>
              <a:rPr lang="es-ES" dirty="0" smtClean="0"/>
              <a:t> bien en función das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pPr>
              <a:lnSpc>
                <a:spcPct val="90000"/>
              </a:lnSpc>
            </a:pPr>
            <a:r>
              <a:rPr lang="es-ES" dirty="0" smtClean="0"/>
              <a:t>Kc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concentraciones molares</a:t>
            </a:r>
          </a:p>
          <a:p>
            <a:pPr>
              <a:lnSpc>
                <a:spcPct val="90000"/>
              </a:lnSpc>
            </a:pPr>
            <a:r>
              <a:rPr lang="es-ES" dirty="0" err="1" smtClean="0"/>
              <a:t>Kp</a:t>
            </a:r>
            <a:r>
              <a:rPr lang="es-ES" dirty="0" smtClean="0"/>
              <a:t> representará á </a:t>
            </a:r>
            <a:r>
              <a:rPr lang="es-ES" dirty="0" err="1" smtClean="0"/>
              <a:t>Keq</a:t>
            </a:r>
            <a:r>
              <a:rPr lang="es-ES" dirty="0" smtClean="0"/>
              <a:t> escrita con </a:t>
            </a:r>
            <a:r>
              <a:rPr lang="es-ES" dirty="0" err="1" smtClean="0"/>
              <a:t>presións</a:t>
            </a:r>
            <a:r>
              <a:rPr lang="es-ES" dirty="0" smtClean="0"/>
              <a:t> </a:t>
            </a:r>
            <a:r>
              <a:rPr lang="es-ES" dirty="0" err="1" smtClean="0"/>
              <a:t>parciais</a:t>
            </a:r>
            <a:r>
              <a:rPr lang="es-ES" dirty="0" smtClean="0"/>
              <a:t>.</a:t>
            </a:r>
          </a:p>
          <a:p>
            <a:endParaRPr lang="gl-ES" dirty="0"/>
          </a:p>
        </p:txBody>
      </p:sp>
      <p:sp>
        <p:nvSpPr>
          <p:cNvPr id="8" name="Text Box 3"/>
          <p:cNvSpPr txBox="1">
            <a:spLocks noGrp="1" noChangeArrowheads="1"/>
          </p:cNvSpPr>
          <p:nvPr>
            <p:ph sz="quarter" idx="4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1800" b="1" dirty="0">
                <a:solidFill>
                  <a:srgbClr val="0000FF"/>
                </a:solidFill>
              </a:rPr>
              <a:t>a </a:t>
            </a:r>
            <a:r>
              <a:rPr lang="es-ES" sz="1800" b="1" dirty="0" err="1">
                <a:solidFill>
                  <a:srgbClr val="0000FF"/>
                </a:solidFill>
              </a:rPr>
              <a:t>A</a:t>
            </a:r>
            <a:r>
              <a:rPr lang="es-ES" sz="1800" b="1" baseline="-25000" dirty="0">
                <a:solidFill>
                  <a:srgbClr val="0000FF"/>
                </a:solidFill>
              </a:rPr>
              <a:t>(g)</a:t>
            </a:r>
            <a:r>
              <a:rPr lang="es-ES" sz="1800" b="1" dirty="0">
                <a:solidFill>
                  <a:srgbClr val="0000FF"/>
                </a:solidFill>
              </a:rPr>
              <a:t> + b </a:t>
            </a:r>
            <a:r>
              <a:rPr lang="es-ES" sz="1800" b="1" dirty="0" err="1">
                <a:solidFill>
                  <a:srgbClr val="0000FF"/>
                </a:solidFill>
              </a:rPr>
              <a:t>B</a:t>
            </a:r>
            <a:r>
              <a:rPr lang="es-ES" sz="1800" b="1" baseline="-25000" dirty="0">
                <a:solidFill>
                  <a:srgbClr val="0000FF"/>
                </a:solidFill>
              </a:rPr>
              <a:t>(g)  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↔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c </a:t>
            </a:r>
            <a:r>
              <a:rPr lang="es-ES" sz="1800" b="1" dirty="0" err="1" smtClean="0">
                <a:solidFill>
                  <a:srgbClr val="0000FF"/>
                </a:solidFill>
                <a:cs typeface="Arial" charset="0"/>
              </a:rPr>
              <a:t>C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(g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r>
              <a:rPr lang="es-ES" sz="1800" b="1" dirty="0">
                <a:solidFill>
                  <a:srgbClr val="0000FF"/>
                </a:solidFill>
                <a:cs typeface="Arial" charset="0"/>
              </a:rPr>
              <a:t> + </a:t>
            </a:r>
            <a:r>
              <a:rPr lang="es-ES" sz="1800" b="1" dirty="0" smtClean="0">
                <a:solidFill>
                  <a:srgbClr val="0000FF"/>
                </a:solidFill>
                <a:cs typeface="Arial" charset="0"/>
              </a:rPr>
              <a:t>d D</a:t>
            </a:r>
            <a:r>
              <a:rPr lang="es-ES" sz="1800" b="1" baseline="-25000" dirty="0" smtClean="0">
                <a:solidFill>
                  <a:srgbClr val="0000FF"/>
                </a:solidFill>
                <a:cs typeface="Arial" charset="0"/>
              </a:rPr>
              <a:t>(q</a:t>
            </a:r>
            <a:r>
              <a:rPr lang="es-ES" sz="1800" b="1" baseline="-25000" dirty="0">
                <a:solidFill>
                  <a:srgbClr val="0000FF"/>
                </a:solidFill>
                <a:cs typeface="Arial" charset="0"/>
              </a:rPr>
              <a:t>)</a:t>
            </a:r>
            <a:endParaRPr lang="es-ES" sz="1800" b="1" dirty="0">
              <a:solidFill>
                <a:srgbClr val="0000FF"/>
              </a:solidFill>
              <a:cs typeface="Arial" charset="0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Constantes de equilibrio </a:t>
            </a:r>
            <a:r>
              <a:rPr lang="gl-ES" dirty="0" err="1" smtClean="0"/>
              <a:t>Kc</a:t>
            </a:r>
            <a:r>
              <a:rPr lang="gl-ES" dirty="0" smtClean="0"/>
              <a:t> e </a:t>
            </a:r>
            <a:r>
              <a:rPr lang="gl-ES" dirty="0" err="1" smtClean="0"/>
              <a:t>Kp</a:t>
            </a:r>
            <a:endParaRPr lang="gl-ES" dirty="0"/>
          </a:p>
        </p:txBody>
      </p:sp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4714876" y="3071810"/>
          <a:ext cx="1911285" cy="928694"/>
        </p:xfrm>
        <a:graphic>
          <a:graphicData uri="http://schemas.openxmlformats.org/presentationml/2006/ole">
            <p:oleObj spid="_x0000_s27650" name="Ecuación" r:id="rId3" imgW="939600" imgH="457200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6797675" y="3143250"/>
          <a:ext cx="2011363" cy="928688"/>
        </p:xfrm>
        <a:graphic>
          <a:graphicData uri="http://schemas.openxmlformats.org/presentationml/2006/ole">
            <p:oleObj spid="_x0000_s27651" name="Ecuación" r:id="rId4" imgW="1041120" imgH="482400" progId="Equation.3">
              <p:embed/>
            </p:oleObj>
          </a:graphicData>
        </a:graphic>
      </p:graphicFrame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4572000" y="4429132"/>
            <a:ext cx="4248150" cy="1512887"/>
          </a:xfrm>
          <a:prstGeom prst="rect">
            <a:avLst/>
          </a:prstGeom>
          <a:solidFill>
            <a:srgbClr val="FFFF99"/>
          </a:solidFill>
          <a:ln w="2857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spcBef>
                <a:spcPct val="50000"/>
              </a:spcBef>
            </a:pPr>
            <a:r>
              <a:rPr lang="es-ES" sz="3600" i="1" dirty="0" err="1" smtClean="0">
                <a:solidFill>
                  <a:srgbClr val="0000FF"/>
                </a:solidFill>
              </a:rPr>
              <a:t>K</a:t>
            </a:r>
            <a:r>
              <a:rPr lang="es-ES" sz="3600" i="1" baseline="-25000" dirty="0" err="1" smtClean="0">
                <a:solidFill>
                  <a:srgbClr val="0000FF"/>
                </a:solidFill>
              </a:rPr>
              <a:t>p</a:t>
            </a:r>
            <a:r>
              <a:rPr lang="es-ES" sz="3600" i="1" dirty="0" smtClean="0"/>
              <a:t> = </a:t>
            </a:r>
            <a:r>
              <a:rPr lang="es-ES" sz="3600" i="1" dirty="0" smtClean="0">
                <a:solidFill>
                  <a:srgbClr val="FF3300"/>
                </a:solidFill>
              </a:rPr>
              <a:t>K</a:t>
            </a:r>
            <a:r>
              <a:rPr lang="es-ES" sz="3600" i="1" baseline="-25000" dirty="0" smtClean="0">
                <a:solidFill>
                  <a:srgbClr val="FF3300"/>
                </a:solidFill>
              </a:rPr>
              <a:t>c</a:t>
            </a:r>
            <a:r>
              <a:rPr lang="es-ES" sz="3600" i="1" dirty="0" smtClean="0"/>
              <a:t> . (RT)</a:t>
            </a:r>
            <a:r>
              <a:rPr lang="es-ES" sz="3600" i="1" baseline="30000" dirty="0" smtClean="0">
                <a:cs typeface="Arial" charset="0"/>
              </a:rPr>
              <a:t>∆n</a:t>
            </a:r>
            <a:endParaRPr lang="es-ES" sz="3600" i="1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dirty="0" smtClean="0"/>
              <a:t>A CONSTANTE DE EQUILIBRIO</a:t>
            </a:r>
            <a:endParaRPr lang="gl-ES" dirty="0"/>
          </a:p>
        </p:txBody>
      </p:sp>
      <p:sp>
        <p:nvSpPr>
          <p:cNvPr id="9" name="8 Marcador de texto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85090" cy="4688034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q"/>
            </a:pPr>
            <a:r>
              <a:rPr lang="es-ES_tradnl" dirty="0" smtClean="0"/>
              <a:t>Os </a:t>
            </a:r>
            <a:r>
              <a:rPr lang="es-ES_tradnl" dirty="0" smtClean="0">
                <a:solidFill>
                  <a:srgbClr val="00B0F0"/>
                </a:solidFill>
              </a:rPr>
              <a:t>líquidos</a:t>
            </a:r>
            <a:r>
              <a:rPr lang="es-ES_tradnl" dirty="0" smtClean="0"/>
              <a:t> e  os </a:t>
            </a:r>
            <a:r>
              <a:rPr lang="es-ES_tradnl" dirty="0" smtClean="0">
                <a:hlinkClick r:id="" action="ppaction://noaction"/>
              </a:rPr>
              <a:t>sólidos</a:t>
            </a:r>
            <a:r>
              <a:rPr lang="es-ES_tradnl" dirty="0" smtClean="0"/>
              <a:t> puros non se </a:t>
            </a:r>
            <a:r>
              <a:rPr lang="gl-ES" dirty="0" smtClean="0"/>
              <a:t>inclúen</a:t>
            </a:r>
            <a:r>
              <a:rPr lang="es-ES_tradnl" dirty="0" smtClean="0"/>
              <a:t>  </a:t>
            </a:r>
            <a:r>
              <a:rPr lang="es-ES_tradnl" dirty="0" err="1" smtClean="0"/>
              <a:t>na</a:t>
            </a:r>
            <a:r>
              <a:rPr lang="es-ES_tradnl" dirty="0" smtClean="0"/>
              <a:t> constante de equilibrio a </a:t>
            </a:r>
            <a:r>
              <a:rPr lang="es-ES_tradnl" dirty="0" err="1" smtClean="0"/>
              <a:t>súa</a:t>
            </a:r>
            <a:r>
              <a:rPr lang="es-ES_tradnl" dirty="0" smtClean="0"/>
              <a:t> concentración  ( e a </a:t>
            </a:r>
            <a:r>
              <a:rPr lang="es-ES_tradnl" dirty="0" err="1" smtClean="0"/>
              <a:t>densidade</a:t>
            </a:r>
            <a:r>
              <a:rPr lang="es-ES_tradnl" dirty="0" smtClean="0"/>
              <a:t>  ,</a:t>
            </a:r>
            <a:r>
              <a:rPr lang="es-ES_tradnl" dirty="0" err="1" smtClean="0"/>
              <a:t>neste</a:t>
            </a:r>
            <a:r>
              <a:rPr lang="es-ES_tradnl" dirty="0" smtClean="0"/>
              <a:t> caso )é constante e </a:t>
            </a:r>
            <a:r>
              <a:rPr lang="es-ES_tradnl" dirty="0" err="1" smtClean="0"/>
              <a:t>vai</a:t>
            </a:r>
            <a:r>
              <a:rPr lang="es-ES_tradnl" dirty="0" smtClean="0"/>
              <a:t> </a:t>
            </a:r>
            <a:r>
              <a:rPr lang="es-ES_tradnl" dirty="0" err="1" smtClean="0"/>
              <a:t>incluída</a:t>
            </a:r>
            <a:r>
              <a:rPr lang="es-ES_tradnl" dirty="0" smtClean="0"/>
              <a:t> </a:t>
            </a:r>
            <a:r>
              <a:rPr lang="es-ES_tradnl" dirty="0" err="1" smtClean="0"/>
              <a:t>na</a:t>
            </a:r>
            <a:r>
              <a:rPr lang="es-ES_tradnl" dirty="0" smtClean="0"/>
              <a:t> constante.</a:t>
            </a:r>
          </a:p>
          <a:p>
            <a:pPr>
              <a:buFont typeface="Wingdings" pitchFamily="2" charset="2"/>
              <a:buChar char="q"/>
            </a:pPr>
            <a:r>
              <a:rPr lang="es-ES_tradnl" dirty="0" smtClean="0"/>
              <a:t>Depende da ecuación química que represente o equilibrio: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Se </a:t>
            </a:r>
            <a:r>
              <a:rPr lang="gl-ES" dirty="0" smtClean="0"/>
              <a:t>unha</a:t>
            </a:r>
            <a:r>
              <a:rPr lang="es-ES" dirty="0" smtClean="0"/>
              <a:t> ecuación se </a:t>
            </a:r>
            <a:r>
              <a:rPr lang="gl-ES" dirty="0" err="1" smtClean="0">
                <a:hlinkClick r:id="" action="ppaction://noaction"/>
              </a:rPr>
              <a:t>invirte</a:t>
            </a:r>
            <a:r>
              <a:rPr lang="gl-ES" dirty="0" smtClean="0"/>
              <a:t>,  </a:t>
            </a:r>
            <a:r>
              <a:rPr lang="es-ES" dirty="0" smtClean="0"/>
              <a:t>o valor da nova </a:t>
            </a:r>
            <a:r>
              <a:rPr lang="es-ES" dirty="0" err="1" smtClean="0"/>
              <a:t>Keq</a:t>
            </a:r>
            <a:r>
              <a:rPr lang="es-ES" dirty="0" smtClean="0"/>
              <a:t>, será o inverso do valor anterior.</a:t>
            </a:r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O valor da </a:t>
            </a:r>
            <a:r>
              <a:rPr lang="es-ES" dirty="0" err="1" smtClean="0"/>
              <a:t>Keq</a:t>
            </a:r>
            <a:r>
              <a:rPr lang="es-ES" dirty="0" smtClean="0"/>
              <a:t> de toda ecuación que se multiplique por un número, cambiará  á </a:t>
            </a:r>
            <a:r>
              <a:rPr lang="es-ES" dirty="0" smtClean="0">
                <a:hlinkClick r:id="" action="ppaction://noaction"/>
              </a:rPr>
              <a:t>potencia</a:t>
            </a:r>
            <a:r>
              <a:rPr lang="es-ES" dirty="0" smtClean="0"/>
              <a:t> do número polo  cal se </a:t>
            </a:r>
            <a:r>
              <a:rPr lang="gl-ES" dirty="0" smtClean="0"/>
              <a:t>multiplicou.(</a:t>
            </a:r>
            <a:r>
              <a:rPr lang="gl-ES" dirty="0" err="1" smtClean="0"/>
              <a:t>páx</a:t>
            </a:r>
            <a:r>
              <a:rPr lang="gl-ES" dirty="0" smtClean="0"/>
              <a:t> 184)</a:t>
            </a:r>
            <a:endParaRPr lang="es-ES" dirty="0" smtClean="0"/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Se </a:t>
            </a:r>
            <a:r>
              <a:rPr lang="es-ES" dirty="0" err="1" smtClean="0"/>
              <a:t>unha</a:t>
            </a:r>
            <a:r>
              <a:rPr lang="es-ES" dirty="0" smtClean="0"/>
              <a:t> reacción se realiza en etapas sucesivas, a </a:t>
            </a:r>
            <a:r>
              <a:rPr lang="es-ES" dirty="0" err="1" smtClean="0"/>
              <a:t>Keq</a:t>
            </a:r>
            <a:r>
              <a:rPr lang="es-ES" dirty="0" smtClean="0"/>
              <a:t> da reacción global corresponde á multiplicación das </a:t>
            </a:r>
            <a:r>
              <a:rPr lang="es-ES" dirty="0" err="1" smtClean="0"/>
              <a:t>Keq</a:t>
            </a:r>
            <a:r>
              <a:rPr lang="es-ES" dirty="0" smtClean="0"/>
              <a:t> de todas as etapas.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A constante de equilibrio é un número </a:t>
            </a:r>
            <a:r>
              <a:rPr lang="es-ES" dirty="0" err="1" smtClean="0"/>
              <a:t>adimensional</a:t>
            </a:r>
            <a:r>
              <a:rPr lang="es-ES" dirty="0" smtClean="0"/>
              <a:t>.</a:t>
            </a:r>
          </a:p>
          <a:p>
            <a:pPr>
              <a:buFont typeface="Wingdings" pitchFamily="2" charset="2"/>
              <a:buChar char="q"/>
            </a:pPr>
            <a:r>
              <a:rPr lang="es-ES" dirty="0" smtClean="0"/>
              <a:t>Depende da temperatura.</a:t>
            </a:r>
          </a:p>
          <a:p>
            <a:pPr>
              <a:buFont typeface="Wingdings" pitchFamily="2" charset="2"/>
              <a:buChar char="q"/>
            </a:pPr>
            <a:endParaRPr lang="es-ES" dirty="0" smtClean="0"/>
          </a:p>
          <a:p>
            <a:pPr>
              <a:buFont typeface="Wingdings" pitchFamily="2" charset="2"/>
              <a:buChar char="q"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239620" name="Object 4"/>
          <p:cNvGraphicFramePr>
            <a:graphicFrameLocks noChangeAspect="1"/>
          </p:cNvGraphicFramePr>
          <p:nvPr/>
        </p:nvGraphicFramePr>
        <p:xfrm>
          <a:off x="738188" y="1484313"/>
          <a:ext cx="5346700" cy="647700"/>
        </p:xfrm>
        <a:graphic>
          <a:graphicData uri="http://schemas.openxmlformats.org/presentationml/2006/ole">
            <p:oleObj spid="_x0000_s30722" name="Document" r:id="rId3" imgW="4095720" imgH="466560" progId="">
              <p:embed/>
            </p:oleObj>
          </a:graphicData>
        </a:graphic>
      </p:graphicFrame>
      <p:graphicFrame>
        <p:nvGraphicFramePr>
          <p:cNvPr id="239621" name="Object 5"/>
          <p:cNvGraphicFramePr>
            <a:graphicFrameLocks noChangeAspect="1"/>
          </p:cNvGraphicFramePr>
          <p:nvPr/>
        </p:nvGraphicFramePr>
        <p:xfrm>
          <a:off x="4732338" y="2165350"/>
          <a:ext cx="3822700" cy="1179513"/>
        </p:xfrm>
        <a:graphic>
          <a:graphicData uri="http://schemas.openxmlformats.org/presentationml/2006/ole">
            <p:oleObj spid="_x0000_s30723" name="Ecuación" r:id="rId4" imgW="1485720" imgH="457200" progId="Equation.3">
              <p:embed/>
            </p:oleObj>
          </a:graphicData>
        </a:graphic>
      </p:graphicFrame>
      <p:sp>
        <p:nvSpPr>
          <p:cNvPr id="239626" name="Rectangle 10"/>
          <p:cNvSpPr>
            <a:spLocks noChangeArrowheads="1"/>
          </p:cNvSpPr>
          <p:nvPr/>
        </p:nvSpPr>
        <p:spPr bwMode="auto">
          <a:xfrm>
            <a:off x="900113" y="620713"/>
            <a:ext cx="1943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/>
            <a:r>
              <a:rPr lang="es-ES" sz="3000" smtClean="0">
                <a:solidFill>
                  <a:schemeClr val="hlink"/>
                </a:solidFill>
                <a:hlinkClick r:id="" action="ppaction://noaction"/>
              </a:rPr>
              <a:t>Exemplo</a:t>
            </a:r>
            <a:r>
              <a:rPr lang="es-ES" sz="3000" dirty="0">
                <a:solidFill>
                  <a:schemeClr val="hlink"/>
                </a:solidFill>
                <a:hlinkClick r:id="" action="ppaction://noaction"/>
              </a:rPr>
              <a:t>:</a:t>
            </a:r>
            <a:endParaRPr lang="es-ES" sz="3000" dirty="0">
              <a:solidFill>
                <a:schemeClr val="hlink"/>
              </a:solidFill>
            </a:endParaRPr>
          </a:p>
        </p:txBody>
      </p:sp>
      <p:graphicFrame>
        <p:nvGraphicFramePr>
          <p:cNvPr id="239628" name="Object 12"/>
          <p:cNvGraphicFramePr>
            <a:graphicFrameLocks noChangeAspect="1"/>
          </p:cNvGraphicFramePr>
          <p:nvPr/>
        </p:nvGraphicFramePr>
        <p:xfrm>
          <a:off x="684213" y="3573463"/>
          <a:ext cx="4895850" cy="584200"/>
        </p:xfrm>
        <a:graphic>
          <a:graphicData uri="http://schemas.openxmlformats.org/presentationml/2006/ole">
            <p:oleObj spid="_x0000_s30724" name="Ecuación" r:id="rId5" imgW="1917360" imgH="228600" progId="Equation.3">
              <p:embed/>
            </p:oleObj>
          </a:graphicData>
        </a:graphic>
      </p:graphicFrame>
      <p:graphicFrame>
        <p:nvGraphicFramePr>
          <p:cNvPr id="239629" name="Object 13"/>
          <p:cNvGraphicFramePr>
            <a:graphicFrameLocks noChangeAspect="1"/>
          </p:cNvGraphicFramePr>
          <p:nvPr/>
        </p:nvGraphicFramePr>
        <p:xfrm>
          <a:off x="452438" y="4324350"/>
          <a:ext cx="8591550" cy="1311275"/>
        </p:xfrm>
        <a:graphic>
          <a:graphicData uri="http://schemas.openxmlformats.org/presentationml/2006/ole">
            <p:oleObj spid="_x0000_s30725" name="Ecuación" r:id="rId6" imgW="3340080" imgH="507960" progId="Equation.3">
              <p:embed/>
            </p:oleObj>
          </a:graphicData>
        </a:graphic>
      </p:graphicFrame>
      <p:sp>
        <p:nvSpPr>
          <p:cNvPr id="239630" name="Rectangle 14"/>
          <p:cNvSpPr>
            <a:spLocks noChangeArrowheads="1"/>
          </p:cNvSpPr>
          <p:nvPr/>
        </p:nvSpPr>
        <p:spPr bwMode="auto">
          <a:xfrm>
            <a:off x="539750" y="2413000"/>
            <a:ext cx="3460746" cy="944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s-ES" sz="2200" dirty="0">
                <a:solidFill>
                  <a:schemeClr val="hlink"/>
                </a:solidFill>
              </a:rPr>
              <a:t>Si multiplicamos por </a:t>
            </a:r>
            <a:r>
              <a:rPr lang="es-ES" sz="2200" dirty="0" smtClean="0">
                <a:solidFill>
                  <a:schemeClr val="hlink"/>
                </a:solidFill>
              </a:rPr>
              <a:t>2 os coeficientes </a:t>
            </a:r>
            <a:r>
              <a:rPr lang="es-ES" sz="2200" dirty="0" err="1" smtClean="0">
                <a:solidFill>
                  <a:schemeClr val="hlink"/>
                </a:solidFill>
              </a:rPr>
              <a:t>estequiométricos</a:t>
            </a:r>
            <a:r>
              <a:rPr lang="es-ES" sz="2200" dirty="0" smtClean="0">
                <a:solidFill>
                  <a:schemeClr val="hlink"/>
                </a:solidFill>
              </a:rPr>
              <a:t> :</a:t>
            </a:r>
            <a:endParaRPr lang="es-ES" sz="22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96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9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39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396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39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9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39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39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39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39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96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39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963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F42D3-79A3-455E-88AA-1290B4D67195}" type="slidenum">
              <a:rPr lang="es-ES"/>
              <a:pPr/>
              <a:t>18</a:t>
            </a:fld>
            <a:endParaRPr lang="es-ES"/>
          </a:p>
        </p:txBody>
      </p:sp>
      <p:sp>
        <p:nvSpPr>
          <p:cNvPr id="280598" name="Rectangle 22"/>
          <p:cNvSpPr>
            <a:spLocks noGrp="1" noChangeArrowheads="1"/>
          </p:cNvSpPr>
          <p:nvPr>
            <p:ph type="title" sz="quarter"/>
          </p:nvPr>
        </p:nvSpPr>
        <p:spPr>
          <a:xfrm>
            <a:off x="900113" y="620713"/>
            <a:ext cx="1943100" cy="800100"/>
          </a:xfrm>
          <a:noFill/>
          <a:ln/>
        </p:spPr>
        <p:txBody>
          <a:bodyPr/>
          <a:lstStyle/>
          <a:p>
            <a:r>
              <a:rPr lang="es-ES" sz="3000" dirty="0" err="1" smtClean="0">
                <a:solidFill>
                  <a:schemeClr val="hlink"/>
                </a:solidFill>
                <a:latin typeface="Arial" charset="0"/>
                <a:hlinkClick r:id="" action="ppaction://noaction"/>
              </a:rPr>
              <a:t>Exemplo</a:t>
            </a:r>
            <a:r>
              <a:rPr lang="es-ES" sz="3000" dirty="0">
                <a:solidFill>
                  <a:schemeClr val="hlink"/>
                </a:solidFill>
                <a:latin typeface="Arial" charset="0"/>
                <a:hlinkClick r:id="" action="ppaction://noaction"/>
              </a:rPr>
              <a:t>:</a:t>
            </a:r>
            <a:endParaRPr lang="es-ES" sz="3000" dirty="0">
              <a:solidFill>
                <a:schemeClr val="hlink"/>
              </a:solidFill>
              <a:latin typeface="Arial" charset="0"/>
            </a:endParaRPr>
          </a:p>
        </p:txBody>
      </p:sp>
      <p:graphicFrame>
        <p:nvGraphicFramePr>
          <p:cNvPr id="280595" name="Object 19"/>
          <p:cNvGraphicFramePr>
            <a:graphicFrameLocks noChangeAspect="1"/>
          </p:cNvGraphicFramePr>
          <p:nvPr>
            <p:ph sz="quarter" idx="1"/>
          </p:nvPr>
        </p:nvGraphicFramePr>
        <p:xfrm>
          <a:off x="1028700" y="3643313"/>
          <a:ext cx="3903663" cy="577850"/>
        </p:xfrm>
        <a:graphic>
          <a:graphicData uri="http://schemas.openxmlformats.org/presentationml/2006/ole">
            <p:oleObj spid="_x0000_s29698" name="Ecuación" r:id="rId3" imgW="1460160" imgH="215640" progId="Equation.3">
              <p:embed/>
            </p:oleObj>
          </a:graphicData>
        </a:graphic>
      </p:graphicFrame>
      <p:graphicFrame>
        <p:nvGraphicFramePr>
          <p:cNvPr id="280583" name="Object 7"/>
          <p:cNvGraphicFramePr>
            <a:graphicFrameLocks noChangeAspect="1"/>
          </p:cNvGraphicFramePr>
          <p:nvPr>
            <p:ph sz="quarter" idx="2"/>
          </p:nvPr>
        </p:nvGraphicFramePr>
        <p:xfrm>
          <a:off x="5580063" y="2068513"/>
          <a:ext cx="2736850" cy="838200"/>
        </p:xfrm>
        <a:graphic>
          <a:graphicData uri="http://schemas.openxmlformats.org/presentationml/2006/ole">
            <p:oleObj spid="_x0000_s29699" name="Ecuación" r:id="rId4" imgW="1409400" imgH="431640" progId="Equation.3">
              <p:embed/>
            </p:oleObj>
          </a:graphicData>
        </a:graphic>
      </p:graphicFrame>
      <p:graphicFrame>
        <p:nvGraphicFramePr>
          <p:cNvPr id="280586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5564188" y="3573463"/>
          <a:ext cx="2536825" cy="860425"/>
        </p:xfrm>
        <a:graphic>
          <a:graphicData uri="http://schemas.openxmlformats.org/presentationml/2006/ole">
            <p:oleObj spid="_x0000_s29700" name="Ecuación" r:id="rId5" imgW="1384200" imgH="469800" progId="Equation.3">
              <p:embed/>
            </p:oleObj>
          </a:graphicData>
        </a:graphic>
      </p:graphicFrame>
      <p:graphicFrame>
        <p:nvGraphicFramePr>
          <p:cNvPr id="280593" name="Object 17"/>
          <p:cNvGraphicFramePr>
            <a:graphicFrameLocks noChangeAspect="1"/>
          </p:cNvGraphicFramePr>
          <p:nvPr/>
        </p:nvGraphicFramePr>
        <p:xfrm>
          <a:off x="971550" y="2060575"/>
          <a:ext cx="4292600" cy="669925"/>
        </p:xfrm>
        <a:graphic>
          <a:graphicData uri="http://schemas.openxmlformats.org/presentationml/2006/ole">
            <p:oleObj spid="_x0000_s29701" name="Ecuación" r:id="rId6" imgW="1384200" imgH="215640" progId="Equation.3">
              <p:embed/>
            </p:oleObj>
          </a:graphicData>
        </a:graphic>
      </p:graphicFrame>
      <p:graphicFrame>
        <p:nvGraphicFramePr>
          <p:cNvPr id="280599" name="Object 23"/>
          <p:cNvGraphicFramePr>
            <a:graphicFrameLocks noChangeAspect="1"/>
          </p:cNvGraphicFramePr>
          <p:nvPr>
            <p:ph sz="quarter" idx="4"/>
          </p:nvPr>
        </p:nvGraphicFramePr>
        <p:xfrm>
          <a:off x="3492500" y="4859338"/>
          <a:ext cx="3600450" cy="947737"/>
        </p:xfrm>
        <a:graphic>
          <a:graphicData uri="http://schemas.openxmlformats.org/presentationml/2006/ole">
            <p:oleObj spid="_x0000_s29702" name="Ecuación" r:id="rId7" imgW="1638000" imgH="431640" progId="Equation.3">
              <p:embed/>
            </p:oleObj>
          </a:graphicData>
        </a:graphic>
      </p:graphicFrame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805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80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0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80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805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80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80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80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80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80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graphicFrame>
        <p:nvGraphicFramePr>
          <p:cNvPr id="238595" name="Object 3"/>
          <p:cNvGraphicFramePr>
            <a:graphicFrameLocks noChangeAspect="1"/>
          </p:cNvGraphicFramePr>
          <p:nvPr/>
        </p:nvGraphicFramePr>
        <p:xfrm>
          <a:off x="1476375" y="1773238"/>
          <a:ext cx="6184900" cy="685800"/>
        </p:xfrm>
        <a:graphic>
          <a:graphicData uri="http://schemas.openxmlformats.org/presentationml/2006/ole">
            <p:oleObj spid="_x0000_s28674" name="Document" r:id="rId3" imgW="4781520" imgH="504720" progId="">
              <p:embed/>
            </p:oleObj>
          </a:graphicData>
        </a:graphic>
      </p:graphicFrame>
      <p:graphicFrame>
        <p:nvGraphicFramePr>
          <p:cNvPr id="238597" name="Object 5"/>
          <p:cNvGraphicFramePr>
            <a:graphicFrameLocks noChangeAspect="1"/>
          </p:cNvGraphicFramePr>
          <p:nvPr/>
        </p:nvGraphicFramePr>
        <p:xfrm>
          <a:off x="1071538" y="2786058"/>
          <a:ext cx="7299325" cy="1984375"/>
        </p:xfrm>
        <a:graphic>
          <a:graphicData uri="http://schemas.openxmlformats.org/presentationml/2006/ole">
            <p:oleObj spid="_x0000_s28675" name="Ecuación" r:id="rId4" imgW="2984400" imgH="812520" progId="Equation.3">
              <p:embed/>
            </p:oleObj>
          </a:graphicData>
        </a:graphic>
      </p:graphicFrame>
      <p:sp>
        <p:nvSpPr>
          <p:cNvPr id="238600" name="Rectangle 8"/>
          <p:cNvSpPr>
            <a:spLocks noChangeArrowheads="1"/>
          </p:cNvSpPr>
          <p:nvPr/>
        </p:nvSpPr>
        <p:spPr bwMode="auto">
          <a:xfrm>
            <a:off x="971550" y="765175"/>
            <a:ext cx="19431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marL="342900" indent="-342900"/>
            <a:r>
              <a:rPr lang="es-ES" sz="3000" dirty="0" err="1" smtClean="0">
                <a:solidFill>
                  <a:schemeClr val="hlink"/>
                </a:solidFill>
                <a:hlinkClick r:id="" action="ppaction://noaction"/>
              </a:rPr>
              <a:t>Exemplo</a:t>
            </a:r>
            <a:r>
              <a:rPr lang="es-ES" sz="3000" dirty="0">
                <a:solidFill>
                  <a:schemeClr val="hlink"/>
                </a:solidFill>
                <a:hlinkClick r:id="" action="ppaction://noaction"/>
              </a:rPr>
              <a:t>:</a:t>
            </a:r>
            <a:endParaRPr lang="es-ES" sz="3000" dirty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85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8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777062" cy="3157558"/>
          </a:xfrm>
        </p:spPr>
        <p:txBody>
          <a:bodyPr>
            <a:normAutofit lnSpcReduction="10000"/>
          </a:bodyPr>
          <a:lstStyle/>
          <a:p>
            <a:endParaRPr lang="es-ES_tradnl" dirty="0" smtClean="0"/>
          </a:p>
          <a:p>
            <a:r>
              <a:rPr lang="es-ES_tradnl" dirty="0" smtClean="0"/>
              <a:t>CONCEPTO DE EQUILIBRIO</a:t>
            </a:r>
          </a:p>
          <a:p>
            <a:r>
              <a:rPr lang="es-ES_tradnl" dirty="0" smtClean="0"/>
              <a:t>LEI DE ACCIÓN DE MASAS</a:t>
            </a:r>
          </a:p>
          <a:p>
            <a:r>
              <a:rPr lang="es-ES_tradnl" dirty="0" smtClean="0"/>
              <a:t>RELACIÓN ENTRE Kc E </a:t>
            </a:r>
            <a:r>
              <a:rPr lang="es-ES_tradnl" dirty="0" err="1" smtClean="0"/>
              <a:t>kp</a:t>
            </a:r>
            <a:endParaRPr lang="es-ES_tradnl" dirty="0" smtClean="0"/>
          </a:p>
          <a:p>
            <a:r>
              <a:rPr lang="es-ES_tradnl" dirty="0" smtClean="0"/>
              <a:t>COCIENTE DE REACCIÓN</a:t>
            </a:r>
          </a:p>
          <a:p>
            <a:r>
              <a:rPr lang="es-ES_tradnl" dirty="0" smtClean="0"/>
              <a:t>COMPOSICIÓN DE EQUILIBRIO</a:t>
            </a:r>
          </a:p>
          <a:p>
            <a:r>
              <a:rPr lang="es-ES_tradnl" dirty="0" smtClean="0"/>
              <a:t>GRADO DE DISOCIACIÓN</a:t>
            </a:r>
          </a:p>
          <a:p>
            <a:r>
              <a:rPr lang="es-ES_tradnl" dirty="0" smtClean="0"/>
              <a:t>ASPECTOS TERMODINÁMICOS DO EQUILIBRIO QUÍMICO</a:t>
            </a:r>
          </a:p>
          <a:p>
            <a:r>
              <a:rPr lang="es-ES_tradnl" dirty="0" smtClean="0"/>
              <a:t>FACTORES QUE MODIFICAN O EQUILIBRIO.PRINCIPIO DE LE CHATELIER.</a:t>
            </a:r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ES_tradnl" sz="6000" dirty="0" smtClean="0"/>
              <a:t>CONTIDOS   </a:t>
            </a:r>
            <a:endParaRPr lang="es-ES_tradnl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b="1" dirty="0" smtClean="0"/>
              <a:t>CONCEPTO DE EQUILIBRIO</a:t>
            </a:r>
            <a:endParaRPr lang="es-ES_tradnl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gl-ES" dirty="0" smtClean="0"/>
              <a:t>Propio de reaccións reversibles.</a:t>
            </a:r>
          </a:p>
          <a:p>
            <a:r>
              <a:rPr lang="gl-ES" dirty="0" smtClean="0"/>
              <a:t>Δ</a:t>
            </a:r>
            <a:r>
              <a:rPr lang="es-ES" dirty="0" smtClean="0"/>
              <a:t>G=0 cando quedan reactivos</a:t>
            </a:r>
            <a:endParaRPr lang="gl-ES" dirty="0" smtClean="0"/>
          </a:p>
          <a:p>
            <a:r>
              <a:rPr lang="gl-ES" dirty="0" smtClean="0"/>
              <a:t>A velocidade de reacción directa iguálase a  velocidade de reacción inversa.</a:t>
            </a:r>
          </a:p>
          <a:p>
            <a:r>
              <a:rPr lang="gl-ES" dirty="0" smtClean="0"/>
              <a:t>As concentracións de cada especie NON cambian co  tempo.</a:t>
            </a:r>
          </a:p>
          <a:p>
            <a:r>
              <a:rPr lang="gl-ES" dirty="0" smtClean="0"/>
              <a:t>O avance da reacción, está controlado por unha Constante de Equilibrio.</a:t>
            </a:r>
          </a:p>
          <a:p>
            <a:r>
              <a:rPr lang="gl-ES" dirty="0" smtClean="0"/>
              <a:t>Depende da Temperatura.</a:t>
            </a:r>
          </a:p>
          <a:p>
            <a:endParaRPr lang="gl-ES" sz="18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gl-ES" b="1" dirty="0" smtClean="0"/>
              <a:t>CONCEPTO DE EQUILIBRIO</a:t>
            </a:r>
            <a:endParaRPr lang="gl-ES" b="1" dirty="0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s-ES" sz="3200" dirty="0" smtClean="0"/>
              <a:t>Todos os sistemas químicos pechados reversibles alcanzan </a:t>
            </a:r>
            <a:r>
              <a:rPr lang="es-ES" sz="3200" dirty="0" err="1" smtClean="0"/>
              <a:t>co</a:t>
            </a:r>
            <a:r>
              <a:rPr lang="es-ES" sz="3200" dirty="0" smtClean="0"/>
              <a:t> tempo a condición de equilibrio </a:t>
            </a:r>
          </a:p>
          <a:p>
            <a:r>
              <a:rPr lang="gl-ES" sz="2400" b="1" dirty="0" smtClean="0">
                <a:cs typeface="Arial" charset="0"/>
              </a:rPr>
              <a:t>Reactivos</a:t>
            </a:r>
            <a:r>
              <a:rPr lang="es-ES" sz="2400" b="1" dirty="0" smtClean="0">
                <a:cs typeface="Arial" charset="0"/>
              </a:rPr>
              <a:t>↔</a:t>
            </a:r>
            <a:r>
              <a:rPr lang="es-ES" sz="2400" b="1" dirty="0" err="1" smtClean="0">
                <a:cs typeface="Arial" charset="0"/>
              </a:rPr>
              <a:t>Produtos</a:t>
            </a:r>
            <a:endParaRPr lang="gl-ES" sz="2400" dirty="0"/>
          </a:p>
        </p:txBody>
      </p:sp>
      <p:sp>
        <p:nvSpPr>
          <p:cNvPr id="6" name="5 Marcador de contenido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s-ES" sz="2000" b="1" dirty="0" smtClean="0"/>
              <a:t>A escala macroscópica</a:t>
            </a:r>
            <a:r>
              <a:rPr lang="es-ES" sz="2000" dirty="0" smtClean="0"/>
              <a:t>: </a:t>
            </a:r>
          </a:p>
          <a:p>
            <a:pPr lvl="1">
              <a:buNone/>
            </a:pPr>
            <a:r>
              <a:rPr lang="es-ES" sz="1800" dirty="0" smtClean="0">
                <a:solidFill>
                  <a:srgbClr val="000000"/>
                </a:solidFill>
              </a:rPr>
              <a:t>As concentraciones de todos os reactivos e dos </a:t>
            </a:r>
            <a:r>
              <a:rPr lang="gl-ES" sz="1800" dirty="0" smtClean="0">
                <a:solidFill>
                  <a:srgbClr val="000000"/>
                </a:solidFill>
              </a:rPr>
              <a:t>produtos</a:t>
            </a:r>
            <a:r>
              <a:rPr lang="es-ES" sz="1800" dirty="0" smtClean="0">
                <a:solidFill>
                  <a:srgbClr val="000000"/>
                </a:solidFill>
              </a:rPr>
              <a:t> </a:t>
            </a:r>
            <a:r>
              <a:rPr lang="gl-ES" sz="1800" dirty="0" smtClean="0">
                <a:solidFill>
                  <a:srgbClr val="000000"/>
                </a:solidFill>
              </a:rPr>
              <a:t>dunha</a:t>
            </a:r>
            <a:r>
              <a:rPr lang="es-ES" sz="1800" dirty="0" smtClean="0">
                <a:solidFill>
                  <a:srgbClr val="000000"/>
                </a:solidFill>
              </a:rPr>
              <a:t> reacción permanecen estables  no tempo (</a:t>
            </a:r>
            <a:r>
              <a:rPr lang="es-ES" sz="1800" b="1" dirty="0" smtClean="0">
                <a:solidFill>
                  <a:srgbClr val="000000"/>
                </a:solidFill>
              </a:rPr>
              <a:t>equilibrio termodinámico</a:t>
            </a:r>
            <a:r>
              <a:rPr lang="es-ES" sz="1800" dirty="0" smtClean="0">
                <a:solidFill>
                  <a:srgbClr val="000000"/>
                </a:solidFill>
              </a:rPr>
              <a:t>)</a:t>
            </a:r>
          </a:p>
          <a:p>
            <a:endParaRPr lang="gl-ES" sz="2000" dirty="0" smtClean="0"/>
          </a:p>
          <a:p>
            <a:r>
              <a:rPr lang="es-ES" sz="2000" b="1" dirty="0" smtClean="0"/>
              <a:t>A escala microscópica </a:t>
            </a:r>
            <a:r>
              <a:rPr lang="gl-ES" sz="2000" b="1" dirty="0" smtClean="0"/>
              <a:t>ou</a:t>
            </a:r>
            <a:r>
              <a:rPr lang="es-ES" sz="2000" b="1" dirty="0" smtClean="0"/>
              <a:t> molecular, desde o punto de vista da cinética :</a:t>
            </a:r>
          </a:p>
          <a:p>
            <a:pPr lvl="1">
              <a:buNone/>
            </a:pPr>
            <a:r>
              <a:rPr lang="es-ES" sz="1800" dirty="0" smtClean="0">
                <a:solidFill>
                  <a:srgbClr val="000000"/>
                </a:solidFill>
              </a:rPr>
              <a:t>As </a:t>
            </a:r>
            <a:r>
              <a:rPr lang="gl-ES" sz="1800" dirty="0" smtClean="0">
                <a:solidFill>
                  <a:srgbClr val="000000"/>
                </a:solidFill>
              </a:rPr>
              <a:t>reaccións</a:t>
            </a:r>
            <a:r>
              <a:rPr lang="es-ES" sz="1800" dirty="0" smtClean="0">
                <a:solidFill>
                  <a:srgbClr val="000000"/>
                </a:solidFill>
              </a:rPr>
              <a:t>  </a:t>
            </a:r>
            <a:r>
              <a:rPr lang="gl-ES" sz="1800" dirty="0" smtClean="0">
                <a:solidFill>
                  <a:srgbClr val="000000"/>
                </a:solidFill>
              </a:rPr>
              <a:t>globais</a:t>
            </a:r>
            <a:r>
              <a:rPr lang="es-ES" sz="1800" dirty="0" smtClean="0">
                <a:solidFill>
                  <a:srgbClr val="000000"/>
                </a:solidFill>
              </a:rPr>
              <a:t>  directa e inversa </a:t>
            </a:r>
            <a:r>
              <a:rPr lang="gl-ES" sz="1800" dirty="0" smtClean="0">
                <a:solidFill>
                  <a:srgbClr val="000000"/>
                </a:solidFill>
              </a:rPr>
              <a:t>estanse</a:t>
            </a:r>
            <a:r>
              <a:rPr lang="es-ES" sz="1800" dirty="0" smtClean="0">
                <a:solidFill>
                  <a:srgbClr val="000000"/>
                </a:solidFill>
              </a:rPr>
              <a:t> </a:t>
            </a:r>
            <a:r>
              <a:rPr lang="gl-ES" sz="1800" dirty="0" smtClean="0">
                <a:solidFill>
                  <a:srgbClr val="000000"/>
                </a:solidFill>
              </a:rPr>
              <a:t>producindo constantemente e con igual velocidade</a:t>
            </a:r>
            <a:r>
              <a:rPr lang="es-ES" sz="1800" dirty="0" smtClean="0">
                <a:solidFill>
                  <a:srgbClr val="000000"/>
                </a:solidFill>
              </a:rPr>
              <a:t>(equilibrio dinámico)</a:t>
            </a:r>
          </a:p>
          <a:p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</a:t>
            </a:r>
            <a:r>
              <a:rPr lang="es-ES" dirty="0" smtClean="0"/>
              <a:t>G(variación da </a:t>
            </a:r>
            <a:r>
              <a:rPr lang="gl-ES" dirty="0" smtClean="0"/>
              <a:t>enerxía</a:t>
            </a:r>
            <a:r>
              <a:rPr lang="es-ES" dirty="0" smtClean="0"/>
              <a:t> libre de </a:t>
            </a:r>
            <a:r>
              <a:rPr lang="es-ES" dirty="0" err="1" smtClean="0"/>
              <a:t>Gibbs</a:t>
            </a:r>
            <a:r>
              <a:rPr lang="es-ES" dirty="0" smtClean="0"/>
              <a:t>)</a:t>
            </a:r>
            <a:endParaRPr lang="gl-ES" dirty="0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9574" y="2214554"/>
            <a:ext cx="7091384" cy="39253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err="1" smtClean="0">
                <a:solidFill>
                  <a:schemeClr val="hlink"/>
                </a:solidFill>
                <a:latin typeface="Arial" charset="0"/>
              </a:rPr>
              <a:t>Exemplo</a:t>
            </a:r>
            <a:r>
              <a:rPr lang="es-ES" sz="3200" dirty="0" smtClean="0">
                <a:solidFill>
                  <a:schemeClr val="hlink"/>
                </a:solidFill>
                <a:latin typeface="Arial" charset="0"/>
              </a:rPr>
              <a:t> en fase </a:t>
            </a:r>
            <a:r>
              <a:rPr lang="es-ES" sz="3200" dirty="0" err="1" smtClean="0">
                <a:solidFill>
                  <a:schemeClr val="hlink"/>
                </a:solidFill>
                <a:latin typeface="Arial" charset="0"/>
              </a:rPr>
              <a:t>gasosa</a:t>
            </a:r>
            <a:endParaRPr lang="gl-ES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gl-ES" sz="2800" dirty="0" smtClean="0"/>
              <a:t>Cando se coloca nun recipiente pechado, de volume coñecido ,a temperatura constante, unha mostra de N</a:t>
            </a:r>
            <a:r>
              <a:rPr lang="gl-ES" sz="2800" baseline="-25000" dirty="0" smtClean="0"/>
              <a:t>2</a:t>
            </a:r>
            <a:r>
              <a:rPr lang="gl-ES" sz="2800" dirty="0" smtClean="0"/>
              <a:t>O</a:t>
            </a:r>
            <a:r>
              <a:rPr lang="gl-ES" sz="2800" baseline="-25000" dirty="0" smtClean="0"/>
              <a:t> 5</a:t>
            </a:r>
            <a:r>
              <a:rPr lang="gl-ES" sz="2800" dirty="0" smtClean="0"/>
              <a:t> descomponse:</a:t>
            </a:r>
          </a:p>
          <a:p>
            <a:pPr algn="just">
              <a:lnSpc>
                <a:spcPct val="90000"/>
              </a:lnSpc>
            </a:pPr>
            <a:endParaRPr lang="gl-ES" sz="28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gl-ES" sz="2800" dirty="0" smtClean="0"/>
              <a:t>2N</a:t>
            </a:r>
            <a:r>
              <a:rPr lang="gl-ES" sz="2800" baseline="-25000" dirty="0" smtClean="0"/>
              <a:t>2</a:t>
            </a:r>
            <a:r>
              <a:rPr lang="gl-ES" sz="2800" dirty="0" smtClean="0"/>
              <a:t>O</a:t>
            </a:r>
            <a:r>
              <a:rPr lang="gl-ES" sz="2800" baseline="-25000" dirty="0" smtClean="0"/>
              <a:t>5(g)</a:t>
            </a:r>
            <a:r>
              <a:rPr lang="gl-ES" sz="2800" dirty="0" smtClean="0"/>
              <a:t>              4NO</a:t>
            </a:r>
            <a:r>
              <a:rPr lang="gl-ES" sz="2800" baseline="-25000" dirty="0" smtClean="0"/>
              <a:t>2(g)</a:t>
            </a:r>
            <a:r>
              <a:rPr lang="gl-ES" sz="2800" dirty="0" smtClean="0"/>
              <a:t>  +  O</a:t>
            </a:r>
            <a:r>
              <a:rPr lang="gl-ES" sz="2800" baseline="-25000" dirty="0" smtClean="0"/>
              <a:t>2(g)</a:t>
            </a:r>
            <a:r>
              <a:rPr lang="gl-ES" sz="2800" dirty="0" smtClean="0"/>
              <a:t> </a:t>
            </a:r>
            <a:endParaRPr lang="gl-ES" sz="2800" baseline="-250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gl-ES" sz="2800" baseline="-25000" dirty="0" smtClean="0"/>
          </a:p>
          <a:p>
            <a:pPr algn="just">
              <a:lnSpc>
                <a:spcPct val="90000"/>
              </a:lnSpc>
            </a:pPr>
            <a:r>
              <a:rPr lang="gl-ES" sz="2800" dirty="0" smtClean="0"/>
              <a:t>Cando a concentración dos produtos aumenta, os mesmos convértense en reactivos.</a:t>
            </a:r>
            <a:endParaRPr lang="es-ES" sz="2800" dirty="0" smtClean="0"/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es-ES" sz="2800" dirty="0" smtClean="0"/>
              <a:t>4NO</a:t>
            </a:r>
            <a:r>
              <a:rPr lang="es-ES" sz="2800" baseline="-25000" dirty="0" smtClean="0"/>
              <a:t>2(g)</a:t>
            </a:r>
            <a:r>
              <a:rPr lang="es-ES" sz="2800" dirty="0" smtClean="0"/>
              <a:t>  +  O</a:t>
            </a:r>
            <a:r>
              <a:rPr lang="es-ES" sz="2800" baseline="-25000" dirty="0" smtClean="0"/>
              <a:t>2(g)                  </a:t>
            </a:r>
            <a:r>
              <a:rPr lang="es-ES" sz="2800" dirty="0" smtClean="0"/>
              <a:t> 2N</a:t>
            </a:r>
            <a:r>
              <a:rPr lang="es-ES" sz="2800" baseline="-25000" dirty="0" smtClean="0"/>
              <a:t>2</a:t>
            </a:r>
            <a:r>
              <a:rPr lang="es-ES" sz="2800" dirty="0" smtClean="0"/>
              <a:t>O</a:t>
            </a:r>
            <a:r>
              <a:rPr lang="es-ES" sz="2800" baseline="-25000" dirty="0" smtClean="0"/>
              <a:t>5(g)</a:t>
            </a:r>
            <a:r>
              <a:rPr lang="es-ES" sz="2800" dirty="0" smtClean="0"/>
              <a:t> </a:t>
            </a:r>
            <a:endParaRPr lang="es-ES" sz="1800" baseline="-25000" dirty="0" smtClean="0"/>
          </a:p>
          <a:p>
            <a:pPr algn="just">
              <a:lnSpc>
                <a:spcPct val="90000"/>
              </a:lnSpc>
              <a:buFont typeface="Wingdings" pitchFamily="2" charset="2"/>
              <a:buNone/>
            </a:pPr>
            <a:endParaRPr lang="es-ES" sz="1800" dirty="0" smtClean="0"/>
          </a:p>
          <a:p>
            <a:endParaRPr lang="gl-ES" dirty="0"/>
          </a:p>
        </p:txBody>
      </p:sp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3786182" y="3571876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4929190" y="5572140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352800" y="6248400"/>
            <a:ext cx="3005150" cy="4572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/>
          <a:p>
            <a:endParaRPr lang="es-ES" dirty="0"/>
          </a:p>
        </p:txBody>
      </p:sp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142976" y="2000240"/>
            <a:ext cx="7129462" cy="4176713"/>
            <a:chOff x="657" y="572"/>
            <a:chExt cx="4128" cy="1317"/>
          </a:xfrm>
        </p:grpSpPr>
        <p:pic>
          <p:nvPicPr>
            <p:cNvPr id="5" name="Picture 3" descr="FG15_006"/>
            <p:cNvPicPr>
              <a:picLocks noChangeAspect="1" noChangeArrowheads="1"/>
            </p:cNvPicPr>
            <p:nvPr/>
          </p:nvPicPr>
          <p:blipFill>
            <a:blip r:embed="rId3"/>
            <a:srcRect l="24495" r="33931" b="58888"/>
            <a:stretch>
              <a:fillRect/>
            </a:stretch>
          </p:blipFill>
          <p:spPr bwMode="auto">
            <a:xfrm>
              <a:off x="657" y="572"/>
              <a:ext cx="1996" cy="1316"/>
            </a:xfrm>
            <a:prstGeom prst="rect">
              <a:avLst/>
            </a:prstGeom>
            <a:noFill/>
          </p:spPr>
        </p:pic>
        <p:pic>
          <p:nvPicPr>
            <p:cNvPr id="6" name="Picture 4" descr="FG15_006"/>
            <p:cNvPicPr>
              <a:picLocks noChangeAspect="1" noChangeArrowheads="1"/>
            </p:cNvPicPr>
            <p:nvPr/>
          </p:nvPicPr>
          <p:blipFill>
            <a:blip r:embed="rId3"/>
            <a:srcRect l="24495" t="52422" r="33931" b="7872"/>
            <a:stretch>
              <a:fillRect/>
            </a:stretch>
          </p:blipFill>
          <p:spPr bwMode="auto">
            <a:xfrm>
              <a:off x="2789" y="618"/>
              <a:ext cx="1996" cy="1271"/>
            </a:xfrm>
            <a:prstGeom prst="rect">
              <a:avLst/>
            </a:prstGeom>
            <a:noFill/>
          </p:spPr>
        </p:pic>
      </p:grp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1619250" y="404813"/>
            <a:ext cx="59769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b="1" dirty="0">
                <a:solidFill>
                  <a:schemeClr val="hlink"/>
                </a:solidFill>
              </a:rPr>
              <a:t> N</a:t>
            </a:r>
            <a:r>
              <a:rPr lang="es-ES" sz="3200" b="1" baseline="-25000" dirty="0">
                <a:solidFill>
                  <a:schemeClr val="hlink"/>
                </a:solidFill>
              </a:rPr>
              <a:t>2(g)</a:t>
            </a:r>
            <a:r>
              <a:rPr lang="es-ES" sz="3200" b="1" dirty="0">
                <a:solidFill>
                  <a:schemeClr val="hlink"/>
                </a:solidFill>
              </a:rPr>
              <a:t> </a:t>
            </a:r>
            <a:r>
              <a:rPr lang="es-ES" sz="3200" b="1" dirty="0"/>
              <a:t>+</a:t>
            </a:r>
            <a:r>
              <a:rPr lang="es-ES" sz="3200" b="1" dirty="0">
                <a:solidFill>
                  <a:schemeClr val="hlink"/>
                </a:solidFill>
              </a:rPr>
              <a:t> 3 H</a:t>
            </a:r>
            <a:r>
              <a:rPr lang="es-ES" sz="3200" b="1" baseline="-25000" dirty="0">
                <a:solidFill>
                  <a:schemeClr val="hlink"/>
                </a:solidFill>
              </a:rPr>
              <a:t>2 (g)</a:t>
            </a:r>
            <a:r>
              <a:rPr lang="es-ES" sz="3200" b="1" dirty="0">
                <a:solidFill>
                  <a:schemeClr val="hlink"/>
                </a:solidFill>
                <a:cs typeface="Arial" charset="0"/>
              </a:rPr>
              <a:t>  </a:t>
            </a:r>
            <a:r>
              <a:rPr lang="es-ES" sz="3200" b="1" dirty="0">
                <a:cs typeface="Arial" charset="0"/>
              </a:rPr>
              <a:t>↔</a:t>
            </a:r>
            <a:r>
              <a:rPr lang="es-ES" sz="3200" b="1" dirty="0">
                <a:solidFill>
                  <a:schemeClr val="hlink"/>
                </a:solidFill>
                <a:cs typeface="Arial" charset="0"/>
              </a:rPr>
              <a:t>  2 </a:t>
            </a:r>
            <a:r>
              <a:rPr lang="es-ES" sz="3200" b="1" dirty="0">
                <a:solidFill>
                  <a:schemeClr val="hlink"/>
                </a:solidFill>
              </a:rPr>
              <a:t>NH</a:t>
            </a:r>
            <a:r>
              <a:rPr lang="es-ES" sz="3200" b="1" baseline="-25000" dirty="0">
                <a:solidFill>
                  <a:schemeClr val="hlink"/>
                </a:solidFill>
              </a:rPr>
              <a:t>3(g)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13 Tabla"/>
          <p:cNvGraphicFramePr>
            <a:graphicFrameLocks noGrp="1"/>
          </p:cNvGraphicFramePr>
          <p:nvPr/>
        </p:nvGraphicFramePr>
        <p:xfrm>
          <a:off x="1071537" y="1571612"/>
          <a:ext cx="7000926" cy="3286148"/>
        </p:xfrm>
        <a:graphic>
          <a:graphicData uri="http://schemas.openxmlformats.org/drawingml/2006/table">
            <a:tbl>
              <a:tblPr/>
              <a:tblGrid>
                <a:gridCol w="1297418"/>
                <a:gridCol w="964233"/>
                <a:gridCol w="965839"/>
                <a:gridCol w="965839"/>
                <a:gridCol w="965839"/>
                <a:gridCol w="965839"/>
                <a:gridCol w="875919"/>
              </a:tblGrid>
              <a:tr h="65723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Tempo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20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40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80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100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4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Concentración molar N</a:t>
                      </a:r>
                      <a:r>
                        <a:rPr lang="es-ES" sz="1200" baseline="-25000">
                          <a:latin typeface="Georgia" pitchFamily="18" charset="0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1200" baseline="-25000">
                          <a:latin typeface="Georgia" pitchFamily="18" charset="0"/>
                          <a:ea typeface="Times New Roman"/>
                          <a:cs typeface="Times New Roman"/>
                        </a:rPr>
                        <a:t>4</a:t>
                      </a: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0,05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0,04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14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Concentración molar NO</a:t>
                      </a:r>
                      <a:r>
                        <a:rPr lang="es-ES" sz="1200" baseline="-25000">
                          <a:latin typeface="Georgia" pitchFamily="18" charset="0"/>
                          <a:ea typeface="Times New Roman"/>
                          <a:cs typeface="Times New Roman"/>
                        </a:rPr>
                        <a:t>2</a:t>
                      </a: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>
                          <a:latin typeface="Georgia" pitchFamily="18" charset="0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0,06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s-ES" sz="1200" dirty="0">
                        <a:latin typeface="Georgia" pitchFamily="18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200" dirty="0">
                          <a:latin typeface="Georgia" pitchFamily="18" charset="0"/>
                          <a:ea typeface="Times New Roman"/>
                          <a:cs typeface="Times New Roman"/>
                        </a:rPr>
                        <a:t>0,12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6" name="15 Marcador de contenido"/>
          <p:cNvSpPr>
            <a:spLocks noGrp="1"/>
          </p:cNvSpPr>
          <p:nvPr>
            <p:ph sz="quarter" idx="1"/>
          </p:nvPr>
        </p:nvSpPr>
        <p:spPr>
          <a:xfrm>
            <a:off x="357158" y="1500174"/>
            <a:ext cx="8448514" cy="4598874"/>
          </a:xfrm>
        </p:spPr>
        <p:txBody>
          <a:bodyPr/>
          <a:lstStyle/>
          <a:p>
            <a:endParaRPr lang="gl-ES" dirty="0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 N</a:t>
            </a:r>
            <a:r>
              <a:rPr lang="es-ES" baseline="-25000" dirty="0" smtClean="0"/>
              <a:t>2</a:t>
            </a:r>
            <a:r>
              <a:rPr lang="es-ES" dirty="0" smtClean="0"/>
              <a:t>O</a:t>
            </a:r>
            <a:r>
              <a:rPr lang="es-ES" baseline="-25000" dirty="0" smtClean="0"/>
              <a:t>4(g) </a:t>
            </a:r>
            <a:r>
              <a:rPr lang="es-ES" sz="3600" b="1" dirty="0" smtClean="0">
                <a:cs typeface="Arial" charset="0"/>
              </a:rPr>
              <a:t>↔</a:t>
            </a:r>
            <a:r>
              <a:rPr lang="es-ES" baseline="-25000" dirty="0" smtClean="0"/>
              <a:t>  </a:t>
            </a:r>
            <a:r>
              <a:rPr lang="es-ES" dirty="0" smtClean="0"/>
              <a:t>2</a:t>
            </a:r>
            <a:r>
              <a:rPr lang="es-ES" baseline="-25000" dirty="0" smtClean="0"/>
              <a:t>  </a:t>
            </a:r>
            <a:r>
              <a:rPr lang="es-ES" dirty="0" smtClean="0"/>
              <a:t>NO</a:t>
            </a:r>
            <a:r>
              <a:rPr lang="es-ES" baseline="-25000" dirty="0" smtClean="0"/>
              <a:t>2(g) </a:t>
            </a:r>
            <a:endParaRPr lang="gl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 idx="4294967295"/>
          </p:nvPr>
        </p:nvSpPr>
        <p:spPr>
          <a:xfrm>
            <a:off x="0" y="228600"/>
            <a:ext cx="8534400" cy="758825"/>
          </a:xfrm>
        </p:spPr>
        <p:txBody>
          <a:bodyPr/>
          <a:lstStyle/>
          <a:p>
            <a:r>
              <a:rPr lang="es-ES" dirty="0" smtClean="0"/>
              <a:t>Reacción inversa (dimerización do NO</a:t>
            </a:r>
            <a:r>
              <a:rPr lang="es-ES" baseline="-25000" dirty="0" smtClean="0"/>
              <a:t>2</a:t>
            </a:r>
            <a:r>
              <a:rPr lang="es-ES" dirty="0" smtClean="0"/>
              <a:t>),</a:t>
            </a:r>
            <a:endParaRPr lang="gl-ES" dirty="0"/>
          </a:p>
        </p:txBody>
      </p:sp>
      <p:graphicFrame>
        <p:nvGraphicFramePr>
          <p:cNvPr id="5" name="4 Tabla"/>
          <p:cNvGraphicFramePr>
            <a:graphicFrameLocks noGrp="1"/>
          </p:cNvGraphicFramePr>
          <p:nvPr/>
        </p:nvGraphicFramePr>
        <p:xfrm>
          <a:off x="1214414" y="2428868"/>
          <a:ext cx="6643733" cy="2928957"/>
        </p:xfrm>
        <a:graphic>
          <a:graphicData uri="http://schemas.openxmlformats.org/drawingml/2006/table">
            <a:tbl>
              <a:tblPr/>
              <a:tblGrid>
                <a:gridCol w="2433504"/>
                <a:gridCol w="2104749"/>
                <a:gridCol w="2105480"/>
              </a:tblGrid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Concentración molar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Inicial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1800" b="1" dirty="0">
                          <a:latin typeface="Times New Roman"/>
                          <a:ea typeface="Times New Roman"/>
                          <a:cs typeface="Times New Roman"/>
                        </a:rPr>
                        <a:t>Equilibrio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07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NO</a:t>
                      </a:r>
                      <a:r>
                        <a:rPr lang="es-ES" sz="3200" baseline="-25000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s-ES" sz="3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0,10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>
                          <a:latin typeface="Times New Roman"/>
                          <a:ea typeface="Times New Roman"/>
                          <a:cs typeface="Times New Roman"/>
                        </a:rPr>
                        <a:t>0,071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0744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>
                          <a:latin typeface="Times New Roman"/>
                          <a:ea typeface="Times New Roman"/>
                          <a:cs typeface="Times New Roman"/>
                        </a:rPr>
                        <a:t>N</a:t>
                      </a:r>
                      <a:r>
                        <a:rPr lang="es-ES" sz="3200" baseline="-25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es-ES" sz="3200">
                          <a:latin typeface="Times New Roman"/>
                          <a:ea typeface="Times New Roman"/>
                          <a:cs typeface="Times New Roman"/>
                        </a:rPr>
                        <a:t>O</a:t>
                      </a:r>
                      <a:r>
                        <a:rPr lang="es-ES" sz="3200" baseline="-25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s-ES" sz="3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s-ES" sz="3200" dirty="0">
                          <a:latin typeface="Times New Roman"/>
                          <a:ea typeface="Times New Roman"/>
                          <a:cs typeface="Times New Roman"/>
                        </a:rPr>
                        <a:t>0,014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285</TotalTime>
  <Words>705</Words>
  <Application>Microsoft Office PowerPoint</Application>
  <PresentationFormat>Presentación en pantalla (4:3)</PresentationFormat>
  <Paragraphs>119</Paragraphs>
  <Slides>19</Slides>
  <Notes>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19</vt:i4>
      </vt:variant>
    </vt:vector>
  </HeadingPairs>
  <TitlesOfParts>
    <vt:vector size="23" baseType="lpstr">
      <vt:lpstr>Civil</vt:lpstr>
      <vt:lpstr>Equation</vt:lpstr>
      <vt:lpstr>Ecuación</vt:lpstr>
      <vt:lpstr>Document</vt:lpstr>
      <vt:lpstr>Reaccións Reversibles Equilibrio químico</vt:lpstr>
      <vt:lpstr>CONTIDOS   </vt:lpstr>
      <vt:lpstr>CONCEPTO DE EQUILIBRIO</vt:lpstr>
      <vt:lpstr>CONCEPTO DE EQUILIBRIO</vt:lpstr>
      <vt:lpstr>ΔG(variación da enerxía libre de Gibbs)</vt:lpstr>
      <vt:lpstr>Exemplo en fase gasosa</vt:lpstr>
      <vt:lpstr>Diapositiva 7</vt:lpstr>
      <vt:lpstr> N2O4(g) ↔  2  NO2(g) </vt:lpstr>
      <vt:lpstr>Reacción inversa (dimerización do NO2),</vt:lpstr>
      <vt:lpstr>Diapositiva 10</vt:lpstr>
      <vt:lpstr>Tipos de equilibrio</vt:lpstr>
      <vt:lpstr>Tipos de equilibrio</vt:lpstr>
      <vt:lpstr>LEI DE ACCIÓN DE MASAS</vt:lpstr>
      <vt:lpstr>LEI DE ACCIÓN DE MASAS</vt:lpstr>
      <vt:lpstr>Constantes de equilibrio Kc e Kp</vt:lpstr>
      <vt:lpstr>A CONSTANTE DE EQUILIBRIO</vt:lpstr>
      <vt:lpstr>Diapositiva 17</vt:lpstr>
      <vt:lpstr>Exemplo:</vt:lpstr>
      <vt:lpstr>Diapositiva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Reaccións Reversibles Equilibrio químico</dc:title>
  <dc:creator>Neno Burns</dc:creator>
  <cp:lastModifiedBy>Neno Burns</cp:lastModifiedBy>
  <cp:revision>38</cp:revision>
  <dcterms:created xsi:type="dcterms:W3CDTF">2017-01-18T14:44:28Z</dcterms:created>
  <dcterms:modified xsi:type="dcterms:W3CDTF">2018-01-17T15:14:06Z</dcterms:modified>
</cp:coreProperties>
</file>