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6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1E493-311F-4F90-A276-72D29E08A85E}" type="datetimeFigureOut">
              <a:rPr lang="gl-ES" smtClean="0"/>
              <a:pPr/>
              <a:t>30/01/2014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7914C-5A7E-4473-8643-131D0319CD45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a2.madrid.org/web/educamadrid/principal/files/edb6467c-dc36-42e4-a245-9409477b5a81/Apliaciones_Didacticas/La_materia_exelearning/los_coloides.htm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gl-ES" dirty="0" smtClean="0"/>
              <a:t>MEZCLAS</a:t>
            </a:r>
            <a:endParaRPr lang="gl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gl-ES" dirty="0" smtClean="0">
                <a:solidFill>
                  <a:schemeClr val="accent2">
                    <a:lumMod val="75000"/>
                  </a:schemeClr>
                </a:solidFill>
              </a:rPr>
              <a:t>DISOLUCIONES(</a:t>
            </a:r>
            <a:r>
              <a:rPr lang="gl-ES" dirty="0" err="1" smtClean="0">
                <a:solidFill>
                  <a:schemeClr val="accent2">
                    <a:lumMod val="75000"/>
                  </a:schemeClr>
                </a:solidFill>
              </a:rPr>
              <a:t>Homogéneas</a:t>
            </a:r>
            <a:r>
              <a:rPr lang="gl-ES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gl-ES" dirty="0" smtClean="0">
                <a:solidFill>
                  <a:schemeClr val="accent6">
                    <a:lumMod val="75000"/>
                  </a:schemeClr>
                </a:solidFill>
              </a:rPr>
              <a:t>COLOIDES(</a:t>
            </a:r>
            <a:r>
              <a:rPr lang="gl-ES" dirty="0" err="1" smtClean="0">
                <a:solidFill>
                  <a:schemeClr val="accent6">
                    <a:lumMod val="75000"/>
                  </a:schemeClr>
                </a:solidFill>
              </a:rPr>
              <a:t>Heterogéneas</a:t>
            </a:r>
            <a:r>
              <a:rPr lang="gl-ES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gl-ES" dirty="0" smtClean="0">
                <a:solidFill>
                  <a:srgbClr val="00B0F0"/>
                </a:solidFill>
              </a:rPr>
              <a:t>SUSPENSIONES(</a:t>
            </a:r>
            <a:r>
              <a:rPr lang="gl-ES" dirty="0" err="1" smtClean="0">
                <a:solidFill>
                  <a:srgbClr val="00B0F0"/>
                </a:solidFill>
              </a:rPr>
              <a:t>Heterogéneas</a:t>
            </a:r>
            <a:r>
              <a:rPr lang="gl-ES" dirty="0" smtClean="0">
                <a:solidFill>
                  <a:srgbClr val="00B0F0"/>
                </a:solidFill>
              </a:rPr>
              <a:t>)</a:t>
            </a:r>
            <a:endParaRPr lang="gl-E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11561" y="548680"/>
          <a:ext cx="8208911" cy="5760639"/>
        </p:xfrm>
        <a:graphic>
          <a:graphicData uri="http://schemas.openxmlformats.org/drawingml/2006/table">
            <a:tbl>
              <a:tblPr/>
              <a:tblGrid>
                <a:gridCol w="2501351"/>
                <a:gridCol w="1876157"/>
                <a:gridCol w="1951782"/>
                <a:gridCol w="1879621"/>
              </a:tblGrid>
              <a:tr h="5457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>
                          <a:latin typeface="Calibri"/>
                          <a:ea typeface="Calibri"/>
                          <a:cs typeface="Times New Roman"/>
                        </a:rPr>
                        <a:t>DISOLUCIONES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363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latin typeface="Calibri"/>
                          <a:ea typeface="Calibri"/>
                          <a:cs typeface="Times New Roman"/>
                        </a:rPr>
                        <a:t>COLOIDES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>
                          <a:latin typeface="Calibri"/>
                          <a:ea typeface="Calibri"/>
                          <a:cs typeface="Times New Roman"/>
                        </a:rPr>
                        <a:t>SUSPENSIONES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053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TIPO DE MEZCLA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HOMOGÉNEA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HETEROGÉNEA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HETEROGÉNEA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667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COMPONENTES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8A5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SOLUTO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+                      →UNA FASE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dISOLVENTE</a:t>
                      </a: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FASE  DISPERSANTE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FASE DISPERSA(partículas de mayor tamaño)</a:t>
                      </a: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FASE DISPERSANTE (LÍQUIDA)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FASE DISPERSA SÓLIDA</a:t>
                      </a: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</a:tr>
              <a:tr h="8489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TAMAÑO  PARTÍCULAS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    &lt;0,001µm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0,1-0,001µm visibles microscopio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&gt; 0,1µm visibles a simple vista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7882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SEPARACIÓN   COMPONENTES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POR FILTRACIÓN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8A5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SI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</a:tr>
              <a:tr h="10106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SEPARACIÓN POR SEDIMENTACIÓN/CENTRIFUGACIÓN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SI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s-ES" sz="800">
                          <a:latin typeface="Calibri"/>
                          <a:ea typeface="Calibri"/>
                          <a:cs typeface="Times New Roman"/>
                        </a:rPr>
                        <a:t>LAS PARTÍCULAS DISPERSAS)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SI 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latin typeface="Calibri"/>
                          <a:ea typeface="Calibri"/>
                          <a:cs typeface="Times New Roman"/>
                        </a:rPr>
                        <a:t>LAS PARTÍCULAS EN SUSPENSIÓN SEDIMENTAN AL DEJAR EN REPOSO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8893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COMPORTAMIENTO ANTE LA LUZ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8A5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PERMITEN EL PASO DE LA LUZ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(TRANSPARENCIA)</a:t>
                      </a: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REFLEJAN LA LUZ(EFECTO TYNDALL)(TRANSPARENTES O TURBIAS)</a:t>
                      </a: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TURBIDEZ</a:t>
                      </a: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</a:tr>
              <a:tr h="5053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latin typeface="Calibri"/>
                          <a:ea typeface="Calibri"/>
                          <a:cs typeface="Times New Roman"/>
                        </a:rPr>
                        <a:t>EJEMPLOS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VINO, AIRE…..</a:t>
                      </a: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Calibri"/>
                          <a:ea typeface="Calibri"/>
                          <a:cs typeface="Times New Roman"/>
                        </a:rPr>
                        <a:t>GELES,GELATINAS,MAYONESA</a:t>
                      </a: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Calibri"/>
                          <a:ea typeface="Calibri"/>
                          <a:cs typeface="Times New Roman"/>
                        </a:rPr>
                        <a:t>MEDICAMENTOS, AGUA Y ARENA, REFRESCOS DE FRUTAS</a:t>
                      </a: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gl-ES" dirty="0" smtClean="0"/>
              <a:t>COMPORTAMIENTO ANTE LA LUZ</a:t>
            </a:r>
            <a:endParaRPr lang="gl-ES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>
                <a:hlinkClick r:id="rId2"/>
              </a:rPr>
              <a:t>EFECTO TYNDALL</a:t>
            </a:r>
            <a:endParaRPr lang="gl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CLASIFICACIÓN COLOIDES</a:t>
            </a:r>
            <a:endParaRPr lang="gl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95535" y="1600200"/>
          <a:ext cx="8291265" cy="4489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253"/>
                <a:gridCol w="1658253"/>
                <a:gridCol w="1658253"/>
                <a:gridCol w="1658253"/>
                <a:gridCol w="1658253"/>
              </a:tblGrid>
              <a:tr h="892696">
                <a:tc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gl-ES" sz="3600" dirty="0" smtClean="0"/>
                        <a:t>  FASE DISPERSA</a:t>
                      </a:r>
                      <a:endParaRPr lang="gl-ES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</a:tr>
              <a:tr h="884218">
                <a:tc rowSpan="4">
                  <a:txBody>
                    <a:bodyPr/>
                    <a:lstStyle/>
                    <a:p>
                      <a:r>
                        <a:rPr lang="gl-ES" sz="3600" dirty="0" smtClean="0"/>
                        <a:t>FASE CONTINUA</a:t>
                      </a:r>
                      <a:endParaRPr lang="gl-ES" sz="3600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FF0000"/>
                          </a:solidFill>
                        </a:rPr>
                        <a:t>GAS</a:t>
                      </a:r>
                      <a:endParaRPr lang="gl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FF0000"/>
                          </a:solidFill>
                        </a:rPr>
                        <a:t>LÍQUIDO</a:t>
                      </a:r>
                      <a:endParaRPr lang="gl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FF0000"/>
                          </a:solidFill>
                        </a:rPr>
                        <a:t>SÓLIDO</a:t>
                      </a:r>
                      <a:endParaRPr lang="gl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84218">
                <a:tc v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FF0000"/>
                          </a:solidFill>
                        </a:rPr>
                        <a:t>GAS</a:t>
                      </a:r>
                      <a:endParaRPr lang="gl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/>
                        <a:t>NO(SOLUBLES)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AEROSOL</a:t>
                      </a:r>
                    </a:p>
                    <a:p>
                      <a:r>
                        <a:rPr lang="gl-ES" dirty="0" err="1" smtClean="0">
                          <a:solidFill>
                            <a:schemeClr val="tx1"/>
                          </a:solidFill>
                        </a:rPr>
                        <a:t>niebla</a:t>
                      </a:r>
                      <a:endParaRPr lang="gl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7030A0"/>
                          </a:solidFill>
                        </a:rPr>
                        <a:t>AEROSOL</a:t>
                      </a:r>
                    </a:p>
                    <a:p>
                      <a:r>
                        <a:rPr lang="gl-ES" dirty="0" err="1" smtClean="0">
                          <a:solidFill>
                            <a:schemeClr val="tx1"/>
                          </a:solidFill>
                        </a:rPr>
                        <a:t>humo</a:t>
                      </a:r>
                      <a:endParaRPr lang="gl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84218">
                <a:tc v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FF0000"/>
                          </a:solidFill>
                        </a:rPr>
                        <a:t>LÍQUIDO</a:t>
                      </a:r>
                      <a:endParaRPr lang="gl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7030A0"/>
                          </a:solidFill>
                        </a:rPr>
                        <a:t>ESPUMA</a:t>
                      </a:r>
                    </a:p>
                    <a:p>
                      <a:r>
                        <a:rPr lang="gl-ES" dirty="0" smtClean="0">
                          <a:solidFill>
                            <a:schemeClr val="tx1"/>
                          </a:solidFill>
                        </a:rPr>
                        <a:t>Espuma</a:t>
                      </a:r>
                      <a:r>
                        <a:rPr lang="gl-ES" baseline="0" dirty="0" smtClean="0">
                          <a:solidFill>
                            <a:schemeClr val="tx1"/>
                          </a:solidFill>
                        </a:rPr>
                        <a:t> afeitar</a:t>
                      </a:r>
                      <a:endParaRPr lang="gl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7030A0"/>
                          </a:solidFill>
                        </a:rPr>
                        <a:t>EMULSIÓN</a:t>
                      </a:r>
                    </a:p>
                    <a:p>
                      <a:r>
                        <a:rPr lang="gl-ES" dirty="0" smtClean="0">
                          <a:solidFill>
                            <a:schemeClr val="tx1"/>
                          </a:solidFill>
                        </a:rPr>
                        <a:t>Leche , </a:t>
                      </a:r>
                      <a:r>
                        <a:rPr lang="gl-ES" dirty="0" err="1" smtClean="0">
                          <a:solidFill>
                            <a:schemeClr val="tx1"/>
                          </a:solidFill>
                        </a:rPr>
                        <a:t>mayonesa</a:t>
                      </a:r>
                      <a:endParaRPr lang="gl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7030A0"/>
                          </a:solidFill>
                        </a:rPr>
                        <a:t>SOL</a:t>
                      </a:r>
                    </a:p>
                    <a:p>
                      <a:r>
                        <a:rPr lang="gl-ES" dirty="0" smtClean="0">
                          <a:solidFill>
                            <a:schemeClr val="tx1"/>
                          </a:solidFill>
                        </a:rPr>
                        <a:t>pinturas</a:t>
                      </a:r>
                      <a:endParaRPr lang="gl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84218">
                <a:tc v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FF0000"/>
                          </a:solidFill>
                        </a:rPr>
                        <a:t>SÓLIDO</a:t>
                      </a:r>
                      <a:endParaRPr lang="gl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7030A0"/>
                          </a:solidFill>
                        </a:rPr>
                        <a:t>ESPUMA</a:t>
                      </a:r>
                    </a:p>
                    <a:p>
                      <a:r>
                        <a:rPr lang="gl-ES" dirty="0" err="1" smtClean="0">
                          <a:solidFill>
                            <a:schemeClr val="tx1"/>
                          </a:solidFill>
                        </a:rPr>
                        <a:t>Piedra</a:t>
                      </a:r>
                      <a:r>
                        <a:rPr lang="gl-ES" dirty="0" smtClean="0">
                          <a:solidFill>
                            <a:schemeClr val="tx1"/>
                          </a:solidFill>
                        </a:rPr>
                        <a:t> pómez</a:t>
                      </a:r>
                      <a:endParaRPr lang="gl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7030A0"/>
                          </a:solidFill>
                        </a:rPr>
                        <a:t>GEL</a:t>
                      </a:r>
                    </a:p>
                    <a:p>
                      <a:r>
                        <a:rPr lang="gl-ES" dirty="0" err="1" smtClean="0">
                          <a:solidFill>
                            <a:schemeClr val="tx1"/>
                          </a:solidFill>
                        </a:rPr>
                        <a:t>Gelatina</a:t>
                      </a:r>
                      <a:r>
                        <a:rPr lang="gl-ES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gl-ES" dirty="0" err="1" smtClean="0">
                          <a:solidFill>
                            <a:schemeClr val="tx1"/>
                          </a:solidFill>
                        </a:rPr>
                        <a:t>mantequilla</a:t>
                      </a:r>
                      <a:endParaRPr lang="gl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dirty="0" smtClean="0">
                          <a:solidFill>
                            <a:srgbClr val="7030A0"/>
                          </a:solidFill>
                        </a:rPr>
                        <a:t>SOL</a:t>
                      </a:r>
                    </a:p>
                    <a:p>
                      <a:r>
                        <a:rPr lang="gl-ES" dirty="0" smtClean="0">
                          <a:solidFill>
                            <a:srgbClr val="7030A0"/>
                          </a:solidFill>
                        </a:rPr>
                        <a:t>Cristal de Rubí</a:t>
                      </a:r>
                      <a:endParaRPr lang="gl-E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AGENTE EMULSIONANTE</a:t>
            </a:r>
            <a:endParaRPr lang="gl-ES" dirty="0"/>
          </a:p>
        </p:txBody>
      </p:sp>
      <p:pic>
        <p:nvPicPr>
          <p:cNvPr id="4" name="3 Marcador de contenido" descr="tensioactif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227971"/>
            <a:ext cx="5976664" cy="462117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165</Words>
  <Application>Microsoft Office PowerPoint</Application>
  <PresentationFormat>Presentación en pantalla (4:3)</PresentationFormat>
  <Paragraphs>97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MEZCLAS</vt:lpstr>
      <vt:lpstr>Diapositiva 2</vt:lpstr>
      <vt:lpstr>COMPORTAMIENTO ANTE LA LUZ</vt:lpstr>
      <vt:lpstr>CLASIFICACIÓN COLOIDES</vt:lpstr>
      <vt:lpstr>AGENTE EMULSIONANTE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MEZCLAS</dc:title>
  <dc:creator>pc</dc:creator>
  <cp:lastModifiedBy>pc</cp:lastModifiedBy>
  <cp:revision>15</cp:revision>
  <dcterms:created xsi:type="dcterms:W3CDTF">2014-01-30T15:28:16Z</dcterms:created>
  <dcterms:modified xsi:type="dcterms:W3CDTF">2014-01-30T18:02:10Z</dcterms:modified>
</cp:coreProperties>
</file>