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9" r:id="rId5"/>
    <p:sldId id="258" r:id="rId6"/>
    <p:sldId id="260" r:id="rId7"/>
    <p:sldId id="272" r:id="rId8"/>
    <p:sldId id="261" r:id="rId9"/>
    <p:sldId id="271" r:id="rId10"/>
    <p:sldId id="262" r:id="rId11"/>
    <p:sldId id="263" r:id="rId12"/>
    <p:sldId id="273" r:id="rId13"/>
    <p:sldId id="264" r:id="rId14"/>
    <p:sldId id="274" r:id="rId15"/>
    <p:sldId id="265" r:id="rId16"/>
    <p:sldId id="266" r:id="rId17"/>
    <p:sldId id="267" r:id="rId18"/>
    <p:sldId id="275" r:id="rId19"/>
    <p:sldId id="276" r:id="rId20"/>
    <p:sldId id="268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ABB3-F798-401F-8D5B-54426543B487}" type="datetimeFigureOut">
              <a:rPr lang="es-ES" smtClean="0"/>
              <a:pPr/>
              <a:t>24/01/2019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1000100" y="2130425"/>
            <a:ext cx="6772300" cy="1470025"/>
          </a:xfrm>
        </p:spPr>
        <p:txBody>
          <a:bodyPr>
            <a:normAutofit fontScale="90000"/>
          </a:bodyPr>
          <a:lstStyle/>
          <a:p>
            <a:r>
              <a:rPr lang="gl-ES" sz="6600" b="1" dirty="0" smtClean="0">
                <a:solidFill>
                  <a:srgbClr val="FF0000"/>
                </a:solidFill>
              </a:rPr>
              <a:t>EQUILIBRIO QUÍMICO</a:t>
            </a:r>
            <a:endParaRPr lang="gl-E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gl-ES" sz="4000" dirty="0" smtClean="0">
                <a:solidFill>
                  <a:srgbClr val="FF0000"/>
                </a:solidFill>
              </a:rPr>
              <a:t>A temperatura variable fundamental que controla o equilibrio</a:t>
            </a:r>
            <a:endParaRPr lang="gl-ES" sz="4000" dirty="0">
              <a:solidFill>
                <a:srgbClr val="FF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400" dirty="0" smtClean="0"/>
              <a:t>Si variamos a temperatura o sistema evoluciona nun sentido ou no outro ata alcanzar un novo estado de equilibrio</a:t>
            </a:r>
            <a:endParaRPr lang="gl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Clasificación dos equilibrios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s-ES" dirty="0"/>
              <a:t>Moleculares  /iónicos, segundo as substancias que </a:t>
            </a:r>
            <a:r>
              <a:rPr lang="es-ES" dirty="0" err="1"/>
              <a:t>interveñan</a:t>
            </a:r>
            <a:r>
              <a:rPr lang="es-ES" dirty="0"/>
              <a:t> </a:t>
            </a:r>
            <a:r>
              <a:rPr lang="es-ES" dirty="0" err="1"/>
              <a:t>sexan</a:t>
            </a:r>
            <a:r>
              <a:rPr lang="es-ES" dirty="0"/>
              <a:t> moléculas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ións</a:t>
            </a:r>
            <a:r>
              <a:rPr lang="es-ES" dirty="0" smtClean="0"/>
              <a:t>.</a:t>
            </a:r>
          </a:p>
          <a:p>
            <a:pPr lvl="0"/>
            <a:endParaRPr lang="es-ES" dirty="0"/>
          </a:p>
          <a:p>
            <a:pPr>
              <a:buNone/>
            </a:pPr>
            <a:r>
              <a:rPr lang="es-ES" sz="2000" dirty="0" smtClean="0"/>
              <a:t>I</a:t>
            </a:r>
            <a:r>
              <a:rPr lang="es-ES" sz="2000" baseline="-25000" dirty="0" smtClean="0"/>
              <a:t>2</a:t>
            </a:r>
            <a:r>
              <a:rPr lang="es-ES" sz="2000" dirty="0" smtClean="0"/>
              <a:t>(g)</a:t>
            </a:r>
            <a:r>
              <a:rPr lang="es-ES" sz="2000" dirty="0"/>
              <a:t> </a:t>
            </a:r>
            <a:r>
              <a:rPr lang="es-ES" sz="2000" dirty="0" smtClean="0"/>
              <a:t>+H</a:t>
            </a:r>
            <a:r>
              <a:rPr lang="es-ES" sz="2000" baseline="-25000" dirty="0" smtClean="0"/>
              <a:t>2(</a:t>
            </a:r>
            <a:r>
              <a:rPr lang="es-ES" sz="2000" dirty="0" smtClean="0"/>
              <a:t>g)↔2HI(g)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NH3(g)+H</a:t>
            </a:r>
            <a:r>
              <a:rPr lang="es-ES" sz="2000" baseline="-25000" dirty="0" smtClean="0"/>
              <a:t>2</a:t>
            </a:r>
            <a:r>
              <a:rPr lang="es-ES" sz="2000" dirty="0" smtClean="0"/>
              <a:t>O(l)↔NH</a:t>
            </a:r>
            <a:r>
              <a:rPr lang="es-ES" sz="2000" baseline="-25000" dirty="0" smtClean="0"/>
              <a:t>4</a:t>
            </a:r>
            <a:r>
              <a:rPr lang="es-ES" sz="2000" baseline="30000" dirty="0" smtClean="0"/>
              <a:t>+</a:t>
            </a:r>
            <a:r>
              <a:rPr lang="es-ES" sz="2000" dirty="0" smtClean="0"/>
              <a:t>(</a:t>
            </a:r>
            <a:r>
              <a:rPr lang="es-ES" sz="2000" dirty="0" err="1" smtClean="0"/>
              <a:t>ac</a:t>
            </a:r>
            <a:r>
              <a:rPr lang="es-ES" sz="2000" baseline="30000" dirty="0" smtClean="0"/>
              <a:t>)</a:t>
            </a:r>
            <a:r>
              <a:rPr lang="es-ES" sz="2000" dirty="0" smtClean="0"/>
              <a:t>+OH</a:t>
            </a:r>
            <a:r>
              <a:rPr lang="es-ES" sz="2000" baseline="30000" dirty="0" smtClean="0"/>
              <a:t>-</a:t>
            </a:r>
            <a:r>
              <a:rPr lang="es-ES" sz="2000" dirty="0" smtClean="0"/>
              <a:t>(</a:t>
            </a:r>
            <a:r>
              <a:rPr lang="es-ES" sz="2000" dirty="0" err="1" smtClean="0"/>
              <a:t>ac</a:t>
            </a:r>
            <a:r>
              <a:rPr lang="es-ES" sz="2000" dirty="0" smtClean="0"/>
              <a:t>)</a:t>
            </a:r>
            <a:endParaRPr lang="es-ES" sz="2000" dirty="0"/>
          </a:p>
          <a:p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gl-ES" dirty="0" smtClean="0"/>
              <a:t>Homoxéneos /Heteroxéneos</a:t>
            </a:r>
          </a:p>
          <a:p>
            <a:pPr>
              <a:buNone/>
            </a:pPr>
            <a:r>
              <a:rPr lang="gl-ES" dirty="0" smtClean="0"/>
              <a:t>  </a:t>
            </a:r>
          </a:p>
          <a:p>
            <a:pPr>
              <a:buNone/>
            </a:pPr>
            <a:r>
              <a:rPr lang="es-ES" dirty="0" smtClean="0"/>
              <a:t>I</a:t>
            </a:r>
            <a:r>
              <a:rPr lang="es-ES" baseline="-25000" dirty="0" smtClean="0"/>
              <a:t>2</a:t>
            </a:r>
            <a:r>
              <a:rPr lang="es-ES" dirty="0" smtClean="0"/>
              <a:t>(g) +H</a:t>
            </a:r>
            <a:r>
              <a:rPr lang="es-ES" baseline="-25000" dirty="0" smtClean="0"/>
              <a:t>2(</a:t>
            </a:r>
            <a:r>
              <a:rPr lang="es-ES" dirty="0" smtClean="0"/>
              <a:t>g)↔2HI(g)</a:t>
            </a:r>
          </a:p>
          <a:p>
            <a:pPr>
              <a:buNone/>
            </a:pPr>
            <a:endParaRPr lang="gl-ES" dirty="0" smtClean="0"/>
          </a:p>
          <a:p>
            <a:pPr>
              <a:buNone/>
            </a:pPr>
            <a:r>
              <a:rPr lang="gl-ES" dirty="0" smtClean="0"/>
              <a:t>CaCO</a:t>
            </a:r>
            <a:r>
              <a:rPr lang="gl-ES" baseline="-25000" dirty="0" smtClean="0"/>
              <a:t>3</a:t>
            </a:r>
            <a:r>
              <a:rPr lang="gl-ES" dirty="0" smtClean="0"/>
              <a:t>(s)↔CaO(s)+CO</a:t>
            </a:r>
            <a:r>
              <a:rPr lang="gl-ES" baseline="-25000" dirty="0" smtClean="0"/>
              <a:t>2</a:t>
            </a:r>
            <a:r>
              <a:rPr lang="gl-ES" dirty="0" smtClean="0"/>
              <a:t>(g)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Equilibrio homogéneo se aplica a las reacciones en las que todas las&#10;especies reaccionantes se encuentran en la misma fase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gl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Tipos de equilibrio</a:t>
            </a:r>
            <a:endParaRPr lang="gl-ES" dirty="0"/>
          </a:p>
        </p:txBody>
      </p:sp>
      <p:pic>
        <p:nvPicPr>
          <p:cNvPr id="6" name="5 Marcador de contenido" descr="equilibrio-qumico-power-point-qumica-6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15269" y="1531937"/>
            <a:ext cx="6076950" cy="4562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LEI DE ACCIÓN DE MASAS</a:t>
            </a:r>
            <a:r>
              <a:rPr lang="es-ES" b="1" dirty="0"/>
              <a:t>.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/>
          </a:p>
          <a:p>
            <a:r>
              <a:rPr lang="es-ES" i="1" dirty="0"/>
              <a:t>Para a </a:t>
            </a:r>
            <a:r>
              <a:rPr lang="es-ES" i="1" dirty="0" smtClean="0"/>
              <a:t>reacción</a:t>
            </a:r>
            <a:r>
              <a:rPr lang="es-ES" i="1" dirty="0"/>
              <a:t>:</a:t>
            </a:r>
            <a:endParaRPr lang="es-ES" dirty="0"/>
          </a:p>
          <a:p>
            <a:pPr>
              <a:buNone/>
            </a:pPr>
            <a:r>
              <a:rPr lang="es-ES" i="1" dirty="0" smtClean="0"/>
              <a:t>                         </a:t>
            </a:r>
            <a:r>
              <a:rPr lang="es-ES" i="1" dirty="0" err="1"/>
              <a:t>aA</a:t>
            </a:r>
            <a:r>
              <a:rPr lang="es-ES" i="1" dirty="0"/>
              <a:t>(g)+ </a:t>
            </a:r>
            <a:r>
              <a:rPr lang="es-ES" i="1" dirty="0" err="1"/>
              <a:t>bB</a:t>
            </a:r>
            <a:r>
              <a:rPr lang="es-ES" i="1" dirty="0"/>
              <a:t>(g)  </a:t>
            </a:r>
            <a:r>
              <a:rPr lang="es-ES" i="1" dirty="0" err="1"/>
              <a:t>cC</a:t>
            </a:r>
            <a:r>
              <a:rPr lang="es-ES" i="1" dirty="0"/>
              <a:t>(g) +</a:t>
            </a:r>
            <a:r>
              <a:rPr lang="es-ES" i="1" dirty="0" err="1"/>
              <a:t>dD</a:t>
            </a:r>
            <a:r>
              <a:rPr lang="es-ES" i="1" dirty="0"/>
              <a:t>(g)</a:t>
            </a:r>
            <a:endParaRPr lang="es-ES" dirty="0"/>
          </a:p>
          <a:p>
            <a:pPr>
              <a:buNone/>
            </a:pPr>
            <a:r>
              <a:rPr lang="es-ES" i="1" dirty="0"/>
              <a:t> </a:t>
            </a:r>
            <a:endParaRPr lang="es-ES" dirty="0"/>
          </a:p>
          <a:p>
            <a:r>
              <a:rPr lang="gl-ES" dirty="0" smtClean="0"/>
              <a:t>Depende da Tª</a:t>
            </a:r>
          </a:p>
          <a:p>
            <a:r>
              <a:rPr lang="gl-ES" dirty="0" smtClean="0"/>
              <a:t>Da ecuación Química</a:t>
            </a:r>
          </a:p>
          <a:p>
            <a:r>
              <a:rPr lang="gl-ES" dirty="0" err="1" smtClean="0"/>
              <a:t>Adimensional</a:t>
            </a:r>
            <a:endParaRPr lang="gl-ES" dirty="0" smtClean="0"/>
          </a:p>
          <a:p>
            <a:pPr>
              <a:buNone/>
            </a:pPr>
            <a:r>
              <a:rPr lang="gl-ES" dirty="0" smtClean="0"/>
              <a:t>Significado K&gt;1  K&lt;1  K≈∞</a:t>
            </a:r>
            <a:endParaRPr lang="gl-ES" dirty="0"/>
          </a:p>
        </p:txBody>
      </p:sp>
      <p:pic>
        <p:nvPicPr>
          <p:cNvPr id="4" name="3 Imagen" descr="descarg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071810"/>
            <a:ext cx="3674688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LEI DE ACCIÓN DE MASAS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663300"/>
                </a:solidFill>
              </a:rPr>
              <a:t>Peter </a:t>
            </a:r>
            <a:r>
              <a:rPr lang="es-ES" b="1" dirty="0" err="1" smtClean="0">
                <a:solidFill>
                  <a:srgbClr val="663300"/>
                </a:solidFill>
              </a:rPr>
              <a:t>Waage</a:t>
            </a:r>
            <a:r>
              <a:rPr lang="es-ES" dirty="0" smtClean="0">
                <a:solidFill>
                  <a:srgbClr val="663300"/>
                </a:solidFill>
              </a:rPr>
              <a:t> (28 de </a:t>
            </a:r>
            <a:r>
              <a:rPr lang="es-ES" dirty="0" err="1" smtClean="0">
                <a:solidFill>
                  <a:srgbClr val="663300"/>
                </a:solidFill>
              </a:rPr>
              <a:t>Xuño</a:t>
            </a:r>
            <a:r>
              <a:rPr lang="es-ES" dirty="0" smtClean="0">
                <a:solidFill>
                  <a:srgbClr val="663300"/>
                </a:solidFill>
              </a:rPr>
              <a:t>  de 1833,– 13 de </a:t>
            </a:r>
            <a:r>
              <a:rPr lang="es-ES" dirty="0" err="1" smtClean="0">
                <a:solidFill>
                  <a:srgbClr val="663300"/>
                </a:solidFill>
              </a:rPr>
              <a:t>xaneiro</a:t>
            </a:r>
            <a:r>
              <a:rPr lang="es-ES" dirty="0" smtClean="0">
                <a:solidFill>
                  <a:srgbClr val="663300"/>
                </a:solidFill>
              </a:rPr>
              <a:t> de 1900) </a:t>
            </a:r>
            <a:r>
              <a:rPr lang="es-ES" dirty="0" err="1" smtClean="0">
                <a:solidFill>
                  <a:srgbClr val="663300"/>
                </a:solidFill>
              </a:rPr>
              <a:t>foi</a:t>
            </a:r>
            <a:r>
              <a:rPr lang="es-ES" dirty="0" smtClean="0">
                <a:solidFill>
                  <a:srgbClr val="663300"/>
                </a:solidFill>
              </a:rPr>
              <a:t> un químico    profesor da </a:t>
            </a:r>
            <a:r>
              <a:rPr lang="es-ES" dirty="0" err="1" smtClean="0">
                <a:solidFill>
                  <a:srgbClr val="663300"/>
                </a:solidFill>
              </a:rPr>
              <a:t>Universidade</a:t>
            </a:r>
            <a:r>
              <a:rPr lang="es-ES" dirty="0" smtClean="0">
                <a:solidFill>
                  <a:srgbClr val="663300"/>
                </a:solidFill>
              </a:rPr>
              <a:t> de Oslo. </a:t>
            </a:r>
            <a:r>
              <a:rPr lang="es-ES" dirty="0" err="1" smtClean="0">
                <a:solidFill>
                  <a:srgbClr val="663300"/>
                </a:solidFill>
              </a:rPr>
              <a:t>Xunto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ao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seu</a:t>
            </a:r>
            <a:r>
              <a:rPr lang="es-ES" dirty="0" smtClean="0">
                <a:solidFill>
                  <a:srgbClr val="663300"/>
                </a:solidFill>
              </a:rPr>
              <a:t> amigo, o </a:t>
            </a:r>
            <a:r>
              <a:rPr lang="es-ES" dirty="0" err="1" smtClean="0">
                <a:solidFill>
                  <a:srgbClr val="663300"/>
                </a:solidFill>
              </a:rPr>
              <a:t>tamén</a:t>
            </a:r>
            <a:r>
              <a:rPr lang="es-ES" dirty="0" smtClean="0">
                <a:solidFill>
                  <a:srgbClr val="663300"/>
                </a:solidFill>
              </a:rPr>
              <a:t> químico e matemático </a:t>
            </a:r>
            <a:r>
              <a:rPr lang="es-ES" dirty="0" err="1" smtClean="0">
                <a:solidFill>
                  <a:srgbClr val="663300"/>
                </a:solidFill>
              </a:rPr>
              <a:t>Maximiliam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b="1" dirty="0" err="1" smtClean="0">
                <a:solidFill>
                  <a:srgbClr val="663300"/>
                </a:solidFill>
              </a:rPr>
              <a:t>Guldberg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enunciaron e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comprobaron  a </a:t>
            </a:r>
            <a:r>
              <a:rPr lang="es-ES" b="1" dirty="0" err="1" smtClean="0">
                <a:solidFill>
                  <a:srgbClr val="663300"/>
                </a:solidFill>
              </a:rPr>
              <a:t>lei</a:t>
            </a:r>
            <a:r>
              <a:rPr lang="es-ES" b="1" dirty="0" smtClean="0">
                <a:solidFill>
                  <a:srgbClr val="663300"/>
                </a:solidFill>
              </a:rPr>
              <a:t> de acción de masas </a:t>
            </a:r>
            <a:r>
              <a:rPr lang="es-ES" dirty="0" smtClean="0">
                <a:solidFill>
                  <a:srgbClr val="663300"/>
                </a:solidFill>
              </a:rPr>
              <a:t>para </a:t>
            </a:r>
            <a:r>
              <a:rPr lang="es-ES" dirty="0" err="1" smtClean="0">
                <a:solidFill>
                  <a:srgbClr val="663300"/>
                </a:solidFill>
              </a:rPr>
              <a:t>unha</a:t>
            </a:r>
            <a:r>
              <a:rPr lang="es-ES" dirty="0" smtClean="0">
                <a:solidFill>
                  <a:srgbClr val="663300"/>
                </a:solidFill>
              </a:rPr>
              <a:t> reacción  química reversible en equilibrio entre los años 1864 y 1879.</a:t>
            </a:r>
            <a:r>
              <a:rPr lang="es-ES" dirty="0" smtClean="0">
                <a:solidFill>
                  <a:schemeClr val="hlink"/>
                </a:solidFill>
              </a:rPr>
              <a:t> </a:t>
            </a:r>
          </a:p>
          <a:p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3575050" y="273050"/>
            <a:ext cx="5426106" cy="6370660"/>
          </a:xfrm>
        </p:spPr>
        <p:txBody>
          <a:bodyPr>
            <a:normAutofit fontScale="92500" lnSpcReduction="10000"/>
          </a:bodyPr>
          <a:lstStyle/>
          <a:p>
            <a:r>
              <a:rPr lang="es-ES" i="1" dirty="0" smtClean="0"/>
              <a:t>Para </a:t>
            </a:r>
            <a:r>
              <a:rPr lang="es-ES" i="1" dirty="0" err="1" smtClean="0"/>
              <a:t>calquera</a:t>
            </a:r>
            <a:r>
              <a:rPr lang="es-ES" i="1" dirty="0" smtClean="0"/>
              <a:t> reacción reversible ,en equilibrio químico, a </a:t>
            </a:r>
            <a:r>
              <a:rPr lang="es-ES" i="1" dirty="0" err="1" smtClean="0"/>
              <a:t>unha</a:t>
            </a:r>
            <a:r>
              <a:rPr lang="es-ES" i="1" dirty="0" smtClean="0"/>
              <a:t> temperatura dada, </a:t>
            </a:r>
            <a:r>
              <a:rPr lang="es-ES" i="1" dirty="0" err="1" smtClean="0"/>
              <a:t>cúmprese</a:t>
            </a:r>
            <a:r>
              <a:rPr lang="es-ES" i="1" dirty="0" smtClean="0"/>
              <a:t> que 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molares dos </a:t>
            </a:r>
            <a:r>
              <a:rPr lang="es-ES" i="1" dirty="0" err="1" smtClean="0"/>
              <a:t>produtos</a:t>
            </a:r>
            <a:r>
              <a:rPr lang="es-ES" i="1" dirty="0" smtClean="0"/>
              <a:t> ,elevadas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 respectivos coeficientes </a:t>
            </a:r>
            <a:r>
              <a:rPr lang="es-ES" i="1" dirty="0" err="1" smtClean="0"/>
              <a:t>estequiométricos</a:t>
            </a:r>
            <a:r>
              <a:rPr lang="es-ES" i="1" dirty="0" smtClean="0"/>
              <a:t>, dividido polo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dos reactivos, 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respectivos coeficientes </a:t>
            </a:r>
            <a:r>
              <a:rPr lang="es-ES" i="1" dirty="0" err="1" smtClean="0"/>
              <a:t>estequimétricos</a:t>
            </a:r>
            <a:r>
              <a:rPr lang="es-ES" i="1" dirty="0" smtClean="0"/>
              <a:t>, é </a:t>
            </a:r>
            <a:r>
              <a:rPr lang="es-ES" i="1" dirty="0" err="1" smtClean="0"/>
              <a:t>unha</a:t>
            </a:r>
            <a:r>
              <a:rPr lang="es-ES" i="1" dirty="0" smtClean="0"/>
              <a:t> constante denominada constante de equilibrio.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Constante referida as presións(gases</a:t>
            </a:r>
            <a:r>
              <a:rPr lang="gl-ES" dirty="0" smtClean="0"/>
              <a:t>)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  <p:pic>
        <p:nvPicPr>
          <p:cNvPr id="4" name="3 Imagen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785926"/>
            <a:ext cx="7215238" cy="43876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Relación entre </a:t>
            </a:r>
            <a:r>
              <a:rPr lang="gl-ES" dirty="0" err="1" smtClean="0">
                <a:solidFill>
                  <a:srgbClr val="FF0000"/>
                </a:solidFill>
              </a:rPr>
              <a:t>Kc</a:t>
            </a:r>
            <a:r>
              <a:rPr lang="gl-ES" dirty="0" smtClean="0">
                <a:solidFill>
                  <a:srgbClr val="FF0000"/>
                </a:solidFill>
              </a:rPr>
              <a:t> e </a:t>
            </a:r>
            <a:r>
              <a:rPr lang="gl-ES" dirty="0" err="1" smtClean="0">
                <a:solidFill>
                  <a:srgbClr val="FF0000"/>
                </a:solidFill>
              </a:rPr>
              <a:t>Kp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deduccion-de-la-relacion-constante-equilibrio-Kp-y-Kc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509931"/>
            <a:ext cx="4933277" cy="42765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quilibrio-quimico-presentacion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85794"/>
            <a:ext cx="7473398" cy="5610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Reaccións</a:t>
            </a:r>
            <a:r>
              <a:rPr lang="es-E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" dirty="0">
                <a:solidFill>
                  <a:schemeClr val="hlink"/>
                </a:solidFill>
                <a:latin typeface="Arial" charset="0"/>
              </a:rPr>
              <a:t>en fase </a:t>
            </a:r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gasosa</a:t>
            </a:r>
            <a:endParaRPr lang="gl-ES" dirty="0"/>
          </a:p>
        </p:txBody>
      </p:sp>
      <p:sp>
        <p:nvSpPr>
          <p:cNvPr id="14" name="1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gl-ES" dirty="0" smtClean="0"/>
              <a:t>Relación entre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s-ES" dirty="0" err="1" smtClean="0"/>
              <a:t>Nun</a:t>
            </a:r>
            <a:r>
              <a:rPr lang="es-ES" dirty="0" smtClean="0"/>
              <a:t> recipiente pechado, cada especie pode cuantificarse por a concentración molar e </a:t>
            </a:r>
            <a:r>
              <a:rPr lang="es-ES" dirty="0" err="1" smtClean="0"/>
              <a:t>tamén</a:t>
            </a:r>
            <a:r>
              <a:rPr lang="es-ES" dirty="0" smtClean="0"/>
              <a:t> </a:t>
            </a:r>
            <a:r>
              <a:rPr lang="es-ES" dirty="0" err="1" smtClean="0"/>
              <a:t>pola</a:t>
            </a:r>
            <a:r>
              <a:rPr lang="es-ES" dirty="0" smtClean="0"/>
              <a:t> Presión Parcial.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A </a:t>
            </a:r>
            <a:r>
              <a:rPr lang="es-ES" dirty="0" err="1" smtClean="0"/>
              <a:t>Keq</a:t>
            </a:r>
            <a:r>
              <a:rPr lang="es-ES" dirty="0" smtClean="0"/>
              <a:t> pode escribirse en función das </a:t>
            </a:r>
            <a:r>
              <a:rPr lang="es-ES" dirty="0" err="1" smtClean="0"/>
              <a:t>Concentracións</a:t>
            </a:r>
            <a:r>
              <a:rPr lang="es-ES" dirty="0" smtClean="0"/>
              <a:t> Molares </a:t>
            </a:r>
            <a:r>
              <a:rPr lang="es-ES" dirty="0" err="1" smtClean="0"/>
              <a:t>ou</a:t>
            </a:r>
            <a:r>
              <a:rPr lang="es-ES" dirty="0" smtClean="0"/>
              <a:t> bien en función das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Kc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concentraciones molares</a:t>
            </a:r>
          </a:p>
          <a:p>
            <a:pPr>
              <a:lnSpc>
                <a:spcPct val="90000"/>
              </a:lnSpc>
            </a:pPr>
            <a:r>
              <a:rPr lang="es-ES" dirty="0" err="1" smtClean="0"/>
              <a:t>Kp</a:t>
            </a:r>
            <a:r>
              <a:rPr lang="es-ES" dirty="0" smtClean="0"/>
              <a:t>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endParaRPr lang="gl-ES" dirty="0"/>
          </a:p>
        </p:txBody>
      </p:sp>
      <p:sp>
        <p:nvSpPr>
          <p:cNvPr id="8" name="Text Box 3"/>
          <p:cNvSpPr txBox="1">
            <a:spLocks noGrp="1" noChangeArrowheads="1"/>
          </p:cNvSpPr>
          <p:nvPr>
            <p:ph sz="quarter" idx="4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 dirty="0">
                <a:solidFill>
                  <a:srgbClr val="0000FF"/>
                </a:solidFill>
              </a:rPr>
              <a:t>a </a:t>
            </a:r>
            <a:r>
              <a:rPr lang="es-ES" sz="1800" b="1" dirty="0" err="1">
                <a:solidFill>
                  <a:srgbClr val="0000FF"/>
                </a:solidFill>
              </a:rPr>
              <a:t>A</a:t>
            </a:r>
            <a:r>
              <a:rPr lang="es-ES" sz="1800" b="1" baseline="-25000" dirty="0">
                <a:solidFill>
                  <a:srgbClr val="0000FF"/>
                </a:solidFill>
              </a:rPr>
              <a:t>(g)</a:t>
            </a:r>
            <a:r>
              <a:rPr lang="es-ES" sz="1800" b="1" dirty="0">
                <a:solidFill>
                  <a:srgbClr val="0000FF"/>
                </a:solidFill>
              </a:rPr>
              <a:t> + b </a:t>
            </a:r>
            <a:r>
              <a:rPr lang="es-ES" sz="1800" b="1" dirty="0" err="1">
                <a:solidFill>
                  <a:srgbClr val="0000FF"/>
                </a:solidFill>
              </a:rPr>
              <a:t>B</a:t>
            </a:r>
            <a:r>
              <a:rPr lang="es-ES" sz="1800" b="1" baseline="-25000" dirty="0">
                <a:solidFill>
                  <a:srgbClr val="0000FF"/>
                </a:solidFill>
              </a:rPr>
              <a:t>(g)  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↔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c </a:t>
            </a:r>
            <a:r>
              <a:rPr lang="es-ES" sz="1800" b="1" dirty="0" err="1" smtClean="0">
                <a:solidFill>
                  <a:srgbClr val="0000FF"/>
                </a:solidFill>
                <a:cs typeface="Arial" charset="0"/>
              </a:rPr>
              <a:t>C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(g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 +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d D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(q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endParaRPr lang="es-ES" sz="18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Constantes de equilibrio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714876" y="3071810"/>
          <a:ext cx="1911285" cy="928694"/>
        </p:xfrm>
        <a:graphic>
          <a:graphicData uri="http://schemas.openxmlformats.org/presentationml/2006/ole">
            <p:oleObj spid="_x0000_s18434" name="Ecuación" r:id="rId3" imgW="939600" imgH="45720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797675" y="3143250"/>
          <a:ext cx="2011363" cy="928688"/>
        </p:xfrm>
        <a:graphic>
          <a:graphicData uri="http://schemas.openxmlformats.org/presentationml/2006/ole">
            <p:oleObj spid="_x0000_s18435" name="Ecuación" r:id="rId4" imgW="1041120" imgH="482400" progId="Equation.3">
              <p:embed/>
            </p:oleObj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572000" y="4429132"/>
            <a:ext cx="4248150" cy="1512887"/>
          </a:xfrm>
          <a:prstGeom prst="rect">
            <a:avLst/>
          </a:prstGeom>
          <a:solidFill>
            <a:srgbClr val="FFFF99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s-ES" sz="3600" i="1" dirty="0" err="1" smtClean="0">
                <a:solidFill>
                  <a:srgbClr val="0000FF"/>
                </a:solidFill>
              </a:rPr>
              <a:t>K</a:t>
            </a:r>
            <a:r>
              <a:rPr lang="es-ES" sz="3600" i="1" baseline="-25000" dirty="0" err="1" smtClean="0">
                <a:solidFill>
                  <a:srgbClr val="0000FF"/>
                </a:solidFill>
              </a:rPr>
              <a:t>p</a:t>
            </a:r>
            <a:r>
              <a:rPr lang="es-ES" sz="3600" i="1" dirty="0" smtClean="0"/>
              <a:t> = </a:t>
            </a:r>
            <a:r>
              <a:rPr lang="es-ES" sz="3600" i="1" dirty="0" smtClean="0">
                <a:solidFill>
                  <a:srgbClr val="FF3300"/>
                </a:solidFill>
              </a:rPr>
              <a:t>K</a:t>
            </a:r>
            <a:r>
              <a:rPr lang="es-ES" sz="3600" i="1" baseline="-25000" dirty="0" smtClean="0">
                <a:solidFill>
                  <a:srgbClr val="FF3300"/>
                </a:solidFill>
              </a:rPr>
              <a:t>c</a:t>
            </a:r>
            <a:r>
              <a:rPr lang="es-ES" sz="3600" i="1" dirty="0" smtClean="0"/>
              <a:t> . (RT)</a:t>
            </a:r>
            <a:r>
              <a:rPr lang="es-ES" sz="3600" i="1" baseline="30000" dirty="0" smtClean="0">
                <a:cs typeface="Arial" charset="0"/>
              </a:rPr>
              <a:t>∆n</a:t>
            </a:r>
            <a:endParaRPr lang="es-ES" sz="3600" i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 CONSTANTE DE EQUILIBRIO</a:t>
            </a:r>
            <a:endParaRPr lang="gl-ES" dirty="0"/>
          </a:p>
        </p:txBody>
      </p:sp>
      <p:sp>
        <p:nvSpPr>
          <p:cNvPr id="9" name="8 Marcador de text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85090" cy="468803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ES_tradnl" dirty="0" smtClean="0"/>
              <a:t>Os </a:t>
            </a:r>
            <a:r>
              <a:rPr lang="es-ES_tradnl" dirty="0" smtClean="0">
                <a:solidFill>
                  <a:srgbClr val="00B0F0"/>
                </a:solidFill>
              </a:rPr>
              <a:t>líquidos</a:t>
            </a:r>
            <a:r>
              <a:rPr lang="es-ES_tradnl" dirty="0" smtClean="0"/>
              <a:t> e  os </a:t>
            </a:r>
            <a:r>
              <a:rPr lang="es-ES_tradnl" dirty="0" smtClean="0">
                <a:hlinkClick r:id="" action="ppaction://noaction"/>
              </a:rPr>
              <a:t>sólidos</a:t>
            </a:r>
            <a:r>
              <a:rPr lang="es-ES_tradnl" dirty="0" smtClean="0"/>
              <a:t> puros non se </a:t>
            </a:r>
            <a:r>
              <a:rPr lang="gl-ES" dirty="0" smtClean="0"/>
              <a:t>inclúen</a:t>
            </a:r>
            <a:r>
              <a:rPr lang="es-ES_tradnl" dirty="0" smtClean="0"/>
              <a:t>  </a:t>
            </a:r>
            <a:r>
              <a:rPr lang="es-ES_tradnl" dirty="0" err="1" smtClean="0"/>
              <a:t>na</a:t>
            </a:r>
            <a:r>
              <a:rPr lang="es-ES_tradnl" dirty="0" smtClean="0"/>
              <a:t> constante de equilibrio a </a:t>
            </a:r>
            <a:r>
              <a:rPr lang="es-ES_tradnl" dirty="0" err="1" smtClean="0"/>
              <a:t>súa</a:t>
            </a:r>
            <a:r>
              <a:rPr lang="es-ES_tradnl" dirty="0" smtClean="0"/>
              <a:t> concentración  ( e a </a:t>
            </a:r>
            <a:r>
              <a:rPr lang="es-ES_tradnl" dirty="0" err="1" smtClean="0"/>
              <a:t>densidade</a:t>
            </a:r>
            <a:r>
              <a:rPr lang="es-ES_tradnl" dirty="0" smtClean="0"/>
              <a:t>  ,</a:t>
            </a:r>
            <a:r>
              <a:rPr lang="es-ES_tradnl" dirty="0" err="1" smtClean="0"/>
              <a:t>neste</a:t>
            </a:r>
            <a:r>
              <a:rPr lang="es-ES_tradnl" dirty="0" smtClean="0"/>
              <a:t> caso )é constante e </a:t>
            </a:r>
            <a:r>
              <a:rPr lang="es-ES_tradnl" dirty="0" err="1" smtClean="0"/>
              <a:t>vai</a:t>
            </a:r>
            <a:r>
              <a:rPr lang="es-ES_tradnl" dirty="0" smtClean="0"/>
              <a:t> </a:t>
            </a:r>
            <a:r>
              <a:rPr lang="es-ES_tradnl" dirty="0" err="1" smtClean="0"/>
              <a:t>incluída</a:t>
            </a:r>
            <a:r>
              <a:rPr lang="es-ES_tradnl" dirty="0" smtClean="0"/>
              <a:t> </a:t>
            </a:r>
            <a:r>
              <a:rPr lang="es-ES_tradnl" dirty="0" err="1" smtClean="0"/>
              <a:t>na</a:t>
            </a:r>
            <a:r>
              <a:rPr lang="es-ES_tradnl" dirty="0" smtClean="0"/>
              <a:t> constante.</a:t>
            </a:r>
          </a:p>
          <a:p>
            <a:pPr>
              <a:buFont typeface="Wingdings" pitchFamily="2" charset="2"/>
              <a:buChar char="q"/>
            </a:pPr>
            <a:r>
              <a:rPr lang="es-ES_tradnl" dirty="0" smtClean="0"/>
              <a:t>Depende da ecuación química que represente o equilibrio: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Se </a:t>
            </a:r>
            <a:r>
              <a:rPr lang="gl-ES" dirty="0" smtClean="0"/>
              <a:t>unha</a:t>
            </a:r>
            <a:r>
              <a:rPr lang="es-ES" dirty="0" smtClean="0"/>
              <a:t> ecuación se </a:t>
            </a:r>
            <a:r>
              <a:rPr lang="gl-ES" dirty="0" err="1" smtClean="0">
                <a:hlinkClick r:id="" action="ppaction://noaction"/>
              </a:rPr>
              <a:t>invirte</a:t>
            </a:r>
            <a:r>
              <a:rPr lang="gl-ES" dirty="0" smtClean="0"/>
              <a:t>,  </a:t>
            </a:r>
            <a:r>
              <a:rPr lang="es-ES" dirty="0" smtClean="0"/>
              <a:t>o valor da nova </a:t>
            </a:r>
            <a:r>
              <a:rPr lang="es-ES" dirty="0" err="1" smtClean="0"/>
              <a:t>Keq</a:t>
            </a:r>
            <a:r>
              <a:rPr lang="es-ES" dirty="0" smtClean="0"/>
              <a:t>, será o inverso do valor anterior.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O valor da </a:t>
            </a:r>
            <a:r>
              <a:rPr lang="es-ES" dirty="0" err="1" smtClean="0"/>
              <a:t>Keq</a:t>
            </a:r>
            <a:r>
              <a:rPr lang="es-ES" dirty="0" smtClean="0"/>
              <a:t> de toda ecuación que se multiplique por un número, cambiará  á </a:t>
            </a:r>
            <a:r>
              <a:rPr lang="es-ES" dirty="0" smtClean="0">
                <a:hlinkClick r:id="" action="ppaction://noaction"/>
              </a:rPr>
              <a:t>potencia</a:t>
            </a:r>
            <a:r>
              <a:rPr lang="es-ES" dirty="0" smtClean="0"/>
              <a:t> do número polo  cal se </a:t>
            </a:r>
            <a:r>
              <a:rPr lang="gl-ES" dirty="0" smtClean="0"/>
              <a:t>multiplicou.(</a:t>
            </a:r>
            <a:r>
              <a:rPr lang="gl-ES" dirty="0" err="1" smtClean="0"/>
              <a:t>páx</a:t>
            </a:r>
            <a:r>
              <a:rPr lang="gl-ES" dirty="0" smtClean="0"/>
              <a:t> 184)</a:t>
            </a:r>
            <a:endParaRPr lang="es-ES" dirty="0" smtClean="0"/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Se </a:t>
            </a:r>
            <a:r>
              <a:rPr lang="es-ES" dirty="0" err="1" smtClean="0"/>
              <a:t>unha</a:t>
            </a:r>
            <a:r>
              <a:rPr lang="es-ES" dirty="0" smtClean="0"/>
              <a:t> reacción se realiza en etapas sucesivas, a </a:t>
            </a:r>
            <a:r>
              <a:rPr lang="es-ES" dirty="0" err="1" smtClean="0"/>
              <a:t>Keq</a:t>
            </a:r>
            <a:r>
              <a:rPr lang="es-ES" dirty="0" smtClean="0"/>
              <a:t> da reacción global corresponde á multiplicación das </a:t>
            </a:r>
            <a:r>
              <a:rPr lang="es-ES" dirty="0" err="1" smtClean="0"/>
              <a:t>Keq</a:t>
            </a:r>
            <a:r>
              <a:rPr lang="es-ES" dirty="0" smtClean="0"/>
              <a:t> de todas as etapas.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A constante de equilibrio é un número </a:t>
            </a:r>
            <a:r>
              <a:rPr lang="es-ES" dirty="0" err="1" smtClean="0"/>
              <a:t>adimensional</a:t>
            </a:r>
            <a:r>
              <a:rPr lang="es-E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Depende da temperatura.</a:t>
            </a:r>
          </a:p>
          <a:p>
            <a:pPr>
              <a:buFont typeface="Wingdings" pitchFamily="2" charset="2"/>
              <a:buChar char="q"/>
            </a:pPr>
            <a:endParaRPr lang="es-ES" dirty="0" smtClean="0"/>
          </a:p>
          <a:p>
            <a:pPr>
              <a:buFont typeface="Wingdings" pitchFamily="2" charset="2"/>
              <a:buChar char="q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FF0000"/>
                </a:solidFill>
              </a:rPr>
              <a:t>CONCEPTO DE EQUILIBRIO</a:t>
            </a:r>
            <a:endParaRPr lang="es-ES_tradnl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Propio de reaccións reversibles.</a:t>
            </a:r>
          </a:p>
          <a:p>
            <a:r>
              <a:rPr lang="gl-ES" dirty="0" smtClean="0"/>
              <a:t>Δ</a:t>
            </a:r>
            <a:r>
              <a:rPr lang="es-ES" dirty="0" smtClean="0"/>
              <a:t>G=0 cando quedan reactivos</a:t>
            </a:r>
            <a:endParaRPr lang="gl-ES" dirty="0" smtClean="0"/>
          </a:p>
          <a:p>
            <a:r>
              <a:rPr lang="gl-ES" dirty="0" smtClean="0"/>
              <a:t>A velocidade de reacción directa iguálase a  velocidade de reacción inversa.</a:t>
            </a:r>
          </a:p>
          <a:p>
            <a:r>
              <a:rPr lang="gl-ES" dirty="0" smtClean="0"/>
              <a:t>As concentracións de cada especie NON cambian co  tempo.</a:t>
            </a:r>
          </a:p>
          <a:p>
            <a:r>
              <a:rPr lang="gl-ES" dirty="0" smtClean="0"/>
              <a:t>O avance da reacción, está controlado por unha Constante de Equilibrio.</a:t>
            </a:r>
          </a:p>
          <a:p>
            <a:r>
              <a:rPr lang="gl-ES" dirty="0" smtClean="0"/>
              <a:t>Depende da Temperatura.</a:t>
            </a:r>
          </a:p>
          <a:p>
            <a:endParaRPr lang="gl-E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Cociente de reacción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7" name="6 Marcador de contenido" descr="CocientedereacciC3B3n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37" y="3086894"/>
            <a:ext cx="2905125" cy="1552575"/>
          </a:xfrm>
        </p:spPr>
      </p:pic>
      <p:pic>
        <p:nvPicPr>
          <p:cNvPr id="1843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8709" y="2000240"/>
            <a:ext cx="259445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FACTORES QUE MODIFICAN O EQUILIBRIO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0070C0"/>
                </a:solidFill>
              </a:rPr>
              <a:t>PRINCIPIO DE LE CHATELIER</a:t>
            </a:r>
            <a:endParaRPr lang="gl-E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PRINCIPIO DE LECHATELIER</a:t>
            </a:r>
            <a:br>
              <a:rPr lang="gl-ES" dirty="0" smtClean="0">
                <a:solidFill>
                  <a:srgbClr val="FF0000"/>
                </a:solidFill>
              </a:rPr>
            </a:br>
            <a:r>
              <a:rPr lang="gl-ES" dirty="0" smtClean="0">
                <a:solidFill>
                  <a:srgbClr val="FF0000"/>
                </a:solidFill>
              </a:rPr>
              <a:t>(1885)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000" dirty="0" smtClean="0"/>
              <a:t>Cando nun sistema en equilibrio se modifica algún factor externo(presión , Tª ou concentración), o sistema evoluciona  desprazándose no sentido que tenda a contrarrestar esa modificación,</a:t>
            </a:r>
            <a:endParaRPr lang="gl-ES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FACTORES QUE PODEMOS MODIFICAR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1</a:t>
            </a:r>
            <a:r>
              <a:rPr lang="es-ES" dirty="0" smtClean="0"/>
              <a:t>. </a:t>
            </a:r>
            <a:r>
              <a:rPr lang="es-ES" dirty="0" err="1" smtClean="0"/>
              <a:t>Alteracións</a:t>
            </a:r>
            <a:r>
              <a:rPr lang="es-ES" dirty="0" smtClean="0"/>
              <a:t> sistémicas (</a:t>
            </a:r>
            <a:r>
              <a:rPr lang="es-ES" b="1" dirty="0" smtClean="0"/>
              <a:t>actúan sobre o todo sistema</a:t>
            </a:r>
            <a:r>
              <a:rPr lang="es-ES" dirty="0" smtClean="0"/>
              <a:t>):</a:t>
            </a:r>
          </a:p>
          <a:p>
            <a:r>
              <a:rPr lang="es-ES" dirty="0" smtClean="0"/>
              <a:t> a. A da temperatura á que ten lugar o proceso.</a:t>
            </a:r>
          </a:p>
          <a:p>
            <a:r>
              <a:rPr lang="es-ES" dirty="0" smtClean="0"/>
              <a:t> b. O cambio de presión do sistema por modificación do </a:t>
            </a:r>
            <a:r>
              <a:rPr lang="es-ES" dirty="0" err="1" smtClean="0"/>
              <a:t>volume</a:t>
            </a:r>
            <a:r>
              <a:rPr lang="es-ES" dirty="0" smtClean="0"/>
              <a:t> do sistema. </a:t>
            </a:r>
          </a:p>
          <a:p>
            <a:r>
              <a:rPr lang="es-ES" dirty="0" smtClean="0"/>
              <a:t>2. </a:t>
            </a:r>
            <a:r>
              <a:rPr lang="es-ES" dirty="0" err="1" smtClean="0"/>
              <a:t>Alteracións</a:t>
            </a:r>
            <a:r>
              <a:rPr lang="es-ES" dirty="0" smtClean="0"/>
              <a:t> que actúan sobre </a:t>
            </a:r>
            <a:r>
              <a:rPr lang="es-ES" dirty="0" err="1" smtClean="0"/>
              <a:t>algunha</a:t>
            </a:r>
            <a:r>
              <a:rPr lang="es-ES" dirty="0" smtClean="0"/>
              <a:t> das </a:t>
            </a:r>
            <a:r>
              <a:rPr lang="es-ES" dirty="0" err="1" smtClean="0"/>
              <a:t>compoñentes</a:t>
            </a:r>
            <a:r>
              <a:rPr lang="es-ES" dirty="0" smtClean="0"/>
              <a:t>: </a:t>
            </a:r>
          </a:p>
          <a:p>
            <a:r>
              <a:rPr lang="es-ES" dirty="0" smtClean="0"/>
              <a:t>a. </a:t>
            </a:r>
            <a:r>
              <a:rPr lang="es-ES" dirty="0" smtClean="0"/>
              <a:t>Adición </a:t>
            </a:r>
            <a:r>
              <a:rPr lang="es-ES" dirty="0" err="1" smtClean="0"/>
              <a:t>ou</a:t>
            </a:r>
            <a:r>
              <a:rPr lang="es-ES" dirty="0" smtClean="0"/>
              <a:t> eliminación </a:t>
            </a:r>
            <a:r>
              <a:rPr lang="es-ES" dirty="0" err="1" smtClean="0"/>
              <a:t>dalgunha</a:t>
            </a:r>
            <a:r>
              <a:rPr lang="es-ES" dirty="0" smtClean="0"/>
              <a:t> substancia que intervén no </a:t>
            </a:r>
            <a:r>
              <a:rPr lang="es-ES" dirty="0" smtClean="0"/>
              <a:t>proceso</a:t>
            </a:r>
            <a:endParaRPr lang="es-ES" dirty="0" smtClean="0"/>
          </a:p>
          <a:p>
            <a:r>
              <a:rPr lang="es-ES" dirty="0" err="1" smtClean="0"/>
              <a:t>b.Adición</a:t>
            </a:r>
            <a:r>
              <a:rPr lang="es-ES" dirty="0" smtClean="0"/>
              <a:t> </a:t>
            </a:r>
            <a:r>
              <a:rPr lang="es-ES" dirty="0" err="1" smtClean="0"/>
              <a:t>dalgunha</a:t>
            </a:r>
            <a:r>
              <a:rPr lang="es-ES" dirty="0" smtClean="0"/>
              <a:t> substancia </a:t>
            </a:r>
            <a:r>
              <a:rPr lang="es-ES" dirty="0" err="1" smtClean="0"/>
              <a:t>allea</a:t>
            </a:r>
            <a:r>
              <a:rPr lang="es-ES" dirty="0" smtClean="0"/>
              <a:t> </a:t>
            </a:r>
            <a:r>
              <a:rPr lang="es-ES" dirty="0" err="1" smtClean="0"/>
              <a:t>ao</a:t>
            </a:r>
            <a:r>
              <a:rPr lang="es-ES" dirty="0" smtClean="0"/>
              <a:t> sistema en equilibrio pero que </a:t>
            </a:r>
            <a:r>
              <a:rPr lang="es-ES" dirty="0" smtClean="0"/>
              <a:t> NON reaccione </a:t>
            </a:r>
            <a:r>
              <a:rPr lang="es-ES" dirty="0" smtClean="0"/>
              <a:t>con </a:t>
            </a:r>
            <a:r>
              <a:rPr lang="es-ES" dirty="0" err="1" smtClean="0"/>
              <a:t>algunha</a:t>
            </a:r>
            <a:r>
              <a:rPr lang="es-ES" dirty="0" smtClean="0"/>
              <a:t> das </a:t>
            </a:r>
            <a:r>
              <a:rPr lang="es-ES" dirty="0" err="1" smtClean="0"/>
              <a:t>compoñentes</a:t>
            </a:r>
            <a:r>
              <a:rPr lang="es-ES" dirty="0" smtClean="0"/>
              <a:t> de </a:t>
            </a:r>
            <a:r>
              <a:rPr lang="es-ES" dirty="0" err="1" smtClean="0"/>
              <a:t>dito</a:t>
            </a:r>
            <a:r>
              <a:rPr lang="es-ES" dirty="0" smtClean="0"/>
              <a:t> sistema.</a:t>
            </a:r>
          </a:p>
          <a:p>
            <a:endParaRPr lang="gl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V</a:t>
            </a:r>
            <a:r>
              <a:rPr lang="es-ES" sz="3600" b="1" dirty="0" smtClean="0">
                <a:solidFill>
                  <a:srgbClr val="FF0000"/>
                </a:solidFill>
              </a:rPr>
              <a:t>ariación da </a:t>
            </a:r>
            <a:r>
              <a:rPr lang="es-ES" sz="3600" b="1" dirty="0" smtClean="0">
                <a:solidFill>
                  <a:srgbClr val="FF0000"/>
                </a:solidFill>
              </a:rPr>
              <a:t>concentración </a:t>
            </a:r>
            <a:r>
              <a:rPr lang="es-ES" sz="3600" b="1" dirty="0" err="1" smtClean="0">
                <a:solidFill>
                  <a:srgbClr val="FF0000"/>
                </a:solidFill>
              </a:rPr>
              <a:t>dalgunha</a:t>
            </a:r>
            <a:r>
              <a:rPr lang="es-ES" sz="3600" b="1" dirty="0" smtClean="0">
                <a:solidFill>
                  <a:srgbClr val="FF0000"/>
                </a:solidFill>
              </a:rPr>
              <a:t> especie (reactivo </a:t>
            </a:r>
            <a:r>
              <a:rPr lang="es-ES" sz="3600" b="1" dirty="0" err="1" smtClean="0">
                <a:solidFill>
                  <a:srgbClr val="FF0000"/>
                </a:solidFill>
              </a:rPr>
              <a:t>ou</a:t>
            </a:r>
            <a:r>
              <a:rPr lang="es-ES" sz="3600" b="1" dirty="0" smtClean="0">
                <a:solidFill>
                  <a:srgbClr val="FF0000"/>
                </a:solidFill>
              </a:rPr>
              <a:t> </a:t>
            </a:r>
            <a:r>
              <a:rPr lang="es-ES" sz="3600" b="1" dirty="0" err="1" smtClean="0">
                <a:solidFill>
                  <a:srgbClr val="FF0000"/>
                </a:solidFill>
              </a:rPr>
              <a:t>produto</a:t>
            </a:r>
            <a:r>
              <a:rPr lang="es-ES" sz="3600" b="1" dirty="0" smtClean="0">
                <a:solidFill>
                  <a:srgbClr val="FF0000"/>
                </a:solidFill>
              </a:rPr>
              <a:t>).</a:t>
            </a:r>
            <a:endParaRPr lang="gl-ES" sz="3600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/>
          </a:bodyPr>
          <a:lstStyle/>
          <a:p>
            <a:r>
              <a:rPr lang="es-ES" sz="3000" dirty="0" smtClean="0"/>
              <a:t>Se </a:t>
            </a:r>
            <a:r>
              <a:rPr lang="es-ES" sz="3000" dirty="0" err="1" smtClean="0"/>
              <a:t>diminúe</a:t>
            </a:r>
            <a:r>
              <a:rPr lang="es-ES" sz="3000" dirty="0" smtClean="0"/>
              <a:t> a concentración </a:t>
            </a:r>
            <a:r>
              <a:rPr lang="es-ES" sz="3000" dirty="0" err="1" smtClean="0"/>
              <a:t>dunha</a:t>
            </a:r>
            <a:r>
              <a:rPr lang="es-ES" sz="3000" dirty="0" smtClean="0"/>
              <a:t> especie , segundo o principio de Le </a:t>
            </a:r>
            <a:r>
              <a:rPr lang="es-ES" sz="3000" dirty="0" err="1" smtClean="0"/>
              <a:t>Chatelier</a:t>
            </a:r>
            <a:r>
              <a:rPr lang="es-ES" sz="3000" dirty="0" smtClean="0"/>
              <a:t>, o equilibrio </a:t>
            </a:r>
            <a:r>
              <a:rPr lang="es-ES" sz="3000" dirty="0" err="1" smtClean="0"/>
              <a:t>desprazarase</a:t>
            </a:r>
            <a:r>
              <a:rPr lang="es-ES" sz="3000" dirty="0" smtClean="0"/>
              <a:t> cara </a:t>
            </a:r>
            <a:r>
              <a:rPr lang="es-ES" sz="3000" dirty="0" err="1" smtClean="0"/>
              <a:t>onde</a:t>
            </a:r>
            <a:r>
              <a:rPr lang="es-ES" sz="3000" dirty="0" smtClean="0"/>
              <a:t> se forma esta especie , para contrarrestar a modificación. </a:t>
            </a:r>
            <a:endParaRPr lang="es-ES" sz="3000" dirty="0" smtClean="0"/>
          </a:p>
          <a:p>
            <a:r>
              <a:rPr lang="es-ES" sz="3000" dirty="0" smtClean="0"/>
              <a:t>Si </a:t>
            </a:r>
            <a:r>
              <a:rPr lang="es-ES" sz="3000" dirty="0" smtClean="0"/>
              <a:t>se aumenta a </a:t>
            </a:r>
            <a:r>
              <a:rPr lang="es-ES" sz="3000" dirty="0" err="1" smtClean="0"/>
              <a:t>cantidade</a:t>
            </a:r>
            <a:r>
              <a:rPr lang="es-ES" sz="3000" dirty="0" smtClean="0"/>
              <a:t> </a:t>
            </a:r>
            <a:r>
              <a:rPr lang="es-ES" sz="3000" dirty="0" err="1" smtClean="0"/>
              <a:t>dunha</a:t>
            </a:r>
            <a:r>
              <a:rPr lang="es-ES" sz="3000" dirty="0" smtClean="0"/>
              <a:t> especie, para contrarrestar </a:t>
            </a:r>
            <a:r>
              <a:rPr lang="es-ES" sz="3000" dirty="0" err="1" smtClean="0"/>
              <a:t>desprazarase</a:t>
            </a:r>
            <a:r>
              <a:rPr lang="es-ES" sz="3000" dirty="0" smtClean="0"/>
              <a:t>  cara </a:t>
            </a:r>
            <a:r>
              <a:rPr lang="es-ES" sz="3000" dirty="0" err="1" smtClean="0"/>
              <a:t>onde</a:t>
            </a:r>
            <a:r>
              <a:rPr lang="es-ES" sz="3000" dirty="0" smtClean="0"/>
              <a:t> se consume</a:t>
            </a:r>
            <a:r>
              <a:rPr lang="es-ES" sz="3000" dirty="0" smtClean="0"/>
              <a:t>.</a:t>
            </a:r>
          </a:p>
          <a:p>
            <a:pPr lvl="0">
              <a:buFont typeface="Courier New"/>
              <a:buChar char="o"/>
              <a:tabLst>
                <a:tab pos="457200" algn="l"/>
              </a:tabLst>
            </a:pPr>
            <a:r>
              <a:rPr lang="es-ES" sz="3000" dirty="0" smtClean="0">
                <a:ea typeface="Times New Roman"/>
              </a:rPr>
              <a:t>As </a:t>
            </a:r>
            <a:r>
              <a:rPr lang="es-ES" sz="3000" dirty="0" err="1" smtClean="0">
                <a:ea typeface="Times New Roman"/>
              </a:rPr>
              <a:t>variacións</a:t>
            </a:r>
            <a:r>
              <a:rPr lang="es-ES" sz="3000" dirty="0" smtClean="0">
                <a:ea typeface="Times New Roman"/>
              </a:rPr>
              <a:t> das </a:t>
            </a:r>
            <a:r>
              <a:rPr lang="es-ES" sz="3000" dirty="0" err="1" smtClean="0">
                <a:ea typeface="Times New Roman"/>
              </a:rPr>
              <a:t>presións</a:t>
            </a:r>
            <a:r>
              <a:rPr lang="es-ES" sz="3000" dirty="0" smtClean="0">
                <a:ea typeface="Times New Roman"/>
              </a:rPr>
              <a:t> </a:t>
            </a:r>
            <a:r>
              <a:rPr lang="es-ES" sz="3000" dirty="0" err="1" smtClean="0">
                <a:ea typeface="Times New Roman"/>
              </a:rPr>
              <a:t>parciais</a:t>
            </a:r>
            <a:r>
              <a:rPr lang="es-ES" sz="3000" dirty="0" smtClean="0">
                <a:ea typeface="Times New Roman"/>
              </a:rPr>
              <a:t> dos gases, pódense interpretar igual que as </a:t>
            </a:r>
            <a:r>
              <a:rPr lang="es-ES" sz="3000" dirty="0" err="1" smtClean="0">
                <a:ea typeface="Times New Roman"/>
              </a:rPr>
              <a:t>variacións</a:t>
            </a:r>
            <a:r>
              <a:rPr lang="es-ES" sz="3000" dirty="0" smtClean="0">
                <a:ea typeface="Times New Roman"/>
              </a:rPr>
              <a:t> de </a:t>
            </a:r>
            <a:r>
              <a:rPr lang="es-ES" sz="3000" dirty="0" err="1" smtClean="0">
                <a:ea typeface="Times New Roman"/>
              </a:rPr>
              <a:t>concentración,se</a:t>
            </a:r>
            <a:r>
              <a:rPr lang="es-ES" sz="3000" dirty="0" smtClean="0">
                <a:ea typeface="Times New Roman"/>
              </a:rPr>
              <a:t> aumenta a presión parcial , aumenta a concentración dese gas </a:t>
            </a:r>
            <a:r>
              <a:rPr lang="es-ES" sz="3000" dirty="0" smtClean="0">
                <a:solidFill>
                  <a:srgbClr val="FF0000"/>
                </a:solidFill>
                <a:ea typeface="Times New Roman"/>
              </a:rPr>
              <a:t>P</a:t>
            </a:r>
            <a:r>
              <a:rPr lang="es-ES" sz="1700" dirty="0" smtClean="0">
                <a:solidFill>
                  <a:srgbClr val="FF0000"/>
                </a:solidFill>
                <a:ea typeface="Times New Roman"/>
              </a:rPr>
              <a:t>A=</a:t>
            </a:r>
            <a:r>
              <a:rPr lang="es-ES" sz="3000" dirty="0" smtClean="0">
                <a:solidFill>
                  <a:srgbClr val="FF0000"/>
                </a:solidFill>
                <a:ea typeface="Times New Roman"/>
              </a:rPr>
              <a:t>[A]RT</a:t>
            </a:r>
            <a:endParaRPr lang="es-ES" sz="3000" dirty="0" smtClean="0">
              <a:solidFill>
                <a:srgbClr val="FF0000"/>
              </a:solidFill>
              <a:ea typeface="Times New Roman"/>
            </a:endParaRPr>
          </a:p>
          <a:p>
            <a:pPr marL="457200"/>
            <a:endParaRPr lang="es-ES" sz="3000" dirty="0" smtClean="0">
              <a:latin typeface="Times New Roman"/>
              <a:ea typeface="Times New Roman"/>
            </a:endParaRPr>
          </a:p>
          <a:p>
            <a:endParaRPr lang="es-ES" dirty="0" smtClean="0"/>
          </a:p>
          <a:p>
            <a:endParaRPr lang="gl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Variación da presión total por variación do volume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Esta variación </a:t>
            </a:r>
            <a:r>
              <a:rPr lang="es-ES" dirty="0" err="1" smtClean="0"/>
              <a:t>só</a:t>
            </a:r>
            <a:r>
              <a:rPr lang="es-ES" dirty="0" smtClean="0"/>
              <a:t> ten importancia en </a:t>
            </a:r>
            <a:r>
              <a:rPr lang="es-ES" dirty="0" err="1" smtClean="0"/>
              <a:t>reaccións</a:t>
            </a:r>
            <a:r>
              <a:rPr lang="es-ES" dirty="0" smtClean="0"/>
              <a:t> </a:t>
            </a:r>
            <a:r>
              <a:rPr lang="es-ES" dirty="0" err="1" smtClean="0"/>
              <a:t>nas</a:t>
            </a:r>
            <a:r>
              <a:rPr lang="es-ES" dirty="0" smtClean="0"/>
              <a:t> que participan substancias </a:t>
            </a:r>
            <a:r>
              <a:rPr lang="es-ES" dirty="0" err="1" smtClean="0"/>
              <a:t>gasosas</a:t>
            </a:r>
            <a:r>
              <a:rPr lang="es-ES" dirty="0" smtClean="0"/>
              <a:t> e </a:t>
            </a:r>
            <a:r>
              <a:rPr lang="es-ES" dirty="0" err="1" smtClean="0"/>
              <a:t>nas</a:t>
            </a:r>
            <a:r>
              <a:rPr lang="es-ES" dirty="0" smtClean="0"/>
              <a:t> que varia o número de moles de gas.</a:t>
            </a:r>
          </a:p>
          <a:p>
            <a:r>
              <a:rPr lang="es-ES" dirty="0" smtClean="0"/>
              <a:t>Se </a:t>
            </a:r>
            <a:r>
              <a:rPr lang="es-ES" dirty="0" smtClean="0"/>
              <a:t>aumenta a presión total, segundo o principio de Le </a:t>
            </a:r>
            <a:r>
              <a:rPr lang="es-ES" dirty="0" err="1" smtClean="0"/>
              <a:t>Chatelier</a:t>
            </a:r>
            <a:r>
              <a:rPr lang="es-ES" dirty="0" smtClean="0"/>
              <a:t>, para contrarrestar ,o equilibrio </a:t>
            </a:r>
            <a:r>
              <a:rPr lang="es-ES" dirty="0" err="1" smtClean="0"/>
              <a:t>desprazarase</a:t>
            </a:r>
            <a:r>
              <a:rPr lang="es-ES" dirty="0" smtClean="0"/>
              <a:t> cara </a:t>
            </a:r>
            <a:r>
              <a:rPr lang="es-ES" dirty="0" err="1" smtClean="0"/>
              <a:t>onde</a:t>
            </a:r>
            <a:r>
              <a:rPr lang="es-ES" dirty="0" smtClean="0"/>
              <a:t> </a:t>
            </a:r>
            <a:r>
              <a:rPr lang="es-ES" dirty="0" err="1" smtClean="0"/>
              <a:t>diminúa</a:t>
            </a:r>
            <a:r>
              <a:rPr lang="es-ES" dirty="0" smtClean="0"/>
              <a:t> esta, e </a:t>
            </a:r>
            <a:r>
              <a:rPr lang="es-ES" dirty="0" err="1" smtClean="0"/>
              <a:t>dicir</a:t>
            </a:r>
            <a:r>
              <a:rPr lang="es-ES" dirty="0" smtClean="0"/>
              <a:t> cara </a:t>
            </a:r>
            <a:r>
              <a:rPr lang="es-ES" dirty="0" err="1" smtClean="0"/>
              <a:t>onde</a:t>
            </a:r>
            <a:r>
              <a:rPr lang="es-ES" dirty="0" smtClean="0"/>
              <a:t> exista menor número de moles </a:t>
            </a:r>
            <a:r>
              <a:rPr lang="es-ES" dirty="0" err="1" smtClean="0"/>
              <a:t>gasososP</a:t>
            </a:r>
            <a:r>
              <a:rPr lang="es-ES" dirty="0" smtClean="0"/>
              <a:t>=(n/V)·RT</a:t>
            </a:r>
            <a:endParaRPr lang="gl-ES" dirty="0"/>
          </a:p>
        </p:txBody>
      </p:sp>
      <p:pic>
        <p:nvPicPr>
          <p:cNvPr id="6" name="5 Marcador de contenido" descr="variacion p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34916" y="2071678"/>
            <a:ext cx="3166072" cy="3929090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Influencia da temperatura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Ao</a:t>
            </a:r>
            <a:r>
              <a:rPr lang="es-ES" dirty="0" smtClean="0"/>
              <a:t> aumentar  a temperatura exterior, o equilibrio </a:t>
            </a:r>
            <a:r>
              <a:rPr lang="es-ES" dirty="0" err="1" smtClean="0"/>
              <a:t>desprazarase</a:t>
            </a:r>
            <a:r>
              <a:rPr lang="es-ES" dirty="0" smtClean="0"/>
              <a:t>, para contrarrestar, </a:t>
            </a:r>
            <a:r>
              <a:rPr lang="es-ES" dirty="0" err="1" smtClean="0"/>
              <a:t>diminuíndo</a:t>
            </a:r>
            <a:r>
              <a:rPr lang="es-ES" dirty="0" smtClean="0"/>
              <a:t> esa temperatura, polo tanto </a:t>
            </a:r>
            <a:r>
              <a:rPr lang="es-ES" dirty="0" err="1" smtClean="0"/>
              <a:t>desprazarase</a:t>
            </a:r>
            <a:r>
              <a:rPr lang="es-ES" dirty="0" smtClean="0"/>
              <a:t> cara </a:t>
            </a:r>
            <a:r>
              <a:rPr lang="es-ES" dirty="0" err="1" smtClean="0"/>
              <a:t>onde</a:t>
            </a:r>
            <a:r>
              <a:rPr lang="es-ES" dirty="0" smtClean="0"/>
              <a:t> absorbe calor( no sentido endotérmico</a:t>
            </a:r>
            <a:r>
              <a:rPr lang="es-ES" dirty="0" smtClean="0"/>
              <a:t>).</a:t>
            </a:r>
          </a:p>
          <a:p>
            <a:r>
              <a:rPr lang="es-ES" dirty="0" smtClean="0"/>
              <a:t>Se </a:t>
            </a:r>
            <a:r>
              <a:rPr lang="es-ES" dirty="0" err="1" smtClean="0"/>
              <a:t>se</a:t>
            </a:r>
            <a:r>
              <a:rPr lang="es-ES" dirty="0" smtClean="0"/>
              <a:t> </a:t>
            </a:r>
            <a:r>
              <a:rPr lang="es-ES" dirty="0" err="1" smtClean="0"/>
              <a:t>diminúe</a:t>
            </a:r>
            <a:r>
              <a:rPr lang="es-ES" dirty="0" smtClean="0"/>
              <a:t> a temperatura exterior , para contrarrestar o efecto do </a:t>
            </a:r>
            <a:r>
              <a:rPr lang="es-ES" dirty="0" err="1" smtClean="0"/>
              <a:t>arrefriamento</a:t>
            </a:r>
            <a:r>
              <a:rPr lang="es-ES" dirty="0" smtClean="0"/>
              <a:t> , </a:t>
            </a:r>
            <a:r>
              <a:rPr lang="es-ES" dirty="0" err="1" smtClean="0"/>
              <a:t>desprazarase</a:t>
            </a:r>
            <a:r>
              <a:rPr lang="es-ES" dirty="0" smtClean="0"/>
              <a:t>  cara </a:t>
            </a:r>
            <a:r>
              <a:rPr lang="es-ES" dirty="0" err="1" smtClean="0"/>
              <a:t>onde</a:t>
            </a:r>
            <a:r>
              <a:rPr lang="es-ES" dirty="0" smtClean="0"/>
              <a:t> desprende calor ,no sentido exotérmico.</a:t>
            </a:r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Relación de </a:t>
            </a:r>
            <a:r>
              <a:rPr lang="gl-ES" dirty="0" err="1" smtClean="0"/>
              <a:t>Kp</a:t>
            </a:r>
            <a:r>
              <a:rPr lang="gl-ES" dirty="0" smtClean="0"/>
              <a:t> </a:t>
            </a:r>
            <a:r>
              <a:rPr lang="gl-ES" dirty="0" smtClean="0"/>
              <a:t> e </a:t>
            </a:r>
            <a:r>
              <a:rPr lang="el-GR" dirty="0" smtClean="0"/>
              <a:t>Δ</a:t>
            </a:r>
            <a:r>
              <a:rPr lang="es-ES" dirty="0" smtClean="0"/>
              <a:t>G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: ∆G= ∆</a:t>
            </a:r>
            <a:r>
              <a:rPr lang="es-ES" dirty="0" err="1" smtClean="0"/>
              <a:t>G</a:t>
            </a:r>
            <a:r>
              <a:rPr lang="es-ES" baseline="30000" dirty="0" err="1" smtClean="0"/>
              <a:t>o</a:t>
            </a:r>
            <a:r>
              <a:rPr lang="es-ES" dirty="0" err="1" smtClean="0"/>
              <a:t>+RT</a:t>
            </a:r>
            <a:r>
              <a:rPr lang="es-ES" dirty="0" smtClean="0"/>
              <a:t> </a:t>
            </a:r>
            <a:r>
              <a:rPr lang="es-ES" dirty="0" err="1" smtClean="0"/>
              <a:t>lnQ</a:t>
            </a:r>
            <a:endParaRPr lang="es-ES" dirty="0" smtClean="0"/>
          </a:p>
          <a:p>
            <a:r>
              <a:rPr lang="es-ES" dirty="0" smtClean="0"/>
              <a:t>No equilibrio </a:t>
            </a:r>
            <a:r>
              <a:rPr lang="el-GR" dirty="0" smtClean="0"/>
              <a:t>Δ</a:t>
            </a:r>
            <a:r>
              <a:rPr lang="es-ES" dirty="0" smtClean="0"/>
              <a:t>G=0</a:t>
            </a:r>
          </a:p>
          <a:p>
            <a:r>
              <a:rPr lang="es-ES" dirty="0" smtClean="0"/>
              <a:t>Polo </a:t>
            </a:r>
            <a:r>
              <a:rPr lang="es-ES" dirty="0" smtClean="0"/>
              <a:t>tanto:    ΔGº =-R </a:t>
            </a:r>
            <a:r>
              <a:rPr lang="es-ES" dirty="0" err="1" smtClean="0"/>
              <a:t>T.lnKp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 </a:t>
            </a:r>
          </a:p>
          <a:p>
            <a:r>
              <a:rPr lang="es-ES" dirty="0" smtClean="0"/>
              <a:t>Esta ecuación está definida para procesos nos que os </a:t>
            </a:r>
            <a:r>
              <a:rPr lang="es-ES" dirty="0" err="1" smtClean="0"/>
              <a:t>compoñentes</a:t>
            </a:r>
            <a:r>
              <a:rPr lang="es-ES" dirty="0" smtClean="0"/>
              <a:t> son gases </a:t>
            </a:r>
            <a:r>
              <a:rPr lang="es-ES" dirty="0" err="1" smtClean="0"/>
              <a:t>ideais</a:t>
            </a:r>
            <a:r>
              <a:rPr lang="es-ES" dirty="0" smtClean="0"/>
              <a:t>, a temperatura constante e expresada a temperatura en  kelvin  e R ve en unidades do S.I. (8,31J/mol K).As </a:t>
            </a:r>
            <a:r>
              <a:rPr lang="es-ES" dirty="0" err="1" smtClean="0"/>
              <a:t>presións</a:t>
            </a:r>
            <a:r>
              <a:rPr lang="es-ES" dirty="0" smtClean="0"/>
              <a:t> que aparecen en </a:t>
            </a:r>
            <a:r>
              <a:rPr lang="es-ES" dirty="0" err="1" smtClean="0"/>
              <a:t>Kp</a:t>
            </a:r>
            <a:r>
              <a:rPr lang="es-ES" dirty="0" smtClean="0"/>
              <a:t> están en atmosferas </a:t>
            </a:r>
            <a:r>
              <a:rPr lang="es-ES" dirty="0" err="1" smtClean="0"/>
              <a:t>aínda</a:t>
            </a:r>
            <a:r>
              <a:rPr lang="es-ES" dirty="0" smtClean="0"/>
              <a:t> que K </a:t>
            </a:r>
            <a:r>
              <a:rPr lang="es-ES" dirty="0" err="1" smtClean="0"/>
              <a:t>sexa</a:t>
            </a:r>
            <a:r>
              <a:rPr lang="es-ES" dirty="0" smtClean="0"/>
              <a:t> </a:t>
            </a:r>
            <a:r>
              <a:rPr lang="es-ES" dirty="0" err="1" smtClean="0"/>
              <a:t>adimensional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 </a:t>
            </a:r>
            <a:endParaRPr lang="es-ES" dirty="0" smtClean="0"/>
          </a:p>
          <a:p>
            <a:endParaRPr lang="gl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Ecuación de </a:t>
            </a:r>
            <a:r>
              <a:rPr lang="gl-ES" dirty="0" err="1" smtClean="0">
                <a:solidFill>
                  <a:srgbClr val="FF0000"/>
                </a:solidFill>
              </a:rPr>
              <a:t>Vant</a:t>
            </a:r>
            <a:r>
              <a:rPr lang="gl-ES" dirty="0" smtClean="0">
                <a:solidFill>
                  <a:srgbClr val="FF0000"/>
                </a:solidFill>
              </a:rPr>
              <a:t>’</a:t>
            </a:r>
            <a:r>
              <a:rPr lang="gl-ES" dirty="0" err="1" smtClean="0">
                <a:solidFill>
                  <a:srgbClr val="FF0000"/>
                </a:solidFill>
              </a:rPr>
              <a:t>Hoff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ecuacion-vant-hoff-constante-equilibrio-temperatura-entalpi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308" y="2786058"/>
            <a:ext cx="6883261" cy="18573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Equilibrio e espontaneidade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5" name="4 Marcador de contenido" descr="Diapositiva27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sp>
        <p:nvSpPr>
          <p:cNvPr id="4" name="3 Marcador de texto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/>
              <a:t>1.-CONCEPTO DE EQUILIBRIO.</a:t>
            </a:r>
            <a:endParaRPr lang="es-ES" dirty="0"/>
          </a:p>
          <a:p>
            <a:r>
              <a:rPr lang="es-ES" b="1" dirty="0"/>
              <a:t> </a:t>
            </a:r>
            <a:endParaRPr lang="es-ES" dirty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ΔG&lt;0  proceso espontáneo.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ΔG</a:t>
            </a:r>
            <a:r>
              <a:rPr lang="es-ES" b="1" dirty="0"/>
              <a:t>= (</a:t>
            </a:r>
            <a:r>
              <a:rPr lang="es-ES" b="1" dirty="0" err="1"/>
              <a:t>Gprodutos</a:t>
            </a:r>
            <a:r>
              <a:rPr lang="es-ES" b="1" dirty="0"/>
              <a:t> – G dos reactivos). </a:t>
            </a:r>
            <a:endParaRPr lang="es-ES" b="1" dirty="0" smtClean="0"/>
          </a:p>
          <a:p>
            <a:pPr>
              <a:buFont typeface="Arial" pitchFamily="34" charset="0"/>
              <a:buChar char="•"/>
            </a:pPr>
            <a:r>
              <a:rPr lang="es-ES" b="1" dirty="0" err="1" smtClean="0"/>
              <a:t>Consumense</a:t>
            </a:r>
            <a:r>
              <a:rPr lang="es-ES" b="1" dirty="0" smtClean="0"/>
              <a:t> </a:t>
            </a:r>
            <a:r>
              <a:rPr lang="es-ES" b="1" dirty="0" err="1" smtClean="0"/>
              <a:t>reactivoss</a:t>
            </a:r>
            <a:r>
              <a:rPr lang="es-ES" b="1" dirty="0" smtClean="0"/>
              <a:t>, </a:t>
            </a:r>
            <a:r>
              <a:rPr lang="es-ES" b="1" dirty="0" err="1" smtClean="0"/>
              <a:t>formanse</a:t>
            </a:r>
            <a:r>
              <a:rPr lang="es-ES" b="1" dirty="0" smtClean="0"/>
              <a:t> </a:t>
            </a:r>
            <a:r>
              <a:rPr lang="es-ES" b="1" dirty="0" err="1" smtClean="0"/>
              <a:t>produtos</a:t>
            </a:r>
            <a:r>
              <a:rPr lang="es-ES" b="1" dirty="0" smtClean="0"/>
              <a:t> ata  ΔG=O</a:t>
            </a:r>
          </a:p>
          <a:p>
            <a:r>
              <a:rPr lang="es-ES" dirty="0" smtClean="0"/>
              <a:t>.</a:t>
            </a:r>
            <a:r>
              <a:rPr lang="es-ES" b="1" dirty="0"/>
              <a:t>A </a:t>
            </a:r>
            <a:r>
              <a:rPr lang="es-ES" b="1" dirty="0" err="1"/>
              <a:t>maioría</a:t>
            </a:r>
            <a:r>
              <a:rPr lang="es-ES" b="1" dirty="0"/>
              <a:t> das veces </a:t>
            </a:r>
            <a:r>
              <a:rPr lang="es-ES" b="1" dirty="0" smtClean="0"/>
              <a:t>non </a:t>
            </a:r>
            <a:r>
              <a:rPr lang="es-ES" b="1" dirty="0"/>
              <a:t>quedan </a:t>
            </a:r>
            <a:r>
              <a:rPr lang="es-ES" b="1" dirty="0" err="1"/>
              <a:t>practicamente</a:t>
            </a:r>
            <a:r>
              <a:rPr lang="es-ES" b="1" dirty="0"/>
              <a:t> reactivos , nos procesos irreversibles</a:t>
            </a:r>
            <a:r>
              <a:rPr lang="es-ES" dirty="0"/>
              <a:t>, 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Pero </a:t>
            </a:r>
            <a:r>
              <a:rPr lang="es-ES" b="1" dirty="0" err="1"/>
              <a:t>noutros</a:t>
            </a:r>
            <a:r>
              <a:rPr lang="es-ES" b="1" dirty="0"/>
              <a:t> casos , cando ΔG se </a:t>
            </a:r>
            <a:r>
              <a:rPr lang="es-ES" b="1" dirty="0" err="1"/>
              <a:t>fai</a:t>
            </a:r>
            <a:r>
              <a:rPr lang="es-ES" b="1" dirty="0"/>
              <a:t> cero, </a:t>
            </a:r>
            <a:r>
              <a:rPr lang="es-ES" b="1" dirty="0" err="1"/>
              <a:t>aínda</a:t>
            </a:r>
            <a:r>
              <a:rPr lang="es-ES" b="1" dirty="0"/>
              <a:t> quedan reactivos, </a:t>
            </a:r>
            <a:r>
              <a:rPr lang="es-ES" b="1" dirty="0" err="1"/>
              <a:t>dise</a:t>
            </a:r>
            <a:r>
              <a:rPr lang="es-ES" b="1" dirty="0"/>
              <a:t> que se </a:t>
            </a:r>
            <a:r>
              <a:rPr lang="es-ES" b="1" dirty="0" err="1"/>
              <a:t>acadou</a:t>
            </a:r>
            <a:r>
              <a:rPr lang="es-ES" b="1" dirty="0"/>
              <a:t> o </a:t>
            </a:r>
            <a:r>
              <a:rPr lang="es-ES" b="1" dirty="0">
                <a:solidFill>
                  <a:srgbClr val="FF0000"/>
                </a:solidFill>
              </a:rPr>
              <a:t>equilibrio</a:t>
            </a:r>
            <a:r>
              <a:rPr lang="es-ES" b="1" dirty="0"/>
              <a:t>  químico, o proceso será </a:t>
            </a:r>
            <a:r>
              <a:rPr lang="es-ES" b="1" dirty="0">
                <a:solidFill>
                  <a:srgbClr val="FF0000"/>
                </a:solidFill>
              </a:rPr>
              <a:t>reversible, </a:t>
            </a:r>
            <a:endParaRPr lang="es-ES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Os </a:t>
            </a:r>
            <a:r>
              <a:rPr lang="es-ES" dirty="0"/>
              <a:t>reactivos non se transforman  totalmente en </a:t>
            </a:r>
            <a:r>
              <a:rPr lang="es-ES" dirty="0" err="1"/>
              <a:t>produtos</a:t>
            </a:r>
            <a:r>
              <a:rPr lang="es-ES" dirty="0"/>
              <a:t>, </a:t>
            </a:r>
            <a:r>
              <a:rPr lang="es-ES" dirty="0" err="1"/>
              <a:t>senón</a:t>
            </a:r>
            <a:r>
              <a:rPr lang="es-ES" dirty="0"/>
              <a:t> que se </a:t>
            </a:r>
            <a:r>
              <a:rPr lang="es-ES" dirty="0" err="1"/>
              <a:t>chega</a:t>
            </a:r>
            <a:r>
              <a:rPr lang="es-ES" dirty="0"/>
              <a:t> a un estado de equilibrio no que  </a:t>
            </a:r>
            <a:r>
              <a:rPr lang="es-ES" b="1" dirty="0"/>
              <a:t>non se observan cambios a medida que </a:t>
            </a:r>
            <a:r>
              <a:rPr lang="es-ES" b="1" dirty="0" smtClean="0"/>
              <a:t>transcurre </a:t>
            </a:r>
            <a:r>
              <a:rPr lang="es-ES" b="1" dirty="0"/>
              <a:t>o tempo</a:t>
            </a:r>
            <a:r>
              <a:rPr lang="es-E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EQUILIBRIO LÍQUIDO-GAS</a:t>
            </a:r>
            <a:endParaRPr lang="gl-ES" dirty="0"/>
          </a:p>
        </p:txBody>
      </p:sp>
      <p:pic>
        <p:nvPicPr>
          <p:cNvPr id="7" name="5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833" y="2000240"/>
            <a:ext cx="7214629" cy="36186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3200" dirty="0" smtClean="0">
                <a:solidFill>
                  <a:srgbClr val="FF0000"/>
                </a:solidFill>
              </a:rPr>
              <a:t>EQUILIBRIO QUÍMICO</a:t>
            </a:r>
            <a:endParaRPr lang="gl-ES" sz="3200" dirty="0">
              <a:solidFill>
                <a:srgbClr val="FF0000"/>
              </a:solidFill>
            </a:endParaRPr>
          </a:p>
        </p:txBody>
      </p:sp>
      <p:sp>
        <p:nvSpPr>
          <p:cNvPr id="10" name="9 Marcador de texto"/>
          <p:cNvSpPr>
            <a:spLocks noGrp="1"/>
          </p:cNvSpPr>
          <p:nvPr>
            <p:ph type="body" sz="half" idx="4294967295"/>
          </p:nvPr>
        </p:nvSpPr>
        <p:spPr>
          <a:xfrm>
            <a:off x="571472" y="1435100"/>
            <a:ext cx="7786742" cy="4691063"/>
          </a:xfrm>
        </p:spPr>
        <p:txBody>
          <a:bodyPr>
            <a:normAutofit/>
          </a:bodyPr>
          <a:lstStyle/>
          <a:p>
            <a:r>
              <a:rPr lang="es-ES" sz="4000" dirty="0" smtClean="0"/>
              <a:t>Un sistema </a:t>
            </a:r>
            <a:r>
              <a:rPr lang="es-ES" sz="4000" b="1" dirty="0" smtClean="0"/>
              <a:t>pechado, </a:t>
            </a:r>
            <a:r>
              <a:rPr lang="es-ES" sz="4000" b="1" dirty="0" smtClean="0">
                <a:solidFill>
                  <a:srgbClr val="FF0000"/>
                </a:solidFill>
              </a:rPr>
              <a:t>está en equilibrio químico</a:t>
            </a:r>
            <a:r>
              <a:rPr lang="es-ES" sz="4000" b="1" dirty="0" smtClean="0"/>
              <a:t> a </a:t>
            </a:r>
            <a:r>
              <a:rPr lang="es-ES" sz="4000" b="1" dirty="0" err="1" smtClean="0"/>
              <a:t>unha</a:t>
            </a:r>
            <a:r>
              <a:rPr lang="es-ES" sz="4000" b="1" dirty="0" smtClean="0"/>
              <a:t> temperatura</a:t>
            </a:r>
            <a:r>
              <a:rPr lang="es-ES" sz="4000" dirty="0" smtClean="0"/>
              <a:t>, cando non se observa cambios </a:t>
            </a:r>
            <a:r>
              <a:rPr lang="es-ES" sz="4000" dirty="0" err="1" smtClean="0"/>
              <a:t>na</a:t>
            </a:r>
            <a:r>
              <a:rPr lang="es-ES" sz="4000" dirty="0" smtClean="0"/>
              <a:t> </a:t>
            </a:r>
            <a:r>
              <a:rPr lang="es-ES" sz="4000" dirty="0" err="1" smtClean="0"/>
              <a:t>súa</a:t>
            </a:r>
            <a:r>
              <a:rPr lang="es-ES" sz="4000" dirty="0" smtClean="0"/>
              <a:t> composición química a medida que transcurre o tempo.</a:t>
            </a:r>
            <a:endParaRPr lang="gl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803400" y="2971800"/>
          <a:ext cx="5983311" cy="2171712"/>
        </p:xfrm>
        <a:graphic>
          <a:graphicData uri="http://schemas.openxmlformats.org/drawingml/2006/table">
            <a:tbl>
              <a:tblPr/>
              <a:tblGrid>
                <a:gridCol w="1108834"/>
                <a:gridCol w="824077"/>
                <a:gridCol w="825450"/>
                <a:gridCol w="825450"/>
                <a:gridCol w="825450"/>
                <a:gridCol w="825450"/>
                <a:gridCol w="748600"/>
              </a:tblGrid>
              <a:tr h="434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Tempo((s)</a:t>
                      </a: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68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[N</a:t>
                      </a:r>
                      <a:r>
                        <a:rPr lang="es-ES" sz="2000" b="1" baseline="-25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2000" b="1" baseline="-25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s-ES" sz="20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]</a:t>
                      </a:r>
                      <a:endParaRPr lang="es-ES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[NO</a:t>
                      </a:r>
                      <a:r>
                        <a:rPr lang="es-E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s-E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]</a:t>
                      </a: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714612" y="857232"/>
          <a:ext cx="219075" cy="152400"/>
        </p:xfrm>
        <a:graphic>
          <a:graphicData uri="http://schemas.openxmlformats.org/presentationml/2006/ole">
            <p:oleObj spid="_x0000_s1027" name="Ecuación" r:id="rId3" imgW="215640" imgH="15228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 rot="10800000" flipV="1">
            <a:off x="3000364" y="622023"/>
            <a:ext cx="1214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2N</a:t>
            </a:r>
            <a:r>
              <a:rPr kumimoji="0" lang="gl-E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endParaRPr kumimoji="0" lang="gl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rot="10800000" flipV="1">
            <a:off x="571471" y="1029756"/>
            <a:ext cx="7786743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introducimos 0,1 moles de N</a:t>
            </a:r>
            <a:r>
              <a:rPr kumimoji="0" lang="gl-E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gl-E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nun recipiente de 1litro a 100ºC e vemos como varía a concentración a medida que </a:t>
            </a:r>
            <a:r>
              <a:rPr kumimoji="0" lang="gl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transcurrre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tempo, diminúe a concentración do reactivos aumenta a dos produtos ata que a partir dun instante se manteñen constantes, alcanzouse o equilibrio químico: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Cando se acada o equilibrio  as  concentracións</a:t>
            </a:r>
            <a:endParaRPr kumimoji="0" lang="gl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 rot="10800000" flipH="1" flipV="1">
            <a:off x="1804189" y="610007"/>
            <a:ext cx="8039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gl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gl-E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gl-E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kumimoji="0" lang="gl-ES" sz="20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Reacción inversa (dimerización do NO</a:t>
            </a:r>
            <a:r>
              <a:rPr lang="es-ES" baseline="-25000" dirty="0" smtClean="0"/>
              <a:t>2</a:t>
            </a:r>
            <a:r>
              <a:rPr lang="es-ES" dirty="0" smtClean="0"/>
              <a:t>),</a:t>
            </a:r>
            <a:endParaRPr lang="gl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14414" y="2428868"/>
          <a:ext cx="6643733" cy="2928957"/>
        </p:xfrm>
        <a:graphic>
          <a:graphicData uri="http://schemas.openxmlformats.org/drawingml/2006/table">
            <a:tbl>
              <a:tblPr/>
              <a:tblGrid>
                <a:gridCol w="2433504"/>
                <a:gridCol w="2104749"/>
                <a:gridCol w="2105480"/>
              </a:tblGrid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Concentración molar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Inicial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Equilibrio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>
                          <a:latin typeface="Times New Roman"/>
                          <a:ea typeface="Times New Roman"/>
                          <a:cs typeface="Times New Roman"/>
                        </a:rPr>
                        <a:t>0,071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EQUILIBRIO QUÍMICO DINÁMICO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Coexisten reactivos e produtos.</a:t>
            </a:r>
          </a:p>
          <a:p>
            <a:r>
              <a:rPr lang="gl-ES" dirty="0" smtClean="0"/>
              <a:t>Non varían as propiedades  macroscópicas co tempo:[], presión…</a:t>
            </a:r>
          </a:p>
          <a:p>
            <a:r>
              <a:rPr lang="gl-ES" dirty="0" smtClean="0"/>
              <a:t>A reacción continua.As velocidades do proceso directo e inverso iguálanse.</a:t>
            </a:r>
          </a:p>
          <a:p>
            <a:r>
              <a:rPr lang="gl-ES" dirty="0" smtClean="0"/>
              <a:t>Depende da temperatura.</a:t>
            </a:r>
            <a:endParaRPr lang="gl-ES" dirty="0"/>
          </a:p>
        </p:txBody>
      </p:sp>
      <p:pic>
        <p:nvPicPr>
          <p:cNvPr id="6" name="5 Marcador de contenido" descr="equilibrio-quimico-dinamico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57364"/>
            <a:ext cx="4038600" cy="328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6774922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1017</Words>
  <Application>Microsoft Office PowerPoint</Application>
  <PresentationFormat>Presentación en pantalla (4:3)</PresentationFormat>
  <Paragraphs>150</Paragraphs>
  <Slides>28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0" baseType="lpstr">
      <vt:lpstr>Tema de Office</vt:lpstr>
      <vt:lpstr>Ecuación</vt:lpstr>
      <vt:lpstr>EQUILIBRIO QUÍMICO</vt:lpstr>
      <vt:lpstr>CONCEPTO DE EQUILIBRIO</vt:lpstr>
      <vt:lpstr>Equilibrio e espontaneidade</vt:lpstr>
      <vt:lpstr>EQUILIBRIO LÍQUIDO-GAS</vt:lpstr>
      <vt:lpstr>EQUILIBRIO QUÍMICO</vt:lpstr>
      <vt:lpstr>Diapositiva 6</vt:lpstr>
      <vt:lpstr>Reacción inversa (dimerización do NO2),</vt:lpstr>
      <vt:lpstr>EQUILIBRIO QUÍMICO DINÁMICO</vt:lpstr>
      <vt:lpstr>Diapositiva 9</vt:lpstr>
      <vt:lpstr>A temperatura variable fundamental que controla o equilibrio</vt:lpstr>
      <vt:lpstr>Clasificación dos equilibrios</vt:lpstr>
      <vt:lpstr>Tipos de equilibrio</vt:lpstr>
      <vt:lpstr>LEI DE ACCIÓN DE MASAS.</vt:lpstr>
      <vt:lpstr>LEI DE ACCIÓN DE MASAS</vt:lpstr>
      <vt:lpstr>Constante referida as presións(gases)</vt:lpstr>
      <vt:lpstr>Relación entre Kc e Kp</vt:lpstr>
      <vt:lpstr>Diapositiva 17</vt:lpstr>
      <vt:lpstr>Constantes de equilibrio Kc e Kp</vt:lpstr>
      <vt:lpstr>A CONSTANTE DE EQUILIBRIO</vt:lpstr>
      <vt:lpstr>Cociente de reacción</vt:lpstr>
      <vt:lpstr>FACTORES QUE MODIFICAN O EQUILIBRIO</vt:lpstr>
      <vt:lpstr>PRINCIPIO DE LECHATELIER (1885)</vt:lpstr>
      <vt:lpstr>FACTORES QUE PODEMOS MODIFICAR</vt:lpstr>
      <vt:lpstr>Variación da concentración dalgunha especie (reactivo ou produto).</vt:lpstr>
      <vt:lpstr>Variación da presión total por variación do volume</vt:lpstr>
      <vt:lpstr>Influencia da temperatura</vt:lpstr>
      <vt:lpstr>Relación de Kp  e ΔG</vt:lpstr>
      <vt:lpstr>Ecuación de Vant’Hoff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EQUILIBRIO QUÍMICO</dc:title>
  <dc:creator>Neno Burns</dc:creator>
  <cp:lastModifiedBy>Neno Burns</cp:lastModifiedBy>
  <cp:revision>20</cp:revision>
  <dcterms:created xsi:type="dcterms:W3CDTF">2019-01-12T17:10:46Z</dcterms:created>
  <dcterms:modified xsi:type="dcterms:W3CDTF">2019-01-24T17:10:02Z</dcterms:modified>
</cp:coreProperties>
</file>