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58" r:id="rId4"/>
    <p:sldId id="279" r:id="rId5"/>
    <p:sldId id="267" r:id="rId6"/>
    <p:sldId id="257" r:id="rId7"/>
    <p:sldId id="268" r:id="rId8"/>
    <p:sldId id="284" r:id="rId9"/>
    <p:sldId id="269" r:id="rId10"/>
    <p:sldId id="260" r:id="rId11"/>
    <p:sldId id="271" r:id="rId12"/>
    <p:sldId id="261" r:id="rId13"/>
    <p:sldId id="263" r:id="rId14"/>
    <p:sldId id="273" r:id="rId15"/>
    <p:sldId id="275" r:id="rId16"/>
    <p:sldId id="278" r:id="rId17"/>
    <p:sldId id="280" r:id="rId18"/>
    <p:sldId id="281" r:id="rId19"/>
    <p:sldId id="282" r:id="rId20"/>
    <p:sldId id="283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E3B88-AAEC-4932-9563-D23FAB0ACF86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AE841-7C2E-49D8-A579-BA212481443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AE841-7C2E-49D8-A579-BA2124814431}" type="slidenum">
              <a:rPr lang="gl-ES" smtClean="0"/>
              <a:pPr/>
              <a:t>13</a:t>
            </a:fld>
            <a:endParaRPr lang="gl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CC21-9106-40CF-817D-4B91A94DB16E}" type="datetimeFigureOut">
              <a:rPr lang="es-ES" smtClean="0"/>
              <a:pPr/>
              <a:t>29/01/2019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53A3-57BD-4020-A627-26519459479C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071701"/>
          </a:xfrm>
        </p:spPr>
        <p:txBody>
          <a:bodyPr>
            <a:normAutofit fontScale="90000"/>
          </a:bodyPr>
          <a:lstStyle/>
          <a:p>
            <a:r>
              <a:rPr lang="es-ES" b="1" u="sng" dirty="0" smtClean="0"/>
              <a:t> </a:t>
            </a:r>
            <a:br>
              <a:rPr lang="es-ES" b="1" u="sng" dirty="0" smtClean="0"/>
            </a:br>
            <a:r>
              <a:rPr lang="es-ES" b="1" u="sng" dirty="0" smtClean="0"/>
              <a:t/>
            </a:r>
            <a:br>
              <a:rPr lang="es-ES" b="1" u="sng" dirty="0" smtClean="0"/>
            </a:br>
            <a:r>
              <a:rPr lang="es-ES" b="1" u="sng" dirty="0" smtClean="0"/>
              <a:t>EQUILIBRIOS </a:t>
            </a:r>
            <a:r>
              <a:rPr lang="es-ES" b="1" u="sng" dirty="0"/>
              <a:t>HETEROXÉNEOS    SÓLIDO-LÍQUIDO</a:t>
            </a: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endParaRPr lang="gl-ES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gl-ES" dirty="0"/>
          </a:p>
        </p:txBody>
      </p:sp>
      <p:pic>
        <p:nvPicPr>
          <p:cNvPr id="2050" name="Picture 2" descr="C:\Users\Neno\Desktop\descarga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000372"/>
            <a:ext cx="6357982" cy="3109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Equilibrios de solubilidade</a:t>
            </a: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i="1" dirty="0" err="1" smtClean="0"/>
              <a:t>AgCl</a:t>
            </a:r>
            <a:r>
              <a:rPr lang="es-ES" sz="4400" i="1" baseline="-25000" dirty="0" smtClean="0"/>
              <a:t>(s)            </a:t>
            </a:r>
            <a:r>
              <a:rPr lang="es-ES" sz="4400" i="1" dirty="0" err="1" smtClean="0"/>
              <a:t>AgCl</a:t>
            </a:r>
            <a:r>
              <a:rPr lang="es-ES" sz="4400" i="1" baseline="-25000" dirty="0" smtClean="0"/>
              <a:t>(</a:t>
            </a:r>
            <a:r>
              <a:rPr lang="es-ES" sz="4400" i="1" baseline="-25000" dirty="0" err="1" smtClean="0"/>
              <a:t>ac</a:t>
            </a:r>
            <a:r>
              <a:rPr lang="es-ES" sz="4400" i="1" baseline="-25000" dirty="0" smtClean="0"/>
              <a:t>)      </a:t>
            </a:r>
            <a:r>
              <a:rPr lang="es-ES" sz="4400" i="1" dirty="0" smtClean="0"/>
              <a:t>Ag</a:t>
            </a:r>
            <a:r>
              <a:rPr lang="es-ES" sz="4400" i="1" baseline="30000" dirty="0"/>
              <a:t>+</a:t>
            </a:r>
            <a:r>
              <a:rPr lang="es-ES" sz="4400" i="1" baseline="-25000" dirty="0"/>
              <a:t>(</a:t>
            </a:r>
            <a:r>
              <a:rPr lang="es-ES" sz="4400" i="1" baseline="-25000" dirty="0" err="1" smtClean="0"/>
              <a:t>ac</a:t>
            </a:r>
            <a:r>
              <a:rPr lang="es-ES" sz="4400" i="1" baseline="-25000" dirty="0" smtClean="0"/>
              <a:t>)+</a:t>
            </a:r>
            <a:r>
              <a:rPr lang="es-ES" sz="4400" i="1" dirty="0" smtClean="0"/>
              <a:t>Cl</a:t>
            </a:r>
            <a:r>
              <a:rPr lang="es-ES" sz="4400" i="1" baseline="30000" dirty="0" smtClean="0"/>
              <a:t>-</a:t>
            </a:r>
            <a:r>
              <a:rPr lang="es-ES" sz="4400" i="1" baseline="-25000" dirty="0" smtClean="0"/>
              <a:t>(</a:t>
            </a:r>
            <a:r>
              <a:rPr lang="es-ES" sz="4400" i="1" baseline="-25000" dirty="0" err="1" smtClean="0"/>
              <a:t>ac</a:t>
            </a:r>
            <a:r>
              <a:rPr lang="es-ES" sz="4400" i="1" baseline="-25000" dirty="0" smtClean="0"/>
              <a:t>), </a:t>
            </a:r>
          </a:p>
          <a:p>
            <a:r>
              <a:rPr lang="gl-ES" sz="4400" i="1" dirty="0" smtClean="0"/>
              <a:t>Fase sólida </a:t>
            </a:r>
            <a:r>
              <a:rPr lang="gl-ES" sz="4400" i="1" dirty="0" err="1" smtClean="0"/>
              <a:t>AgI</a:t>
            </a:r>
            <a:r>
              <a:rPr lang="gl-ES" sz="4400" i="1" dirty="0" smtClean="0"/>
              <a:t> (s) e outra </a:t>
            </a:r>
            <a:r>
              <a:rPr lang="gl-ES" sz="4400" i="1" dirty="0" err="1" smtClean="0"/>
              <a:t>disolta</a:t>
            </a:r>
            <a:r>
              <a:rPr lang="gl-ES" sz="4400" i="1" dirty="0" smtClean="0"/>
              <a:t>  que está totalmente disociada polo que a reacción de equilibrio escribirémola  así:</a:t>
            </a:r>
            <a:endParaRPr lang="gl-ES" sz="4400" dirty="0" smtClean="0"/>
          </a:p>
          <a:p>
            <a:r>
              <a:rPr lang="es-ES" sz="4400" i="1" dirty="0" smtClean="0"/>
              <a:t> </a:t>
            </a:r>
            <a:r>
              <a:rPr lang="es-ES" sz="4400" i="1" dirty="0" err="1" smtClean="0"/>
              <a:t>AgCl</a:t>
            </a:r>
            <a:r>
              <a:rPr lang="es-ES" sz="4400" i="1" baseline="-25000" dirty="0" smtClean="0"/>
              <a:t>(s)                 </a:t>
            </a:r>
            <a:r>
              <a:rPr lang="es-ES" sz="4400" i="1" dirty="0" smtClean="0"/>
              <a:t>Ag</a:t>
            </a:r>
            <a:r>
              <a:rPr lang="es-ES" sz="4400" i="1" baseline="30000" dirty="0"/>
              <a:t>+</a:t>
            </a:r>
            <a:r>
              <a:rPr lang="es-ES" sz="4400" i="1" baseline="-25000" dirty="0"/>
              <a:t>(</a:t>
            </a:r>
            <a:r>
              <a:rPr lang="es-ES" sz="4400" i="1" baseline="-25000" dirty="0" err="1" smtClean="0"/>
              <a:t>ac</a:t>
            </a:r>
            <a:r>
              <a:rPr lang="es-ES" sz="4400" i="1" baseline="-25000" dirty="0" smtClean="0"/>
              <a:t>)</a:t>
            </a:r>
            <a:r>
              <a:rPr lang="es-ES" sz="4400" i="1" dirty="0" smtClean="0"/>
              <a:t>+ Cl</a:t>
            </a:r>
            <a:r>
              <a:rPr lang="es-ES" sz="4400" i="1" baseline="30000" dirty="0" smtClean="0"/>
              <a:t>-</a:t>
            </a:r>
            <a:r>
              <a:rPr lang="es-ES" sz="4400" i="1" baseline="-25000" dirty="0" smtClean="0"/>
              <a:t>(</a:t>
            </a:r>
            <a:r>
              <a:rPr lang="es-ES" sz="4400" i="1" baseline="-25000" dirty="0" err="1" smtClean="0"/>
              <a:t>ac</a:t>
            </a:r>
            <a:r>
              <a:rPr lang="es-ES" sz="4400" i="1" baseline="-25000" dirty="0" smtClean="0"/>
              <a:t>)</a:t>
            </a:r>
            <a:endParaRPr lang="gl-ES" sz="4400" dirty="0"/>
          </a:p>
        </p:txBody>
      </p:sp>
      <p:sp>
        <p:nvSpPr>
          <p:cNvPr id="7" name="6 Flecha izquierda y derecha"/>
          <p:cNvSpPr/>
          <p:nvPr/>
        </p:nvSpPr>
        <p:spPr>
          <a:xfrm>
            <a:off x="2714612" y="5500702"/>
            <a:ext cx="714380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8" name="7 Flecha derecha"/>
          <p:cNvSpPr/>
          <p:nvPr/>
        </p:nvSpPr>
        <p:spPr>
          <a:xfrm>
            <a:off x="5000628" y="185736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dirty="0" smtClean="0"/>
              <a:t>     </a:t>
            </a:r>
          </a:p>
          <a:p>
            <a:pPr algn="ctr"/>
            <a:endParaRPr lang="gl-ES" dirty="0"/>
          </a:p>
        </p:txBody>
      </p:sp>
      <p:sp>
        <p:nvSpPr>
          <p:cNvPr id="9" name="8 Flecha izquierda y derecha"/>
          <p:cNvSpPr/>
          <p:nvPr/>
        </p:nvSpPr>
        <p:spPr>
          <a:xfrm>
            <a:off x="2500298" y="1928802"/>
            <a:ext cx="714380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/>
          <p:cNvSpPr txBox="1">
            <a:spLocks noChangeArrowheads="1"/>
          </p:cNvSpPr>
          <p:nvPr/>
        </p:nvSpPr>
        <p:spPr bwMode="auto">
          <a:xfrm>
            <a:off x="1552575" y="409575"/>
            <a:ext cx="47118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PRODUCTO DE </a:t>
            </a:r>
            <a:r>
              <a:rPr lang="es-ES_tradnl" sz="2800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SOLUBILIDADE.</a:t>
            </a:r>
            <a:endParaRPr lang="es-ES" sz="2800" b="1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72035" name="Text Box 3"/>
          <p:cNvSpPr txBox="1">
            <a:spLocks noChangeArrowheads="1"/>
          </p:cNvSpPr>
          <p:nvPr/>
        </p:nvSpPr>
        <p:spPr bwMode="auto">
          <a:xfrm>
            <a:off x="768350" y="120650"/>
            <a:ext cx="6032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66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2</a:t>
            </a:r>
            <a:endParaRPr lang="es-ES" sz="6600" b="1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1073150" y="1524000"/>
            <a:ext cx="677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AgCl (s) </a:t>
            </a:r>
            <a:r>
              <a:rPr lang="es-ES">
                <a:latin typeface="Symbol" pitchFamily="18" charset="2"/>
              </a:rPr>
              <a:t>«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Ag</a:t>
            </a:r>
            <a:r>
              <a:rPr lang="es-ES_tradnl" baseline="30000">
                <a:latin typeface="Century Gothic" pitchFamily="34" charset="0"/>
              </a:rPr>
              <a:t>+</a:t>
            </a:r>
            <a:r>
              <a:rPr lang="es-ES_tradnl">
                <a:latin typeface="Century Gothic" pitchFamily="34" charset="0"/>
              </a:rPr>
              <a:t> (aq) + Cl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	K</a:t>
            </a:r>
            <a:r>
              <a:rPr lang="es-ES_tradnl" baseline="-25000">
                <a:latin typeface="Century Gothic" pitchFamily="34" charset="0"/>
              </a:rPr>
              <a:t>PS</a:t>
            </a:r>
            <a:r>
              <a:rPr lang="es-ES_tradnl">
                <a:latin typeface="Century Gothic" pitchFamily="34" charset="0"/>
              </a:rPr>
              <a:t> = [Ag</a:t>
            </a:r>
            <a:r>
              <a:rPr lang="es-ES_tradnl" baseline="30000">
                <a:latin typeface="Century Gothic" pitchFamily="34" charset="0"/>
              </a:rPr>
              <a:t>+</a:t>
            </a:r>
            <a:r>
              <a:rPr lang="es-ES_tradnl">
                <a:latin typeface="Century Gothic" pitchFamily="34" charset="0"/>
              </a:rPr>
              <a:t>][Cl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]</a:t>
            </a:r>
            <a:endParaRPr lang="es-ES">
              <a:latin typeface="Century Gothic" pitchFamily="34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035550" y="2057400"/>
            <a:ext cx="2162175" cy="1301750"/>
            <a:chOff x="3172" y="1392"/>
            <a:chExt cx="1362" cy="820"/>
          </a:xfrm>
        </p:grpSpPr>
        <p:sp>
          <p:nvSpPr>
            <p:cNvPr id="1040" name="Text Box 6"/>
            <p:cNvSpPr txBox="1">
              <a:spLocks noChangeArrowheads="1"/>
            </p:cNvSpPr>
            <p:nvPr/>
          </p:nvSpPr>
          <p:spPr bwMode="auto">
            <a:xfrm>
              <a:off x="3172" y="1650"/>
              <a:ext cx="1362" cy="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ES_tradnl" sz="2600" b="1" dirty="0">
                  <a:solidFill>
                    <a:schemeClr val="accent1">
                      <a:lumMod val="50000"/>
                    </a:schemeClr>
                  </a:solidFill>
                  <a:latin typeface="Century Gothic" pitchFamily="34" charset="0"/>
                </a:rPr>
                <a:t>Producto de</a:t>
              </a:r>
              <a:br>
                <a:rPr lang="es-ES_tradnl" sz="2600" b="1" dirty="0">
                  <a:solidFill>
                    <a:schemeClr val="accent1">
                      <a:lumMod val="50000"/>
                    </a:schemeClr>
                  </a:solidFill>
                  <a:latin typeface="Century Gothic" pitchFamily="34" charset="0"/>
                </a:rPr>
              </a:br>
              <a:r>
                <a:rPr lang="es-ES_tradnl" sz="2600" b="1" dirty="0" err="1" smtClean="0">
                  <a:solidFill>
                    <a:schemeClr val="accent1">
                      <a:lumMod val="50000"/>
                    </a:schemeClr>
                  </a:solidFill>
                  <a:latin typeface="Century Gothic" pitchFamily="34" charset="0"/>
                </a:rPr>
                <a:t>solubilidade</a:t>
              </a:r>
              <a:endParaRPr lang="es-ES" sz="2600" b="1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endParaRPr>
            </a:p>
          </p:txBody>
        </p:sp>
        <p:sp>
          <p:nvSpPr>
            <p:cNvPr id="1041" name="AutoShape 9"/>
            <p:cNvSpPr>
              <a:spLocks noChangeArrowheads="1"/>
            </p:cNvSpPr>
            <p:nvPr/>
          </p:nvSpPr>
          <p:spPr bwMode="auto">
            <a:xfrm>
              <a:off x="3648" y="1392"/>
              <a:ext cx="240" cy="288"/>
            </a:xfrm>
            <a:prstGeom prst="downArrow">
              <a:avLst>
                <a:gd name="adj1" fmla="val 50000"/>
                <a:gd name="adj2" fmla="val 30000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457200" y="2225675"/>
            <a:ext cx="37417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sz="2000">
                <a:latin typeface="Century Gothic" pitchFamily="34" charset="0"/>
              </a:rPr>
              <a:t>Bi</a:t>
            </a:r>
            <a:r>
              <a:rPr lang="es-ES_tradnl" sz="2000" baseline="-25000">
                <a:latin typeface="Century Gothic" pitchFamily="34" charset="0"/>
              </a:rPr>
              <a:t>2</a:t>
            </a:r>
            <a:r>
              <a:rPr lang="es-ES_tradnl" sz="2000">
                <a:latin typeface="Century Gothic" pitchFamily="34" charset="0"/>
              </a:rPr>
              <a:t>S</a:t>
            </a:r>
            <a:r>
              <a:rPr lang="es-ES_tradnl" sz="2000" baseline="-25000">
                <a:latin typeface="Century Gothic" pitchFamily="34" charset="0"/>
              </a:rPr>
              <a:t>3</a:t>
            </a:r>
            <a:r>
              <a:rPr lang="es-ES_tradnl" sz="2000">
                <a:latin typeface="Century Gothic" pitchFamily="34" charset="0"/>
              </a:rPr>
              <a:t> (s) </a:t>
            </a:r>
            <a:r>
              <a:rPr lang="es-ES" sz="2000">
                <a:latin typeface="Symbol" pitchFamily="18" charset="2"/>
              </a:rPr>
              <a:t>«</a:t>
            </a:r>
            <a:r>
              <a:rPr lang="es-ES_tradnl" sz="2000">
                <a:latin typeface="Symbol" pitchFamily="18" charset="2"/>
              </a:rPr>
              <a:t> 2 </a:t>
            </a:r>
            <a:r>
              <a:rPr lang="es-ES_tradnl" sz="2000">
                <a:latin typeface="Century Gothic" pitchFamily="34" charset="0"/>
              </a:rPr>
              <a:t>Bi</a:t>
            </a:r>
            <a:r>
              <a:rPr lang="es-ES_tradnl" sz="2000" baseline="30000">
                <a:latin typeface="Century Gothic" pitchFamily="34" charset="0"/>
              </a:rPr>
              <a:t>3+</a:t>
            </a:r>
            <a:r>
              <a:rPr lang="es-ES_tradnl" sz="2000">
                <a:latin typeface="Century Gothic" pitchFamily="34" charset="0"/>
              </a:rPr>
              <a:t> (aq) + 3 S</a:t>
            </a:r>
            <a:r>
              <a:rPr lang="es-ES_tradnl" sz="2000" baseline="30000">
                <a:latin typeface="Century Gothic" pitchFamily="34" charset="0"/>
              </a:rPr>
              <a:t>2-</a:t>
            </a:r>
            <a:r>
              <a:rPr lang="es-ES_tradnl" sz="2000">
                <a:latin typeface="Century Gothic" pitchFamily="34" charset="0"/>
              </a:rPr>
              <a:t> (aq)</a:t>
            </a:r>
          </a:p>
          <a:p>
            <a:pPr algn="ctr"/>
            <a:r>
              <a:rPr lang="es-ES_tradnl" sz="1000">
                <a:latin typeface="Century Gothic" pitchFamily="34" charset="0"/>
              </a:rPr>
              <a:t/>
            </a:r>
            <a:br>
              <a:rPr lang="es-ES_tradnl" sz="1000">
                <a:latin typeface="Century Gothic" pitchFamily="34" charset="0"/>
              </a:rPr>
            </a:br>
            <a:r>
              <a:rPr lang="es-ES_tradnl" sz="2000">
                <a:latin typeface="Century Gothic" pitchFamily="34" charset="0"/>
              </a:rPr>
              <a:t>K</a:t>
            </a:r>
            <a:r>
              <a:rPr lang="es-ES_tradnl" sz="2000" baseline="-25000">
                <a:latin typeface="Century Gothic" pitchFamily="34" charset="0"/>
              </a:rPr>
              <a:t>PS</a:t>
            </a:r>
            <a:r>
              <a:rPr lang="es-ES_tradnl" sz="2000">
                <a:latin typeface="Century Gothic" pitchFamily="34" charset="0"/>
              </a:rPr>
              <a:t> = [Bi</a:t>
            </a:r>
            <a:r>
              <a:rPr lang="es-ES_tradnl" sz="2000" baseline="30000">
                <a:latin typeface="Century Gothic" pitchFamily="34" charset="0"/>
              </a:rPr>
              <a:t>3+</a:t>
            </a:r>
            <a:r>
              <a:rPr lang="es-ES_tradnl" sz="2000">
                <a:latin typeface="Century Gothic" pitchFamily="34" charset="0"/>
              </a:rPr>
              <a:t>]</a:t>
            </a:r>
            <a:r>
              <a:rPr lang="es-ES_tradnl" sz="2000" baseline="30000">
                <a:latin typeface="Century Gothic" pitchFamily="34" charset="0"/>
              </a:rPr>
              <a:t>2</a:t>
            </a:r>
            <a:r>
              <a:rPr lang="es-ES_tradnl" sz="2000">
                <a:latin typeface="Century Gothic" pitchFamily="34" charset="0"/>
              </a:rPr>
              <a:t> [S</a:t>
            </a:r>
            <a:r>
              <a:rPr lang="es-ES_tradnl" sz="2000" baseline="30000">
                <a:latin typeface="Century Gothic" pitchFamily="34" charset="0"/>
              </a:rPr>
              <a:t>2-</a:t>
            </a:r>
            <a:r>
              <a:rPr lang="es-ES_tradnl" sz="2000">
                <a:latin typeface="Century Gothic" pitchFamily="34" charset="0"/>
              </a:rPr>
              <a:t>]</a:t>
            </a:r>
            <a:r>
              <a:rPr lang="es-ES_tradnl" sz="2000" baseline="30000">
                <a:latin typeface="Century Gothic" pitchFamily="34" charset="0"/>
              </a:rPr>
              <a:t>3</a:t>
            </a:r>
            <a:endParaRPr lang="es-ES" sz="2000" baseline="30000">
              <a:latin typeface="Century Gothic" pitchFamily="34" charset="0"/>
            </a:endParaRPr>
          </a:p>
        </p:txBody>
      </p:sp>
      <p:sp>
        <p:nvSpPr>
          <p:cNvPr id="172045" name="Text Box 13"/>
          <p:cNvSpPr txBox="1">
            <a:spLocks noChangeArrowheads="1"/>
          </p:cNvSpPr>
          <p:nvPr/>
        </p:nvSpPr>
        <p:spPr bwMode="auto">
          <a:xfrm>
            <a:off x="685800" y="4038600"/>
            <a:ext cx="67778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Relación entre la solubilidad y el producto de </a:t>
            </a:r>
            <a:r>
              <a:rPr lang="es-ES_tradnl" b="1" dirty="0" err="1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solubilidade</a:t>
            </a:r>
            <a:r>
              <a:rPr lang="es-ES_tradnl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:</a:t>
            </a:r>
            <a:endParaRPr lang="es-ES" b="1" dirty="0">
              <a:solidFill>
                <a:schemeClr val="accent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2046" name="Text Box 14"/>
          <p:cNvSpPr txBox="1">
            <a:spLocks noChangeArrowheads="1"/>
          </p:cNvSpPr>
          <p:nvPr/>
        </p:nvSpPr>
        <p:spPr bwMode="auto">
          <a:xfrm>
            <a:off x="1524000" y="4648200"/>
            <a:ext cx="401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dirty="0" err="1">
                <a:latin typeface="Century Gothic" pitchFamily="34" charset="0"/>
              </a:rPr>
              <a:t>AgCl</a:t>
            </a:r>
            <a:r>
              <a:rPr lang="es-ES_tradnl" dirty="0">
                <a:latin typeface="Century Gothic" pitchFamily="34" charset="0"/>
              </a:rPr>
              <a:t> (s) </a:t>
            </a:r>
            <a:r>
              <a:rPr lang="es-ES" dirty="0">
                <a:latin typeface="Symbol" pitchFamily="18" charset="2"/>
              </a:rPr>
              <a:t>«</a:t>
            </a:r>
            <a:r>
              <a:rPr lang="es-ES_tradnl" dirty="0">
                <a:latin typeface="Symbol" pitchFamily="18" charset="2"/>
              </a:rPr>
              <a:t> </a:t>
            </a:r>
            <a:r>
              <a:rPr lang="es-ES_tradnl" dirty="0">
                <a:latin typeface="Century Gothic" pitchFamily="34" charset="0"/>
              </a:rPr>
              <a:t>Ag</a:t>
            </a:r>
            <a:r>
              <a:rPr lang="es-ES_tradnl" baseline="30000" dirty="0">
                <a:latin typeface="Century Gothic" pitchFamily="34" charset="0"/>
              </a:rPr>
              <a:t>+</a:t>
            </a:r>
            <a:r>
              <a:rPr lang="es-ES_tradnl" dirty="0">
                <a:latin typeface="Century Gothic" pitchFamily="34" charset="0"/>
              </a:rPr>
              <a:t> (</a:t>
            </a:r>
            <a:r>
              <a:rPr lang="es-ES_tradnl" dirty="0" err="1">
                <a:latin typeface="Century Gothic" pitchFamily="34" charset="0"/>
              </a:rPr>
              <a:t>aq</a:t>
            </a:r>
            <a:r>
              <a:rPr lang="es-ES_tradnl" dirty="0">
                <a:latin typeface="Century Gothic" pitchFamily="34" charset="0"/>
              </a:rPr>
              <a:t>) + Cl</a:t>
            </a:r>
            <a:r>
              <a:rPr lang="es-ES_tradnl" baseline="30000" dirty="0">
                <a:latin typeface="Century Gothic" pitchFamily="34" charset="0"/>
              </a:rPr>
              <a:t>-</a:t>
            </a:r>
            <a:r>
              <a:rPr lang="es-ES_tradnl" dirty="0">
                <a:latin typeface="Century Gothic" pitchFamily="34" charset="0"/>
              </a:rPr>
              <a:t> (</a:t>
            </a:r>
            <a:r>
              <a:rPr lang="es-ES_tradnl" dirty="0" err="1">
                <a:latin typeface="Century Gothic" pitchFamily="34" charset="0"/>
              </a:rPr>
              <a:t>aq</a:t>
            </a:r>
            <a:r>
              <a:rPr lang="es-ES_tradnl" dirty="0">
                <a:latin typeface="Century Gothic" pitchFamily="34" charset="0"/>
              </a:rPr>
              <a:t>)</a:t>
            </a:r>
            <a:endParaRPr lang="es-ES" dirty="0">
              <a:latin typeface="Century Gothic" pitchFamily="34" charset="0"/>
            </a:endParaRPr>
          </a:p>
        </p:txBody>
      </p:sp>
      <p:sp>
        <p:nvSpPr>
          <p:cNvPr id="172047" name="Text Box 15"/>
          <p:cNvSpPr txBox="1">
            <a:spLocks noChangeArrowheads="1"/>
          </p:cNvSpPr>
          <p:nvPr/>
        </p:nvSpPr>
        <p:spPr bwMode="auto">
          <a:xfrm>
            <a:off x="990600" y="5140325"/>
            <a:ext cx="4084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[  ]</a:t>
            </a:r>
            <a:r>
              <a:rPr lang="es-ES_tradnl" baseline="-25000">
                <a:latin typeface="Century Gothic" pitchFamily="34" charset="0"/>
              </a:rPr>
              <a:t>o		</a:t>
            </a:r>
            <a:r>
              <a:rPr lang="es-ES_tradnl">
                <a:latin typeface="Century Gothic" pitchFamily="34" charset="0"/>
              </a:rPr>
              <a:t>        </a:t>
            </a:r>
            <a:r>
              <a:rPr lang="es-ES_tradnl">
                <a:latin typeface="Symbol" pitchFamily="18" charset="2"/>
              </a:rPr>
              <a:t>-		 -</a:t>
            </a:r>
            <a:endParaRPr lang="es-ES_tradnl" baseline="-25000">
              <a:latin typeface="Symbol" pitchFamily="18" charset="2"/>
            </a:endParaRPr>
          </a:p>
          <a:p>
            <a:r>
              <a:rPr lang="es-ES_tradnl">
                <a:latin typeface="Century Gothic" pitchFamily="34" charset="0"/>
              </a:rPr>
              <a:t>[  ]</a:t>
            </a:r>
            <a:r>
              <a:rPr lang="es-ES_tradnl" baseline="-25000">
                <a:latin typeface="Century Gothic" pitchFamily="34" charset="0"/>
              </a:rPr>
              <a:t>eq		</a:t>
            </a:r>
            <a:r>
              <a:rPr lang="es-ES_tradnl">
                <a:latin typeface="Century Gothic" pitchFamily="34" charset="0"/>
              </a:rPr>
              <a:t>        s		 s</a:t>
            </a:r>
            <a:endParaRPr lang="es-ES" baseline="-25000">
              <a:latin typeface="Century Gothic" pitchFamily="34" charset="0"/>
            </a:endParaRPr>
          </a:p>
        </p:txBody>
      </p:sp>
      <p:sp>
        <p:nvSpPr>
          <p:cNvPr id="172049" name="Rectangle 17"/>
          <p:cNvSpPr>
            <a:spLocks noChangeArrowheads="1"/>
          </p:cNvSpPr>
          <p:nvPr/>
        </p:nvSpPr>
        <p:spPr bwMode="auto">
          <a:xfrm>
            <a:off x="5938838" y="4876800"/>
            <a:ext cx="2747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K</a:t>
            </a:r>
            <a:r>
              <a:rPr lang="es-ES_tradnl" baseline="-25000">
                <a:latin typeface="Century Gothic" pitchFamily="34" charset="0"/>
              </a:rPr>
              <a:t>PS</a:t>
            </a:r>
            <a:r>
              <a:rPr lang="es-ES_tradnl">
                <a:latin typeface="Century Gothic" pitchFamily="34" charset="0"/>
              </a:rPr>
              <a:t> = [Ag</a:t>
            </a:r>
            <a:r>
              <a:rPr lang="es-ES_tradnl" baseline="30000">
                <a:latin typeface="Century Gothic" pitchFamily="34" charset="0"/>
              </a:rPr>
              <a:t>+</a:t>
            </a:r>
            <a:r>
              <a:rPr lang="es-ES_tradnl">
                <a:latin typeface="Century Gothic" pitchFamily="34" charset="0"/>
              </a:rPr>
              <a:t>][Cl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] = s</a:t>
            </a:r>
            <a:r>
              <a:rPr lang="es-ES_tradnl" baseline="30000">
                <a:latin typeface="Century Gothic" pitchFamily="34" charset="0"/>
              </a:rPr>
              <a:t>2</a:t>
            </a:r>
            <a:endParaRPr lang="es-ES" baseline="30000">
              <a:latin typeface="Century Gothic" pitchFamily="34" charset="0"/>
            </a:endParaRPr>
          </a:p>
        </p:txBody>
      </p:sp>
      <p:graphicFrame>
        <p:nvGraphicFramePr>
          <p:cNvPr id="172050" name="Object 2"/>
          <p:cNvGraphicFramePr>
            <a:graphicFrameLocks noChangeAspect="1"/>
          </p:cNvGraphicFramePr>
          <p:nvPr/>
        </p:nvGraphicFramePr>
        <p:xfrm>
          <a:off x="6705600" y="5486400"/>
          <a:ext cx="1219200" cy="533400"/>
        </p:xfrm>
        <a:graphic>
          <a:graphicData uri="http://schemas.openxmlformats.org/presentationml/2006/ole">
            <p:oleObj spid="_x0000_s1026" name="Ecuación" r:id="rId3" imgW="609480" imgH="266400" progId="Equation.3">
              <p:embed/>
            </p:oleObj>
          </a:graphicData>
        </a:graphic>
      </p:graphicFrame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62000" y="3087688"/>
            <a:ext cx="3048000" cy="722312"/>
            <a:chOff x="480" y="2127"/>
            <a:chExt cx="1920" cy="455"/>
          </a:xfrm>
        </p:grpSpPr>
        <p:sp>
          <p:nvSpPr>
            <p:cNvPr id="1039" name="Rectangle 19"/>
            <p:cNvSpPr>
              <a:spLocks noChangeArrowheads="1"/>
            </p:cNvSpPr>
            <p:nvPr/>
          </p:nvSpPr>
          <p:spPr bwMode="auto">
            <a:xfrm>
              <a:off x="480" y="2229"/>
              <a:ext cx="11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2000">
                  <a:latin typeface="Century Gothic" pitchFamily="34" charset="0"/>
                </a:rPr>
                <a:t>K</a:t>
              </a:r>
              <a:r>
                <a:rPr lang="es-ES_tradnl" sz="2000" baseline="-25000">
                  <a:latin typeface="Century Gothic" pitchFamily="34" charset="0"/>
                </a:rPr>
                <a:t>PS</a:t>
              </a:r>
              <a:r>
                <a:rPr lang="es-ES_tradnl" sz="2000">
                  <a:latin typeface="Century Gothic" pitchFamily="34" charset="0"/>
                </a:rPr>
                <a:t> = (2s)</a:t>
              </a:r>
              <a:r>
                <a:rPr lang="es-ES_tradnl" sz="2000" baseline="30000">
                  <a:latin typeface="Century Gothic" pitchFamily="34" charset="0"/>
                </a:rPr>
                <a:t>2</a:t>
              </a:r>
              <a:r>
                <a:rPr lang="es-ES_tradnl" sz="2000">
                  <a:latin typeface="Century Gothic" pitchFamily="34" charset="0"/>
                </a:rPr>
                <a:t> (3s)</a:t>
              </a:r>
              <a:r>
                <a:rPr lang="es-ES_tradnl" sz="2000" baseline="30000">
                  <a:latin typeface="Century Gothic" pitchFamily="34" charset="0"/>
                </a:rPr>
                <a:t>3 </a:t>
              </a:r>
              <a:endParaRPr lang="es-ES" sz="2000" baseline="30000">
                <a:latin typeface="Century Gothic" pitchFamily="34" charset="0"/>
              </a:endParaRPr>
            </a:p>
          </p:txBody>
        </p: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1750" y="2127"/>
            <a:ext cx="650" cy="455"/>
          </p:xfrm>
          <a:graphic>
            <a:graphicData uri="http://schemas.openxmlformats.org/presentationml/2006/ole">
              <p:oleObj spid="_x0000_s1027" name="Ecuación" r:id="rId4" imgW="634680" imgH="444240" progId="Equation.3">
                <p:embed/>
              </p:oleObj>
            </a:graphicData>
          </a:graphic>
        </p:graphicFrame>
      </p:grpSp>
      <p:sp>
        <p:nvSpPr>
          <p:cNvPr id="172056" name="AutoShape 24"/>
          <p:cNvSpPr>
            <a:spLocks noChangeArrowheads="1"/>
          </p:cNvSpPr>
          <p:nvPr/>
        </p:nvSpPr>
        <p:spPr bwMode="auto">
          <a:xfrm>
            <a:off x="3429000" y="6096000"/>
            <a:ext cx="2286000" cy="6096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</a:rPr>
              <a:t>Si K</a:t>
            </a:r>
            <a:r>
              <a:rPr lang="es-ES_tradnl" baseline="-25000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</a:rPr>
              <a:t>PS</a:t>
            </a:r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­</a:t>
            </a:r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Þ</a:t>
            </a:r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 </a:t>
            </a:r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</a:rPr>
              <a:t>s</a:t>
            </a:r>
            <a:r>
              <a:rPr lang="es-ES_tradnl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 </a:t>
            </a:r>
            <a:r>
              <a:rPr lang="es-ES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7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 autoUpdateAnimBg="0"/>
      <p:bldP spid="172042" grpId="0" autoUpdateAnimBg="0"/>
      <p:bldP spid="172045" grpId="0" autoUpdateAnimBg="0"/>
      <p:bldP spid="172046" grpId="0" autoUpdateAnimBg="0"/>
      <p:bldP spid="172047" grpId="0" autoUpdateAnimBg="0"/>
      <p:bldP spid="172049" grpId="0" autoUpdateAnimBg="0"/>
      <p:bldP spid="17205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</a:t>
            </a:r>
            <a:r>
              <a:rPr lang="gl-ES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b="1" dirty="0" err="1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Reaccións</a:t>
            </a:r>
            <a:r>
              <a:rPr lang="es-ES_tradnl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precipitación</a:t>
            </a:r>
            <a:endParaRPr lang="gl-ES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gl-ES" dirty="0" smtClean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  <a:t>Aquelas que dan como resultado a formación dun produto insoluble.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gl-ES" dirty="0" smtClean="0">
                <a:ea typeface="Calibri"/>
                <a:cs typeface="Times New Roman"/>
              </a:rPr>
              <a:t>AgNO</a:t>
            </a:r>
            <a:r>
              <a:rPr lang="gl-ES" baseline="-25000" dirty="0" smtClean="0">
                <a:ea typeface="Calibri"/>
                <a:cs typeface="Times New Roman"/>
              </a:rPr>
              <a:t>3(ac)</a:t>
            </a:r>
            <a:r>
              <a:rPr lang="gl-ES" dirty="0" smtClean="0">
                <a:ea typeface="Calibri"/>
                <a:cs typeface="Times New Roman"/>
              </a:rPr>
              <a:t> + </a:t>
            </a:r>
            <a:r>
              <a:rPr lang="gl-ES" dirty="0" err="1" smtClean="0">
                <a:ea typeface="Calibri"/>
                <a:cs typeface="Times New Roman"/>
              </a:rPr>
              <a:t>NaCl</a:t>
            </a:r>
            <a:r>
              <a:rPr lang="gl-ES" baseline="-25000" dirty="0" smtClean="0">
                <a:ea typeface="Calibri"/>
                <a:cs typeface="Times New Roman"/>
              </a:rPr>
              <a:t>(ac)          </a:t>
            </a:r>
            <a:r>
              <a:rPr lang="gl-ES" dirty="0" smtClean="0">
                <a:ea typeface="Times New Roman"/>
                <a:cs typeface="Times New Roman"/>
              </a:rPr>
              <a:t>NaNO</a:t>
            </a:r>
            <a:r>
              <a:rPr lang="gl-ES" baseline="-25000" dirty="0" smtClean="0">
                <a:ea typeface="Times New Roman"/>
                <a:cs typeface="Times New Roman"/>
              </a:rPr>
              <a:t>3(ac)</a:t>
            </a:r>
            <a:r>
              <a:rPr lang="gl-ES" dirty="0" smtClean="0">
                <a:ea typeface="Times New Roman"/>
                <a:cs typeface="Times New Roman"/>
              </a:rPr>
              <a:t> +</a:t>
            </a:r>
            <a:r>
              <a:rPr lang="gl-ES" dirty="0" err="1" smtClean="0">
                <a:highlight>
                  <a:srgbClr val="00FFFF"/>
                </a:highlight>
                <a:ea typeface="Times New Roman"/>
                <a:cs typeface="Times New Roman"/>
              </a:rPr>
              <a:t>AgCl</a:t>
            </a:r>
            <a:r>
              <a:rPr lang="gl-ES" baseline="-25000" dirty="0" smtClean="0">
                <a:highlight>
                  <a:srgbClr val="00FFFF"/>
                </a:highlight>
                <a:ea typeface="Times New Roman"/>
                <a:cs typeface="Times New Roman"/>
              </a:rPr>
              <a:t>(s)</a:t>
            </a:r>
            <a:r>
              <a:rPr lang="gl-ES" sz="2800" dirty="0" smtClean="0"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gl-ES" sz="2600" dirty="0" smtClean="0"/>
              <a:t>Ag</a:t>
            </a:r>
            <a:r>
              <a:rPr lang="gl-ES" sz="2600" baseline="30000" dirty="0" smtClean="0"/>
              <a:t>+</a:t>
            </a:r>
            <a:r>
              <a:rPr lang="gl-ES" sz="2600" baseline="-25000" dirty="0" smtClean="0"/>
              <a:t>(ac) </a:t>
            </a:r>
            <a:r>
              <a:rPr lang="gl-ES" sz="2600" dirty="0" smtClean="0"/>
              <a:t>NO</a:t>
            </a:r>
            <a:r>
              <a:rPr lang="gl-ES" sz="2600" baseline="-25000" dirty="0" smtClean="0"/>
              <a:t>3</a:t>
            </a:r>
            <a:r>
              <a:rPr lang="gl-ES" sz="2600" baseline="30000" dirty="0" smtClean="0"/>
              <a:t>-</a:t>
            </a:r>
            <a:r>
              <a:rPr lang="gl-ES" sz="2600" baseline="-25000" dirty="0" smtClean="0"/>
              <a:t>(ac)+</a:t>
            </a:r>
            <a:r>
              <a:rPr lang="gl-ES" sz="2600" dirty="0" smtClean="0"/>
              <a:t> Na</a:t>
            </a:r>
            <a:r>
              <a:rPr lang="gl-ES" sz="2600" baseline="30000" dirty="0" smtClean="0"/>
              <a:t>+</a:t>
            </a:r>
            <a:r>
              <a:rPr lang="gl-ES" sz="2600" baseline="-25000" dirty="0" smtClean="0"/>
              <a:t>(ac</a:t>
            </a:r>
            <a:r>
              <a:rPr lang="gl-ES" sz="2600" dirty="0" smtClean="0"/>
              <a:t> Cl</a:t>
            </a:r>
            <a:r>
              <a:rPr lang="gl-ES" sz="2600" baseline="-25000" dirty="0" smtClean="0"/>
              <a:t>(ac) </a:t>
            </a:r>
            <a:r>
              <a:rPr lang="gl-ES" sz="2600" baseline="30000" dirty="0" smtClean="0"/>
              <a:t>-</a:t>
            </a:r>
            <a:r>
              <a:rPr lang="gl-ES" sz="2400" dirty="0" smtClean="0"/>
              <a:t>            Na</a:t>
            </a:r>
            <a:r>
              <a:rPr lang="gl-ES" sz="2400" baseline="-25000" dirty="0" smtClean="0"/>
              <a:t>(ac)</a:t>
            </a:r>
            <a:r>
              <a:rPr lang="gl-ES" sz="2400" baseline="30000" dirty="0" smtClean="0"/>
              <a:t>+</a:t>
            </a:r>
            <a:r>
              <a:rPr lang="gl-ES" sz="2400" dirty="0" smtClean="0"/>
              <a:t> NO</a:t>
            </a:r>
            <a:r>
              <a:rPr lang="gl-ES" sz="2400" baseline="-25000" dirty="0" smtClean="0"/>
              <a:t>3</a:t>
            </a:r>
            <a:r>
              <a:rPr lang="gl-ES" sz="2400" baseline="30000" dirty="0" smtClean="0"/>
              <a:t>-</a:t>
            </a:r>
            <a:r>
              <a:rPr lang="gl-ES" sz="2400" baseline="-25000" dirty="0" smtClean="0"/>
              <a:t>(ac)+</a:t>
            </a:r>
            <a:r>
              <a:rPr lang="gl-ES" sz="2400" dirty="0" smtClean="0">
                <a:highlight>
                  <a:srgbClr val="00FFFF"/>
                </a:highlight>
                <a:ea typeface="Times New Roman"/>
                <a:cs typeface="Times New Roman"/>
              </a:rPr>
              <a:t> </a:t>
            </a:r>
            <a:r>
              <a:rPr lang="gl-ES" sz="2400" dirty="0" err="1" smtClean="0">
                <a:highlight>
                  <a:srgbClr val="00FFFF"/>
                </a:highlight>
                <a:ea typeface="Times New Roman"/>
                <a:cs typeface="Times New Roman"/>
              </a:rPr>
              <a:t>AgCl</a:t>
            </a:r>
            <a:endParaRPr lang="gl-ES" sz="2600" dirty="0" smtClean="0"/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gl-ES" sz="28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gl-ES" sz="2800" b="1" dirty="0" smtClean="0">
                <a:ea typeface="Calibri"/>
                <a:cs typeface="Times New Roman"/>
              </a:rPr>
              <a:t>Precipitado</a:t>
            </a:r>
            <a:r>
              <a:rPr lang="gl-ES" sz="2800" dirty="0" smtClean="0">
                <a:ea typeface="Calibri"/>
                <a:cs typeface="Times New Roman"/>
              </a:rPr>
              <a:t> (</a:t>
            </a:r>
            <a:r>
              <a:rPr lang="gl-ES" sz="2800" dirty="0" err="1" smtClean="0">
                <a:ea typeface="Calibri"/>
                <a:cs typeface="Times New Roman"/>
              </a:rPr>
              <a:t>AgCl</a:t>
            </a:r>
            <a:r>
              <a:rPr lang="gl-ES" sz="2800" dirty="0" smtClean="0">
                <a:ea typeface="Calibri"/>
                <a:cs typeface="Times New Roman"/>
              </a:rPr>
              <a:t>), sólido insoluble que se forma nunha reacción en disolución.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gl-ES" sz="2800" dirty="0" smtClean="0">
                <a:ea typeface="Calibri"/>
                <a:cs typeface="Times New Roman"/>
              </a:rPr>
              <a:t>Na disolución quedan os ións :</a:t>
            </a:r>
            <a:r>
              <a:rPr lang="gl-ES" sz="2800" dirty="0" smtClean="0"/>
              <a:t> Na</a:t>
            </a:r>
            <a:r>
              <a:rPr lang="gl-ES" sz="2800" baseline="30000" dirty="0" smtClean="0"/>
              <a:t>+</a:t>
            </a:r>
            <a:r>
              <a:rPr lang="gl-ES" sz="2800" baseline="-25000" dirty="0" smtClean="0"/>
              <a:t>(ac  </a:t>
            </a:r>
            <a:r>
              <a:rPr lang="gl-ES" sz="2800" dirty="0" smtClean="0"/>
              <a:t> e NO</a:t>
            </a:r>
            <a:r>
              <a:rPr lang="gl-ES" sz="2800" baseline="-25000" dirty="0" smtClean="0"/>
              <a:t>3</a:t>
            </a:r>
            <a:r>
              <a:rPr lang="gl-ES" sz="2800" baseline="30000" dirty="0" smtClean="0"/>
              <a:t>-</a:t>
            </a:r>
            <a:r>
              <a:rPr lang="gl-ES" sz="2800" baseline="-25000" dirty="0" smtClean="0"/>
              <a:t>(ac)</a:t>
            </a:r>
            <a:endParaRPr lang="gl-ES" sz="2800" dirty="0" smtClean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ES" sz="2800" dirty="0">
              <a:ea typeface="Calibri"/>
              <a:cs typeface="Times New Roman"/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3929058" y="292893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dirty="0" smtClean="0"/>
              <a:t>      </a:t>
            </a:r>
            <a:endParaRPr lang="gl-ES" dirty="0"/>
          </a:p>
        </p:txBody>
      </p:sp>
      <p:sp>
        <p:nvSpPr>
          <p:cNvPr id="5" name="4 Flecha derecha"/>
          <p:cNvSpPr/>
          <p:nvPr/>
        </p:nvSpPr>
        <p:spPr>
          <a:xfrm>
            <a:off x="4286248" y="350043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gl-ES" dirty="0" smtClean="0"/>
              <a:t>      </a:t>
            </a:r>
            <a:endParaRPr lang="gl-ES" dirty="0"/>
          </a:p>
        </p:txBody>
      </p:sp>
      <p:sp>
        <p:nvSpPr>
          <p:cNvPr id="6" name="5 Flecha abajo"/>
          <p:cNvSpPr/>
          <p:nvPr/>
        </p:nvSpPr>
        <p:spPr>
          <a:xfrm>
            <a:off x="7072330" y="3214686"/>
            <a:ext cx="7143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Reacciones+de+precipitación.jpg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214282" y="180016"/>
            <a:ext cx="8286808" cy="6374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1987550" y="1666875"/>
            <a:ext cx="45592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i="1" dirty="0" smtClean="0">
                <a:latin typeface="Century Gothic" pitchFamily="34" charset="0"/>
              </a:rPr>
              <a:t>Como </a:t>
            </a:r>
            <a:r>
              <a:rPr lang="es-ES_tradnl" i="1" dirty="0">
                <a:latin typeface="Century Gothic" pitchFamily="34" charset="0"/>
              </a:rPr>
              <a:t>saber si se formará precipitado?</a:t>
            </a:r>
            <a:endParaRPr lang="es-ES" i="1" dirty="0">
              <a:latin typeface="Century Gothic" pitchFamily="34" charset="0"/>
            </a:endParaRPr>
          </a:p>
        </p:txBody>
      </p:sp>
      <p:sp>
        <p:nvSpPr>
          <p:cNvPr id="175107" name="Text Box 3"/>
          <p:cNvSpPr txBox="1">
            <a:spLocks noChangeArrowheads="1"/>
          </p:cNvSpPr>
          <p:nvPr/>
        </p:nvSpPr>
        <p:spPr bwMode="auto">
          <a:xfrm>
            <a:off x="957263" y="463550"/>
            <a:ext cx="68643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Mesturamos dúas disolucións que conteñen dous ións que</a:t>
            </a:r>
            <a:br>
              <a:rPr lang="gl-ES" dirty="0" smtClean="0">
                <a:latin typeface="Century Gothic" pitchFamily="34" charset="0"/>
              </a:rPr>
            </a:br>
            <a:r>
              <a:rPr lang="gl-ES" dirty="0" smtClean="0">
                <a:latin typeface="Century Gothic" pitchFamily="34" charset="0"/>
              </a:rPr>
              <a:t>poden formar un sal insoluble.</a:t>
            </a:r>
            <a:endParaRPr lang="gl-ES" dirty="0">
              <a:latin typeface="Century Gothic" pitchFamily="34" charset="0"/>
            </a:endParaRP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962025" y="2555875"/>
            <a:ext cx="6216766" cy="10895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b="1" i="1" dirty="0">
                <a:latin typeface="Century Gothic" pitchFamily="34" charset="0"/>
              </a:rPr>
              <a:t>Q</a:t>
            </a:r>
            <a:r>
              <a:rPr lang="es-ES_tradnl" b="1" dirty="0">
                <a:latin typeface="Century Gothic" pitchFamily="34" charset="0"/>
              </a:rPr>
              <a:t> = K</a:t>
            </a:r>
            <a:r>
              <a:rPr lang="es-ES_tradnl" b="1" baseline="-25000" dirty="0">
                <a:latin typeface="Century Gothic" pitchFamily="34" charset="0"/>
              </a:rPr>
              <a:t>PS</a:t>
            </a:r>
            <a:r>
              <a:rPr lang="es-ES_tradnl" b="1" dirty="0">
                <a:latin typeface="Century Gothic" pitchFamily="34" charset="0"/>
              </a:rPr>
              <a:t>    </a:t>
            </a:r>
            <a:r>
              <a:rPr lang="es-ES" b="1" dirty="0">
                <a:latin typeface="Symbol" pitchFamily="18" charset="2"/>
              </a:rPr>
              <a:t>Þ</a:t>
            </a:r>
            <a:r>
              <a:rPr lang="es-ES_tradnl" b="1" dirty="0">
                <a:latin typeface="Symbol" pitchFamily="18" charset="2"/>
              </a:rPr>
              <a:t>     </a:t>
            </a:r>
            <a:r>
              <a:rPr lang="es-ES_tradnl" b="1" dirty="0">
                <a:latin typeface="Century Gothic" pitchFamily="34" charset="0"/>
              </a:rPr>
              <a:t>Equilibrio : disolución saturada</a:t>
            </a:r>
          </a:p>
          <a:p>
            <a:pPr>
              <a:lnSpc>
                <a:spcPct val="120000"/>
              </a:lnSpc>
            </a:pPr>
            <a:r>
              <a:rPr lang="es-ES_tradnl" b="1" i="1" dirty="0">
                <a:latin typeface="Century Gothic" pitchFamily="34" charset="0"/>
              </a:rPr>
              <a:t>Q</a:t>
            </a:r>
            <a:r>
              <a:rPr lang="es-ES_tradnl" b="1" dirty="0">
                <a:latin typeface="Century Gothic" pitchFamily="34" charset="0"/>
              </a:rPr>
              <a:t> &gt; K</a:t>
            </a:r>
            <a:r>
              <a:rPr lang="es-ES_tradnl" b="1" baseline="-25000" dirty="0">
                <a:latin typeface="Century Gothic" pitchFamily="34" charset="0"/>
              </a:rPr>
              <a:t>PS</a:t>
            </a:r>
            <a:r>
              <a:rPr lang="es-ES_tradnl" b="1" dirty="0">
                <a:latin typeface="Century Gothic" pitchFamily="34" charset="0"/>
              </a:rPr>
              <a:t>    </a:t>
            </a:r>
            <a:r>
              <a:rPr lang="es-ES" b="1" dirty="0">
                <a:latin typeface="Symbol" pitchFamily="18" charset="2"/>
              </a:rPr>
              <a:t>Þ</a:t>
            </a:r>
            <a:r>
              <a:rPr lang="es-ES_tradnl" b="1" dirty="0">
                <a:latin typeface="Symbol" pitchFamily="18" charset="2"/>
              </a:rPr>
              <a:t> </a:t>
            </a:r>
            <a:r>
              <a:rPr lang="es-ES_tradnl" b="1" dirty="0" smtClean="0">
                <a:latin typeface="Symbol" pitchFamily="18" charset="2"/>
              </a:rPr>
              <a:t>   </a:t>
            </a:r>
            <a:r>
              <a:rPr lang="es-ES_tradnl" b="1" dirty="0" err="1" smtClean="0">
                <a:latin typeface="Century Gothic" pitchFamily="34" charset="0"/>
              </a:rPr>
              <a:t>desprázase</a:t>
            </a:r>
            <a:r>
              <a:rPr lang="es-ES_tradnl" b="1" dirty="0" smtClean="0">
                <a:latin typeface="Century Gothic" pitchFamily="34" charset="0"/>
              </a:rPr>
              <a:t>  cara a </a:t>
            </a:r>
            <a:r>
              <a:rPr lang="es-ES_tradnl" b="1" dirty="0" err="1" smtClean="0">
                <a:latin typeface="Century Gothic" pitchFamily="34" charset="0"/>
              </a:rPr>
              <a:t>esquerda</a:t>
            </a:r>
            <a:r>
              <a:rPr lang="es-ES_tradnl" b="1" dirty="0" smtClean="0">
                <a:latin typeface="Century Gothic" pitchFamily="34" charset="0"/>
              </a:rPr>
              <a:t> </a:t>
            </a:r>
            <a:r>
              <a:rPr lang="es-ES_tradnl" b="1" dirty="0">
                <a:latin typeface="Century Gothic" pitchFamily="34" charset="0"/>
              </a:rPr>
              <a:t>: precipita </a:t>
            </a:r>
          </a:p>
          <a:p>
            <a:pPr>
              <a:lnSpc>
                <a:spcPct val="120000"/>
              </a:lnSpc>
            </a:pPr>
            <a:r>
              <a:rPr lang="es-ES_tradnl" b="1" i="1" dirty="0">
                <a:latin typeface="Century Gothic" pitchFamily="34" charset="0"/>
              </a:rPr>
              <a:t>Q</a:t>
            </a:r>
            <a:r>
              <a:rPr lang="es-ES_tradnl" b="1" dirty="0">
                <a:latin typeface="Century Gothic" pitchFamily="34" charset="0"/>
              </a:rPr>
              <a:t> &lt; K</a:t>
            </a:r>
            <a:r>
              <a:rPr lang="es-ES_tradnl" b="1" baseline="-25000" dirty="0">
                <a:latin typeface="Century Gothic" pitchFamily="34" charset="0"/>
              </a:rPr>
              <a:t>PS</a:t>
            </a:r>
            <a:r>
              <a:rPr lang="es-ES_tradnl" b="1" dirty="0">
                <a:latin typeface="Century Gothic" pitchFamily="34" charset="0"/>
              </a:rPr>
              <a:t>    </a:t>
            </a:r>
            <a:r>
              <a:rPr lang="es-ES" b="1" dirty="0">
                <a:latin typeface="Symbol" pitchFamily="18" charset="2"/>
              </a:rPr>
              <a:t>Þ</a:t>
            </a:r>
            <a:r>
              <a:rPr lang="es-ES_tradnl" b="1" dirty="0">
                <a:latin typeface="Symbol" pitchFamily="18" charset="2"/>
              </a:rPr>
              <a:t>     </a:t>
            </a:r>
            <a:r>
              <a:rPr lang="es-ES_tradnl" b="1" dirty="0" smtClean="0">
                <a:latin typeface="Century Gothic" pitchFamily="34" charset="0"/>
              </a:rPr>
              <a:t>Non </a:t>
            </a:r>
            <a:r>
              <a:rPr lang="es-ES_tradnl" b="1" dirty="0">
                <a:latin typeface="Century Gothic" pitchFamily="34" charset="0"/>
              </a:rPr>
              <a:t>precipita : disolución </a:t>
            </a:r>
            <a:r>
              <a:rPr lang="es-ES_tradnl" b="1" dirty="0" smtClean="0">
                <a:latin typeface="Century Gothic" pitchFamily="34" charset="0"/>
              </a:rPr>
              <a:t>non </a:t>
            </a:r>
            <a:r>
              <a:rPr lang="es-ES_tradnl" b="1" dirty="0">
                <a:latin typeface="Century Gothic" pitchFamily="34" charset="0"/>
              </a:rPr>
              <a:t>saturada.</a:t>
            </a:r>
            <a:endParaRPr lang="es-ES" b="1" dirty="0">
              <a:latin typeface="Century Gothic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000232" y="4357694"/>
            <a:ext cx="4929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 err="1" smtClean="0">
                <a:latin typeface="Century Gothic" pitchFamily="34" charset="0"/>
              </a:rPr>
              <a:t>AgCl</a:t>
            </a:r>
            <a:r>
              <a:rPr lang="es-ES_tradnl" dirty="0" smtClean="0">
                <a:latin typeface="Century Gothic" pitchFamily="34" charset="0"/>
              </a:rPr>
              <a:t> (s) </a:t>
            </a:r>
            <a:r>
              <a:rPr lang="es-ES" dirty="0" smtClean="0">
                <a:latin typeface="Symbol" pitchFamily="18" charset="2"/>
              </a:rPr>
              <a:t>«</a:t>
            </a:r>
            <a:r>
              <a:rPr lang="es-ES_tradnl" dirty="0" smtClean="0">
                <a:latin typeface="Symbol" pitchFamily="18" charset="2"/>
              </a:rPr>
              <a:t> </a:t>
            </a:r>
            <a:r>
              <a:rPr lang="es-ES_tradnl" dirty="0" smtClean="0">
                <a:latin typeface="Century Gothic" pitchFamily="34" charset="0"/>
              </a:rPr>
              <a:t>Ag</a:t>
            </a:r>
            <a:r>
              <a:rPr lang="es-ES_tradnl" baseline="30000" dirty="0" smtClean="0">
                <a:latin typeface="Century Gothic" pitchFamily="34" charset="0"/>
              </a:rPr>
              <a:t>+</a:t>
            </a:r>
            <a:r>
              <a:rPr lang="es-ES_tradnl" dirty="0" smtClean="0">
                <a:latin typeface="Century Gothic" pitchFamily="34" charset="0"/>
              </a:rPr>
              <a:t> (</a:t>
            </a:r>
            <a:r>
              <a:rPr lang="es-ES_tradnl" dirty="0" err="1" smtClean="0">
                <a:latin typeface="Century Gothic" pitchFamily="34" charset="0"/>
              </a:rPr>
              <a:t>aq</a:t>
            </a:r>
            <a:r>
              <a:rPr lang="es-ES_tradnl" dirty="0" smtClean="0">
                <a:latin typeface="Century Gothic" pitchFamily="34" charset="0"/>
              </a:rPr>
              <a:t>) + Cl</a:t>
            </a:r>
            <a:r>
              <a:rPr lang="es-ES_tradnl" baseline="30000" dirty="0" smtClean="0">
                <a:latin typeface="Century Gothic" pitchFamily="34" charset="0"/>
              </a:rPr>
              <a:t>-</a:t>
            </a:r>
            <a:r>
              <a:rPr lang="es-ES_tradnl" dirty="0" smtClean="0">
                <a:latin typeface="Century Gothic" pitchFamily="34" charset="0"/>
              </a:rPr>
              <a:t> (</a:t>
            </a:r>
            <a:r>
              <a:rPr lang="es-ES_tradnl" dirty="0" err="1" smtClean="0">
                <a:latin typeface="Century Gothic" pitchFamily="34" charset="0"/>
              </a:rPr>
              <a:t>aq</a:t>
            </a:r>
            <a:r>
              <a:rPr lang="es-ES_tradnl" dirty="0" smtClean="0">
                <a:latin typeface="Century Gothic" pitchFamily="34" charset="0"/>
              </a:rPr>
              <a:t>)</a:t>
            </a:r>
            <a:endParaRPr lang="es-ES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utoUpdateAnimBg="0"/>
      <p:bldP spid="175107" grpId="0" autoUpdateAnimBg="0"/>
      <p:bldP spid="17510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1552575" y="228600"/>
            <a:ext cx="461017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FACTORES QUE AFECTAN A LA</a:t>
            </a:r>
            <a:br>
              <a:rPr lang="es-ES_tradnl" sz="28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</a:br>
            <a:r>
              <a:rPr lang="es-ES_tradnl" sz="2800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SOLUBILIDADE.</a:t>
            </a:r>
            <a:endParaRPr lang="es-ES" sz="2800" b="1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768350" y="120650"/>
            <a:ext cx="61427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600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4</a:t>
            </a:r>
            <a:endParaRPr lang="es-ES" sz="6600" b="1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48505" name="Text Box 25"/>
          <p:cNvSpPr txBox="1">
            <a:spLocks noChangeArrowheads="1"/>
          </p:cNvSpPr>
          <p:nvPr/>
        </p:nvSpPr>
        <p:spPr bwMode="auto">
          <a:xfrm>
            <a:off x="762000" y="1524000"/>
            <a:ext cx="41626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s-ES_tradnl" sz="2800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.1</a:t>
            </a: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 Efecto </a:t>
            </a:r>
            <a:r>
              <a:rPr lang="es-ES_tradnl" sz="2800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 </a:t>
            </a: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temperatura.</a:t>
            </a:r>
            <a:endParaRPr lang="es-ES" sz="2800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48506" name="Text Box 26"/>
          <p:cNvSpPr txBox="1">
            <a:spLocks noChangeArrowheads="1"/>
          </p:cNvSpPr>
          <p:nvPr/>
        </p:nvSpPr>
        <p:spPr bwMode="auto">
          <a:xfrm>
            <a:off x="1165225" y="2438400"/>
            <a:ext cx="63930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dirty="0">
                <a:latin typeface="Century Gothic" pitchFamily="34" charset="0"/>
              </a:rPr>
              <a:t>Afecta a K</a:t>
            </a:r>
            <a:r>
              <a:rPr lang="es-ES_tradnl" baseline="-25000" dirty="0">
                <a:latin typeface="Century Gothic" pitchFamily="34" charset="0"/>
              </a:rPr>
              <a:t>PS</a:t>
            </a:r>
            <a:r>
              <a:rPr lang="es-ES_tradnl" dirty="0">
                <a:latin typeface="Century Gothic" pitchFamily="34" charset="0"/>
              </a:rPr>
              <a:t>, dado que </a:t>
            </a:r>
            <a:r>
              <a:rPr lang="es-ES_tradnl" dirty="0" smtClean="0">
                <a:latin typeface="Century Gothic" pitchFamily="34" charset="0"/>
              </a:rPr>
              <a:t>é </a:t>
            </a:r>
            <a:r>
              <a:rPr lang="es-ES_tradnl" dirty="0" err="1" smtClean="0">
                <a:latin typeface="Century Gothic" pitchFamily="34" charset="0"/>
              </a:rPr>
              <a:t>unha</a:t>
            </a:r>
            <a:r>
              <a:rPr lang="es-ES_tradnl" dirty="0" smtClean="0">
                <a:latin typeface="Century Gothic" pitchFamily="34" charset="0"/>
              </a:rPr>
              <a:t> </a:t>
            </a:r>
            <a:r>
              <a:rPr lang="es-ES_tradnl" dirty="0">
                <a:latin typeface="Century Gothic" pitchFamily="34" charset="0"/>
              </a:rPr>
              <a:t>constante de equilibrio.</a:t>
            </a:r>
            <a:endParaRPr lang="es-ES" dirty="0">
              <a:latin typeface="Century Gothic" pitchFamily="34" charset="0"/>
            </a:endParaRPr>
          </a:p>
        </p:txBody>
      </p:sp>
      <p:sp>
        <p:nvSpPr>
          <p:cNvPr id="148515" name="Text Box 35"/>
          <p:cNvSpPr txBox="1">
            <a:spLocks noChangeArrowheads="1"/>
          </p:cNvSpPr>
          <p:nvPr/>
        </p:nvSpPr>
        <p:spPr bwMode="auto">
          <a:xfrm>
            <a:off x="1558925" y="5040313"/>
            <a:ext cx="5984875" cy="105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s-ES_tradnl">
                <a:latin typeface="Century Gothic" pitchFamily="34" charset="0"/>
              </a:rPr>
              <a:t> Si </a:t>
            </a:r>
            <a:r>
              <a:rPr lang="es-ES_tradnl">
                <a:latin typeface="Symbol" pitchFamily="18" charset="2"/>
              </a:rPr>
              <a:t>D</a:t>
            </a:r>
            <a:r>
              <a:rPr lang="es-ES_tradnl">
                <a:latin typeface="Century Gothic" pitchFamily="34" charset="0"/>
              </a:rPr>
              <a:t>Hº</a:t>
            </a:r>
            <a:r>
              <a:rPr lang="es-ES_tradnl" baseline="-25000">
                <a:latin typeface="Century Gothic" pitchFamily="34" charset="0"/>
              </a:rPr>
              <a:t>dis</a:t>
            </a:r>
            <a:r>
              <a:rPr lang="es-ES_tradnl">
                <a:latin typeface="Century Gothic" pitchFamily="34" charset="0"/>
              </a:rPr>
              <a:t> &gt; 0 (endotérmica) </a:t>
            </a:r>
            <a:r>
              <a:rPr lang="es-ES">
                <a:latin typeface="Symbol" pitchFamily="18" charset="2"/>
              </a:rPr>
              <a:t>Þ</a:t>
            </a:r>
            <a:r>
              <a:rPr lang="es-ES_tradnl">
                <a:latin typeface="Century Gothic" pitchFamily="34" charset="0"/>
              </a:rPr>
              <a:t> T </a:t>
            </a:r>
            <a:r>
              <a:rPr lang="es-ES">
                <a:latin typeface="Symbol" pitchFamily="18" charset="2"/>
              </a:rPr>
              <a:t>­</a:t>
            </a:r>
            <a:r>
              <a:rPr lang="es-ES_tradnl">
                <a:latin typeface="Symbol" pitchFamily="18" charset="2"/>
              </a:rPr>
              <a:t>  </a:t>
            </a:r>
            <a:r>
              <a:rPr lang="es-ES_tradnl">
                <a:latin typeface="Century Gothic" pitchFamily="34" charset="0"/>
              </a:rPr>
              <a:t>K</a:t>
            </a:r>
            <a:r>
              <a:rPr lang="es-ES_tradnl" baseline="-25000">
                <a:latin typeface="Century Gothic" pitchFamily="34" charset="0"/>
              </a:rPr>
              <a:t>PS</a:t>
            </a:r>
            <a:r>
              <a:rPr lang="es-ES_tradnl">
                <a:latin typeface="Century Gothic" pitchFamily="34" charset="0"/>
              </a:rPr>
              <a:t> </a:t>
            </a:r>
            <a:r>
              <a:rPr lang="es-ES">
                <a:latin typeface="Symbol" pitchFamily="18" charset="2"/>
              </a:rPr>
              <a:t>­</a:t>
            </a:r>
            <a:r>
              <a:rPr lang="es-ES_tradnl">
                <a:latin typeface="Symbol" pitchFamily="18" charset="2"/>
              </a:rPr>
              <a:t>  </a:t>
            </a:r>
            <a:r>
              <a:rPr lang="es-ES_tradnl">
                <a:latin typeface="Century Gothic" pitchFamily="34" charset="0"/>
              </a:rPr>
              <a:t>s</a:t>
            </a:r>
            <a:r>
              <a:rPr lang="es-ES_tradnl">
                <a:latin typeface="Symbol" pitchFamily="18" charset="2"/>
              </a:rPr>
              <a:t> </a:t>
            </a:r>
            <a:r>
              <a:rPr lang="es-ES">
                <a:latin typeface="Symbol" pitchFamily="18" charset="2"/>
              </a:rPr>
              <a:t>­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s-ES_tradnl">
                <a:latin typeface="Century Gothic" pitchFamily="34" charset="0"/>
              </a:rPr>
              <a:t> Si </a:t>
            </a:r>
            <a:r>
              <a:rPr lang="es-ES_tradnl">
                <a:latin typeface="Symbol" pitchFamily="18" charset="2"/>
              </a:rPr>
              <a:t>D</a:t>
            </a:r>
            <a:r>
              <a:rPr lang="es-ES_tradnl">
                <a:latin typeface="Century Gothic" pitchFamily="34" charset="0"/>
              </a:rPr>
              <a:t>Hº</a:t>
            </a:r>
            <a:r>
              <a:rPr lang="es-ES_tradnl" baseline="-25000">
                <a:latin typeface="Century Gothic" pitchFamily="34" charset="0"/>
              </a:rPr>
              <a:t>dis</a:t>
            </a:r>
            <a:r>
              <a:rPr lang="es-ES_tradnl">
                <a:latin typeface="Century Gothic" pitchFamily="34" charset="0"/>
              </a:rPr>
              <a:t> &lt; 0 (exotérmica) </a:t>
            </a:r>
            <a:r>
              <a:rPr lang="es-ES">
                <a:latin typeface="Symbol" pitchFamily="18" charset="2"/>
              </a:rPr>
              <a:t>Þ</a:t>
            </a:r>
            <a:r>
              <a:rPr lang="es-ES_tradnl">
                <a:latin typeface="Century Gothic" pitchFamily="34" charset="0"/>
              </a:rPr>
              <a:t> T </a:t>
            </a:r>
            <a:r>
              <a:rPr lang="es-ES">
                <a:latin typeface="Symbol" pitchFamily="18" charset="2"/>
              </a:rPr>
              <a:t>­</a:t>
            </a:r>
            <a:r>
              <a:rPr lang="es-ES_tradnl">
                <a:latin typeface="Symbol" pitchFamily="18" charset="2"/>
              </a:rPr>
              <a:t>  </a:t>
            </a:r>
            <a:r>
              <a:rPr lang="es-ES_tradnl">
                <a:latin typeface="Century Gothic" pitchFamily="34" charset="0"/>
              </a:rPr>
              <a:t>K</a:t>
            </a:r>
            <a:r>
              <a:rPr lang="es-ES_tradnl" baseline="-25000">
                <a:latin typeface="Century Gothic" pitchFamily="34" charset="0"/>
              </a:rPr>
              <a:t>PS</a:t>
            </a:r>
            <a:r>
              <a:rPr lang="es-ES_tradnl">
                <a:latin typeface="Century Gothic" pitchFamily="34" charset="0"/>
              </a:rPr>
              <a:t> </a:t>
            </a:r>
            <a:r>
              <a:rPr lang="es-ES" sz="2800">
                <a:latin typeface="Symbol" pitchFamily="18" charset="2"/>
              </a:rPr>
              <a:t>¯</a:t>
            </a:r>
            <a:r>
              <a:rPr lang="es-ES_tradnl" sz="2800">
                <a:latin typeface="Symbol" pitchFamily="18" charset="2"/>
              </a:rPr>
              <a:t>  </a:t>
            </a:r>
            <a:r>
              <a:rPr lang="es-ES_tradnl">
                <a:latin typeface="Century Gothic" pitchFamily="34" charset="0"/>
              </a:rPr>
              <a:t>s</a:t>
            </a:r>
            <a:r>
              <a:rPr lang="es-ES_tradnl">
                <a:latin typeface="Symbol" pitchFamily="18" charset="2"/>
              </a:rPr>
              <a:t> </a:t>
            </a:r>
            <a:r>
              <a:rPr lang="es-ES" sz="2800">
                <a:latin typeface="Symbol" pitchFamily="18" charset="2"/>
              </a:rPr>
              <a:t>¯</a:t>
            </a:r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1955800" y="3571876"/>
            <a:ext cx="51927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dirty="0">
                <a:latin typeface="Century Gothic" pitchFamily="34" charset="0"/>
              </a:rPr>
              <a:t>AB (s) </a:t>
            </a:r>
            <a:r>
              <a:rPr lang="es-ES" dirty="0">
                <a:latin typeface="Symbol" pitchFamily="18" charset="2"/>
              </a:rPr>
              <a:t>«</a:t>
            </a:r>
            <a:r>
              <a:rPr lang="es-ES_tradnl" dirty="0">
                <a:latin typeface="Symbol" pitchFamily="18" charset="2"/>
              </a:rPr>
              <a:t> </a:t>
            </a:r>
            <a:r>
              <a:rPr lang="es-ES_tradnl" dirty="0">
                <a:latin typeface="Century Gothic" pitchFamily="34" charset="0"/>
              </a:rPr>
              <a:t>A</a:t>
            </a:r>
            <a:r>
              <a:rPr lang="es-ES_tradnl" baseline="30000" dirty="0">
                <a:latin typeface="Century Gothic" pitchFamily="34" charset="0"/>
              </a:rPr>
              <a:t>+</a:t>
            </a:r>
            <a:r>
              <a:rPr lang="es-ES_tradnl" dirty="0">
                <a:latin typeface="Century Gothic" pitchFamily="34" charset="0"/>
              </a:rPr>
              <a:t> (</a:t>
            </a:r>
            <a:r>
              <a:rPr lang="es-ES_tradnl" dirty="0" err="1">
                <a:latin typeface="Century Gothic" pitchFamily="34" charset="0"/>
              </a:rPr>
              <a:t>aq</a:t>
            </a:r>
            <a:r>
              <a:rPr lang="es-ES_tradnl" dirty="0">
                <a:latin typeface="Century Gothic" pitchFamily="34" charset="0"/>
              </a:rPr>
              <a:t>) + B</a:t>
            </a:r>
            <a:r>
              <a:rPr lang="es-ES_tradnl" baseline="30000" dirty="0">
                <a:latin typeface="Century Gothic" pitchFamily="34" charset="0"/>
              </a:rPr>
              <a:t>-</a:t>
            </a:r>
            <a:r>
              <a:rPr lang="es-ES_tradnl" dirty="0">
                <a:latin typeface="Century Gothic" pitchFamily="34" charset="0"/>
              </a:rPr>
              <a:t> (</a:t>
            </a:r>
            <a:r>
              <a:rPr lang="es-ES_tradnl" dirty="0" err="1">
                <a:latin typeface="Century Gothic" pitchFamily="34" charset="0"/>
              </a:rPr>
              <a:t>aq</a:t>
            </a:r>
            <a:r>
              <a:rPr lang="es-ES_tradnl" dirty="0">
                <a:latin typeface="Century Gothic" pitchFamily="34" charset="0"/>
              </a:rPr>
              <a:t>)	  </a:t>
            </a:r>
            <a:r>
              <a:rPr lang="es-ES_tradnl" dirty="0" err="1">
                <a:latin typeface="Symbol" pitchFamily="18" charset="2"/>
              </a:rPr>
              <a:t>D</a:t>
            </a:r>
            <a:r>
              <a:rPr lang="es-ES_tradnl" dirty="0" err="1">
                <a:latin typeface="Century Gothic" pitchFamily="34" charset="0"/>
              </a:rPr>
              <a:t>Hº</a:t>
            </a:r>
            <a:r>
              <a:rPr lang="es-ES_tradnl" baseline="-25000" dirty="0" err="1">
                <a:latin typeface="Century Gothic" pitchFamily="34" charset="0"/>
              </a:rPr>
              <a:t>dis</a:t>
            </a:r>
            <a:r>
              <a:rPr lang="es-ES_tradnl" dirty="0">
                <a:latin typeface="Century Gothic" pitchFamily="34" charset="0"/>
              </a:rPr>
              <a:t> = ?</a:t>
            </a:r>
            <a:endParaRPr lang="es-ES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05" grpId="0" autoUpdateAnimBg="0"/>
      <p:bldP spid="148506" grpId="0" autoUpdateAnimBg="0"/>
      <p:bldP spid="148515" grpId="0" autoUpdateAnimBg="0"/>
      <p:bldP spid="1485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762000" y="228600"/>
            <a:ext cx="38930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3.2. Efecto </a:t>
            </a:r>
            <a:r>
              <a:rPr lang="es-ES_tradnl" sz="2800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do ión </a:t>
            </a: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común.</a:t>
            </a:r>
            <a:endParaRPr lang="es-ES" sz="2800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77155" name="Text Box 3"/>
          <p:cNvSpPr txBox="1">
            <a:spLocks noChangeArrowheads="1"/>
          </p:cNvSpPr>
          <p:nvPr/>
        </p:nvSpPr>
        <p:spPr bwMode="auto">
          <a:xfrm>
            <a:off x="441325" y="939800"/>
            <a:ext cx="74751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A solubilidade dun composto iónico pouco soluble </a:t>
            </a:r>
            <a:r>
              <a:rPr lang="gl-ES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diminúe</a:t>
            </a:r>
            <a:r>
              <a:rPr lang="gl-ES" dirty="0" smtClean="0">
                <a:latin typeface="Century Gothic" pitchFamily="34" charset="0"/>
              </a:rPr>
              <a:t/>
            </a:r>
            <a:br>
              <a:rPr lang="gl-ES" dirty="0" smtClean="0">
                <a:latin typeface="Century Gothic" pitchFamily="34" charset="0"/>
              </a:rPr>
            </a:br>
            <a:r>
              <a:rPr lang="gl-ES" dirty="0" smtClean="0">
                <a:latin typeface="Century Gothic" pitchFamily="34" charset="0"/>
              </a:rPr>
              <a:t>en presenza dun segundo </a:t>
            </a:r>
            <a:r>
              <a:rPr lang="gl-ES" dirty="0" err="1" smtClean="0">
                <a:latin typeface="Century Gothic" pitchFamily="34" charset="0"/>
              </a:rPr>
              <a:t>soluto</a:t>
            </a:r>
            <a:r>
              <a:rPr lang="gl-ES" dirty="0" smtClean="0">
                <a:latin typeface="Century Gothic" pitchFamily="34" charset="0"/>
              </a:rPr>
              <a:t> que proporcione un ión común.</a:t>
            </a:r>
            <a:endParaRPr lang="gl-ES" dirty="0">
              <a:latin typeface="Century Gothic" pitchFamily="34" charset="0"/>
            </a:endParaRPr>
          </a:p>
        </p:txBody>
      </p:sp>
      <p:sp>
        <p:nvSpPr>
          <p:cNvPr id="177157" name="Text Box 5"/>
          <p:cNvSpPr txBox="1">
            <a:spLocks noChangeArrowheads="1"/>
          </p:cNvSpPr>
          <p:nvPr/>
        </p:nvSpPr>
        <p:spPr bwMode="auto">
          <a:xfrm>
            <a:off x="736600" y="2133600"/>
            <a:ext cx="3971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PbI</a:t>
            </a:r>
            <a:r>
              <a:rPr lang="es-ES_tradnl" baseline="-25000">
                <a:latin typeface="Century Gothic" pitchFamily="34" charset="0"/>
              </a:rPr>
              <a:t>2</a:t>
            </a:r>
            <a:r>
              <a:rPr lang="es-ES_tradnl">
                <a:latin typeface="Century Gothic" pitchFamily="34" charset="0"/>
              </a:rPr>
              <a:t> (s) </a:t>
            </a:r>
            <a:r>
              <a:rPr lang="es-ES">
                <a:latin typeface="Symbol" pitchFamily="18" charset="2"/>
              </a:rPr>
              <a:t>«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Pb</a:t>
            </a:r>
            <a:r>
              <a:rPr lang="es-ES_tradnl" baseline="30000">
                <a:latin typeface="Century Gothic" pitchFamily="34" charset="0"/>
              </a:rPr>
              <a:t>2+</a:t>
            </a:r>
            <a:r>
              <a:rPr lang="es-ES_tradnl">
                <a:latin typeface="Century Gothic" pitchFamily="34" charset="0"/>
              </a:rPr>
              <a:t> (aq) + 2 I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</a:t>
            </a:r>
            <a:endParaRPr lang="es-ES">
              <a:latin typeface="Century Gothic" pitchFamily="34" charset="0"/>
            </a:endParaRP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105400" y="2133600"/>
            <a:ext cx="347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KI (s) </a:t>
            </a:r>
            <a:r>
              <a:rPr lang="es-ES">
                <a:latin typeface="Symbol" pitchFamily="18" charset="2"/>
              </a:rPr>
              <a:t>®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K</a:t>
            </a:r>
            <a:r>
              <a:rPr lang="es-ES_tradnl" baseline="30000">
                <a:latin typeface="Century Gothic" pitchFamily="34" charset="0"/>
              </a:rPr>
              <a:t>+</a:t>
            </a:r>
            <a:r>
              <a:rPr lang="es-ES_tradnl">
                <a:latin typeface="Century Gothic" pitchFamily="34" charset="0"/>
              </a:rPr>
              <a:t> (aq)  +  I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</a:t>
            </a:r>
            <a:endParaRPr lang="es-ES">
              <a:latin typeface="Century Gothic" pitchFamily="34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15125" y="1928814"/>
            <a:ext cx="1385888" cy="1817688"/>
            <a:chOff x="4598" y="1248"/>
            <a:chExt cx="873" cy="1145"/>
          </a:xfrm>
        </p:grpSpPr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4800" y="1248"/>
              <a:ext cx="624" cy="576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4598" y="2160"/>
              <a:ext cx="87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entury Gothic" pitchFamily="34" charset="0"/>
                </a:rPr>
                <a:t>Ión común</a:t>
              </a:r>
              <a:endPara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endParaRPr>
            </a:p>
          </p:txBody>
        </p:sp>
        <p:sp>
          <p:nvSpPr>
            <p:cNvPr id="18443" name="AutoShape 11"/>
            <p:cNvSpPr>
              <a:spLocks noChangeArrowheads="1"/>
            </p:cNvSpPr>
            <p:nvPr/>
          </p:nvSpPr>
          <p:spPr bwMode="auto">
            <a:xfrm>
              <a:off x="4992" y="1872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5143504" y="4495800"/>
            <a:ext cx="389140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000" dirty="0">
                <a:latin typeface="Century Gothic" pitchFamily="34" charset="0"/>
              </a:rPr>
              <a:t>s (PbI</a:t>
            </a:r>
            <a:r>
              <a:rPr lang="es-ES_tradnl" sz="2000" baseline="-25000" dirty="0">
                <a:latin typeface="Century Gothic" pitchFamily="34" charset="0"/>
              </a:rPr>
              <a:t>2</a:t>
            </a:r>
            <a:r>
              <a:rPr lang="es-ES_tradnl" sz="2000" dirty="0">
                <a:latin typeface="Century Gothic" pitchFamily="34" charset="0"/>
              </a:rPr>
              <a:t> en </a:t>
            </a:r>
            <a:r>
              <a:rPr lang="es-ES_tradnl" sz="2000" dirty="0" err="1" smtClean="0">
                <a:latin typeface="Century Gothic" pitchFamily="34" charset="0"/>
              </a:rPr>
              <a:t>auga</a:t>
            </a:r>
            <a:r>
              <a:rPr lang="es-ES_tradnl" sz="2000" dirty="0">
                <a:latin typeface="Century Gothic" pitchFamily="34" charset="0"/>
              </a:rPr>
              <a:t>) = 1.2</a:t>
            </a:r>
            <a:r>
              <a:rPr lang="es-ES_tradnl" sz="2000" dirty="0">
                <a:latin typeface="Symbol" pitchFamily="18" charset="2"/>
              </a:rPr>
              <a:t>×</a:t>
            </a:r>
            <a:r>
              <a:rPr lang="es-ES_tradnl" sz="2000" dirty="0">
                <a:latin typeface="Century Gothic" pitchFamily="34" charset="0"/>
              </a:rPr>
              <a:t>10</a:t>
            </a:r>
            <a:r>
              <a:rPr lang="es-ES_tradnl" sz="2000" baseline="30000" dirty="0">
                <a:latin typeface="Century Gothic" pitchFamily="34" charset="0"/>
              </a:rPr>
              <a:t>-3</a:t>
            </a:r>
            <a:r>
              <a:rPr lang="es-ES_tradnl" sz="2000" dirty="0">
                <a:latin typeface="Century Gothic" pitchFamily="34" charset="0"/>
              </a:rPr>
              <a:t> M</a:t>
            </a:r>
          </a:p>
          <a:p>
            <a:r>
              <a:rPr lang="es-ES_tradnl" sz="2000" dirty="0">
                <a:latin typeface="Century Gothic" pitchFamily="34" charset="0"/>
              </a:rPr>
              <a:t>s (PbI</a:t>
            </a:r>
            <a:r>
              <a:rPr lang="es-ES_tradnl" sz="2000" baseline="-25000" dirty="0">
                <a:latin typeface="Century Gothic" pitchFamily="34" charset="0"/>
              </a:rPr>
              <a:t>2</a:t>
            </a:r>
            <a:r>
              <a:rPr lang="es-ES_tradnl" sz="2000" dirty="0">
                <a:latin typeface="Century Gothic" pitchFamily="34" charset="0"/>
              </a:rPr>
              <a:t> </a:t>
            </a:r>
            <a:r>
              <a:rPr lang="es-ES_tradnl" sz="2000" dirty="0" err="1" smtClean="0">
                <a:latin typeface="Century Gothic" pitchFamily="34" charset="0"/>
              </a:rPr>
              <a:t>nunha</a:t>
            </a:r>
            <a:r>
              <a:rPr lang="es-ES_tradnl" sz="2000" dirty="0" smtClean="0">
                <a:latin typeface="Century Gothic" pitchFamily="34" charset="0"/>
              </a:rPr>
              <a:t> disolución</a:t>
            </a:r>
            <a:r>
              <a:rPr lang="es-ES_tradnl" sz="2000" dirty="0">
                <a:latin typeface="Century Gothic" pitchFamily="34" charset="0"/>
              </a:rPr>
              <a:t/>
            </a:r>
            <a:br>
              <a:rPr lang="es-ES_tradnl" sz="2000" dirty="0">
                <a:latin typeface="Century Gothic" pitchFamily="34" charset="0"/>
              </a:rPr>
            </a:br>
            <a:r>
              <a:rPr lang="es-ES_tradnl" sz="2000" dirty="0">
                <a:latin typeface="Century Gothic" pitchFamily="34" charset="0"/>
              </a:rPr>
              <a:t>    0.1 M de KI) = 7.1</a:t>
            </a:r>
            <a:r>
              <a:rPr lang="es-ES_tradnl" sz="2000" dirty="0">
                <a:latin typeface="Symbol" pitchFamily="18" charset="2"/>
              </a:rPr>
              <a:t>×</a:t>
            </a:r>
            <a:r>
              <a:rPr lang="es-ES_tradnl" sz="2000" dirty="0">
                <a:latin typeface="Century Gothic" pitchFamily="34" charset="0"/>
              </a:rPr>
              <a:t>10</a:t>
            </a:r>
            <a:r>
              <a:rPr lang="es-ES_tradnl" sz="2000" baseline="30000" dirty="0">
                <a:latin typeface="Century Gothic" pitchFamily="34" charset="0"/>
              </a:rPr>
              <a:t>-7</a:t>
            </a:r>
            <a:r>
              <a:rPr lang="es-ES_tradnl" sz="2000" dirty="0">
                <a:latin typeface="Century Gothic" pitchFamily="34" charset="0"/>
              </a:rPr>
              <a:t> M</a:t>
            </a:r>
            <a:endParaRPr lang="es-ES" sz="2000" dirty="0">
              <a:latin typeface="Century Gothic" pitchFamily="34" charset="0"/>
            </a:endParaRPr>
          </a:p>
        </p:txBody>
      </p:sp>
      <p:pic>
        <p:nvPicPr>
          <p:cNvPr id="177166" name="Picture 14" descr="D:\Piloto\Imágenes\efecto ión comú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819400"/>
            <a:ext cx="441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 autoUpdateAnimBg="0"/>
      <p:bldP spid="177155" grpId="0" autoUpdateAnimBg="0"/>
      <p:bldP spid="177157" grpId="0" autoUpdateAnimBg="0"/>
      <p:bldP spid="177159" grpId="0" autoUpdateAnimBg="0"/>
      <p:bldP spid="17716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762000" y="228600"/>
            <a:ext cx="27610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3.3. Efecto </a:t>
            </a:r>
            <a:r>
              <a:rPr lang="es-ES_tradnl" sz="2800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do </a:t>
            </a:r>
            <a:r>
              <a:rPr lang="es-ES_tradnl" sz="2800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pH.</a:t>
            </a:r>
            <a:endParaRPr lang="es-ES" sz="2800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>
            <a:off x="2028825" y="1143000"/>
            <a:ext cx="505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Mg(OH)</a:t>
            </a:r>
            <a:r>
              <a:rPr lang="es-ES_tradnl" baseline="-25000">
                <a:latin typeface="Century Gothic" pitchFamily="34" charset="0"/>
              </a:rPr>
              <a:t>2</a:t>
            </a:r>
            <a:r>
              <a:rPr lang="es-ES_tradnl">
                <a:latin typeface="Century Gothic" pitchFamily="34" charset="0"/>
              </a:rPr>
              <a:t> (s) </a:t>
            </a:r>
            <a:r>
              <a:rPr lang="es-ES">
                <a:latin typeface="Symbol" pitchFamily="18" charset="2"/>
              </a:rPr>
              <a:t>«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Mg</a:t>
            </a:r>
            <a:r>
              <a:rPr lang="es-ES_tradnl" baseline="30000">
                <a:latin typeface="Century Gothic" pitchFamily="34" charset="0"/>
              </a:rPr>
              <a:t>2+</a:t>
            </a:r>
            <a:r>
              <a:rPr lang="es-ES_tradnl">
                <a:latin typeface="Century Gothic" pitchFamily="34" charset="0"/>
              </a:rPr>
              <a:t> (aq) + 2 OH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</a:t>
            </a:r>
            <a:endParaRPr lang="es-ES">
              <a:latin typeface="Century Gothic" pitchFamily="34" charset="0"/>
            </a:endParaRP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592138" y="1905000"/>
            <a:ext cx="67024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dirty="0">
                <a:latin typeface="Century Gothic" pitchFamily="34" charset="0"/>
              </a:rPr>
              <a:t>Si </a:t>
            </a:r>
            <a:r>
              <a:rPr lang="es-ES_tradnl" dirty="0" smtClean="0">
                <a:latin typeface="Century Gothic" pitchFamily="34" charset="0"/>
              </a:rPr>
              <a:t>o </a:t>
            </a:r>
            <a:r>
              <a:rPr lang="es-ES_tradnl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pH</a:t>
            </a:r>
            <a:r>
              <a:rPr lang="es-ES_tradnl" dirty="0" smtClean="0">
                <a:latin typeface="Century Gothic" pitchFamily="34" charset="0"/>
              </a:rPr>
              <a:t> </a:t>
            </a:r>
            <a:r>
              <a:rPr lang="es-ES_tradnl" dirty="0">
                <a:latin typeface="Century Gothic" pitchFamily="34" charset="0"/>
              </a:rPr>
              <a:t>se </a:t>
            </a:r>
            <a:r>
              <a:rPr lang="gl-ES" dirty="0" smtClean="0">
                <a:latin typeface="Century Gothic" pitchFamily="34" charset="0"/>
              </a:rPr>
              <a:t>fai</a:t>
            </a:r>
            <a:r>
              <a:rPr lang="es-ES_tradnl" dirty="0" smtClean="0">
                <a:latin typeface="Century Gothic" pitchFamily="34" charset="0"/>
              </a:rPr>
              <a:t> </a:t>
            </a:r>
            <a:r>
              <a:rPr lang="es-ES_tradnl" b="1" dirty="0" smtClean="0">
                <a:latin typeface="Century Gothic" pitchFamily="34" charset="0"/>
              </a:rPr>
              <a:t>má</a:t>
            </a:r>
            <a:r>
              <a:rPr lang="es-ES_tradnl" dirty="0" smtClean="0">
                <a:latin typeface="Century Gothic" pitchFamily="34" charset="0"/>
              </a:rPr>
              <a:t>s </a:t>
            </a:r>
            <a:r>
              <a:rPr lang="es-ES_tradnl" b="1" dirty="0">
                <a:latin typeface="Century Gothic" pitchFamily="34" charset="0"/>
              </a:rPr>
              <a:t>ácido</a:t>
            </a:r>
            <a:r>
              <a:rPr lang="es-ES_tradnl" dirty="0">
                <a:latin typeface="Century Gothic" pitchFamily="34" charset="0"/>
              </a:rPr>
              <a:t> </a:t>
            </a:r>
            <a:r>
              <a:rPr lang="es-ES" dirty="0">
                <a:latin typeface="Symbol" pitchFamily="18" charset="2"/>
              </a:rPr>
              <a:t>Þ</a:t>
            </a:r>
            <a:r>
              <a:rPr lang="es-ES_tradnl" dirty="0">
                <a:latin typeface="Century Gothic" pitchFamily="34" charset="0"/>
              </a:rPr>
              <a:t> menor [OH-] </a:t>
            </a:r>
            <a:r>
              <a:rPr lang="es-ES" dirty="0">
                <a:latin typeface="Symbol" pitchFamily="18" charset="2"/>
              </a:rPr>
              <a:t>Þ</a:t>
            </a:r>
            <a:r>
              <a:rPr lang="es-ES_tradnl" dirty="0">
                <a:latin typeface="Century Gothic" pitchFamily="34" charset="0"/>
              </a:rPr>
              <a:t> </a:t>
            </a:r>
            <a:br>
              <a:rPr lang="es-ES_tradnl" dirty="0">
                <a:latin typeface="Century Gothic" pitchFamily="34" charset="0"/>
              </a:rPr>
            </a:br>
            <a:r>
              <a:rPr lang="es-ES_tradnl" dirty="0">
                <a:latin typeface="Century Gothic" pitchFamily="34" charset="0"/>
              </a:rPr>
              <a:t> </a:t>
            </a:r>
            <a:r>
              <a:rPr lang="es-ES" dirty="0">
                <a:latin typeface="Symbol" pitchFamily="18" charset="2"/>
              </a:rPr>
              <a:t>Þ</a:t>
            </a:r>
            <a:r>
              <a:rPr lang="es-ES_tradnl" dirty="0">
                <a:latin typeface="Century Gothic" pitchFamily="34" charset="0"/>
              </a:rPr>
              <a:t> </a:t>
            </a:r>
            <a:r>
              <a:rPr lang="es-ES_tradnl" dirty="0" smtClean="0">
                <a:latin typeface="Century Gothic" pitchFamily="34" charset="0"/>
              </a:rPr>
              <a:t>o </a:t>
            </a:r>
            <a:r>
              <a:rPr lang="es-ES_tradnl" dirty="0">
                <a:latin typeface="Century Gothic" pitchFamily="34" charset="0"/>
              </a:rPr>
              <a:t>equilibrio </a:t>
            </a:r>
            <a:r>
              <a:rPr lang="es-ES_tradnl" dirty="0" err="1" smtClean="0">
                <a:latin typeface="Century Gothic" pitchFamily="34" charset="0"/>
              </a:rPr>
              <a:t>desprázase</a:t>
            </a:r>
            <a:r>
              <a:rPr lang="es-ES_tradnl" dirty="0" smtClean="0">
                <a:latin typeface="Century Gothic" pitchFamily="34" charset="0"/>
              </a:rPr>
              <a:t> á </a:t>
            </a:r>
            <a:r>
              <a:rPr lang="es-ES_tradnl" dirty="0" err="1" smtClean="0">
                <a:latin typeface="Century Gothic" pitchFamily="34" charset="0"/>
              </a:rPr>
              <a:t>dereita</a:t>
            </a:r>
            <a:r>
              <a:rPr lang="es-ES_tradnl" dirty="0" smtClean="0">
                <a:latin typeface="Century Gothic" pitchFamily="34" charset="0"/>
              </a:rPr>
              <a:t> </a:t>
            </a:r>
            <a:r>
              <a:rPr lang="es-ES" dirty="0">
                <a:latin typeface="Symbol" pitchFamily="18" charset="2"/>
              </a:rPr>
              <a:t>Þ</a:t>
            </a:r>
            <a:r>
              <a:rPr lang="es-ES_tradnl" dirty="0">
                <a:latin typeface="Century Gothic" pitchFamily="34" charset="0"/>
              </a:rPr>
              <a:t> </a:t>
            </a:r>
            <a:r>
              <a:rPr lang="es-ES_tradnl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maior</a:t>
            </a:r>
            <a:r>
              <a:rPr lang="es-ES_tradnl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 </a:t>
            </a:r>
            <a:r>
              <a:rPr lang="es-ES_tradnl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solubilidade</a:t>
            </a:r>
            <a:r>
              <a:rPr lang="es-ES_tradnl" dirty="0" smtClean="0">
                <a:latin typeface="Century Gothic" pitchFamily="34" charset="0"/>
              </a:rPr>
              <a:t>.</a:t>
            </a:r>
            <a:endParaRPr lang="es-ES" dirty="0">
              <a:latin typeface="Century Gothic" pitchFamily="34" charset="0"/>
            </a:endParaRP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500063" y="2928938"/>
            <a:ext cx="84724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200" dirty="0">
                <a:latin typeface="Century Gothic" pitchFamily="34" charset="0"/>
              </a:rPr>
              <a:t>Este efecto ocurre en todas </a:t>
            </a:r>
            <a:r>
              <a:rPr lang="es-ES_tradnl" sz="2200" dirty="0" smtClean="0">
                <a:latin typeface="Century Gothic" pitchFamily="34" charset="0"/>
              </a:rPr>
              <a:t>as </a:t>
            </a:r>
            <a:r>
              <a:rPr lang="es-ES_tradnl" sz="2200" dirty="0">
                <a:latin typeface="Century Gothic" pitchFamily="34" charset="0"/>
              </a:rPr>
              <a:t>sales </a:t>
            </a:r>
            <a:r>
              <a:rPr lang="es-ES_tradnl" sz="2200" dirty="0" err="1" smtClean="0">
                <a:latin typeface="Century Gothic" pitchFamily="34" charset="0"/>
              </a:rPr>
              <a:t>nas</a:t>
            </a:r>
            <a:r>
              <a:rPr lang="es-ES_tradnl" sz="2200" dirty="0" smtClean="0">
                <a:latin typeface="Century Gothic" pitchFamily="34" charset="0"/>
              </a:rPr>
              <a:t> que o anión </a:t>
            </a:r>
            <a:r>
              <a:rPr lang="es-ES_tradnl" sz="2200" dirty="0">
                <a:latin typeface="Century Gothic" pitchFamily="34" charset="0"/>
              </a:rPr>
              <a:t>presente carácter básico.</a:t>
            </a:r>
            <a:endParaRPr lang="es-ES" sz="2200" dirty="0">
              <a:latin typeface="Century Gothic" pitchFamily="34" charset="0"/>
            </a:endParaRP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2489200" y="3733800"/>
            <a:ext cx="414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CaF</a:t>
            </a:r>
            <a:r>
              <a:rPr lang="es-ES_tradnl" baseline="-25000">
                <a:latin typeface="Century Gothic" pitchFamily="34" charset="0"/>
              </a:rPr>
              <a:t>2</a:t>
            </a:r>
            <a:r>
              <a:rPr lang="es-ES_tradnl">
                <a:latin typeface="Century Gothic" pitchFamily="34" charset="0"/>
              </a:rPr>
              <a:t> (s) </a:t>
            </a:r>
            <a:r>
              <a:rPr lang="es-ES">
                <a:latin typeface="Symbol" pitchFamily="18" charset="2"/>
              </a:rPr>
              <a:t>«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Ca</a:t>
            </a:r>
            <a:r>
              <a:rPr lang="es-ES_tradnl" baseline="30000">
                <a:latin typeface="Century Gothic" pitchFamily="34" charset="0"/>
              </a:rPr>
              <a:t>2+</a:t>
            </a:r>
            <a:r>
              <a:rPr lang="es-ES_tradnl">
                <a:latin typeface="Century Gothic" pitchFamily="34" charset="0"/>
              </a:rPr>
              <a:t> (aq) + 2 F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</a:t>
            </a:r>
            <a:endParaRPr lang="es-ES">
              <a:latin typeface="Century Gothic" pitchFamily="34" charset="0"/>
            </a:endParaRPr>
          </a:p>
        </p:txBody>
      </p:sp>
      <p:sp>
        <p:nvSpPr>
          <p:cNvPr id="178191" name="Text Box 15"/>
          <p:cNvSpPr txBox="1">
            <a:spLocks noChangeArrowheads="1"/>
          </p:cNvSpPr>
          <p:nvPr/>
        </p:nvSpPr>
        <p:spPr bwMode="auto">
          <a:xfrm>
            <a:off x="1981200" y="4267200"/>
            <a:ext cx="5046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>
                <a:latin typeface="Century Gothic" pitchFamily="34" charset="0"/>
              </a:rPr>
              <a:t>F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 + H</a:t>
            </a:r>
            <a:r>
              <a:rPr lang="es-ES_tradnl" baseline="-25000">
                <a:latin typeface="Century Gothic" pitchFamily="34" charset="0"/>
              </a:rPr>
              <a:t>2</a:t>
            </a:r>
            <a:r>
              <a:rPr lang="es-ES_tradnl">
                <a:latin typeface="Century Gothic" pitchFamily="34" charset="0"/>
              </a:rPr>
              <a:t>O (l) </a:t>
            </a:r>
            <a:r>
              <a:rPr lang="es-ES">
                <a:latin typeface="Symbol" pitchFamily="18" charset="2"/>
              </a:rPr>
              <a:t>«</a:t>
            </a:r>
            <a:r>
              <a:rPr lang="es-ES_tradnl">
                <a:latin typeface="Symbol" pitchFamily="18" charset="2"/>
              </a:rPr>
              <a:t> </a:t>
            </a:r>
            <a:r>
              <a:rPr lang="es-ES_tradnl">
                <a:latin typeface="Century Gothic" pitchFamily="34" charset="0"/>
              </a:rPr>
              <a:t>HF (aq) + OH</a:t>
            </a:r>
            <a:r>
              <a:rPr lang="es-ES_tradnl" baseline="30000">
                <a:latin typeface="Century Gothic" pitchFamily="34" charset="0"/>
              </a:rPr>
              <a:t>-</a:t>
            </a:r>
            <a:r>
              <a:rPr lang="es-ES_tradnl">
                <a:latin typeface="Century Gothic" pitchFamily="34" charset="0"/>
              </a:rPr>
              <a:t> (aq)</a:t>
            </a:r>
            <a:endParaRPr lang="es-ES">
              <a:latin typeface="Century Gothic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533400" y="5426075"/>
            <a:ext cx="73180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A solubilidade das sales que conteñen anións básicos aumenta</a:t>
            </a:r>
            <a:br>
              <a:rPr lang="gl-ES" dirty="0" smtClean="0">
                <a:latin typeface="Century Gothic" pitchFamily="34" charset="0"/>
              </a:rPr>
            </a:br>
            <a:r>
              <a:rPr lang="gl-ES" dirty="0" smtClean="0">
                <a:latin typeface="Century Gothic" pitchFamily="34" charset="0"/>
              </a:rPr>
              <a:t>conforme o pH diminúe</a:t>
            </a:r>
            <a:r>
              <a:rPr lang="es-ES_tradnl" dirty="0" smtClean="0">
                <a:latin typeface="Century Gothic" pitchFamily="34" charset="0"/>
              </a:rPr>
              <a:t>.</a:t>
            </a:r>
            <a:endParaRPr lang="es-ES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8" grpId="0" autoUpdateAnimBg="0"/>
      <p:bldP spid="178181" grpId="0" autoUpdateAnimBg="0"/>
      <p:bldP spid="178188" grpId="0" autoUpdateAnimBg="0"/>
      <p:bldP spid="178189" grpId="0" autoUpdateAnimBg="0"/>
      <p:bldP spid="178190" grpId="0" autoUpdateAnimBg="0"/>
      <p:bldP spid="178191" grpId="0" autoUpdateAnimBg="0"/>
      <p:bldP spid="17819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-118764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En ocasiones es posible. Esta precipitación selectiva vendrá en función de la cantidad de anión añadida y los valores correspondientes de </a:t>
            </a:r>
            <a:r>
              <a:rPr lang="es-ES" dirty="0" err="1" smtClean="0"/>
              <a:t>Kps.</a:t>
            </a:r>
            <a:r>
              <a:rPr lang="es-ES" dirty="0" smtClean="0"/>
              <a:t> </a:t>
            </a:r>
            <a:endParaRPr lang="gl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</a:t>
            </a:r>
            <a:r>
              <a:rPr lang="gl-ES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Precipitación selectiva</a:t>
            </a:r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000" dirty="0" smtClean="0"/>
              <a:t>Separa unha  mestura  de diferentes catións pola precipitación selectiva dos mesmos mediante a adición de sales solubles que conteñen un anión co que ditos catións forman sales insolubles.</a:t>
            </a:r>
          </a:p>
          <a:p>
            <a:endParaRPr lang="gl-E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Problema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(Basándonos en los metales que, estando en una cantidad apreciable en el agua de mar, pueden forman hidróxidos insolubles) .</a:t>
            </a:r>
          </a:p>
          <a:p>
            <a:r>
              <a:rPr lang="es-ES" dirty="0" smtClean="0"/>
              <a:t>Una muestra de agua de mar contiene, entre otros cationes, una concentración 0,050 M en Mg2+(</a:t>
            </a:r>
            <a:r>
              <a:rPr lang="es-ES" dirty="0" err="1" smtClean="0"/>
              <a:t>ac</a:t>
            </a:r>
            <a:r>
              <a:rPr lang="es-ES" dirty="0" smtClean="0"/>
              <a:t>) y 0,01 M en Ca2+(</a:t>
            </a:r>
            <a:r>
              <a:rPr lang="es-ES" dirty="0" err="1" smtClean="0"/>
              <a:t>ac</a:t>
            </a:r>
            <a:r>
              <a:rPr lang="es-ES" dirty="0" smtClean="0"/>
              <a:t>). Establezca el orden de precipitación de cada uno de esos cationes al añadir </a:t>
            </a:r>
            <a:r>
              <a:rPr lang="es-ES" dirty="0" err="1" smtClean="0"/>
              <a:t>NaOH</a:t>
            </a:r>
            <a:r>
              <a:rPr lang="es-ES" dirty="0" smtClean="0"/>
              <a:t>, y la concentración de OH al comenzar la precipitación, suponiendo que no hay variación de volumen al añadir la base. Datos: </a:t>
            </a:r>
            <a:r>
              <a:rPr lang="es-ES" dirty="0" err="1" smtClean="0"/>
              <a:t>Kps</a:t>
            </a:r>
            <a:r>
              <a:rPr lang="es-ES" dirty="0" smtClean="0"/>
              <a:t>[Mg(OH)2 ] = 1.8 × 10−11; </a:t>
            </a:r>
            <a:r>
              <a:rPr lang="es-ES" dirty="0" err="1" smtClean="0"/>
              <a:t>Kps</a:t>
            </a:r>
            <a:r>
              <a:rPr lang="es-ES" dirty="0" smtClean="0"/>
              <a:t> [Ca(OH)2 ] = 8.0 × 10−6</a:t>
            </a:r>
            <a:endParaRPr lang="gl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52575" y="409575"/>
            <a:ext cx="4137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CONCEPTOS BÁSICOS.</a:t>
            </a:r>
            <a:endParaRPr lang="es-ES" sz="2800" b="1" dirty="0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68350" y="120650"/>
            <a:ext cx="6032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6600" b="1">
                <a:solidFill>
                  <a:srgbClr val="FF7C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</a:t>
            </a:r>
            <a:endParaRPr lang="es-ES" sz="6600" b="1">
              <a:solidFill>
                <a:srgbClr val="FF7C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7391" name="Picture 223" descr="D:\Piloto\Imágenes\solubilid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1214438"/>
            <a:ext cx="6367463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27"/>
          <p:cNvGrpSpPr>
            <a:grpSpLocks/>
          </p:cNvGrpSpPr>
          <p:nvPr/>
        </p:nvGrpSpPr>
        <p:grpSpPr bwMode="auto">
          <a:xfrm>
            <a:off x="2357438" y="3786188"/>
            <a:ext cx="5407025" cy="762000"/>
            <a:chOff x="1202" y="2693"/>
            <a:chExt cx="3406" cy="480"/>
          </a:xfrm>
        </p:grpSpPr>
        <p:sp>
          <p:nvSpPr>
            <p:cNvPr id="10247" name="Text Box 224"/>
            <p:cNvSpPr txBox="1">
              <a:spLocks noChangeArrowheads="1"/>
            </p:cNvSpPr>
            <p:nvPr/>
          </p:nvSpPr>
          <p:spPr bwMode="auto">
            <a:xfrm>
              <a:off x="1202" y="2865"/>
              <a:ext cx="278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2600" dirty="0" err="1">
                  <a:latin typeface="Century Gothic" pitchFamily="34" charset="0"/>
                </a:rPr>
                <a:t>v</a:t>
              </a:r>
              <a:r>
                <a:rPr lang="es-ES_tradnl" sz="2600" baseline="-25000" dirty="0" err="1">
                  <a:latin typeface="Century Gothic" pitchFamily="34" charset="0"/>
                </a:rPr>
                <a:t>disoluc</a:t>
              </a:r>
              <a:r>
                <a:rPr lang="es-ES_tradnl" sz="2600" dirty="0">
                  <a:latin typeface="Century Gothic" pitchFamily="34" charset="0"/>
                </a:rPr>
                <a:t> = </a:t>
              </a:r>
              <a:r>
                <a:rPr lang="es-ES_tradnl" sz="2600" dirty="0" err="1">
                  <a:latin typeface="Century Gothic" pitchFamily="34" charset="0"/>
                </a:rPr>
                <a:t>v</a:t>
              </a:r>
              <a:r>
                <a:rPr lang="es-ES_tradnl" sz="2600" baseline="-25000" dirty="0" err="1">
                  <a:latin typeface="Century Gothic" pitchFamily="34" charset="0"/>
                </a:rPr>
                <a:t>cristaliz</a:t>
              </a:r>
              <a:r>
                <a:rPr lang="es-ES_tradnl" sz="2600" baseline="-25000" dirty="0">
                  <a:latin typeface="Century Gothic" pitchFamily="34" charset="0"/>
                </a:rPr>
                <a:t> </a:t>
              </a:r>
              <a:r>
                <a:rPr lang="es-ES_tradnl" sz="2600" dirty="0">
                  <a:latin typeface="Century Gothic" pitchFamily="34" charset="0"/>
                </a:rPr>
                <a:t>   </a:t>
              </a:r>
              <a:r>
                <a:rPr lang="es-ES" sz="2600" dirty="0">
                  <a:latin typeface="Symbol" pitchFamily="18" charset="2"/>
                </a:rPr>
                <a:t>Þ</a:t>
              </a:r>
              <a:r>
                <a:rPr lang="es-ES_tradnl" sz="2600" dirty="0">
                  <a:latin typeface="Symbol" pitchFamily="18" charset="2"/>
                </a:rPr>
                <a:t>  </a:t>
              </a:r>
              <a:r>
                <a:rPr lang="es-ES_tradnl" sz="2600" b="1" dirty="0">
                  <a:latin typeface="Century Gothic" pitchFamily="34" charset="0"/>
                </a:rPr>
                <a:t>Equilibrio</a:t>
              </a:r>
              <a:endParaRPr lang="es-ES" sz="2600" b="1" dirty="0">
                <a:latin typeface="Century Gothic" pitchFamily="34" charset="0"/>
              </a:endParaRPr>
            </a:p>
          </p:txBody>
        </p:sp>
        <p:sp>
          <p:nvSpPr>
            <p:cNvPr id="10248" name="AutoShape 225"/>
            <p:cNvSpPr>
              <a:spLocks noChangeArrowheads="1"/>
            </p:cNvSpPr>
            <p:nvPr/>
          </p:nvSpPr>
          <p:spPr bwMode="auto">
            <a:xfrm rot="10800000">
              <a:off x="4080" y="2693"/>
              <a:ext cx="528" cy="480"/>
            </a:xfrm>
            <a:custGeom>
              <a:avLst/>
              <a:gdLst>
                <a:gd name="T0" fmla="*/ 9 w 21600"/>
                <a:gd name="T1" fmla="*/ 0 h 21600"/>
                <a:gd name="T2" fmla="*/ 9 w 21600"/>
                <a:gd name="T3" fmla="*/ 6 h 21600"/>
                <a:gd name="T4" fmla="*/ 2 w 21600"/>
                <a:gd name="T5" fmla="*/ 11 h 21600"/>
                <a:gd name="T6" fmla="*/ 13 w 21600"/>
                <a:gd name="T7" fmla="*/ 3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36 w 21600"/>
                <a:gd name="T13" fmla="*/ 2925 h 21600"/>
                <a:gd name="T14" fmla="*/ 18245 w 21600"/>
                <a:gd name="T15" fmla="*/ 92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gl-ES"/>
            </a:p>
          </p:txBody>
        </p:sp>
      </p:grpSp>
      <p:sp>
        <p:nvSpPr>
          <p:cNvPr id="7394" name="Text Box 226"/>
          <p:cNvSpPr txBox="1">
            <a:spLocks noChangeArrowheads="1"/>
          </p:cNvSpPr>
          <p:nvPr/>
        </p:nvSpPr>
        <p:spPr bwMode="auto">
          <a:xfrm>
            <a:off x="357188" y="4786313"/>
            <a:ext cx="8429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_tradnl" sz="2400" b="1" dirty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Disolución saturada</a:t>
            </a:r>
            <a:r>
              <a:rPr lang="es-ES_tradnl" sz="2400" b="1" dirty="0">
                <a:solidFill>
                  <a:srgbClr val="FFFF00"/>
                </a:solidFill>
                <a:latin typeface="Century Gothic" pitchFamily="34" charset="0"/>
              </a:rPr>
              <a:t>:</a:t>
            </a:r>
            <a:r>
              <a:rPr lang="es-ES_tradnl" sz="2400" dirty="0">
                <a:latin typeface="Century Gothic" pitchFamily="34" charset="0"/>
              </a:rPr>
              <a:t> </a:t>
            </a:r>
            <a:r>
              <a:rPr lang="gl-ES" sz="2400" dirty="0" smtClean="0">
                <a:latin typeface="Century Gothic" pitchFamily="34" charset="0"/>
              </a:rPr>
              <a:t>Aquela que contén a máxima cantidade de </a:t>
            </a:r>
            <a:r>
              <a:rPr lang="gl-ES" sz="2400" dirty="0" err="1" smtClean="0">
                <a:latin typeface="Century Gothic" pitchFamily="34" charset="0"/>
              </a:rPr>
              <a:t>soluto</a:t>
            </a:r>
            <a:r>
              <a:rPr lang="gl-ES" sz="2400" dirty="0" smtClean="0">
                <a:latin typeface="Century Gothic" pitchFamily="34" charset="0"/>
              </a:rPr>
              <a:t> que pode disolverse nunha determinada cantidade de disolvente a unha temperatura dada.</a:t>
            </a:r>
            <a:endParaRPr lang="gl-ES" sz="24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785794"/>
            <a:ext cx="80724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Una sal empezará a precipitar cuando se rebase su solubilidad a una temperatura dada, siendo </a:t>
            </a:r>
            <a:r>
              <a:rPr lang="es-ES" sz="2400" dirty="0" err="1" smtClean="0"/>
              <a:t>Qps</a:t>
            </a:r>
            <a:r>
              <a:rPr lang="es-ES" sz="2400" dirty="0" smtClean="0"/>
              <a:t> &gt; </a:t>
            </a:r>
            <a:r>
              <a:rPr lang="es-ES" sz="2400" dirty="0" err="1" smtClean="0"/>
              <a:t>Kps</a:t>
            </a:r>
            <a:r>
              <a:rPr lang="es-ES" sz="2400" dirty="0" smtClean="0"/>
              <a:t> a) Mg(OH)2 </a:t>
            </a:r>
          </a:p>
          <a:p>
            <a:r>
              <a:rPr lang="es-ES" sz="2400" dirty="0" smtClean="0"/>
              <a:t> </a:t>
            </a:r>
            <a:r>
              <a:rPr lang="es-ES" sz="2400" dirty="0" err="1" smtClean="0"/>
              <a:t>Kps</a:t>
            </a:r>
            <a:r>
              <a:rPr lang="es-ES" sz="2400" dirty="0" smtClean="0"/>
              <a:t>[Mg(OH)2 ] = 1.8 × 10−11 = [Mg2+][OH− ] 2  [OH− ] = √(</a:t>
            </a:r>
            <a:r>
              <a:rPr lang="es-ES" sz="2400" dirty="0" err="1" smtClean="0"/>
              <a:t>Kps</a:t>
            </a:r>
            <a:r>
              <a:rPr lang="es-ES" sz="2400" dirty="0" smtClean="0"/>
              <a:t>/[Mg2+]) [OH− ] = 1.9 × 10−5 M. Por tanto, el Mg(OH)2 empezará a precipitar cuando [OH− ] &gt; 1.9 × 10−5 M b) Ca(OH)2  </a:t>
            </a:r>
            <a:r>
              <a:rPr lang="es-ES" sz="2400" dirty="0" err="1" smtClean="0"/>
              <a:t>Kps</a:t>
            </a:r>
            <a:r>
              <a:rPr lang="es-ES" sz="2400" dirty="0" smtClean="0"/>
              <a:t>[Ca(OH)2 ] = 8.0 × 10−6 = [Ca2+ ][OH− ] 2  [OH− ] = √(</a:t>
            </a:r>
            <a:r>
              <a:rPr lang="es-ES" sz="2400" dirty="0" err="1" smtClean="0"/>
              <a:t>Kps</a:t>
            </a:r>
            <a:r>
              <a:rPr lang="es-ES" sz="2400" dirty="0" smtClean="0"/>
              <a:t>/[Ca2+ ]) [OH− ] = 2.8 × 10−2 M. Por tanto, el Ca(OH)2 empezará a precipitar cuando [OH− ] &gt; 2.8 × 10−2 M El orden de precipitación será, por tanto: 1) Mg(OH)2 y 2) Ca(OH)2</a:t>
            </a:r>
            <a:endParaRPr lang="gl-E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Solubilidade</a:t>
            </a: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A </a:t>
            </a:r>
            <a:r>
              <a:rPr lang="es-ES" dirty="0" err="1"/>
              <a:t>cantidade</a:t>
            </a:r>
            <a:r>
              <a:rPr lang="es-ES" dirty="0"/>
              <a:t>  máxima de soluto que se pode disolver, a </a:t>
            </a:r>
            <a:r>
              <a:rPr lang="es-ES" dirty="0" err="1"/>
              <a:t>unha</a:t>
            </a:r>
            <a:r>
              <a:rPr lang="es-ES" dirty="0"/>
              <a:t> temperatura dada, </a:t>
            </a:r>
            <a:r>
              <a:rPr lang="es-ES" dirty="0" err="1"/>
              <a:t>nunha</a:t>
            </a:r>
            <a:r>
              <a:rPr lang="es-ES" dirty="0"/>
              <a:t> </a:t>
            </a:r>
            <a:r>
              <a:rPr lang="es-ES" dirty="0" err="1"/>
              <a:t>cantidade</a:t>
            </a:r>
            <a:r>
              <a:rPr lang="es-ES" dirty="0"/>
              <a:t> determinada de </a:t>
            </a:r>
            <a:r>
              <a:rPr lang="es-ES" dirty="0" smtClean="0"/>
              <a:t>disolvente</a:t>
            </a:r>
            <a:r>
              <a:rPr lang="es-ES" dirty="0" smtClean="0"/>
              <a:t>.(</a:t>
            </a:r>
            <a:r>
              <a:rPr lang="es-ES" dirty="0" smtClean="0">
                <a:solidFill>
                  <a:srgbClr val="FF0000"/>
                </a:solidFill>
              </a:rPr>
              <a:t>Concentración da disolución saturada).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err="1" smtClean="0"/>
              <a:t>Solubilidade</a:t>
            </a:r>
            <a:r>
              <a:rPr lang="es-ES" dirty="0" smtClean="0"/>
              <a:t> </a:t>
            </a:r>
            <a:r>
              <a:rPr lang="es-ES" dirty="0" err="1" smtClean="0"/>
              <a:t>molar:A</a:t>
            </a:r>
            <a:r>
              <a:rPr lang="es-ES" dirty="0" smtClean="0"/>
              <a:t> concentración </a:t>
            </a:r>
            <a:r>
              <a:rPr lang="es-ES" dirty="0"/>
              <a:t>, en mol/L, </a:t>
            </a:r>
            <a:r>
              <a:rPr lang="es-ES" dirty="0" err="1" smtClean="0"/>
              <a:t>dunha</a:t>
            </a:r>
            <a:r>
              <a:rPr lang="es-ES" dirty="0" smtClean="0"/>
              <a:t>  </a:t>
            </a:r>
            <a:r>
              <a:rPr lang="es-ES" dirty="0"/>
              <a:t>disolución saturada  a </a:t>
            </a:r>
            <a:r>
              <a:rPr lang="es-ES" dirty="0" err="1"/>
              <a:t>unha</a:t>
            </a:r>
            <a:r>
              <a:rPr lang="es-ES" dirty="0"/>
              <a:t>  temperatura determinada.</a:t>
            </a:r>
          </a:p>
          <a:p>
            <a:r>
              <a:rPr lang="es-ES" dirty="0" err="1"/>
              <a:t>Outras</a:t>
            </a:r>
            <a:r>
              <a:rPr lang="es-ES" dirty="0"/>
              <a:t> unidades (g soluto/L disolución); g soluto/100g disolvente</a:t>
            </a:r>
          </a:p>
          <a:p>
            <a:endParaRPr lang="gl-ES" dirty="0"/>
          </a:p>
        </p:txBody>
      </p:sp>
      <p:pic>
        <p:nvPicPr>
          <p:cNvPr id="5" name="4 Marcador de contenido" descr="http://www.educared.org/global/anavegar4/comunes/premiados/D/627/sulubilidad/CURVAS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643050"/>
            <a:ext cx="292895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Análise termoquímico</a:t>
            </a: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/>
              <a:t>Para que o proceso </a:t>
            </a:r>
            <a:r>
              <a:rPr lang="es-ES" dirty="0" err="1"/>
              <a:t>sexa</a:t>
            </a:r>
            <a:r>
              <a:rPr lang="es-ES" dirty="0"/>
              <a:t> espontáneo ∆G&lt;0,      ∆G=∆H-T∆S</a:t>
            </a:r>
          </a:p>
          <a:p>
            <a:pPr lvl="0"/>
            <a:r>
              <a:rPr lang="es-ES" dirty="0" smtClean="0"/>
              <a:t>∆</a:t>
            </a:r>
            <a:r>
              <a:rPr lang="es-ES" dirty="0"/>
              <a:t>H ,a </a:t>
            </a:r>
            <a:r>
              <a:rPr lang="es-ES" dirty="0" err="1"/>
              <a:t>enerxía</a:t>
            </a:r>
            <a:r>
              <a:rPr lang="es-ES" dirty="0"/>
              <a:t> </a:t>
            </a:r>
            <a:r>
              <a:rPr lang="es-ES" i="1" dirty="0"/>
              <a:t>desprendida</a:t>
            </a:r>
            <a:r>
              <a:rPr lang="es-ES" dirty="0"/>
              <a:t> </a:t>
            </a:r>
            <a:r>
              <a:rPr lang="es-ES" dirty="0" err="1"/>
              <a:t>ao</a:t>
            </a:r>
            <a:r>
              <a:rPr lang="es-ES" dirty="0"/>
              <a:t> interaccionar as moléculas de soluto coas do disolvente(entalpía de </a:t>
            </a:r>
            <a:r>
              <a:rPr lang="es-ES" dirty="0" smtClean="0"/>
              <a:t>solvatación (hidratación), </a:t>
            </a:r>
            <a:r>
              <a:rPr lang="es-ES" dirty="0"/>
              <a:t>case </a:t>
            </a:r>
            <a:r>
              <a:rPr lang="es-ES" dirty="0" err="1"/>
              <a:t>sempre</a:t>
            </a:r>
            <a:r>
              <a:rPr lang="es-ES" dirty="0"/>
              <a:t> é menor que a que </a:t>
            </a:r>
            <a:r>
              <a:rPr lang="es-ES" dirty="0" err="1"/>
              <a:t>hai</a:t>
            </a:r>
            <a:r>
              <a:rPr lang="es-ES" dirty="0"/>
              <a:t> que </a:t>
            </a:r>
            <a:r>
              <a:rPr lang="es-ES" i="1" dirty="0"/>
              <a:t>comunica</a:t>
            </a:r>
            <a:r>
              <a:rPr lang="es-ES" dirty="0"/>
              <a:t>r para romper os enlaces entre os </a:t>
            </a:r>
            <a:r>
              <a:rPr lang="es-ES" dirty="0" err="1"/>
              <a:t>ións</a:t>
            </a:r>
            <a:r>
              <a:rPr lang="es-ES" dirty="0"/>
              <a:t> do soluto, polo que o proceso é endotérmico.</a:t>
            </a:r>
          </a:p>
          <a:p>
            <a:pPr lvl="0"/>
            <a:r>
              <a:rPr lang="es-ES" dirty="0"/>
              <a:t>No proceso  de disolución aumenta a entropía </a:t>
            </a:r>
            <a:r>
              <a:rPr lang="es-ES" dirty="0" err="1"/>
              <a:t>ao</a:t>
            </a:r>
            <a:r>
              <a:rPr lang="es-ES" dirty="0"/>
              <a:t> romperse  a </a:t>
            </a:r>
            <a:r>
              <a:rPr lang="es-ES" dirty="0" err="1"/>
              <a:t>estrutura</a:t>
            </a:r>
            <a:r>
              <a:rPr lang="es-ES" dirty="0"/>
              <a:t> cristalina do sólido,</a:t>
            </a:r>
          </a:p>
          <a:p>
            <a:r>
              <a:rPr lang="es-ES" dirty="0" smtClean="0"/>
              <a:t>Polo </a:t>
            </a:r>
            <a:r>
              <a:rPr lang="es-ES" dirty="0"/>
              <a:t>que  a </a:t>
            </a:r>
            <a:r>
              <a:rPr lang="es-ES" dirty="0" err="1"/>
              <a:t>espontaneidade</a:t>
            </a:r>
            <a:r>
              <a:rPr lang="es-ES" dirty="0"/>
              <a:t> do proceso dependerá da temperatura,.</a:t>
            </a:r>
          </a:p>
          <a:p>
            <a:r>
              <a:rPr lang="es-ES" dirty="0"/>
              <a:t>O aumento  de temperatura </a:t>
            </a:r>
            <a:r>
              <a:rPr lang="es-ES" dirty="0" err="1"/>
              <a:t>acostuma</a:t>
            </a:r>
            <a:r>
              <a:rPr lang="es-ES" dirty="0"/>
              <a:t> a favorecer a disolución do sal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auga</a:t>
            </a:r>
            <a:endParaRPr lang="gl-ES" dirty="0"/>
          </a:p>
        </p:txBody>
      </p:sp>
      <p:pic>
        <p:nvPicPr>
          <p:cNvPr id="5" name="4 Marcador de contenido" descr="http://www.educared.org/global/anavegar4/comunes/premiados/D/627/sulubilidad/CURVAS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928802"/>
            <a:ext cx="2447920" cy="342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14313" y="500063"/>
            <a:ext cx="8715375" cy="3325812"/>
            <a:chOff x="131" y="315"/>
            <a:chExt cx="5629" cy="2095"/>
          </a:xfrm>
        </p:grpSpPr>
        <p:sp>
          <p:nvSpPr>
            <p:cNvPr id="11271" name="Text Box 8"/>
            <p:cNvSpPr txBox="1">
              <a:spLocks noChangeArrowheads="1"/>
            </p:cNvSpPr>
            <p:nvPr/>
          </p:nvSpPr>
          <p:spPr bwMode="auto">
            <a:xfrm>
              <a:off x="131" y="315"/>
              <a:ext cx="562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s-ES" sz="2400" dirty="0">
                <a:latin typeface="Century Gothic" pitchFamily="34" charset="0"/>
              </a:endParaRPr>
            </a:p>
          </p:txBody>
        </p:sp>
        <p:sp>
          <p:nvSpPr>
            <p:cNvPr id="11272" name="Text Box 9"/>
            <p:cNvSpPr txBox="1">
              <a:spLocks noChangeArrowheads="1"/>
            </p:cNvSpPr>
            <p:nvPr/>
          </p:nvSpPr>
          <p:spPr bwMode="auto">
            <a:xfrm>
              <a:off x="823" y="2160"/>
              <a:ext cx="39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2000">
                  <a:latin typeface="Century Gothic" pitchFamily="34" charset="0"/>
                </a:rPr>
                <a:t>[p.ej. NaCl en agua a 0ºC   </a:t>
              </a:r>
              <a:r>
                <a:rPr lang="es-ES" sz="2000">
                  <a:latin typeface="Symbol" pitchFamily="18" charset="2"/>
                </a:rPr>
                <a:t>Þ</a:t>
              </a:r>
              <a:r>
                <a:rPr lang="es-ES_tradnl" sz="2000">
                  <a:latin typeface="Symbol" pitchFamily="18" charset="2"/>
                </a:rPr>
                <a:t>   </a:t>
              </a:r>
              <a:r>
                <a:rPr lang="es-ES_tradnl" sz="2000">
                  <a:latin typeface="Century Gothic" pitchFamily="34" charset="0"/>
                </a:rPr>
                <a:t>s = 35.7 g por 100 mL agua]</a:t>
              </a:r>
              <a:endParaRPr lang="es-ES" sz="2000">
                <a:latin typeface="Century Gothic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14375" y="4572000"/>
            <a:ext cx="7789863" cy="1379538"/>
            <a:chOff x="480" y="3307"/>
            <a:chExt cx="4907" cy="869"/>
          </a:xfrm>
        </p:grpSpPr>
        <p:sp>
          <p:nvSpPr>
            <p:cNvPr id="11268" name="Text Box 18"/>
            <p:cNvSpPr txBox="1">
              <a:spLocks noChangeArrowheads="1"/>
            </p:cNvSpPr>
            <p:nvPr/>
          </p:nvSpPr>
          <p:spPr bwMode="auto">
            <a:xfrm>
              <a:off x="480" y="3360"/>
              <a:ext cx="904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s-ES_tradnl">
                  <a:latin typeface="Century Gothic" pitchFamily="34" charset="0"/>
                </a:rPr>
                <a:t>Sólidos</a:t>
              </a:r>
              <a:br>
                <a:rPr lang="es-ES_tradnl">
                  <a:latin typeface="Century Gothic" pitchFamily="34" charset="0"/>
                </a:rPr>
              </a:br>
              <a:r>
                <a:rPr lang="es-ES_tradnl">
                  <a:latin typeface="Century Gothic" pitchFamily="34" charset="0"/>
                </a:rPr>
                <a:t>iónicos</a:t>
              </a:r>
              <a:br>
                <a:rPr lang="es-ES_tradnl">
                  <a:latin typeface="Century Gothic" pitchFamily="34" charset="0"/>
                </a:rPr>
              </a:br>
              <a:r>
                <a:rPr lang="es-ES_tradnl">
                  <a:latin typeface="Century Gothic" pitchFamily="34" charset="0"/>
                </a:rPr>
                <a:t>cristalinos</a:t>
              </a:r>
              <a:endParaRPr lang="es-ES">
                <a:latin typeface="Century Gothic" pitchFamily="34" charset="0"/>
              </a:endParaRPr>
            </a:p>
          </p:txBody>
        </p:sp>
        <p:sp>
          <p:nvSpPr>
            <p:cNvPr id="11269" name="AutoShape 19"/>
            <p:cNvSpPr>
              <a:spLocks/>
            </p:cNvSpPr>
            <p:nvPr/>
          </p:nvSpPr>
          <p:spPr bwMode="auto">
            <a:xfrm>
              <a:off x="1375" y="3312"/>
              <a:ext cx="240" cy="864"/>
            </a:xfrm>
            <a:prstGeom prst="leftBrace">
              <a:avLst>
                <a:gd name="adj1" fmla="val 30000"/>
                <a:gd name="adj2" fmla="val 50000"/>
              </a:avLst>
            </a:prstGeom>
            <a:noFill/>
            <a:ln w="25400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11270" name="Text Box 20"/>
            <p:cNvSpPr txBox="1">
              <a:spLocks noChangeArrowheads="1"/>
            </p:cNvSpPr>
            <p:nvPr/>
          </p:nvSpPr>
          <p:spPr bwMode="auto">
            <a:xfrm>
              <a:off x="1576" y="3307"/>
              <a:ext cx="3811" cy="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10000"/>
                </a:lnSpc>
                <a:buFontTx/>
                <a:buChar char="•"/>
              </a:pPr>
              <a:r>
                <a:rPr lang="es-ES_tradnl">
                  <a:latin typeface="Century Gothic" pitchFamily="34" charset="0"/>
                </a:rPr>
                <a:t> Solubles		    (s </a:t>
              </a:r>
              <a:r>
                <a:rPr lang="es-ES_tradnl">
                  <a:latin typeface="Symbol" pitchFamily="18" charset="2"/>
                </a:rPr>
                <a:t>³</a:t>
              </a:r>
              <a:r>
                <a:rPr lang="es-ES_tradnl">
                  <a:latin typeface="Century Gothic" pitchFamily="34" charset="0"/>
                </a:rPr>
                <a:t> 2</a:t>
              </a:r>
              <a:r>
                <a:rPr lang="es-ES_tradnl">
                  <a:latin typeface="Symbol" pitchFamily="18" charset="2"/>
                </a:rPr>
                <a:t>×</a:t>
              </a:r>
              <a:r>
                <a:rPr lang="es-ES_tradnl">
                  <a:latin typeface="Century Gothic" pitchFamily="34" charset="0"/>
                </a:rPr>
                <a:t>10</a:t>
              </a:r>
              <a:r>
                <a:rPr lang="es-ES_tradnl" baseline="30000">
                  <a:latin typeface="Century Gothic" pitchFamily="34" charset="0"/>
                </a:rPr>
                <a:t>-2</a:t>
              </a:r>
              <a:r>
                <a:rPr lang="es-ES_tradnl">
                  <a:latin typeface="Century Gothic" pitchFamily="34" charset="0"/>
                </a:rPr>
                <a:t> M)</a:t>
              </a:r>
            </a:p>
            <a:p>
              <a:pPr>
                <a:lnSpc>
                  <a:spcPct val="110000"/>
                </a:lnSpc>
                <a:buFontTx/>
                <a:buChar char="•"/>
              </a:pPr>
              <a:r>
                <a:rPr lang="es-ES_tradnl">
                  <a:latin typeface="Century Gothic" pitchFamily="34" charset="0"/>
                </a:rPr>
                <a:t> Ligeramente solubles   (10</a:t>
              </a:r>
              <a:r>
                <a:rPr lang="es-ES_tradnl" baseline="30000">
                  <a:latin typeface="Century Gothic" pitchFamily="34" charset="0"/>
                </a:rPr>
                <a:t>-5</a:t>
              </a:r>
              <a:r>
                <a:rPr lang="es-ES_tradnl">
                  <a:latin typeface="Century Gothic" pitchFamily="34" charset="0"/>
                </a:rPr>
                <a:t> M &lt; s &lt; 2</a:t>
              </a:r>
              <a:r>
                <a:rPr lang="es-ES_tradnl">
                  <a:latin typeface="Symbol" pitchFamily="18" charset="2"/>
                </a:rPr>
                <a:t>×</a:t>
              </a:r>
              <a:r>
                <a:rPr lang="es-ES_tradnl">
                  <a:latin typeface="Century Gothic" pitchFamily="34" charset="0"/>
                </a:rPr>
                <a:t>10</a:t>
              </a:r>
              <a:r>
                <a:rPr lang="es-ES_tradnl" baseline="30000">
                  <a:latin typeface="Century Gothic" pitchFamily="34" charset="0"/>
                </a:rPr>
                <a:t>-2</a:t>
              </a:r>
              <a:r>
                <a:rPr lang="es-ES_tradnl">
                  <a:latin typeface="Century Gothic" pitchFamily="34" charset="0"/>
                </a:rPr>
                <a:t> M)</a:t>
              </a:r>
            </a:p>
            <a:p>
              <a:pPr>
                <a:lnSpc>
                  <a:spcPct val="110000"/>
                </a:lnSpc>
                <a:buFontTx/>
                <a:buChar char="•"/>
              </a:pPr>
              <a:r>
                <a:rPr lang="es-ES_tradnl">
                  <a:latin typeface="Century Gothic" pitchFamily="34" charset="0"/>
                </a:rPr>
                <a:t> Insolubles		    (s </a:t>
              </a:r>
              <a:r>
                <a:rPr lang="es-ES">
                  <a:latin typeface="Symbol" pitchFamily="18" charset="2"/>
                </a:rPr>
                <a:t>£</a:t>
              </a:r>
              <a:r>
                <a:rPr lang="es-ES_tradnl">
                  <a:latin typeface="Century Gothic" pitchFamily="34" charset="0"/>
                </a:rPr>
                <a:t> 10</a:t>
              </a:r>
              <a:r>
                <a:rPr lang="es-ES_tradnl" baseline="30000">
                  <a:latin typeface="Century Gothic" pitchFamily="34" charset="0"/>
                </a:rPr>
                <a:t>-5</a:t>
              </a:r>
              <a:r>
                <a:rPr lang="es-ES_tradnl">
                  <a:latin typeface="Century Gothic" pitchFamily="34" charset="0"/>
                </a:rPr>
                <a:t> M)</a:t>
              </a:r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2" name="1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chemeClr val="accent2">
                    <a:lumMod val="75000"/>
                  </a:schemeClr>
                </a:solidFill>
              </a:rPr>
              <a:t>Solubilidade sólidos iónicos</a:t>
            </a: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1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Non </a:t>
            </a:r>
            <a:r>
              <a:rPr lang="es-ES" dirty="0" err="1" smtClean="0"/>
              <a:t>hai</a:t>
            </a:r>
            <a:r>
              <a:rPr lang="es-ES" dirty="0" smtClean="0"/>
              <a:t> ningún sal totalmente insoluble</a:t>
            </a:r>
            <a:r>
              <a:rPr lang="es-ES" i="1" dirty="0" smtClean="0"/>
              <a:t>.</a:t>
            </a:r>
          </a:p>
          <a:p>
            <a:r>
              <a:rPr lang="es-ES" i="1" dirty="0" smtClean="0"/>
              <a:t>As sustancias iónicas solubles    totalmente </a:t>
            </a:r>
            <a:r>
              <a:rPr lang="es-ES" i="1" dirty="0" err="1" smtClean="0"/>
              <a:t>disociadas:NaCl</a:t>
            </a:r>
            <a:r>
              <a:rPr lang="es-ES" i="1" dirty="0" smtClean="0"/>
              <a:t>(</a:t>
            </a:r>
            <a:r>
              <a:rPr lang="es-ES" i="1" dirty="0" err="1" smtClean="0"/>
              <a:t>ac</a:t>
            </a:r>
            <a:r>
              <a:rPr lang="es-ES" i="1" dirty="0" smtClean="0"/>
              <a:t>)→</a:t>
            </a:r>
            <a:r>
              <a:rPr lang="es-ES" i="1" dirty="0" err="1" smtClean="0"/>
              <a:t>Na</a:t>
            </a:r>
            <a:r>
              <a:rPr lang="es-ES" i="1" baseline="-25000" dirty="0" smtClean="0"/>
              <a:t>(</a:t>
            </a:r>
            <a:r>
              <a:rPr lang="es-ES" i="1" baseline="-25000" dirty="0" err="1" smtClean="0"/>
              <a:t>aq</a:t>
            </a:r>
            <a:r>
              <a:rPr lang="es-ES" i="1" baseline="-25000" dirty="0" smtClean="0"/>
              <a:t>)</a:t>
            </a:r>
            <a:r>
              <a:rPr lang="es-ES" i="1" baseline="30000" dirty="0" smtClean="0"/>
              <a:t>+</a:t>
            </a:r>
            <a:r>
              <a:rPr lang="es-ES" i="1" dirty="0" smtClean="0"/>
              <a:t>+Cl</a:t>
            </a:r>
            <a:r>
              <a:rPr lang="es-ES" i="1" baseline="30000" dirty="0" smtClean="0"/>
              <a:t>-</a:t>
            </a:r>
            <a:r>
              <a:rPr lang="es-ES" i="1" baseline="-25000" dirty="0" smtClean="0"/>
              <a:t>(</a:t>
            </a:r>
            <a:r>
              <a:rPr lang="es-ES" i="1" baseline="-25000" dirty="0" err="1" smtClean="0"/>
              <a:t>aq</a:t>
            </a:r>
            <a:r>
              <a:rPr lang="es-ES" i="1" baseline="-25000" dirty="0" smtClean="0"/>
              <a:t>)     </a:t>
            </a:r>
            <a:endParaRPr lang="es-ES" dirty="0" smtClean="0"/>
          </a:p>
          <a:p>
            <a:pPr>
              <a:buNone/>
            </a:pP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Equilibrios </a:t>
            </a:r>
            <a:r>
              <a:rPr lang="es-ES" dirty="0" err="1">
                <a:solidFill>
                  <a:schemeClr val="accent2">
                    <a:lumMod val="75000"/>
                  </a:schemeClr>
                </a:solidFill>
              </a:rPr>
              <a:t>heteroxéneos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 sólido-líquido</a:t>
            </a: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_tradnl" dirty="0" err="1" smtClean="0">
                <a:solidFill>
                  <a:schemeClr val="accent4">
                    <a:lumMod val="75000"/>
                  </a:schemeClr>
                </a:solidFill>
              </a:rPr>
              <a:t>Heteroxéneo</a:t>
            </a:r>
            <a:r>
              <a:rPr lang="es-ES_tradnl" dirty="0" smtClean="0">
                <a:solidFill>
                  <a:schemeClr val="accent4">
                    <a:lumMod val="75000"/>
                  </a:schemeClr>
                </a:solidFill>
              </a:rPr>
              <a:t> :d</a:t>
            </a:r>
            <a:r>
              <a:rPr lang="gl-ES" i="1" dirty="0" err="1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úas</a:t>
            </a:r>
            <a:r>
              <a:rPr lang="gl-ES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fases</a:t>
            </a:r>
            <a:r>
              <a:rPr lang="gl-ES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, unha sólida é unha líquida.</a:t>
            </a:r>
            <a:r>
              <a:rPr lang="gl-ES" i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</a:p>
          <a:p>
            <a:r>
              <a:rPr lang="gl-ES" i="1" dirty="0" smtClean="0">
                <a:latin typeface="+mj-lt"/>
              </a:rPr>
              <a:t>Sustancias iónicas(sales hidróxidos) pouco solubles.</a:t>
            </a:r>
          </a:p>
          <a:p>
            <a:r>
              <a:rPr lang="gl-ES" i="1" dirty="0" smtClean="0">
                <a:latin typeface="+mj-lt"/>
              </a:rPr>
              <a:t>Equilibrio dinámico</a:t>
            </a:r>
            <a:r>
              <a:rPr lang="gl-ES" dirty="0" smtClean="0">
                <a:latin typeface="+mj-lt"/>
              </a:rPr>
              <a:t> entre a pequena cantidade que  se disolve e a parte que </a:t>
            </a:r>
            <a:r>
              <a:rPr lang="gl-ES" dirty="0" smtClean="0">
                <a:latin typeface="+mj-lt"/>
              </a:rPr>
              <a:t>está </a:t>
            </a:r>
            <a:r>
              <a:rPr lang="gl-ES" dirty="0" smtClean="0">
                <a:latin typeface="+mj-lt"/>
              </a:rPr>
              <a:t>sen disolver</a:t>
            </a:r>
            <a:r>
              <a:rPr lang="gl-ES" dirty="0" smtClean="0">
                <a:latin typeface="+mj-lt"/>
              </a:rPr>
              <a:t>.</a:t>
            </a:r>
            <a:endParaRPr lang="gl-ES" dirty="0" smtClean="0">
              <a:latin typeface="+mj-lt"/>
            </a:endParaRPr>
          </a:p>
          <a:p>
            <a:r>
              <a:rPr lang="gl-ES" dirty="0" smtClean="0">
                <a:solidFill>
                  <a:schemeClr val="accent3">
                    <a:lumMod val="75000"/>
                  </a:schemeClr>
                </a:solidFill>
              </a:rPr>
              <a:t>Equilibrio de solubilidade   Equilibrio de precipitación</a:t>
            </a:r>
            <a:endParaRPr lang="gl-ES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s-ES_tradnl" dirty="0" smtClean="0">
              <a:latin typeface="+mj-lt"/>
            </a:endParaRPr>
          </a:p>
          <a:p>
            <a:pPr>
              <a:buFontTx/>
              <a:buChar char="•"/>
            </a:pPr>
            <a:r>
              <a:rPr lang="es-ES_tradnl" dirty="0" smtClean="0">
                <a:latin typeface="+mj-lt"/>
              </a:rPr>
              <a:t> Reacción directa: disolución</a:t>
            </a:r>
          </a:p>
          <a:p>
            <a:pPr>
              <a:buFontTx/>
              <a:buChar char="•"/>
            </a:pPr>
            <a:r>
              <a:rPr lang="es-ES_tradnl" dirty="0" smtClean="0">
                <a:latin typeface="+mj-lt"/>
              </a:rPr>
              <a:t> Reacción </a:t>
            </a:r>
            <a:r>
              <a:rPr lang="es-ES_tradnl" dirty="0" err="1" smtClean="0">
                <a:latin typeface="+mj-lt"/>
              </a:rPr>
              <a:t>inversa:precipitación</a:t>
            </a:r>
            <a:endParaRPr lang="es-ES" dirty="0" smtClean="0">
              <a:latin typeface="+mj-lt"/>
            </a:endParaRPr>
          </a:p>
          <a:p>
            <a:r>
              <a:rPr lang="es-ES_tradnl" dirty="0" smtClean="0">
                <a:latin typeface="+mj-lt"/>
              </a:rPr>
              <a:t>PbI</a:t>
            </a:r>
            <a:r>
              <a:rPr lang="es-ES_tradnl" baseline="-25000" dirty="0" smtClean="0">
                <a:latin typeface="+mj-lt"/>
              </a:rPr>
              <a:t>2</a:t>
            </a:r>
            <a:r>
              <a:rPr lang="es-ES_tradnl" dirty="0" smtClean="0">
                <a:latin typeface="+mj-lt"/>
              </a:rPr>
              <a:t> (s)          Pb</a:t>
            </a:r>
            <a:r>
              <a:rPr lang="es-ES_tradnl" baseline="30000" dirty="0" smtClean="0">
                <a:latin typeface="+mj-lt"/>
              </a:rPr>
              <a:t>2+</a:t>
            </a:r>
            <a:r>
              <a:rPr lang="es-ES_tradnl" dirty="0" smtClean="0">
                <a:latin typeface="+mj-lt"/>
              </a:rPr>
              <a:t> (</a:t>
            </a:r>
            <a:r>
              <a:rPr lang="es-ES_tradnl" dirty="0" err="1" smtClean="0">
                <a:latin typeface="+mj-lt"/>
              </a:rPr>
              <a:t>aq</a:t>
            </a:r>
            <a:r>
              <a:rPr lang="es-ES_tradnl" dirty="0" smtClean="0">
                <a:latin typeface="+mj-lt"/>
              </a:rPr>
              <a:t>) + 2 I</a:t>
            </a:r>
            <a:r>
              <a:rPr lang="es-ES_tradnl" baseline="30000" dirty="0" smtClean="0">
                <a:latin typeface="+mj-lt"/>
              </a:rPr>
              <a:t>-</a:t>
            </a:r>
            <a:r>
              <a:rPr lang="es-ES_tradnl" dirty="0" smtClean="0">
                <a:latin typeface="+mj-lt"/>
              </a:rPr>
              <a:t> (</a:t>
            </a:r>
            <a:r>
              <a:rPr lang="es-ES_tradnl" dirty="0" err="1" smtClean="0">
                <a:latin typeface="+mj-lt"/>
              </a:rPr>
              <a:t>aq</a:t>
            </a:r>
            <a:endParaRPr lang="gl-ES" dirty="0" smtClean="0">
              <a:latin typeface="+mj-lt"/>
            </a:endParaRPr>
          </a:p>
          <a:p>
            <a:r>
              <a:rPr lang="gl-ES" dirty="0" smtClean="0"/>
              <a:t>A pequena parte </a:t>
            </a:r>
            <a:r>
              <a:rPr lang="gl-ES" dirty="0" err="1" smtClean="0"/>
              <a:t>disolta</a:t>
            </a:r>
            <a:r>
              <a:rPr lang="gl-ES" dirty="0" smtClean="0"/>
              <a:t> estará totalmente ionizada.</a:t>
            </a:r>
            <a:endParaRPr lang="gl-ES" dirty="0" smtClean="0"/>
          </a:p>
          <a:p>
            <a:endParaRPr lang="gl-ES" dirty="0" smtClean="0"/>
          </a:p>
        </p:txBody>
      </p:sp>
      <p:pic>
        <p:nvPicPr>
          <p:cNvPr id="5" name="4 Marcador de contenido" descr="image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43575" y="2624931"/>
            <a:ext cx="1847850" cy="2476500"/>
          </a:xfrm>
        </p:spPr>
      </p:pic>
      <p:sp>
        <p:nvSpPr>
          <p:cNvPr id="11" name="10 Flecha izquierda y derecha"/>
          <p:cNvSpPr/>
          <p:nvPr/>
        </p:nvSpPr>
        <p:spPr>
          <a:xfrm>
            <a:off x="1643042" y="5214950"/>
            <a:ext cx="571504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b="1" dirty="0" smtClean="0">
                <a:solidFill>
                  <a:schemeClr val="accent2">
                    <a:lumMod val="75000"/>
                  </a:schemeClr>
                </a:solidFill>
              </a:rPr>
              <a:t>Importancia deste tipo de equilibrios:</a:t>
            </a:r>
            <a:br>
              <a:rPr lang="gl-ES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gl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4040188" cy="2928957"/>
          </a:xfrm>
        </p:spPr>
        <p:txBody>
          <a:bodyPr>
            <a:normAutofit/>
          </a:bodyPr>
          <a:lstStyle/>
          <a:p>
            <a:r>
              <a:rPr lang="gl-ES" dirty="0" smtClean="0"/>
              <a:t>Formación de pedras riles, vesícula.</a:t>
            </a:r>
          </a:p>
          <a:p>
            <a:r>
              <a:rPr lang="gl-ES" dirty="0" smtClean="0"/>
              <a:t>Depósitos de sales nas canles</a:t>
            </a:r>
          </a:p>
          <a:p>
            <a:r>
              <a:rPr lang="gl-ES" dirty="0" smtClean="0"/>
              <a:t>Formación de rochas sedimentarias.</a:t>
            </a:r>
          </a:p>
          <a:p>
            <a:endParaRPr lang="gl-ES" dirty="0"/>
          </a:p>
        </p:txBody>
      </p:sp>
      <p:pic>
        <p:nvPicPr>
          <p:cNvPr id="9" name="8 Marcador de contenido" descr="220px-TuberiaCalcio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4348" y="3857628"/>
            <a:ext cx="2794000" cy="2006600"/>
          </a:xfrm>
        </p:spPr>
      </p:pic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gl-ES" dirty="0" smtClean="0"/>
              <a:t>Análise químico.</a:t>
            </a:r>
          </a:p>
        </p:txBody>
      </p:sp>
      <p:pic>
        <p:nvPicPr>
          <p:cNvPr id="11" name="10 Marcador de contenido" descr="descarga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932362" y="2714620"/>
            <a:ext cx="3467100" cy="24288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Neno\Desktop\reacciones-de-precipitacion-2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86373"/>
            <a:ext cx="6824689" cy="51238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857224" y="357166"/>
            <a:ext cx="641393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40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Equilibrio de </a:t>
            </a:r>
            <a:r>
              <a:rPr lang="es-ES" sz="4000" b="1" dirty="0" err="1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solubilidade</a:t>
            </a:r>
            <a:endParaRPr lang="es-ES" sz="40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571472" y="1142984"/>
            <a:ext cx="8072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Defínese a </a:t>
            </a:r>
            <a:r>
              <a:rPr lang="gl-ES" dirty="0" smtClean="0">
                <a:solidFill>
                  <a:srgbClr val="FF3300"/>
                </a:solidFill>
                <a:latin typeface="Century Gothic" pitchFamily="34" charset="0"/>
              </a:rPr>
              <a:t>solubilidade (S)</a:t>
            </a:r>
            <a:r>
              <a:rPr lang="gl-ES" dirty="0" smtClean="0">
                <a:latin typeface="Century Gothic" pitchFamily="34" charset="0"/>
              </a:rPr>
              <a:t> como la máxima cantidade de </a:t>
            </a:r>
            <a:r>
              <a:rPr lang="gl-ES" dirty="0" err="1" smtClean="0">
                <a:latin typeface="Century Gothic" pitchFamily="34" charset="0"/>
              </a:rPr>
              <a:t>soluto</a:t>
            </a:r>
            <a:r>
              <a:rPr lang="gl-ES" dirty="0" smtClean="0">
                <a:latin typeface="Century Gothic" pitchFamily="34" charset="0"/>
              </a:rPr>
              <a:t> </a:t>
            </a:r>
            <a:r>
              <a:rPr lang="gl-ES" dirty="0" smtClean="0">
                <a:latin typeface="Century Gothic" pitchFamily="34" charset="0"/>
              </a:rPr>
              <a:t>que se pode disolver por </a:t>
            </a:r>
            <a:r>
              <a:rPr lang="gl-ES" dirty="0" smtClean="0">
                <a:latin typeface="Century Gothic" pitchFamily="34" charset="0"/>
              </a:rPr>
              <a:t>litro de disolución (mol/L</a:t>
            </a:r>
            <a:r>
              <a:rPr lang="gl-ES" dirty="0" smtClean="0">
                <a:latin typeface="Century Gothic" pitchFamily="34" charset="0"/>
              </a:rPr>
              <a:t>) a unha temperatura</a:t>
            </a:r>
            <a:endParaRPr lang="gl-ES" dirty="0">
              <a:latin typeface="Century Gothic" pitchFamily="34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57200" y="2179638"/>
            <a:ext cx="799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Todas las substancias en maior ou menor grado son solubles en auga.</a:t>
            </a:r>
            <a:endParaRPr lang="gl-ES" dirty="0">
              <a:latin typeface="Century Gothic" pitchFamily="34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500063" y="3071813"/>
            <a:ext cx="81168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dirty="0" smtClean="0">
                <a:latin typeface="Century Gothic" pitchFamily="34" charset="0"/>
              </a:rPr>
              <a:t>Incluso as substancias denominadas “ insolubles” experimentan o equilibrio de solubilidade</a:t>
            </a:r>
            <a:r>
              <a:rPr lang="es-ES" dirty="0" smtClean="0">
                <a:latin typeface="Century Gothic" pitchFamily="34" charset="0"/>
              </a:rPr>
              <a:t>:</a:t>
            </a:r>
            <a:endParaRPr lang="es-ES" dirty="0">
              <a:latin typeface="Century Gothic" pitchFamily="34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431925" y="4419600"/>
            <a:ext cx="96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latin typeface="Century Gothic" pitchFamily="34" charset="0"/>
              </a:rPr>
              <a:t>AB(s)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32325" y="47704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Century Gothic" pitchFamily="34" charset="0"/>
            </a:endParaRPr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2590800" y="4572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gl-ES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2667000" y="4724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gl-ES"/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3717925" y="4419600"/>
            <a:ext cx="13805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dirty="0" smtClean="0">
                <a:latin typeface="Century Gothic" pitchFamily="34" charset="0"/>
              </a:rPr>
              <a:t>AB(</a:t>
            </a:r>
            <a:r>
              <a:rPr lang="es-ES" dirty="0" err="1" smtClean="0">
                <a:latin typeface="Century Gothic" pitchFamily="34" charset="0"/>
              </a:rPr>
              <a:t>disolto</a:t>
            </a:r>
            <a:r>
              <a:rPr lang="es-ES" dirty="0">
                <a:latin typeface="Century Gothic" pitchFamily="34" charset="0"/>
              </a:rPr>
              <a:t>)</a:t>
            </a: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5715000" y="4648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gl-ES"/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6719888" y="4419600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latin typeface="Century Gothic" pitchFamily="34" charset="0"/>
              </a:rPr>
              <a:t>A</a:t>
            </a:r>
            <a:r>
              <a:rPr lang="es-ES" baseline="30000">
                <a:latin typeface="Century Gothic" pitchFamily="34" charset="0"/>
              </a:rPr>
              <a:t>+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7696200" y="4419600"/>
            <a:ext cx="46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latin typeface="Century Gothic" pitchFamily="34" charset="0"/>
              </a:rPr>
              <a:t>B</a:t>
            </a:r>
            <a:r>
              <a:rPr lang="es-ES" baseline="30000">
                <a:latin typeface="Century Gothic" pitchFamily="34" charset="0"/>
              </a:rPr>
              <a:t>-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7289800" y="4495800"/>
            <a:ext cx="33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latin typeface="Century Gothic" pitchFamily="34" charset="0"/>
              </a:rPr>
              <a:t>+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4022725" y="4770438"/>
            <a:ext cx="617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solidFill>
                  <a:srgbClr val="FF3300"/>
                </a:solidFill>
                <a:latin typeface="Century Gothic" pitchFamily="34" charset="0"/>
              </a:rPr>
              <a:t>(S)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6689725" y="4846638"/>
            <a:ext cx="617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solidFill>
                  <a:srgbClr val="FF3300"/>
                </a:solidFill>
                <a:latin typeface="Century Gothic" pitchFamily="34" charset="0"/>
              </a:rPr>
              <a:t>(S)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7612063" y="4800600"/>
            <a:ext cx="617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>
                <a:solidFill>
                  <a:srgbClr val="FF3300"/>
                </a:solidFill>
                <a:latin typeface="Century Gothic" pitchFamily="34" charset="0"/>
              </a:rPr>
              <a:t>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  <p:bldP spid="56323" grpId="0" autoUpdateAnimBg="0"/>
      <p:bldP spid="56324" grpId="0" autoUpdateAnimBg="0"/>
      <p:bldP spid="56325" grpId="0" autoUpdateAnimBg="0"/>
      <p:bldP spid="56326" grpId="0" autoUpdateAnimBg="0"/>
      <p:bldP spid="56328" grpId="0" animBg="1"/>
      <p:bldP spid="56329" grpId="0" animBg="1"/>
      <p:bldP spid="56330" grpId="0" autoUpdateAnimBg="0"/>
      <p:bldP spid="56331" grpId="0" animBg="1"/>
      <p:bldP spid="56333" grpId="0" autoUpdateAnimBg="0"/>
      <p:bldP spid="56334" grpId="0" autoUpdateAnimBg="0"/>
      <p:bldP spid="56335" grpId="0" autoUpdateAnimBg="0"/>
      <p:bldP spid="56336" grpId="0" autoUpdateAnimBg="0"/>
      <p:bldP spid="56337" grpId="0" autoUpdateAnimBg="0"/>
      <p:bldP spid="56338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1239</Words>
  <Application>Microsoft Office PowerPoint</Application>
  <PresentationFormat>Presentación en pantalla (4:3)</PresentationFormat>
  <Paragraphs>113</Paragraphs>
  <Slides>20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2" baseType="lpstr">
      <vt:lpstr>Tema de Office</vt:lpstr>
      <vt:lpstr>Ecuación</vt:lpstr>
      <vt:lpstr>   EQUILIBRIOS HETEROXÉNEOS    SÓLIDO-LÍQUIDO . </vt:lpstr>
      <vt:lpstr>Diapositiva 2</vt:lpstr>
      <vt:lpstr>Solubilidade</vt:lpstr>
      <vt:lpstr>Análise termoquímico</vt:lpstr>
      <vt:lpstr>Solubilidade sólidos iónicos</vt:lpstr>
      <vt:lpstr>Equilibrios heteroxéneos sólido-líquido</vt:lpstr>
      <vt:lpstr>Importancia deste tipo de equilibrios: </vt:lpstr>
      <vt:lpstr>Diapositiva 8</vt:lpstr>
      <vt:lpstr>Diapositiva 9</vt:lpstr>
      <vt:lpstr>Equilibrios de solubilidade</vt:lpstr>
      <vt:lpstr>Diapositiva 11</vt:lpstr>
      <vt:lpstr>3 Reaccións de precipitación</vt:lpstr>
      <vt:lpstr>Diapositiva 13</vt:lpstr>
      <vt:lpstr>Diapositiva 14</vt:lpstr>
      <vt:lpstr>Diapositiva 15</vt:lpstr>
      <vt:lpstr>Diapositiva 16</vt:lpstr>
      <vt:lpstr>Diapositiva 17</vt:lpstr>
      <vt:lpstr>4 Precipitación selectiva</vt:lpstr>
      <vt:lpstr>Problema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EQUILIBRIOS HETEROXÉNEOS    SÓLIDO-LÍQUIDO .</dc:title>
  <dc:creator>Neno Burns</dc:creator>
  <cp:lastModifiedBy>Neno Burns</cp:lastModifiedBy>
  <cp:revision>30</cp:revision>
  <dcterms:created xsi:type="dcterms:W3CDTF">2018-02-03T19:00:43Z</dcterms:created>
  <dcterms:modified xsi:type="dcterms:W3CDTF">2019-01-29T20:19:43Z</dcterms:modified>
</cp:coreProperties>
</file>