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3B8A-821E-48BF-AD25-EBA37B93D310}" type="datetimeFigureOut">
              <a:rPr lang="es-ES" smtClean="0"/>
              <a:pPr/>
              <a:t>01/12/2015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CB1A-42E0-4543-A757-D733C3595A3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3B8A-821E-48BF-AD25-EBA37B93D310}" type="datetimeFigureOut">
              <a:rPr lang="es-ES" smtClean="0"/>
              <a:pPr/>
              <a:t>01/12/2015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CB1A-42E0-4543-A757-D733C3595A3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3B8A-821E-48BF-AD25-EBA37B93D310}" type="datetimeFigureOut">
              <a:rPr lang="es-ES" smtClean="0"/>
              <a:pPr/>
              <a:t>01/12/2015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CB1A-42E0-4543-A757-D733C3595A3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3B8A-821E-48BF-AD25-EBA37B93D310}" type="datetimeFigureOut">
              <a:rPr lang="es-ES" smtClean="0"/>
              <a:pPr/>
              <a:t>01/12/2015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CB1A-42E0-4543-A757-D733C3595A3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3B8A-821E-48BF-AD25-EBA37B93D310}" type="datetimeFigureOut">
              <a:rPr lang="es-ES" smtClean="0"/>
              <a:pPr/>
              <a:t>01/12/2015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CB1A-42E0-4543-A757-D733C3595A3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3B8A-821E-48BF-AD25-EBA37B93D310}" type="datetimeFigureOut">
              <a:rPr lang="es-ES" smtClean="0"/>
              <a:pPr/>
              <a:t>01/12/2015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CB1A-42E0-4543-A757-D733C3595A3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3B8A-821E-48BF-AD25-EBA37B93D310}" type="datetimeFigureOut">
              <a:rPr lang="es-ES" smtClean="0"/>
              <a:pPr/>
              <a:t>01/12/2015</a:t>
            </a:fld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CB1A-42E0-4543-A757-D733C3595A3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3B8A-821E-48BF-AD25-EBA37B93D310}" type="datetimeFigureOut">
              <a:rPr lang="es-ES" smtClean="0"/>
              <a:pPr/>
              <a:t>01/12/2015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CB1A-42E0-4543-A757-D733C3595A3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3B8A-821E-48BF-AD25-EBA37B93D310}" type="datetimeFigureOut">
              <a:rPr lang="es-ES" smtClean="0"/>
              <a:pPr/>
              <a:t>01/12/2015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CB1A-42E0-4543-A757-D733C3595A3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3B8A-821E-48BF-AD25-EBA37B93D310}" type="datetimeFigureOut">
              <a:rPr lang="es-ES" smtClean="0"/>
              <a:pPr/>
              <a:t>01/12/2015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CB1A-42E0-4543-A757-D733C3595A3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3B8A-821E-48BF-AD25-EBA37B93D310}" type="datetimeFigureOut">
              <a:rPr lang="es-ES" smtClean="0"/>
              <a:pPr/>
              <a:t>01/12/2015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CB1A-42E0-4543-A757-D733C3595A3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A3B8A-821E-48BF-AD25-EBA37B93D310}" type="datetimeFigureOut">
              <a:rPr lang="es-ES" smtClean="0"/>
              <a:pPr/>
              <a:t>01/12/2015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7CB1A-42E0-4543-A757-D733C3595A3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1371600" y="2643182"/>
            <a:ext cx="7772400" cy="3125793"/>
          </a:xfrm>
        </p:spPr>
        <p:txBody>
          <a:bodyPr>
            <a:normAutofit/>
          </a:bodyPr>
          <a:lstStyle/>
          <a:p>
            <a:r>
              <a:rPr lang="gl-ES" sz="6000" dirty="0" smtClean="0">
                <a:solidFill>
                  <a:srgbClr val="FF0000"/>
                </a:solidFill>
              </a:rPr>
              <a:t>PROPIEDADES COLIGATIVAS DAS DISOLUCIÓNS</a:t>
            </a:r>
            <a:endParaRPr lang="gl-ES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TEMPERATURA DE EBULLICIÓN</a:t>
            </a:r>
            <a:endParaRPr lang="gl-ES" dirty="0"/>
          </a:p>
        </p:txBody>
      </p:sp>
      <p:pic>
        <p:nvPicPr>
          <p:cNvPr id="4" name="3 Marcador de contenido" descr="EBULL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1313753"/>
            <a:ext cx="6572296" cy="5330624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Temperatura de ebulición da auga</a:t>
            </a:r>
            <a:endParaRPr lang="gl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gl-ES" dirty="0" smtClean="0"/>
              <a:t>A auga ferve a 100ºC nun recipiente aberto se a presión externa(a presión atmosférica e de 1 </a:t>
            </a:r>
            <a:r>
              <a:rPr lang="gl-ES" dirty="0" err="1" smtClean="0"/>
              <a:t>atm</a:t>
            </a:r>
            <a:endParaRPr lang="gl-ES" dirty="0" smtClean="0"/>
          </a:p>
          <a:p>
            <a:r>
              <a:rPr lang="gl-ES" dirty="0" smtClean="0"/>
              <a:t>Na cima dunha montaña, ou nun recipiente a presión, cal será a Tª de ebulición?</a:t>
            </a:r>
            <a:endParaRPr lang="gl-ES" dirty="0"/>
          </a:p>
        </p:txBody>
      </p:sp>
      <p:pic>
        <p:nvPicPr>
          <p:cNvPr id="6" name="5 Marcador de contenido" descr="bpvsaltitude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14876" y="1546888"/>
            <a:ext cx="3548252" cy="4209101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DESCENSO CRIOSCÓPICO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gl-ES" dirty="0" smtClean="0"/>
              <a:t>Ao engadir un </a:t>
            </a:r>
            <a:r>
              <a:rPr lang="gl-ES" dirty="0" err="1" smtClean="0"/>
              <a:t>soluto</a:t>
            </a:r>
            <a:r>
              <a:rPr lang="gl-ES" dirty="0" smtClean="0"/>
              <a:t> non volátil a un disolvente prodúcese unha diminución na temperatura de solidificación</a:t>
            </a:r>
          </a:p>
          <a:p>
            <a:r>
              <a:rPr lang="es-ES" b="1" dirty="0" err="1"/>
              <a:t>Δt</a:t>
            </a:r>
            <a:r>
              <a:rPr lang="es-ES" b="1" baseline="-25000" dirty="0" err="1"/>
              <a:t>c</a:t>
            </a:r>
            <a:r>
              <a:rPr lang="es-ES" b="1" dirty="0"/>
              <a:t>=</a:t>
            </a:r>
            <a:r>
              <a:rPr lang="es-ES" b="1" dirty="0" err="1"/>
              <a:t>Kc.m</a:t>
            </a:r>
            <a:endParaRPr lang="es-ES" b="1" dirty="0"/>
          </a:p>
          <a:p>
            <a:r>
              <a:rPr lang="es-ES" dirty="0"/>
              <a:t>Kc-constante </a:t>
            </a:r>
            <a:r>
              <a:rPr lang="es-ES" dirty="0" err="1"/>
              <a:t>crioscópica</a:t>
            </a:r>
            <a:r>
              <a:rPr lang="es-ES" dirty="0"/>
              <a:t> característica do disolvente</a:t>
            </a:r>
          </a:p>
          <a:p>
            <a:r>
              <a:rPr lang="es-ES" dirty="0"/>
              <a:t>m- </a:t>
            </a:r>
            <a:r>
              <a:rPr lang="es-ES" dirty="0" err="1"/>
              <a:t>molalidad</a:t>
            </a:r>
            <a:r>
              <a:rPr lang="es-ES" dirty="0"/>
              <a:t> da disolución</a:t>
            </a:r>
          </a:p>
        </p:txBody>
      </p:sp>
      <p:pic>
        <p:nvPicPr>
          <p:cNvPr id="5" name="4 Marcador de contenido" descr="aplicaciones-de-la-crioscopa-presentacin-15-638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8" y="2000240"/>
            <a:ext cx="4043362" cy="4357718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AUMENTO EBULLOSCÓPICO</a:t>
            </a:r>
            <a:endParaRPr lang="gl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gl-ES" dirty="0" smtClean="0"/>
              <a:t>Ao engadir un </a:t>
            </a:r>
            <a:r>
              <a:rPr lang="gl-ES" dirty="0" err="1" smtClean="0"/>
              <a:t>soluto</a:t>
            </a:r>
            <a:r>
              <a:rPr lang="gl-ES" dirty="0" smtClean="0"/>
              <a:t> non volátil a un disolvente prodúcese un aumento na temperatura de ebulición</a:t>
            </a:r>
          </a:p>
          <a:p>
            <a:r>
              <a:rPr lang="es-ES" b="1" dirty="0" err="1" smtClean="0"/>
              <a:t>Δt</a:t>
            </a:r>
            <a:r>
              <a:rPr lang="es-ES" b="1" baseline="-25000" dirty="0" err="1" smtClean="0"/>
              <a:t>e</a:t>
            </a:r>
            <a:r>
              <a:rPr lang="es-ES" b="1" dirty="0" smtClean="0"/>
              <a:t>=</a:t>
            </a:r>
            <a:r>
              <a:rPr lang="es-ES" b="1" dirty="0" err="1" smtClean="0"/>
              <a:t>Ke.m</a:t>
            </a:r>
            <a:endParaRPr lang="es-ES" b="1" dirty="0" smtClean="0"/>
          </a:p>
          <a:p>
            <a:r>
              <a:rPr lang="es-ES" dirty="0" err="1" smtClean="0"/>
              <a:t>Ke</a:t>
            </a:r>
            <a:r>
              <a:rPr lang="es-ES" dirty="0" smtClean="0"/>
              <a:t>-constante </a:t>
            </a:r>
            <a:r>
              <a:rPr lang="es-ES" dirty="0" err="1" smtClean="0"/>
              <a:t>ebulloscópica</a:t>
            </a:r>
            <a:r>
              <a:rPr lang="es-ES" dirty="0" smtClean="0"/>
              <a:t> característica do disolvente</a:t>
            </a:r>
          </a:p>
          <a:p>
            <a:r>
              <a:rPr lang="es-ES" dirty="0" smtClean="0"/>
              <a:t>m- </a:t>
            </a:r>
            <a:r>
              <a:rPr lang="es-ES" dirty="0" err="1" smtClean="0"/>
              <a:t>molalidad</a:t>
            </a:r>
            <a:r>
              <a:rPr lang="es-ES" dirty="0" smtClean="0"/>
              <a:t> da disolución</a:t>
            </a:r>
          </a:p>
          <a:p>
            <a:endParaRPr lang="gl-ES" dirty="0"/>
          </a:p>
        </p:txBody>
      </p:sp>
      <p:pic>
        <p:nvPicPr>
          <p:cNvPr id="6" name="5 Marcador de contenido" descr="disoluciones-fisicoqumica-24-728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357686" y="1500174"/>
            <a:ext cx="4329114" cy="4500594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PRESIÓN OSMÓTICA</a:t>
            </a:r>
            <a:endParaRPr lang="gl-ES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Ósmosis</a:t>
            </a:r>
            <a:r>
              <a:rPr lang="gl-ES" dirty="0" smtClean="0"/>
              <a:t>.Paso de moléculas de disolvente a través dunha membrana porosa desde una disolución más </a:t>
            </a:r>
            <a:r>
              <a:rPr lang="gl-ES" b="1" dirty="0" smtClean="0"/>
              <a:t>diluída a outra máis concentrad</a:t>
            </a:r>
            <a:r>
              <a:rPr lang="gl-ES" dirty="0" smtClean="0"/>
              <a:t>a.</a:t>
            </a:r>
          </a:p>
          <a:p>
            <a:r>
              <a:rPr lang="gl-ES" dirty="0" smtClean="0"/>
              <a:t>Igualándose a concentración de </a:t>
            </a:r>
            <a:r>
              <a:rPr lang="gl-ES" dirty="0" err="1" smtClean="0"/>
              <a:t>soluto</a:t>
            </a:r>
            <a:r>
              <a:rPr lang="gl-ES" dirty="0" smtClean="0"/>
              <a:t> aos dous lados da membrana</a:t>
            </a:r>
            <a:r>
              <a:rPr lang="gl-ES" b="1" dirty="0" smtClean="0"/>
              <a:t>.</a:t>
            </a:r>
            <a:endParaRPr lang="gl-E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Marcador de contenido" descr="slide_32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94292"/>
            <a:ext cx="8643966" cy="5731871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PRESIÓN OSMÓTICA</a:t>
            </a:r>
            <a:endParaRPr lang="gl-ES" dirty="0"/>
          </a:p>
        </p:txBody>
      </p:sp>
      <p:pic>
        <p:nvPicPr>
          <p:cNvPr id="8" name="7 Marcador de contenido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6774" y="1975644"/>
            <a:ext cx="7500067" cy="4239438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biofisica-de-membranas-28-728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428596" y="913180"/>
            <a:ext cx="8715404" cy="5587634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/>
              <a:t>D</a:t>
            </a:r>
            <a:r>
              <a:rPr lang="gl-ES" dirty="0" smtClean="0"/>
              <a:t>efinición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gl-ES" sz="4800" dirty="0" smtClean="0">
                <a:solidFill>
                  <a:srgbClr val="FF0000"/>
                </a:solidFill>
              </a:rPr>
              <a:t>Son aquelas propiedades  das </a:t>
            </a:r>
            <a:r>
              <a:rPr lang="gl-ES" sz="4800" dirty="0" smtClean="0"/>
              <a:t>disolucións</a:t>
            </a:r>
            <a:r>
              <a:rPr lang="gl-ES" sz="4800" dirty="0" smtClean="0">
                <a:solidFill>
                  <a:srgbClr val="FF0000"/>
                </a:solidFill>
              </a:rPr>
              <a:t> que solo </a:t>
            </a:r>
            <a:r>
              <a:rPr lang="gl-ES" sz="4800" dirty="0" smtClean="0"/>
              <a:t>dependen</a:t>
            </a:r>
            <a:r>
              <a:rPr lang="gl-ES" sz="4800" dirty="0" smtClean="0">
                <a:solidFill>
                  <a:srgbClr val="FF0000"/>
                </a:solidFill>
              </a:rPr>
              <a:t> do </a:t>
            </a:r>
            <a:r>
              <a:rPr lang="gl-ES" sz="4800" dirty="0" smtClean="0"/>
              <a:t>número de partículas de </a:t>
            </a:r>
            <a:r>
              <a:rPr lang="gl-ES" sz="4800" dirty="0" err="1" smtClean="0"/>
              <a:t>soluto</a:t>
            </a:r>
            <a:r>
              <a:rPr lang="gl-ES" sz="4800" dirty="0" smtClean="0">
                <a:solidFill>
                  <a:srgbClr val="FF0000"/>
                </a:solidFill>
              </a:rPr>
              <a:t> presente na disolución e non da súa natureza química</a:t>
            </a:r>
            <a:endParaRPr lang="gl-E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CATRO PROPIEDADES COLIGATIVAS</a:t>
            </a:r>
            <a:endParaRPr lang="gl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FF"/>
              </a:buClr>
              <a:buFont typeface="Monotype Sorts" pitchFamily="2" charset="2"/>
              <a:buChar char="]"/>
            </a:pPr>
            <a:r>
              <a:rPr lang="es-ES_tradnl" dirty="0" smtClean="0">
                <a:solidFill>
                  <a:srgbClr val="CC0000"/>
                </a:solidFill>
              </a:rPr>
              <a:t>Diminución da presión de vapor   </a:t>
            </a:r>
            <a:r>
              <a:rPr lang="es-ES_tradnl" dirty="0" err="1" smtClean="0">
                <a:solidFill>
                  <a:srgbClr val="CC0000"/>
                </a:solidFill>
              </a:rPr>
              <a:t>ao</a:t>
            </a:r>
            <a:r>
              <a:rPr lang="es-ES_tradnl" dirty="0" smtClean="0">
                <a:solidFill>
                  <a:srgbClr val="CC0000"/>
                </a:solidFill>
              </a:rPr>
              <a:t> </a:t>
            </a:r>
            <a:r>
              <a:rPr lang="es-ES_tradnl" dirty="0" err="1" smtClean="0">
                <a:solidFill>
                  <a:srgbClr val="CC0000"/>
                </a:solidFill>
              </a:rPr>
              <a:t>engadir</a:t>
            </a:r>
            <a:r>
              <a:rPr lang="es-ES_tradnl" dirty="0" smtClean="0">
                <a:solidFill>
                  <a:srgbClr val="CC0000"/>
                </a:solidFill>
              </a:rPr>
              <a:t> un soluto non volátil.</a:t>
            </a:r>
          </a:p>
          <a:p>
            <a:pPr>
              <a:buClr>
                <a:srgbClr val="0000FF"/>
              </a:buClr>
              <a:buFont typeface="Monotype Sorts" pitchFamily="2" charset="2"/>
              <a:buChar char="]"/>
            </a:pPr>
            <a:r>
              <a:rPr lang="es-ES_tradnl" dirty="0" smtClean="0">
                <a:solidFill>
                  <a:srgbClr val="CC0000"/>
                </a:solidFill>
              </a:rPr>
              <a:t>Diminución do punto de </a:t>
            </a:r>
            <a:r>
              <a:rPr lang="es-ES_tradnl" dirty="0" err="1" smtClean="0">
                <a:solidFill>
                  <a:srgbClr val="CC0000"/>
                </a:solidFill>
              </a:rPr>
              <a:t>conxelación</a:t>
            </a:r>
            <a:r>
              <a:rPr lang="es-ES_tradnl" dirty="0" smtClean="0">
                <a:solidFill>
                  <a:srgbClr val="CC0000"/>
                </a:solidFill>
              </a:rPr>
              <a:t> </a:t>
            </a:r>
            <a:r>
              <a:rPr lang="es-ES_tradnl" dirty="0" err="1" smtClean="0">
                <a:solidFill>
                  <a:srgbClr val="CC0000"/>
                </a:solidFill>
              </a:rPr>
              <a:t>ao</a:t>
            </a:r>
            <a:r>
              <a:rPr lang="es-ES_tradnl" dirty="0" smtClean="0">
                <a:solidFill>
                  <a:srgbClr val="CC0000"/>
                </a:solidFill>
              </a:rPr>
              <a:t> </a:t>
            </a:r>
            <a:r>
              <a:rPr lang="es-ES_tradnl" dirty="0" err="1" smtClean="0">
                <a:solidFill>
                  <a:srgbClr val="CC0000"/>
                </a:solidFill>
              </a:rPr>
              <a:t>engadir</a:t>
            </a:r>
            <a:r>
              <a:rPr lang="es-ES_tradnl" dirty="0" smtClean="0">
                <a:solidFill>
                  <a:srgbClr val="CC0000"/>
                </a:solidFill>
              </a:rPr>
              <a:t> un soluto non volátil.</a:t>
            </a:r>
          </a:p>
          <a:p>
            <a:pPr>
              <a:buClr>
                <a:srgbClr val="0000FF"/>
              </a:buClr>
              <a:buFont typeface="Monotype Sorts" pitchFamily="2" charset="2"/>
              <a:buChar char="]"/>
            </a:pPr>
            <a:r>
              <a:rPr lang="es-ES_tradnl" dirty="0" smtClean="0">
                <a:solidFill>
                  <a:srgbClr val="CC0000"/>
                </a:solidFill>
              </a:rPr>
              <a:t>Aumento do punto de ebullición </a:t>
            </a:r>
            <a:r>
              <a:rPr lang="es-ES_tradnl" dirty="0" err="1" smtClean="0">
                <a:solidFill>
                  <a:srgbClr val="CC0000"/>
                </a:solidFill>
              </a:rPr>
              <a:t>ao</a:t>
            </a:r>
            <a:r>
              <a:rPr lang="es-ES_tradnl" dirty="0" smtClean="0">
                <a:solidFill>
                  <a:srgbClr val="CC0000"/>
                </a:solidFill>
              </a:rPr>
              <a:t> </a:t>
            </a:r>
            <a:r>
              <a:rPr lang="es-ES_tradnl" dirty="0" err="1" smtClean="0">
                <a:solidFill>
                  <a:srgbClr val="CC0000"/>
                </a:solidFill>
              </a:rPr>
              <a:t>engadir</a:t>
            </a:r>
            <a:r>
              <a:rPr lang="es-ES_tradnl" dirty="0" smtClean="0">
                <a:solidFill>
                  <a:srgbClr val="CC0000"/>
                </a:solidFill>
              </a:rPr>
              <a:t> un soluto non volátil.</a:t>
            </a:r>
          </a:p>
          <a:p>
            <a:pPr>
              <a:buClr>
                <a:srgbClr val="0000FF"/>
              </a:buClr>
              <a:buFont typeface="Monotype Sorts" pitchFamily="2" charset="2"/>
              <a:buChar char="]"/>
            </a:pPr>
            <a:r>
              <a:rPr lang="es-ES_tradnl" dirty="0" smtClean="0">
                <a:solidFill>
                  <a:srgbClr val="CC0000"/>
                </a:solidFill>
              </a:rPr>
              <a:t>Presión osmótica</a:t>
            </a:r>
            <a:endParaRPr lang="gl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PRESIÓN DE VAPOR</a:t>
            </a:r>
            <a:endParaRPr lang="gl-ES" dirty="0">
              <a:solidFill>
                <a:srgbClr val="FF0000"/>
              </a:solidFill>
            </a:endParaRPr>
          </a:p>
        </p:txBody>
      </p:sp>
      <p:pic>
        <p:nvPicPr>
          <p:cNvPr id="6" name="5 Marcador de contenido" descr="presin-de-vapor-3-638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1643050"/>
            <a:ext cx="4038600" cy="4500594"/>
          </a:xfrm>
        </p:spPr>
      </p:pic>
      <p:sp>
        <p:nvSpPr>
          <p:cNvPr id="10" name="9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gl-ES" sz="3600" dirty="0" smtClean="0"/>
              <a:t>Presión de vapor do disolvente a unha temperatura é a presión que exerce o vapor cando se alcanza o </a:t>
            </a:r>
            <a:r>
              <a:rPr lang="gl-ES" sz="3600" dirty="0" smtClean="0">
                <a:solidFill>
                  <a:srgbClr val="FF0000"/>
                </a:solidFill>
              </a:rPr>
              <a:t>equilibrio</a:t>
            </a:r>
            <a:r>
              <a:rPr lang="gl-ES" sz="3600" dirty="0" smtClean="0"/>
              <a:t> co líquido do cal procede a esa </a:t>
            </a:r>
            <a:r>
              <a:rPr lang="gl-ES" sz="3600" dirty="0" err="1" smtClean="0"/>
              <a:t>tª</a:t>
            </a:r>
            <a:r>
              <a:rPr lang="gl-ES" sz="3600" dirty="0" smtClean="0"/>
              <a:t>.</a:t>
            </a:r>
            <a:endParaRPr lang="gl-E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PRESIÓN DE VAPOR</a:t>
            </a:r>
            <a:endParaRPr lang="gl-ES" dirty="0">
              <a:solidFill>
                <a:srgbClr val="FF0000"/>
              </a:solidFill>
            </a:endParaRPr>
          </a:p>
        </p:txBody>
      </p:sp>
      <p:pic>
        <p:nvPicPr>
          <p:cNvPr id="7" name="6 Marcador de contenido" descr="H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1643050"/>
            <a:ext cx="8220075" cy="4753784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gl-ES" dirty="0" smtClean="0">
                <a:solidFill>
                  <a:srgbClr val="FF0000"/>
                </a:solidFill>
              </a:rPr>
              <a:t>DIMINUCIÓN DA PRESIÓN DE VAPOR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gl-ES" sz="3600" dirty="0" smtClean="0"/>
              <a:t>A adición dun </a:t>
            </a:r>
            <a:r>
              <a:rPr lang="gl-ES" sz="3600" dirty="0" err="1" smtClean="0"/>
              <a:t>soluto</a:t>
            </a:r>
            <a:r>
              <a:rPr lang="gl-ES" sz="3600" dirty="0" smtClean="0"/>
              <a:t> non volátil a un disolvente  produce unha diminución da presión de vapor do disolvente</a:t>
            </a:r>
          </a:p>
        </p:txBody>
      </p:sp>
      <p:pic>
        <p:nvPicPr>
          <p:cNvPr id="6" name="5 Marcador de contenido" descr="foto1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8" y="1428736"/>
            <a:ext cx="4043362" cy="4071966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LEI DE RAOULT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gl-ES" dirty="0" smtClean="0"/>
              <a:t>A diminución da presión de vapor da disolución é directamente proporcional a fracción molar do </a:t>
            </a:r>
            <a:r>
              <a:rPr lang="gl-ES" dirty="0" err="1" smtClean="0"/>
              <a:t>soluto</a:t>
            </a:r>
            <a:r>
              <a:rPr lang="gl-ES" dirty="0" smtClean="0"/>
              <a:t>.</a:t>
            </a:r>
          </a:p>
          <a:p>
            <a:endParaRPr lang="gl-ES" dirty="0"/>
          </a:p>
          <a:p>
            <a:r>
              <a:rPr lang="es-ES" dirty="0"/>
              <a:t>ΔP=P</a:t>
            </a:r>
            <a:r>
              <a:rPr lang="es-ES" baseline="30000" dirty="0"/>
              <a:t>0</a:t>
            </a:r>
            <a:r>
              <a:rPr lang="es-ES" dirty="0"/>
              <a:t>-P = P</a:t>
            </a:r>
            <a:r>
              <a:rPr lang="es-ES" baseline="30000" dirty="0"/>
              <a:t>0</a:t>
            </a:r>
            <a:r>
              <a:rPr lang="es-ES" dirty="0"/>
              <a:t> .</a:t>
            </a:r>
            <a:r>
              <a:rPr lang="es-ES" dirty="0" err="1"/>
              <a:t>χ</a:t>
            </a:r>
            <a:r>
              <a:rPr lang="es-ES" baseline="-25000" dirty="0" err="1"/>
              <a:t>s</a:t>
            </a:r>
            <a:endParaRPr lang="es-ES" dirty="0"/>
          </a:p>
          <a:p>
            <a:endParaRPr lang="gl-ES" dirty="0" smtClean="0"/>
          </a:p>
          <a:p>
            <a:r>
              <a:rPr lang="es-ES" dirty="0" smtClean="0"/>
              <a:t>P</a:t>
            </a:r>
            <a:r>
              <a:rPr lang="es-ES" baseline="30000" dirty="0" smtClean="0"/>
              <a:t>0</a:t>
            </a:r>
            <a:r>
              <a:rPr lang="es-ES" dirty="0" smtClean="0"/>
              <a:t> –Presión de vapor do disolvente puro</a:t>
            </a:r>
          </a:p>
          <a:p>
            <a:r>
              <a:rPr lang="es-ES" dirty="0" smtClean="0"/>
              <a:t>Para </a:t>
            </a:r>
            <a:r>
              <a:rPr lang="es-ES" dirty="0" err="1" smtClean="0"/>
              <a:t>disolucións</a:t>
            </a:r>
            <a:r>
              <a:rPr lang="es-ES" dirty="0" smtClean="0"/>
              <a:t>  </a:t>
            </a:r>
            <a:r>
              <a:rPr lang="es-ES" dirty="0" err="1" smtClean="0"/>
              <a:t>moi</a:t>
            </a:r>
            <a:r>
              <a:rPr lang="es-ES" dirty="0" smtClean="0"/>
              <a:t> diluidas e solutos non iónicos ( estado ideal)</a:t>
            </a:r>
            <a:endParaRPr lang="gl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Marcador de contenido" descr="slide_6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130300"/>
            <a:ext cx="8429652" cy="4995863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815290" cy="2584459"/>
          </a:xfrm>
        </p:spPr>
        <p:txBody>
          <a:bodyPr>
            <a:normAutofit fontScale="90000"/>
          </a:bodyPr>
          <a:lstStyle/>
          <a:p>
            <a:r>
              <a:rPr lang="gl-ES" dirty="0" smtClean="0"/>
              <a:t>Temperatura a cal </a:t>
            </a:r>
            <a:r>
              <a:rPr lang="gl-ES" b="1" dirty="0" smtClean="0"/>
              <a:t>a presión de vapor </a:t>
            </a:r>
            <a:r>
              <a:rPr lang="gl-ES" dirty="0" smtClean="0"/>
              <a:t>se </a:t>
            </a:r>
            <a:r>
              <a:rPr lang="gl-ES" b="1" dirty="0" smtClean="0"/>
              <a:t>iguala</a:t>
            </a:r>
            <a:r>
              <a:rPr lang="gl-ES" dirty="0" smtClean="0"/>
              <a:t> coa presión exterior (nun recipiente aberto, igualase </a:t>
            </a:r>
            <a:r>
              <a:rPr lang="gl-ES" b="1" dirty="0" smtClean="0"/>
              <a:t>coa presión atmosférica)</a:t>
            </a:r>
            <a:endParaRPr lang="gl-ES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gl-ES" sz="4000" dirty="0" smtClean="0">
                <a:solidFill>
                  <a:srgbClr val="FF0000"/>
                </a:solidFill>
              </a:rPr>
              <a:t>Temperatura de ebulición</a:t>
            </a:r>
            <a:endParaRPr lang="gl-E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332</Words>
  <Application>Microsoft Office PowerPoint</Application>
  <PresentationFormat>Presentación en pantalla (4:3)</PresentationFormat>
  <Paragraphs>40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PROPIEDADES COLIGATIVAS DAS DISOLUCIÓNS</vt:lpstr>
      <vt:lpstr>Definición</vt:lpstr>
      <vt:lpstr>CATRO PROPIEDADES COLIGATIVAS</vt:lpstr>
      <vt:lpstr>PRESIÓN DE VAPOR</vt:lpstr>
      <vt:lpstr>PRESIÓN DE VAPOR</vt:lpstr>
      <vt:lpstr>DIMINUCIÓN DA PRESIÓN DE VAPOR</vt:lpstr>
      <vt:lpstr>LEI DE RAOULT</vt:lpstr>
      <vt:lpstr>Diapositiva 8</vt:lpstr>
      <vt:lpstr>Temperatura a cal a presión de vapor se iguala coa presión exterior (nun recipiente aberto, igualase coa presión atmosférica)</vt:lpstr>
      <vt:lpstr>TEMPERATURA DE EBULLICIÓN</vt:lpstr>
      <vt:lpstr>Temperatura de ebulición da auga</vt:lpstr>
      <vt:lpstr>DESCENSO CRIOSCÓPICO</vt:lpstr>
      <vt:lpstr>AUMENTO EBULLOSCÓPICO</vt:lpstr>
      <vt:lpstr>PRESIÓN OSMÓTICA</vt:lpstr>
      <vt:lpstr>Diapositiva 15</vt:lpstr>
      <vt:lpstr>PRESIÓN OSMÓTICA</vt:lpstr>
      <vt:lpstr>Diapositiva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PROPIEDADES COLIGATIVAS DE LAS DISOLUCIONES</dc:title>
  <dc:creator>Neno Burns</dc:creator>
  <cp:lastModifiedBy>Neno Burns</cp:lastModifiedBy>
  <cp:revision>18</cp:revision>
  <dcterms:created xsi:type="dcterms:W3CDTF">2015-12-01T18:23:45Z</dcterms:created>
  <dcterms:modified xsi:type="dcterms:W3CDTF">2015-12-01T22:01:04Z</dcterms:modified>
</cp:coreProperties>
</file>