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76800"/>
            <a:ext cx="76200" cy="12192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62000" y="1429941"/>
            <a:ext cx="3819942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168" kern="0" dirty="0">
                <a:solidFill>
                  <a:srgbClr val="F59E0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CIBERSEGURIDAD ORGANIZACIONAL</a:t>
            </a:r>
            <a:endParaRPr lang="en-US" sz="1050" dirty="0"/>
          </a:p>
        </p:txBody>
      </p:sp>
      <p:sp>
        <p:nvSpPr>
          <p:cNvPr id="7" name="Text 1"/>
          <p:cNvSpPr/>
          <p:nvPr/>
        </p:nvSpPr>
        <p:spPr>
          <a:xfrm>
            <a:off x="762000" y="1849041"/>
            <a:ext cx="4572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A1A1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Unidad 2.</a:t>
            </a:r>
            <a:endParaRPr lang="en-US" sz="2250" dirty="0"/>
          </a:p>
        </p:txBody>
      </p:sp>
      <p:sp>
        <p:nvSpPr>
          <p:cNvPr id="8" name="Text 2"/>
          <p:cNvSpPr/>
          <p:nvPr/>
        </p:nvSpPr>
        <p:spPr>
          <a:xfrm>
            <a:off x="762000" y="2268141"/>
            <a:ext cx="45720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2.3 Seguridad</a:t>
            </a:r>
            <a:pPr indent="0" marL="0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F59E0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física</a:t>
            </a:r>
            <a:endParaRPr lang="en-US" sz="5400" dirty="0"/>
          </a:p>
        </p:txBody>
      </p:sp>
      <p:sp>
        <p:nvSpPr>
          <p:cNvPr id="9" name="Text 3"/>
          <p:cNvSpPr/>
          <p:nvPr/>
        </p:nvSpPr>
        <p:spPr>
          <a:xfrm>
            <a:off x="762000" y="4630341"/>
            <a:ext cx="4267200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A1A1A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Controles, herramientas y mecanismos de detección e identificación de incidentes de seguridad física.</a:t>
            </a:r>
            <a:endParaRPr lang="en-US" sz="1350" dirty="0"/>
          </a:p>
        </p:txBody>
      </p:sp>
      <p:sp>
        <p:nvSpPr>
          <p:cNvPr id="10" name="Text 4"/>
          <p:cNvSpPr/>
          <p:nvPr/>
        </p:nvSpPr>
        <p:spPr>
          <a:xfrm>
            <a:off x="762000" y="6248400"/>
            <a:ext cx="472987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spc="72" kern="0" dirty="0">
                <a:solidFill>
                  <a:srgbClr val="52525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PROTECCIÓN DE ACTIVOS E INFRAESTRUCTURAS CRÍTICAS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71500"/>
            <a:ext cx="10382250" cy="125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312194"/>
            <a:ext cx="5295900" cy="2033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2616994"/>
            <a:ext cx="323850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650581"/>
            <a:ext cx="5295900" cy="1143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960" y="4879181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718" y="5145881"/>
            <a:ext cx="9525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9390" y="4879181"/>
            <a:ext cx="257175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4987" y="5145881"/>
            <a:ext cx="9525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432" y="4879181"/>
            <a:ext cx="200025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2390775"/>
            <a:ext cx="5295900" cy="332422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9900" y="2238375"/>
            <a:ext cx="1143000" cy="1143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5181600"/>
            <a:ext cx="457200" cy="381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5819775"/>
            <a:ext cx="11049000" cy="4953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800100" y="571500"/>
            <a:ext cx="10153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120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RIESGOS FÍSICOS</a:t>
            </a:r>
            <a:endParaRPr lang="en-US" sz="1500" dirty="0"/>
          </a:p>
        </p:txBody>
      </p:sp>
      <p:sp>
        <p:nvSpPr>
          <p:cNvPr id="17" name="Text 1"/>
          <p:cNvSpPr/>
          <p:nvPr/>
        </p:nvSpPr>
        <p:spPr>
          <a:xfrm>
            <a:off x="800100" y="914400"/>
            <a:ext cx="101536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GESTIÓN DEFICIENTE DE ELIMINACIÓN DE RECURSOS</a:t>
            </a:r>
            <a:endParaRPr lang="en-US" sz="3600" dirty="0"/>
          </a:p>
        </p:txBody>
      </p:sp>
      <p:sp>
        <p:nvSpPr>
          <p:cNvPr id="18" name="Text 2"/>
          <p:cNvSpPr/>
          <p:nvPr/>
        </p:nvSpPr>
        <p:spPr>
          <a:xfrm>
            <a:off x="10953750" y="571500"/>
            <a:ext cx="8001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78716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4500" dirty="0"/>
          </a:p>
        </p:txBody>
      </p:sp>
      <p:sp>
        <p:nvSpPr>
          <p:cNvPr id="19" name="Text 3"/>
          <p:cNvSpPr/>
          <p:nvPr/>
        </p:nvSpPr>
        <p:spPr>
          <a:xfrm>
            <a:off x="1352550" y="2636044"/>
            <a:ext cx="28460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del Riesgo</a:t>
            </a:r>
            <a:endParaRPr lang="en-US" sz="1800" dirty="0"/>
          </a:p>
        </p:txBody>
      </p:sp>
      <p:sp>
        <p:nvSpPr>
          <p:cNvPr id="20" name="Text 4"/>
          <p:cNvSpPr/>
          <p:nvPr/>
        </p:nvSpPr>
        <p:spPr>
          <a:xfrm>
            <a:off x="876300" y="3112294"/>
            <a:ext cx="4686300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gestión inadecuada de la eliminación de equipos de TI puede suponer que </a:t>
            </a:r>
            <a:pPr indent="0" marL="0">
              <a:lnSpc>
                <a:spcPts val="2438"/>
              </a:lnSpc>
              <a:buNone/>
            </a:pPr>
            <a:r>
              <a:rPr lang="en-US" sz="1500" b="1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información confidencial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llegue a personas no autorizadas.</a:t>
            </a:r>
            <a:endParaRPr lang="en-US" sz="1500" dirty="0"/>
          </a:p>
        </p:txBody>
      </p:sp>
      <p:sp>
        <p:nvSpPr>
          <p:cNvPr id="21" name="Text 5"/>
          <p:cNvSpPr/>
          <p:nvPr/>
        </p:nvSpPr>
        <p:spPr>
          <a:xfrm>
            <a:off x="952500" y="5260181"/>
            <a:ext cx="107081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spc="36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EQUIPO OBSOLETO</a:t>
            </a:r>
            <a:endParaRPr lang="en-US" sz="900" dirty="0"/>
          </a:p>
        </p:txBody>
      </p:sp>
      <p:sp>
        <p:nvSpPr>
          <p:cNvPr id="22" name="Text 6"/>
          <p:cNvSpPr/>
          <p:nvPr/>
        </p:nvSpPr>
        <p:spPr>
          <a:xfrm>
            <a:off x="2423368" y="5260181"/>
            <a:ext cx="136921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spc="36" kern="0" dirty="0">
                <a:solidFill>
                  <a:srgbClr val="FB923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BORRADO INSUFICIENTE</a:t>
            </a:r>
            <a:endParaRPr lang="en-US" sz="900" dirty="0"/>
          </a:p>
        </p:txBody>
      </p:sp>
      <p:sp>
        <p:nvSpPr>
          <p:cNvPr id="23" name="Text 7"/>
          <p:cNvSpPr/>
          <p:nvPr/>
        </p:nvSpPr>
        <p:spPr>
          <a:xfrm>
            <a:off x="4192637" y="5260181"/>
            <a:ext cx="129376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spc="36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EXPOSICIÓN DE DATOS</a:t>
            </a:r>
            <a:endParaRPr lang="en-US" sz="900" dirty="0"/>
          </a:p>
        </p:txBody>
      </p:sp>
      <p:sp>
        <p:nvSpPr>
          <p:cNvPr id="24" name="Text 8"/>
          <p:cNvSpPr/>
          <p:nvPr/>
        </p:nvSpPr>
        <p:spPr>
          <a:xfrm>
            <a:off x="6705600" y="2771775"/>
            <a:ext cx="453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spc="108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 PRÁCTICO</a:t>
            </a:r>
            <a:endParaRPr lang="en-US" sz="1350" dirty="0"/>
          </a:p>
        </p:txBody>
      </p:sp>
      <p:sp>
        <p:nvSpPr>
          <p:cNvPr id="25" name="Text 9"/>
          <p:cNvSpPr/>
          <p:nvPr/>
        </p:nvSpPr>
        <p:spPr>
          <a:xfrm>
            <a:off x="6705600" y="3190875"/>
            <a:ext cx="4533900" cy="15716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"Una empresa decide </a:t>
            </a:r>
            <a:pPr indent="0" marL="0">
              <a:lnSpc>
                <a:spcPts val="2475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renovar los equipos</a:t>
            </a:r>
            <a:pPr indent="0" marL="0">
              <a:lnSpc>
                <a:spcPts val="247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informáticos y </a:t>
            </a:r>
            <a:pPr indent="0" marL="0">
              <a:lnSpc>
                <a:spcPts val="2475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donar los obsoletos</a:t>
            </a:r>
            <a:pPr indent="0" marL="0">
              <a:lnSpc>
                <a:spcPts val="247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sin asegurarse de que se elimina completamente toda la información contenida en ellos."</a:t>
            </a:r>
            <a:endParaRPr lang="en-US" sz="1800" dirty="0"/>
          </a:p>
        </p:txBody>
      </p:sp>
      <p:sp>
        <p:nvSpPr>
          <p:cNvPr id="26" name="Text 10"/>
          <p:cNvSpPr/>
          <p:nvPr/>
        </p:nvSpPr>
        <p:spPr>
          <a:xfrm>
            <a:off x="7315200" y="5067300"/>
            <a:ext cx="344846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i="1" spc="-27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Consecuencia: Fuga de datos masiva</a:t>
            </a:r>
            <a:endParaRPr lang="en-US" sz="1350" dirty="0"/>
          </a:p>
        </p:txBody>
      </p:sp>
      <p:sp>
        <p:nvSpPr>
          <p:cNvPr id="27" name="Text 11"/>
          <p:cNvSpPr/>
          <p:nvPr/>
        </p:nvSpPr>
        <p:spPr>
          <a:xfrm>
            <a:off x="571500" y="6124575"/>
            <a:ext cx="29078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spc="84" kern="0" dirty="0">
                <a:solidFill>
                  <a:srgbClr val="78716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Y CIBERSEGURIDAD</a:t>
            </a:r>
            <a:endParaRPr lang="en-US" sz="1050" dirty="0"/>
          </a:p>
        </p:txBody>
      </p:sp>
      <p:sp>
        <p:nvSpPr>
          <p:cNvPr id="28" name="Text 12"/>
          <p:cNvSpPr/>
          <p:nvPr/>
        </p:nvSpPr>
        <p:spPr>
          <a:xfrm>
            <a:off x="7549455" y="6124575"/>
            <a:ext cx="488525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EA580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CONFIDENCIALIDAD • INTEGRIDAD • DISPONIBILIDAD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95" y="471488"/>
            <a:ext cx="914400" cy="95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90700"/>
            <a:ext cx="11277600" cy="1200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181350"/>
            <a:ext cx="3606850" cy="137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013" y="3429000"/>
            <a:ext cx="219075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650" y="3181350"/>
            <a:ext cx="3606850" cy="137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25" y="3429000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099" y="3181350"/>
            <a:ext cx="3606850" cy="1371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8575" y="3429000"/>
            <a:ext cx="285750" cy="34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743450"/>
            <a:ext cx="11277600" cy="990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895850"/>
            <a:ext cx="647700" cy="685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5048250"/>
            <a:ext cx="3429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15600" y="6362700"/>
            <a:ext cx="1219200" cy="381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81000" y="381000"/>
            <a:ext cx="166199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RIESGO FÍSICO 06</a:t>
            </a:r>
            <a:endParaRPr lang="en-US" sz="1050" dirty="0"/>
          </a:p>
        </p:txBody>
      </p:sp>
      <p:sp>
        <p:nvSpPr>
          <p:cNvPr id="17" name="Text 1"/>
          <p:cNvSpPr/>
          <p:nvPr/>
        </p:nvSpPr>
        <p:spPr>
          <a:xfrm>
            <a:off x="381000" y="685800"/>
            <a:ext cx="114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spc="-72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ESCASO MANTENIMIENTO DE LOS</a:t>
            </a:r>
            <a:pPr indent="0" marL="0">
              <a:lnSpc>
                <a:spcPts val="3000"/>
              </a:lnSpc>
              <a:buNone/>
            </a:pPr>
            <a:r>
              <a:rPr lang="en-US" sz="2700" b="1" spc="-72" kern="0" dirty="0">
                <a:solidFill>
                  <a:srgbClr val="78716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EQUIPOS INFORMÁTICOS</a:t>
            </a:r>
            <a:endParaRPr lang="en-US" sz="3600" dirty="0"/>
          </a:p>
        </p:txBody>
      </p:sp>
      <p:sp>
        <p:nvSpPr>
          <p:cNvPr id="18" name="Text 2"/>
          <p:cNvSpPr/>
          <p:nvPr/>
        </p:nvSpPr>
        <p:spPr>
          <a:xfrm>
            <a:off x="685800" y="2019300"/>
            <a:ext cx="10820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Algunos elementos de los equipos informáticos </a:t>
            </a:r>
            <a:pPr indent="0" marL="0">
              <a:lnSpc>
                <a:spcPts val="2925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deterioran con el tiempo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Es imperativo realizar mantenimiento periódico para evitar mal funcionamiento.</a:t>
            </a:r>
            <a:endParaRPr lang="en-US" sz="1800" dirty="0"/>
          </a:p>
        </p:txBody>
      </p:sp>
      <p:sp>
        <p:nvSpPr>
          <p:cNvPr id="19" name="Text 3"/>
          <p:cNvSpPr/>
          <p:nvPr/>
        </p:nvSpPr>
        <p:spPr>
          <a:xfrm>
            <a:off x="1251853" y="3848100"/>
            <a:ext cx="20173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spc="5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PASO DEL TIEMPO</a:t>
            </a:r>
            <a:endParaRPr lang="en-US" sz="1350" dirty="0"/>
          </a:p>
        </p:txBody>
      </p:sp>
      <p:sp>
        <p:nvSpPr>
          <p:cNvPr id="20" name="Text 4"/>
          <p:cNvSpPr/>
          <p:nvPr/>
        </p:nvSpPr>
        <p:spPr>
          <a:xfrm>
            <a:off x="1251853" y="4114800"/>
            <a:ext cx="201739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Desgaste de componentes</a:t>
            </a:r>
            <a:endParaRPr lang="en-US" sz="1050" dirty="0"/>
          </a:p>
        </p:txBody>
      </p:sp>
      <p:sp>
        <p:nvSpPr>
          <p:cNvPr id="21" name="Text 5"/>
          <p:cNvSpPr/>
          <p:nvPr/>
        </p:nvSpPr>
        <p:spPr>
          <a:xfrm>
            <a:off x="4922639" y="3848100"/>
            <a:ext cx="23467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spc="5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ACCIÓN PREVENTIVA</a:t>
            </a:r>
            <a:endParaRPr lang="en-US" sz="1350" dirty="0"/>
          </a:p>
        </p:txBody>
      </p:sp>
      <p:sp>
        <p:nvSpPr>
          <p:cNvPr id="22" name="Text 6"/>
          <p:cNvSpPr/>
          <p:nvPr/>
        </p:nvSpPr>
        <p:spPr>
          <a:xfrm>
            <a:off x="4922639" y="4114800"/>
            <a:ext cx="234672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Mantenimiento o sustitución</a:t>
            </a:r>
            <a:endParaRPr lang="en-US" sz="1050" dirty="0"/>
          </a:p>
        </p:txBody>
      </p:sp>
      <p:sp>
        <p:nvSpPr>
          <p:cNvPr id="23" name="Text 7"/>
          <p:cNvSpPr/>
          <p:nvPr/>
        </p:nvSpPr>
        <p:spPr>
          <a:xfrm>
            <a:off x="9143315" y="3848100"/>
            <a:ext cx="15762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spc="5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CONTINUIDAD</a:t>
            </a:r>
            <a:endParaRPr lang="en-US" sz="1350" dirty="0"/>
          </a:p>
        </p:txBody>
      </p:sp>
      <p:sp>
        <p:nvSpPr>
          <p:cNvPr id="24" name="Text 8"/>
          <p:cNvSpPr/>
          <p:nvPr/>
        </p:nvSpPr>
        <p:spPr>
          <a:xfrm>
            <a:off x="9143315" y="4114800"/>
            <a:ext cx="157626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Evita interrupciones</a:t>
            </a:r>
            <a:endParaRPr lang="en-US" sz="1050" dirty="0"/>
          </a:p>
        </p:txBody>
      </p:sp>
      <p:sp>
        <p:nvSpPr>
          <p:cNvPr id="25" name="Text 9"/>
          <p:cNvSpPr/>
          <p:nvPr/>
        </p:nvSpPr>
        <p:spPr>
          <a:xfrm>
            <a:off x="1485900" y="4991100"/>
            <a:ext cx="7753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 CRÍTICO</a:t>
            </a:r>
            <a:endParaRPr lang="en-US" sz="1050" dirty="0"/>
          </a:p>
        </p:txBody>
      </p:sp>
      <p:sp>
        <p:nvSpPr>
          <p:cNvPr id="26" name="Text 10"/>
          <p:cNvSpPr/>
          <p:nvPr/>
        </p:nvSpPr>
        <p:spPr>
          <a:xfrm>
            <a:off x="1485900" y="5219700"/>
            <a:ext cx="93040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</a:t>
            </a:r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dispositivos de almacenamiento</a:t>
            </a:r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requieren control periódico para su sustitución.</a:t>
            </a:r>
            <a:endParaRPr lang="en-US" sz="1500" dirty="0"/>
          </a:p>
        </p:txBody>
      </p:sp>
      <p:sp>
        <p:nvSpPr>
          <p:cNvPr id="27" name="Text 11"/>
          <p:cNvSpPr/>
          <p:nvPr/>
        </p:nvSpPr>
        <p:spPr>
          <a:xfrm>
            <a:off x="457200" y="6248400"/>
            <a:ext cx="378636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57534E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SEGURIDAD FÍSICA // CONTROL DE ACTIVOS // 2024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811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704850" cy="22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85975"/>
            <a:ext cx="11582400" cy="163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551" y="2314575"/>
            <a:ext cx="609600" cy="60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476" y="2466975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50" y="2771775"/>
            <a:ext cx="171450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051" y="2314575"/>
            <a:ext cx="609600" cy="609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551" y="2466975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2951" y="2771775"/>
            <a:ext cx="171450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6552" y="2314575"/>
            <a:ext cx="609600" cy="609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1339" y="2466975"/>
            <a:ext cx="200025" cy="304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3952875"/>
            <a:ext cx="6661100" cy="11144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4500" y="3952875"/>
            <a:ext cx="4692700" cy="160496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5000" y="4181475"/>
            <a:ext cx="133350" cy="266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5000" y="5062538"/>
            <a:ext cx="4311700" cy="3048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381000"/>
            <a:ext cx="8458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UNIDAD 2</a:t>
            </a:r>
            <a:endParaRPr lang="en-US" sz="900" dirty="0"/>
          </a:p>
        </p:txBody>
      </p:sp>
      <p:sp>
        <p:nvSpPr>
          <p:cNvPr id="20" name="Text 1"/>
          <p:cNvSpPr/>
          <p:nvPr/>
        </p:nvSpPr>
        <p:spPr>
          <a:xfrm>
            <a:off x="1238250" y="400050"/>
            <a:ext cx="173057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spc="84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</a:t>
            </a:r>
            <a:endParaRPr lang="en-US" sz="1050" dirty="0"/>
          </a:p>
        </p:txBody>
      </p:sp>
      <p:sp>
        <p:nvSpPr>
          <p:cNvPr id="21" name="Text 2"/>
          <p:cNvSpPr/>
          <p:nvPr/>
        </p:nvSpPr>
        <p:spPr>
          <a:xfrm>
            <a:off x="381000" y="685800"/>
            <a:ext cx="1143000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813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2.3. Controles, herramientas y mecanismos de detección e identificación de incidentes de seguridad física</a:t>
            </a:r>
            <a:endParaRPr lang="en-US" sz="2250" dirty="0"/>
          </a:p>
        </p:txBody>
      </p:sp>
      <p:sp>
        <p:nvSpPr>
          <p:cNvPr id="22" name="Text 3"/>
          <p:cNvSpPr/>
          <p:nvPr/>
        </p:nvSpPr>
        <p:spPr>
          <a:xfrm>
            <a:off x="1461671" y="3038475"/>
            <a:ext cx="173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Digital</a:t>
            </a:r>
            <a:endParaRPr lang="en-US" sz="1350" dirty="0"/>
          </a:p>
        </p:txBody>
      </p:sp>
      <p:sp>
        <p:nvSpPr>
          <p:cNvPr id="23" name="Text 4"/>
          <p:cNvSpPr/>
          <p:nvPr/>
        </p:nvSpPr>
        <p:spPr>
          <a:xfrm>
            <a:off x="1461671" y="3305175"/>
            <a:ext cx="17373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Activos lógicos y redes</a:t>
            </a:r>
            <a:endParaRPr lang="en-US" sz="1050" dirty="0"/>
          </a:p>
        </p:txBody>
      </p:sp>
      <p:sp>
        <p:nvSpPr>
          <p:cNvPr id="24" name="Text 5"/>
          <p:cNvSpPr/>
          <p:nvPr/>
        </p:nvSpPr>
        <p:spPr>
          <a:xfrm>
            <a:off x="5267176" y="3038475"/>
            <a:ext cx="1657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</a:t>
            </a:r>
            <a:endParaRPr lang="en-US" sz="1350" dirty="0"/>
          </a:p>
        </p:txBody>
      </p:sp>
      <p:sp>
        <p:nvSpPr>
          <p:cNvPr id="25" name="Text 6"/>
          <p:cNvSpPr/>
          <p:nvPr/>
        </p:nvSpPr>
        <p:spPr>
          <a:xfrm>
            <a:off x="5267176" y="3305175"/>
            <a:ext cx="1657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Entorno y hardware</a:t>
            </a:r>
            <a:endParaRPr lang="en-US" sz="1050" dirty="0"/>
          </a:p>
        </p:txBody>
      </p:sp>
      <p:sp>
        <p:nvSpPr>
          <p:cNvPr id="26" name="Text 7"/>
          <p:cNvSpPr/>
          <p:nvPr/>
        </p:nvSpPr>
        <p:spPr>
          <a:xfrm>
            <a:off x="8946952" y="3038475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Integridad Total</a:t>
            </a:r>
            <a:endParaRPr lang="en-US" sz="1350" dirty="0"/>
          </a:p>
        </p:txBody>
      </p:sp>
      <p:sp>
        <p:nvSpPr>
          <p:cNvPr id="27" name="Text 8"/>
          <p:cNvSpPr/>
          <p:nvPr/>
        </p:nvSpPr>
        <p:spPr>
          <a:xfrm>
            <a:off x="8946952" y="3305175"/>
            <a:ext cx="1828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Sistemas de información</a:t>
            </a:r>
            <a:endParaRPr lang="en-US" sz="1050" dirty="0"/>
          </a:p>
        </p:txBody>
      </p:sp>
      <p:sp>
        <p:nvSpPr>
          <p:cNvPr id="28" name="Text 9"/>
          <p:cNvSpPr/>
          <p:nvPr/>
        </p:nvSpPr>
        <p:spPr>
          <a:xfrm>
            <a:off x="495300" y="3952875"/>
            <a:ext cx="66611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i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"Cuando se hace referencia a la ciberseguridad, a menudo solo se alude a los activos digitales; en este apartado se verá que las </a:t>
            </a:r>
            <a:pPr indent="0" marL="0">
              <a:lnSpc>
                <a:spcPts val="2194"/>
              </a:lnSpc>
              <a:buNone/>
            </a:pPr>
            <a:r>
              <a:rPr lang="en-US" sz="1350" b="1" i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medidas de seguridad física son igualmente cruciales</a:t>
            </a:r>
            <a:pPr indent="0" marL="0">
              <a:lnSpc>
                <a:spcPts val="2194"/>
              </a:lnSpc>
              <a:buNone/>
            </a:pPr>
            <a:r>
              <a:rPr lang="en-US" sz="1350" i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para garantizar la seguridad y la integridad de los sistemas de información."</a:t>
            </a:r>
            <a:endParaRPr lang="en-US" sz="1350" dirty="0"/>
          </a:p>
        </p:txBody>
      </p:sp>
      <p:sp>
        <p:nvSpPr>
          <p:cNvPr id="29" name="Text 10"/>
          <p:cNvSpPr/>
          <p:nvPr/>
        </p:nvSpPr>
        <p:spPr>
          <a:xfrm>
            <a:off x="7632650" y="4143375"/>
            <a:ext cx="4064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Punto de reflexión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7632650" y="4410075"/>
            <a:ext cx="4064050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313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poco servirá evitar que un atacante acceda a nuestro servidor a través de la red si puede entrar en el </a:t>
            </a:r>
            <a:pPr indent="0" marL="0">
              <a:lnSpc>
                <a:spcPts val="1313"/>
              </a:lnSpc>
              <a:buNone/>
            </a:pPr>
            <a:r>
              <a:rPr lang="en-US" sz="105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CPD</a:t>
            </a:r>
            <a:pPr indent="0" marL="0">
              <a:lnSpc>
                <a:spcPts val="1313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conectar una </a:t>
            </a:r>
            <a:pPr indent="0" marL="0">
              <a:lnSpc>
                <a:spcPts val="1313"/>
              </a:lnSpc>
              <a:buNone/>
            </a:pPr>
            <a:r>
              <a:rPr lang="en-US" sz="1050" b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memoria USB</a:t>
            </a:r>
            <a:pPr indent="0" marL="0">
              <a:lnSpc>
                <a:spcPts val="1313"/>
              </a:lnSpc>
              <a:buNone/>
            </a:pPr>
            <a:r>
              <a:rPr lang="en-US" sz="105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0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715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14500"/>
            <a:ext cx="11582400" cy="9239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867025"/>
            <a:ext cx="238125" cy="19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209925"/>
            <a:ext cx="27813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" y="336232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300" y="3209925"/>
            <a:ext cx="27813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3362325"/>
            <a:ext cx="11430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743325"/>
            <a:ext cx="27813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3895725"/>
            <a:ext cx="114300" cy="152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2300" y="3743325"/>
            <a:ext cx="2781300" cy="457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6600" y="3895725"/>
            <a:ext cx="114300" cy="152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2867025"/>
            <a:ext cx="190500" cy="190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3209925"/>
            <a:ext cx="5638800" cy="571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3857625"/>
            <a:ext cx="5638800" cy="571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397192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800" y="5943600"/>
            <a:ext cx="11582400" cy="6096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200" y="6153150"/>
            <a:ext cx="171450" cy="1714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25200" y="6096000"/>
            <a:ext cx="228600" cy="3048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6200" y="6096000"/>
            <a:ext cx="228600" cy="3048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81000" y="381000"/>
            <a:ext cx="790396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INTEGRACIÓN DE SEGURIDAD</a:t>
            </a:r>
            <a:endParaRPr lang="en-US" sz="1050" dirty="0"/>
          </a:p>
        </p:txBody>
      </p:sp>
      <p:sp>
        <p:nvSpPr>
          <p:cNvPr id="24" name="Text 1"/>
          <p:cNvSpPr/>
          <p:nvPr/>
        </p:nvSpPr>
        <p:spPr>
          <a:xfrm>
            <a:off x="381000" y="647700"/>
            <a:ext cx="948475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spc="-5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Relación entre seguridad física y ciberseguridad</a:t>
            </a:r>
            <a:endParaRPr lang="en-US" sz="2700" dirty="0"/>
          </a:p>
        </p:txBody>
      </p:sp>
      <p:sp>
        <p:nvSpPr>
          <p:cNvPr id="25" name="Text 2"/>
          <p:cNvSpPr/>
          <p:nvPr/>
        </p:nvSpPr>
        <p:spPr>
          <a:xfrm>
            <a:off x="457200" y="1866900"/>
            <a:ext cx="112776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violaciones de </a:t>
            </a:r>
            <a:pPr indent="0" marL="0">
              <a:lnSpc>
                <a:spcPts val="2438"/>
              </a:lnSpc>
              <a:buNone/>
            </a:pPr>
            <a:r>
              <a:rPr lang="en-US" sz="15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pueden provocar incidentes de </a:t>
            </a:r>
            <a:pPr indent="0" marL="0">
              <a:lnSpc>
                <a:spcPts val="2438"/>
              </a:lnSpc>
              <a:buNone/>
            </a:pPr>
            <a:r>
              <a:rPr lang="en-US" sz="15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ciberseguridad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como el acceso no autorizado a los sistemas.</a:t>
            </a:r>
            <a:endParaRPr lang="en-US" sz="1500" dirty="0"/>
          </a:p>
        </p:txBody>
      </p:sp>
      <p:sp>
        <p:nvSpPr>
          <p:cNvPr id="26" name="Text 3"/>
          <p:cNvSpPr/>
          <p:nvPr/>
        </p:nvSpPr>
        <p:spPr>
          <a:xfrm>
            <a:off x="619125" y="2828925"/>
            <a:ext cx="67665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¿Qué protege la Seguridad Física?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647700" y="3324225"/>
            <a:ext cx="8458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3467100" y="3324225"/>
            <a:ext cx="1337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Infraestructuras</a:t>
            </a:r>
            <a:endParaRPr lang="en-US" sz="1200" dirty="0"/>
          </a:p>
        </p:txBody>
      </p:sp>
      <p:sp>
        <p:nvSpPr>
          <p:cNvPr id="29" name="Text 6"/>
          <p:cNvSpPr/>
          <p:nvPr/>
        </p:nvSpPr>
        <p:spPr>
          <a:xfrm>
            <a:off x="609600" y="3857625"/>
            <a:ext cx="1085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Documentos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3467100" y="3857625"/>
            <a:ext cx="994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Suministros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6515100" y="2828925"/>
            <a:ext cx="563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 de Incidentes</a:t>
            </a:r>
            <a:endParaRPr lang="en-US" sz="1500" dirty="0"/>
          </a:p>
        </p:txBody>
      </p:sp>
      <p:sp>
        <p:nvSpPr>
          <p:cNvPr id="32" name="Text 9"/>
          <p:cNvSpPr/>
          <p:nvPr/>
        </p:nvSpPr>
        <p:spPr>
          <a:xfrm>
            <a:off x="6400800" y="3286125"/>
            <a:ext cx="21259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7F1D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Pérdidas económicas</a:t>
            </a:r>
            <a:endParaRPr lang="en-US" sz="1200" dirty="0"/>
          </a:p>
        </p:txBody>
      </p:sp>
      <p:sp>
        <p:nvSpPr>
          <p:cNvPr id="33" name="Text 10"/>
          <p:cNvSpPr/>
          <p:nvPr/>
        </p:nvSpPr>
        <p:spPr>
          <a:xfrm>
            <a:off x="6400800" y="3514725"/>
            <a:ext cx="21259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91B1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Costes directos e indirectos.</a:t>
            </a:r>
            <a:endParaRPr lang="en-US" sz="1050" dirty="0"/>
          </a:p>
        </p:txBody>
      </p:sp>
      <p:sp>
        <p:nvSpPr>
          <p:cNvPr id="34" name="Text 11"/>
          <p:cNvSpPr/>
          <p:nvPr/>
        </p:nvSpPr>
        <p:spPr>
          <a:xfrm>
            <a:off x="6553200" y="3933825"/>
            <a:ext cx="2480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7F1D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Interrupciones de servicios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6553200" y="4162425"/>
            <a:ext cx="248031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91B1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Caída de sistemas críticos.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704850" y="6115050"/>
            <a:ext cx="77495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Algunas amenazas requieren </a:t>
            </a:r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acceso físico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para perpetrar ataques lógicos.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38325"/>
            <a:ext cx="3308300" cy="22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076" y="2143125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300" y="2752725"/>
            <a:ext cx="219075" cy="38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775" y="1838325"/>
            <a:ext cx="3308300" cy="2209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676" y="2143125"/>
            <a:ext cx="51435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2476" y="2752725"/>
            <a:ext cx="219075" cy="38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3951" y="1838325"/>
            <a:ext cx="3308300" cy="2209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2277" y="2143125"/>
            <a:ext cx="5715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4505325"/>
            <a:ext cx="10972800" cy="13525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09600" y="457200"/>
            <a:ext cx="1097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ESTUDIO DE CASO</a:t>
            </a:r>
            <a:endParaRPr lang="en-US" sz="1050" dirty="0"/>
          </a:p>
        </p:txBody>
      </p:sp>
      <p:sp>
        <p:nvSpPr>
          <p:cNvPr id="15" name="Text 1"/>
          <p:cNvSpPr/>
          <p:nvPr/>
        </p:nvSpPr>
        <p:spPr>
          <a:xfrm>
            <a:off x="609600" y="723900"/>
            <a:ext cx="10972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9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CASO STUXNET</a:t>
            </a:r>
            <a:endParaRPr lang="en-US" sz="4500" dirty="0"/>
          </a:p>
        </p:txBody>
      </p:sp>
      <p:sp>
        <p:nvSpPr>
          <p:cNvPr id="16" name="Text 2"/>
          <p:cNvSpPr/>
          <p:nvPr/>
        </p:nvSpPr>
        <p:spPr>
          <a:xfrm>
            <a:off x="1194971" y="2828925"/>
            <a:ext cx="21374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AMENAZA DIGITAL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914400" y="3248025"/>
            <a:ext cx="2698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Ciberataque dirigido contra las centrifugadoras nucleares iraníes.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5352901" y="2828925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DAÑO FÍSICO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4746575" y="3248025"/>
            <a:ext cx="2698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Demostró que las amenazas digitales pueden causar daño físico tangible.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8996482" y="2828925"/>
            <a:ext cx="18630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C191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CONVERGENCIA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8578751" y="3248025"/>
            <a:ext cx="2698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ataque lógico puede tener consecuencias en el mundo real.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914400" y="4810125"/>
            <a:ext cx="103632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Este caso evidenció que la </a:t>
            </a:r>
            <a:pPr indent="0" marL="0">
              <a:lnSpc>
                <a:spcPts val="2925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infraestructuras críticas está </a:t>
            </a:r>
            <a:pPr indent="0" marL="0">
              <a:lnSpc>
                <a:spcPts val="2925"/>
              </a:lnSpc>
              <a:buNone/>
            </a:pPr>
            <a:r>
              <a:rPr lang="en-US" sz="1800" u="sng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íntimamente ligada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la ciberseguridad.</a:t>
            </a:r>
            <a:endParaRPr lang="en-US" sz="1800" dirty="0"/>
          </a:p>
        </p:txBody>
      </p:sp>
      <p:sp>
        <p:nvSpPr>
          <p:cNvPr id="23" name="Text 9"/>
          <p:cNvSpPr/>
          <p:nvPr/>
        </p:nvSpPr>
        <p:spPr>
          <a:xfrm>
            <a:off x="609600" y="6400800"/>
            <a:ext cx="240065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spc="72" kern="0" dirty="0">
                <a:solidFill>
                  <a:srgbClr val="57534E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INFRAESTRUCTURAS CRÍTICAS</a:t>
            </a:r>
            <a:endParaRPr lang="en-US" sz="900" dirty="0"/>
          </a:p>
        </p:txBody>
      </p:sp>
      <p:sp>
        <p:nvSpPr>
          <p:cNvPr id="24" name="Text 10"/>
          <p:cNvSpPr/>
          <p:nvPr/>
        </p:nvSpPr>
        <p:spPr>
          <a:xfrm>
            <a:off x="9421713" y="6400800"/>
            <a:ext cx="259282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spc="72" kern="0" dirty="0">
                <a:solidFill>
                  <a:srgbClr val="57534E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UNIDAD 2.3 SEGURIDAD FÍSICA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47950"/>
            <a:ext cx="3403550" cy="1552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88" y="2928938"/>
            <a:ext cx="428625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50" y="2647950"/>
            <a:ext cx="3403550" cy="15525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589" y="2928938"/>
            <a:ext cx="390525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301" y="2647950"/>
            <a:ext cx="3403699" cy="15525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2888" y="2928938"/>
            <a:ext cx="390525" cy="38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4429125"/>
            <a:ext cx="3403550" cy="15525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251" y="4710113"/>
            <a:ext cx="3429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4150" y="4429125"/>
            <a:ext cx="3403550" cy="155257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3451" y="4710113"/>
            <a:ext cx="3048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6301" y="4429125"/>
            <a:ext cx="3403699" cy="155257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6700" y="4710113"/>
            <a:ext cx="342900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210300"/>
            <a:ext cx="10668000" cy="2667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762000" y="381000"/>
            <a:ext cx="10668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120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SECCIÓN 2.3.1</a:t>
            </a:r>
            <a:endParaRPr lang="en-US" sz="1500" dirty="0"/>
          </a:p>
        </p:txBody>
      </p:sp>
      <p:sp>
        <p:nvSpPr>
          <p:cNvPr id="18" name="Text 1"/>
          <p:cNvSpPr/>
          <p:nvPr/>
        </p:nvSpPr>
        <p:spPr>
          <a:xfrm>
            <a:off x="762000" y="723900"/>
            <a:ext cx="12801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9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 DE RIESGOS FÍSICOS</a:t>
            </a:r>
            <a:endParaRPr lang="en-US" sz="4500" dirty="0"/>
          </a:p>
        </p:txBody>
      </p:sp>
      <p:sp>
        <p:nvSpPr>
          <p:cNvPr id="19" name="Text 2"/>
          <p:cNvSpPr/>
          <p:nvPr/>
        </p:nvSpPr>
        <p:spPr>
          <a:xfrm>
            <a:off x="762000" y="1600200"/>
            <a:ext cx="853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riesgos que afectan a los activos físicos pueden deberse a diversos motivos, agrupándose en las siguientes categorías:</a:t>
            </a:r>
            <a:endParaRPr lang="en-US" sz="1800" dirty="0"/>
          </a:p>
        </p:txBody>
      </p:sp>
      <p:sp>
        <p:nvSpPr>
          <p:cNvPr id="20" name="Text 3"/>
          <p:cNvSpPr/>
          <p:nvPr/>
        </p:nvSpPr>
        <p:spPr>
          <a:xfrm>
            <a:off x="1830288" y="3386138"/>
            <a:ext cx="126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ACCESO NO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AUTORIZADO</a:t>
            </a:r>
            <a:endParaRPr lang="en-US" sz="1500" dirty="0"/>
          </a:p>
        </p:txBody>
      </p:sp>
      <p:sp>
        <p:nvSpPr>
          <p:cNvPr id="21" name="Text 4"/>
          <p:cNvSpPr/>
          <p:nvPr/>
        </p:nvSpPr>
        <p:spPr>
          <a:xfrm>
            <a:off x="5424339" y="3386138"/>
            <a:ext cx="13430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ROBO DE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DISPOSITIVOS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9118550" y="3386138"/>
            <a:ext cx="1219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CAÍDA DE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SUMINISTRO</a:t>
            </a:r>
            <a:endParaRPr lang="en-US" sz="1500" dirty="0"/>
          </a:p>
        </p:txBody>
      </p:sp>
      <p:sp>
        <p:nvSpPr>
          <p:cNvPr id="23" name="Text 6"/>
          <p:cNvSpPr/>
          <p:nvPr/>
        </p:nvSpPr>
        <p:spPr>
          <a:xfrm>
            <a:off x="1901726" y="5167313"/>
            <a:ext cx="1123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CLIMA Y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DESASTRES</a:t>
            </a:r>
            <a:endParaRPr lang="en-US" sz="1500" dirty="0"/>
          </a:p>
        </p:txBody>
      </p:sp>
      <p:sp>
        <p:nvSpPr>
          <p:cNvPr id="24" name="Text 7"/>
          <p:cNvSpPr/>
          <p:nvPr/>
        </p:nvSpPr>
        <p:spPr>
          <a:xfrm>
            <a:off x="5310039" y="5167313"/>
            <a:ext cx="15716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ELIMINACIÓN DE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RECURSOS</a:t>
            </a:r>
            <a:endParaRPr lang="en-US" sz="1500" dirty="0"/>
          </a:p>
        </p:txBody>
      </p:sp>
      <p:sp>
        <p:nvSpPr>
          <p:cNvPr id="25" name="Text 8"/>
          <p:cNvSpPr/>
          <p:nvPr/>
        </p:nvSpPr>
        <p:spPr>
          <a:xfrm>
            <a:off x="8899475" y="5167313"/>
            <a:ext cx="1657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ESCASO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MANTENIMIENTO</a:t>
            </a:r>
            <a:endParaRPr lang="en-US" sz="1500" dirty="0"/>
          </a:p>
        </p:txBody>
      </p:sp>
      <p:sp>
        <p:nvSpPr>
          <p:cNvPr id="26" name="Text 9"/>
          <p:cNvSpPr/>
          <p:nvPr/>
        </p:nvSpPr>
        <p:spPr>
          <a:xfrm>
            <a:off x="762000" y="6286500"/>
            <a:ext cx="3173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78716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PROTECCIÓN DE ACTIVOS FÍSICOS</a:t>
            </a:r>
            <a:endParaRPr lang="en-US" sz="1050" dirty="0"/>
          </a:p>
        </p:txBody>
      </p:sp>
      <p:sp>
        <p:nvSpPr>
          <p:cNvPr id="27" name="Text 10"/>
          <p:cNvSpPr/>
          <p:nvPr/>
        </p:nvSpPr>
        <p:spPr>
          <a:xfrm>
            <a:off x="9896475" y="6286500"/>
            <a:ext cx="184023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EA580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RESUMEN GENERAL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381000"/>
            <a:ext cx="304800" cy="533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85900"/>
            <a:ext cx="11430000" cy="10763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867025"/>
            <a:ext cx="5562600" cy="163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171825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88" y="3248025"/>
            <a:ext cx="200025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867025"/>
            <a:ext cx="5562600" cy="1638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171825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788" y="3248025"/>
            <a:ext cx="200025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5753100"/>
            <a:ext cx="11430000" cy="723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7550" y="6038850"/>
            <a:ext cx="114300" cy="152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4275" y="6038850"/>
            <a:ext cx="114300" cy="1524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81000" y="38100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2.3.1 TIPOS DE RIESGOS FÍSICOS</a:t>
            </a:r>
            <a:endParaRPr lang="en-US" sz="1050" dirty="0"/>
          </a:p>
        </p:txBody>
      </p:sp>
      <p:sp>
        <p:nvSpPr>
          <p:cNvPr id="15" name="Text 1"/>
          <p:cNvSpPr/>
          <p:nvPr/>
        </p:nvSpPr>
        <p:spPr>
          <a:xfrm>
            <a:off x="381000" y="647700"/>
            <a:ext cx="69155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ACCESO NO </a:t>
            </a:r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AUTORIZADO</a:t>
            </a:r>
            <a:endParaRPr lang="en-US" sz="3600" dirty="0"/>
          </a:p>
        </p:txBody>
      </p:sp>
      <p:sp>
        <p:nvSpPr>
          <p:cNvPr id="16" name="Text 2"/>
          <p:cNvSpPr/>
          <p:nvPr/>
        </p:nvSpPr>
        <p:spPr>
          <a:xfrm>
            <a:off x="609600" y="1714500"/>
            <a:ext cx="10972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produce cuando una persona accede físicamente a </a:t>
            </a:r>
            <a:pPr indent="0" marL="0">
              <a:lnSpc>
                <a:spcPts val="2438"/>
              </a:lnSpc>
              <a:buNone/>
            </a:pPr>
            <a:r>
              <a:rPr lang="en-US" sz="1500" b="1" u="sng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zonas con sistemas cruciales o información confidencial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sin permiso, pudiendo provocar robos de información o daños a equipamientos.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1295400" y="3248025"/>
            <a:ext cx="23774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Amenaza Externa</a:t>
            </a:r>
            <a:endParaRPr lang="en-US" sz="1800" dirty="0"/>
          </a:p>
        </p:txBody>
      </p:sp>
      <p:sp>
        <p:nvSpPr>
          <p:cNvPr id="18" name="Text 4"/>
          <p:cNvSpPr/>
          <p:nvPr/>
        </p:nvSpPr>
        <p:spPr>
          <a:xfrm>
            <a:off x="685800" y="3781425"/>
            <a:ext cx="495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Ejemplo: Una persona ajena entra en la sala de servidores y conecta un </a:t>
            </a:r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dispositivo espía</a:t>
            </a:r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para extraer y transmitir datos confidenciales.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7162800" y="3248025"/>
            <a:ext cx="229743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Amenaza Interna</a:t>
            </a:r>
            <a:endParaRPr lang="en-US" sz="1800" dirty="0"/>
          </a:p>
        </p:txBody>
      </p:sp>
      <p:sp>
        <p:nvSpPr>
          <p:cNvPr id="20" name="Text 6"/>
          <p:cNvSpPr/>
          <p:nvPr/>
        </p:nvSpPr>
        <p:spPr>
          <a:xfrm>
            <a:off x="6553200" y="3781425"/>
            <a:ext cx="495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siempre son perpetrados por personas ajenas; </a:t>
            </a:r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propios empleados</a:t>
            </a:r>
            <a:pPr indent="0" marL="0">
              <a:lnSpc>
                <a:spcPts val="1650"/>
              </a:lnSpc>
              <a:buNone/>
            </a:pPr>
            <a:r>
              <a:rPr lang="en-US" sz="120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pueden realizar accesos indebidos a áreas sensibles.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723900" y="5981700"/>
            <a:ext cx="25831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MEDIDAS DE CONTROL</a:t>
            </a:r>
            <a:endParaRPr lang="en-US" sz="1500" dirty="0"/>
          </a:p>
        </p:txBody>
      </p:sp>
      <p:sp>
        <p:nvSpPr>
          <p:cNvPr id="22" name="Text 8"/>
          <p:cNvSpPr/>
          <p:nvPr/>
        </p:nvSpPr>
        <p:spPr>
          <a:xfrm>
            <a:off x="3486150" y="6000750"/>
            <a:ext cx="3063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 de acceso basado en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roles</a:t>
            </a:r>
            <a:endParaRPr lang="en-US" sz="1200" dirty="0"/>
          </a:p>
        </p:txBody>
      </p:sp>
      <p:sp>
        <p:nvSpPr>
          <p:cNvPr id="23" name="Text 9"/>
          <p:cNvSpPr/>
          <p:nvPr/>
        </p:nvSpPr>
        <p:spPr>
          <a:xfrm>
            <a:off x="7762875" y="6000750"/>
            <a:ext cx="3509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Registro detallado de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todos los accesos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12192000" cy="708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00350"/>
            <a:ext cx="3657600" cy="148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88" y="3028950"/>
            <a:ext cx="428625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800350"/>
            <a:ext cx="3657600" cy="148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0" y="3028950"/>
            <a:ext cx="342900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2800350"/>
            <a:ext cx="3657600" cy="148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7413" y="3028950"/>
            <a:ext cx="257175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591050"/>
            <a:ext cx="5448300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6482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0" y="4591050"/>
            <a:ext cx="5448300" cy="119538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838700"/>
            <a:ext cx="152400" cy="1524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0" y="19050"/>
            <a:ext cx="12573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&lt;</a:t>
            </a:r>
            <a:endParaRPr lang="en-US" sz="1200" dirty="0"/>
          </a:p>
        </p:txBody>
      </p:sp>
      <p:sp>
        <p:nvSpPr>
          <p:cNvPr id="15" name="Text 1"/>
          <p:cNvSpPr/>
          <p:nvPr/>
        </p:nvSpPr>
        <p:spPr>
          <a:xfrm>
            <a:off x="457200" y="685800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2.3.1 TIPOS DE RIESGOS FÍSICOS</a:t>
            </a:r>
            <a:endParaRPr lang="en-US" sz="1050" dirty="0"/>
          </a:p>
        </p:txBody>
      </p:sp>
      <p:sp>
        <p:nvSpPr>
          <p:cNvPr id="16" name="Text 2"/>
          <p:cNvSpPr/>
          <p:nvPr/>
        </p:nvSpPr>
        <p:spPr>
          <a:xfrm>
            <a:off x="457200" y="952500"/>
            <a:ext cx="11277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9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ROBO</a:t>
            </a:r>
            <a:endParaRPr lang="en-US" sz="4500" dirty="0"/>
          </a:p>
        </p:txBody>
      </p:sp>
      <p:sp>
        <p:nvSpPr>
          <p:cNvPr id="17" name="Text 3"/>
          <p:cNvSpPr/>
          <p:nvPr/>
        </p:nvSpPr>
        <p:spPr>
          <a:xfrm>
            <a:off x="457200" y="1828800"/>
            <a:ext cx="97536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Relacionado con el acceso no autorizado, perpetrado por </a:t>
            </a:r>
            <a:pPr indent="0" marL="0">
              <a:lnSpc>
                <a:spcPts val="2925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personas ajenas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</a:t>
            </a:r>
            <a:pPr indent="0" marL="0">
              <a:lnSpc>
                <a:spcPts val="2925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empleados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 acceso a instalaciones.</a:t>
            </a:r>
            <a:endParaRPr lang="en-US" sz="1800" dirty="0"/>
          </a:p>
        </p:txBody>
      </p:sp>
      <p:sp>
        <p:nvSpPr>
          <p:cNvPr id="18" name="Text 4"/>
          <p:cNvSpPr/>
          <p:nvPr/>
        </p:nvSpPr>
        <p:spPr>
          <a:xfrm>
            <a:off x="1531620" y="3486150"/>
            <a:ext cx="1508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6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PORTÁTILES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811530" y="3867150"/>
            <a:ext cx="29489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Dispositivos móviles de alta exposición.</a:t>
            </a:r>
            <a:endParaRPr lang="en-US" sz="1050" dirty="0"/>
          </a:p>
        </p:txBody>
      </p:sp>
      <p:sp>
        <p:nvSpPr>
          <p:cNvPr id="20" name="Text 6"/>
          <p:cNvSpPr/>
          <p:nvPr/>
        </p:nvSpPr>
        <p:spPr>
          <a:xfrm>
            <a:off x="5170170" y="3486150"/>
            <a:ext cx="1851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6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DISCOS DUROS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4535805" y="3867150"/>
            <a:ext cx="31203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Almacenamiento de datos confidenciales.</a:t>
            </a:r>
            <a:endParaRPr lang="en-US" sz="1050" dirty="0"/>
          </a:p>
        </p:txBody>
      </p:sp>
      <p:sp>
        <p:nvSpPr>
          <p:cNvPr id="22" name="Text 8"/>
          <p:cNvSpPr/>
          <p:nvPr/>
        </p:nvSpPr>
        <p:spPr>
          <a:xfrm>
            <a:off x="9351645" y="3486150"/>
            <a:ext cx="1108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6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MÓVILES</a:t>
            </a:r>
            <a:endParaRPr lang="en-US" sz="1500" dirty="0"/>
          </a:p>
        </p:txBody>
      </p:sp>
      <p:sp>
        <p:nvSpPr>
          <p:cNvPr id="23" name="Text 9"/>
          <p:cNvSpPr/>
          <p:nvPr/>
        </p:nvSpPr>
        <p:spPr>
          <a:xfrm>
            <a:off x="8174355" y="3867150"/>
            <a:ext cx="34632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Terminales con acceso a credenciales críticas.</a:t>
            </a:r>
            <a:endParaRPr lang="en-US" sz="1050" dirty="0"/>
          </a:p>
        </p:txBody>
      </p:sp>
      <p:sp>
        <p:nvSpPr>
          <p:cNvPr id="24" name="Text 10"/>
          <p:cNvSpPr/>
          <p:nvPr/>
        </p:nvSpPr>
        <p:spPr>
          <a:xfrm>
            <a:off x="723900" y="4591050"/>
            <a:ext cx="12230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120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</a:t>
            </a:r>
            <a:endParaRPr lang="en-US" sz="1500" dirty="0"/>
          </a:p>
        </p:txBody>
      </p:sp>
      <p:sp>
        <p:nvSpPr>
          <p:cNvPr id="25" name="Text 11"/>
          <p:cNvSpPr/>
          <p:nvPr/>
        </p:nvSpPr>
        <p:spPr>
          <a:xfrm>
            <a:off x="266700" y="5048250"/>
            <a:ext cx="67665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Exposición de información confidencial.</a:t>
            </a:r>
            <a:endParaRPr lang="en-US" sz="1350" dirty="0"/>
          </a:p>
        </p:txBody>
      </p:sp>
      <p:sp>
        <p:nvSpPr>
          <p:cNvPr id="26" name="Text 12"/>
          <p:cNvSpPr/>
          <p:nvPr/>
        </p:nvSpPr>
        <p:spPr>
          <a:xfrm>
            <a:off x="266700" y="5391150"/>
            <a:ext cx="67665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6D3D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Acceso no autorizado a sistemas críticos.</a:t>
            </a:r>
            <a:endParaRPr lang="en-US" sz="1350" dirty="0"/>
          </a:p>
        </p:txBody>
      </p:sp>
      <p:sp>
        <p:nvSpPr>
          <p:cNvPr id="27" name="Text 13"/>
          <p:cNvSpPr/>
          <p:nvPr/>
        </p:nvSpPr>
        <p:spPr>
          <a:xfrm>
            <a:off x="6743700" y="4781550"/>
            <a:ext cx="19659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120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 REAL</a:t>
            </a:r>
            <a:endParaRPr lang="en-US" sz="1500" dirty="0"/>
          </a:p>
        </p:txBody>
      </p:sp>
      <p:sp>
        <p:nvSpPr>
          <p:cNvPr id="28" name="Text 14"/>
          <p:cNvSpPr/>
          <p:nvPr/>
        </p:nvSpPr>
        <p:spPr>
          <a:xfrm>
            <a:off x="6477000" y="5124450"/>
            <a:ext cx="506730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56"/>
              </a:lnSpc>
              <a:buNone/>
            </a:pPr>
            <a:r>
              <a:rPr lang="en-US" sz="1350" i="1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"Alguien podría extraer un disco duro de un ordenador con un destornillador si no está físicamente asegurado."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790700"/>
            <a:ext cx="5372100" cy="1826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019300"/>
            <a:ext cx="390525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790700"/>
            <a:ext cx="5372100" cy="18264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019300"/>
            <a:ext cx="342900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3921919"/>
            <a:ext cx="11049000" cy="14192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4150519"/>
            <a:ext cx="447675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4264819"/>
            <a:ext cx="219075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5829300"/>
            <a:ext cx="110490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6038850"/>
            <a:ext cx="4749403" cy="1905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71500" y="571500"/>
            <a:ext cx="11049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120" kern="0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RIESGOS FÍSICOS</a:t>
            </a:r>
            <a:endParaRPr lang="en-US" sz="1500" dirty="0"/>
          </a:p>
        </p:txBody>
      </p:sp>
      <p:sp>
        <p:nvSpPr>
          <p:cNvPr id="14" name="Text 1"/>
          <p:cNvSpPr/>
          <p:nvPr/>
        </p:nvSpPr>
        <p:spPr>
          <a:xfrm>
            <a:off x="571500" y="914400"/>
            <a:ext cx="13258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90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CAÍDA DE SUMINISTRO</a:t>
            </a:r>
            <a:endParaRPr lang="en-US" sz="4500" dirty="0"/>
          </a:p>
        </p:txBody>
      </p:sp>
      <p:sp>
        <p:nvSpPr>
          <p:cNvPr id="15" name="Text 2"/>
          <p:cNvSpPr/>
          <p:nvPr/>
        </p:nvSpPr>
        <p:spPr>
          <a:xfrm>
            <a:off x="1343025" y="2057400"/>
            <a:ext cx="37604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SUMINISTROS ESENCIALES</a:t>
            </a:r>
            <a:endParaRPr lang="en-US" sz="1800" dirty="0"/>
          </a:p>
        </p:txBody>
      </p:sp>
      <p:sp>
        <p:nvSpPr>
          <p:cNvPr id="16" name="Text 3"/>
          <p:cNvSpPr/>
          <p:nvPr/>
        </p:nvSpPr>
        <p:spPr>
          <a:xfrm>
            <a:off x="800100" y="2552700"/>
            <a:ext cx="4914900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energía y comunicaciones son vitales. Incidentes en estos servicios pueden ser catastróficos para la continuidad operativa.</a:t>
            </a:r>
            <a:endParaRPr lang="en-US" sz="1350" dirty="0"/>
          </a:p>
        </p:txBody>
      </p:sp>
      <p:sp>
        <p:nvSpPr>
          <p:cNvPr id="17" name="Text 4"/>
          <p:cNvSpPr/>
          <p:nvPr/>
        </p:nvSpPr>
        <p:spPr>
          <a:xfrm>
            <a:off x="6972300" y="2057400"/>
            <a:ext cx="25031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 CRÍTICO</a:t>
            </a:r>
            <a:endParaRPr lang="en-US" sz="1800" dirty="0"/>
          </a:p>
        </p:txBody>
      </p:sp>
      <p:sp>
        <p:nvSpPr>
          <p:cNvPr id="18" name="Text 5"/>
          <p:cNvSpPr/>
          <p:nvPr/>
        </p:nvSpPr>
        <p:spPr>
          <a:xfrm>
            <a:off x="6477000" y="2552700"/>
            <a:ext cx="491490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Interrupción de servicios y pérdida de disponibilidad de sistemas críticos.</a:t>
            </a:r>
            <a:endParaRPr lang="en-US" sz="1350" dirty="0"/>
          </a:p>
        </p:txBody>
      </p:sp>
      <p:sp>
        <p:nvSpPr>
          <p:cNvPr id="19" name="Text 6"/>
          <p:cNvSpPr/>
          <p:nvPr/>
        </p:nvSpPr>
        <p:spPr>
          <a:xfrm>
            <a:off x="1476375" y="4150519"/>
            <a:ext cx="9915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EJEMPLO: SOBRETENSIÓN TRANSITORIA</a:t>
            </a:r>
            <a:endParaRPr lang="en-US" sz="1800" dirty="0"/>
          </a:p>
        </p:txBody>
      </p:sp>
      <p:sp>
        <p:nvSpPr>
          <p:cNvPr id="20" name="Text 7"/>
          <p:cNvSpPr/>
          <p:nvPr/>
        </p:nvSpPr>
        <p:spPr>
          <a:xfrm>
            <a:off x="1476375" y="4493419"/>
            <a:ext cx="991552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Descargas eléctricas pueden </a:t>
            </a:r>
            <a:pPr indent="0" marL="0">
              <a:lnSpc>
                <a:spcPts val="2438"/>
              </a:lnSpc>
              <a:buNone/>
            </a:pPr>
            <a:r>
              <a:rPr lang="en-US" sz="1500" b="1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dañar componentes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equipos informáticos, dejándolos </a:t>
            </a:r>
            <a:pPr indent="0" marL="0">
              <a:lnSpc>
                <a:spcPts val="2438"/>
              </a:lnSpc>
              <a:buNone/>
            </a:pPr>
            <a:r>
              <a:rPr lang="en-US" sz="1500" b="1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inservibles</a:t>
            </a:r>
            <a:pPr indent="0" marL="0">
              <a:lnSpc>
                <a:spcPts val="2438"/>
              </a:lnSpc>
              <a:buNone/>
            </a:pPr>
            <a:r>
              <a:rPr lang="en-US" sz="1500" dirty="0">
                <a:solidFill>
                  <a:srgbClr val="E7E5E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provocando caída de servicios.</a:t>
            </a:r>
            <a:endParaRPr lang="en-US" sz="1500" dirty="0"/>
          </a:p>
        </p:txBody>
      </p:sp>
      <p:sp>
        <p:nvSpPr>
          <p:cNvPr id="21" name="Text 8"/>
          <p:cNvSpPr/>
          <p:nvPr/>
        </p:nvSpPr>
        <p:spPr>
          <a:xfrm>
            <a:off x="819150" y="6038850"/>
            <a:ext cx="83224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ENERGÍA</a:t>
            </a:r>
            <a:endParaRPr lang="en-US" sz="1050" dirty="0"/>
          </a:p>
        </p:txBody>
      </p:sp>
      <p:sp>
        <p:nvSpPr>
          <p:cNvPr id="22" name="Text 9"/>
          <p:cNvSpPr/>
          <p:nvPr/>
        </p:nvSpPr>
        <p:spPr>
          <a:xfrm>
            <a:off x="2274689" y="6038850"/>
            <a:ext cx="173289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COMUNICACIONES</a:t>
            </a:r>
            <a:endParaRPr lang="en-US" sz="1050" dirty="0"/>
          </a:p>
        </p:txBody>
      </p:sp>
      <p:sp>
        <p:nvSpPr>
          <p:cNvPr id="23" name="Text 10"/>
          <p:cNvSpPr/>
          <p:nvPr/>
        </p:nvSpPr>
        <p:spPr>
          <a:xfrm>
            <a:off x="4442668" y="6038850"/>
            <a:ext cx="105388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5F5F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</a:t>
            </a:r>
            <a:endParaRPr lang="en-US" sz="1050" dirty="0"/>
          </a:p>
        </p:txBody>
      </p:sp>
      <p:sp>
        <p:nvSpPr>
          <p:cNvPr id="24" name="Text 11"/>
          <p:cNvSpPr/>
          <p:nvPr/>
        </p:nvSpPr>
        <p:spPr>
          <a:xfrm>
            <a:off x="9029700" y="5981700"/>
            <a:ext cx="31089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i="1" dirty="0">
                <a:solidFill>
                  <a:srgbClr val="57534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 2.3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11430000" cy="57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62200"/>
            <a:ext cx="3657600" cy="20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2552700"/>
            <a:ext cx="533400" cy="533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925" y="2667000"/>
            <a:ext cx="285750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2362200"/>
            <a:ext cx="3657600" cy="2095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300" y="2552700"/>
            <a:ext cx="533400" cy="53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7413" y="2667000"/>
            <a:ext cx="257175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2362200"/>
            <a:ext cx="3657600" cy="2095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5500" y="2552700"/>
            <a:ext cx="533400" cy="533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4762500"/>
            <a:ext cx="11430000" cy="133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5086350"/>
            <a:ext cx="695325" cy="685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" y="5238750"/>
            <a:ext cx="390525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945" y="6376988"/>
            <a:ext cx="8360866" cy="9525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381000"/>
            <a:ext cx="112014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4500" b="1" spc="-90" kern="0" dirty="0">
                <a:solidFill>
                  <a:srgbClr val="1C191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CLIMA</a:t>
            </a:r>
            <a:endParaRPr lang="en-US" sz="4500" dirty="0"/>
          </a:p>
        </p:txBody>
      </p:sp>
      <p:sp>
        <p:nvSpPr>
          <p:cNvPr id="17" name="Text 1"/>
          <p:cNvSpPr/>
          <p:nvPr/>
        </p:nvSpPr>
        <p:spPr>
          <a:xfrm>
            <a:off x="381000" y="1181100"/>
            <a:ext cx="11430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dirty="0">
                <a:solidFill>
                  <a:srgbClr val="44403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condiciones climáticas extremas y desastres naturales pueden afectar a organizaciones, comprometiendo la disponibilidad de sistemas críticos.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1035368" y="3200400"/>
            <a:ext cx="23488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30" kern="0" dirty="0">
                <a:solidFill>
                  <a:srgbClr val="1C191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INFRAESTRUCTURA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571500" y="35433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57534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Daños a instalaciones donde se alojan sistemas críticos.</a:t>
            </a:r>
            <a:endParaRPr lang="en-US" sz="1200" dirty="0"/>
          </a:p>
        </p:txBody>
      </p:sp>
      <p:sp>
        <p:nvSpPr>
          <p:cNvPr id="20" name="Text 4"/>
          <p:cNvSpPr/>
          <p:nvPr/>
        </p:nvSpPr>
        <p:spPr>
          <a:xfrm>
            <a:off x="5258753" y="3200400"/>
            <a:ext cx="16744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30" kern="0" dirty="0">
                <a:solidFill>
                  <a:srgbClr val="1C191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SUMINISTROS</a:t>
            </a:r>
            <a:endParaRPr lang="en-US" sz="1500" dirty="0"/>
          </a:p>
        </p:txBody>
      </p:sp>
      <p:sp>
        <p:nvSpPr>
          <p:cNvPr id="21" name="Text 5"/>
          <p:cNvSpPr/>
          <p:nvPr/>
        </p:nvSpPr>
        <p:spPr>
          <a:xfrm>
            <a:off x="4457700" y="3543300"/>
            <a:ext cx="327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57534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Interrupciones en energía eléctrica y comunicaciones.</a:t>
            </a:r>
            <a:endParaRPr lang="en-US" sz="1200" dirty="0"/>
          </a:p>
        </p:txBody>
      </p:sp>
      <p:sp>
        <p:nvSpPr>
          <p:cNvPr id="22" name="Text 6"/>
          <p:cNvSpPr/>
          <p:nvPr/>
        </p:nvSpPr>
        <p:spPr>
          <a:xfrm>
            <a:off x="9230678" y="3200400"/>
            <a:ext cx="150304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spc="30" kern="0" dirty="0">
                <a:solidFill>
                  <a:srgbClr val="1C191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ECONÓMICO</a:t>
            </a:r>
            <a:endParaRPr lang="en-US" sz="1500" dirty="0"/>
          </a:p>
        </p:txBody>
      </p:sp>
      <p:sp>
        <p:nvSpPr>
          <p:cNvPr id="23" name="Text 7"/>
          <p:cNvSpPr/>
          <p:nvPr/>
        </p:nvSpPr>
        <p:spPr>
          <a:xfrm>
            <a:off x="8073390" y="3543300"/>
            <a:ext cx="38176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57534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Aumento de primas y daños a la reputación.</a:t>
            </a:r>
            <a:endParaRPr lang="en-US" sz="1200" dirty="0"/>
          </a:p>
        </p:txBody>
      </p:sp>
      <p:sp>
        <p:nvSpPr>
          <p:cNvPr id="24" name="Text 8"/>
          <p:cNvSpPr/>
          <p:nvPr/>
        </p:nvSpPr>
        <p:spPr>
          <a:xfrm>
            <a:off x="1495425" y="5143500"/>
            <a:ext cx="909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 DE ESCENARIO</a:t>
            </a:r>
            <a:endParaRPr lang="en-US" sz="1500" dirty="0"/>
          </a:p>
        </p:txBody>
      </p:sp>
      <p:sp>
        <p:nvSpPr>
          <p:cNvPr id="25" name="Text 9"/>
          <p:cNvSpPr/>
          <p:nvPr/>
        </p:nvSpPr>
        <p:spPr>
          <a:xfrm>
            <a:off x="1495425" y="5448300"/>
            <a:ext cx="10915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instalación en zona de </a:t>
            </a:r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lluvias torrenciales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puede sufrir inundaciones que afecten a los equipos informáticos.</a:t>
            </a:r>
            <a:endParaRPr lang="en-US" sz="1350" dirty="0"/>
          </a:p>
        </p:txBody>
      </p:sp>
      <p:sp>
        <p:nvSpPr>
          <p:cNvPr id="26" name="Text 10"/>
          <p:cNvSpPr/>
          <p:nvPr/>
        </p:nvSpPr>
        <p:spPr>
          <a:xfrm>
            <a:off x="381000" y="6286500"/>
            <a:ext cx="173057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SEGURIDAD FÍSICA</a:t>
            </a:r>
            <a:endParaRPr lang="en-US" sz="1050" dirty="0"/>
          </a:p>
        </p:txBody>
      </p:sp>
      <p:sp>
        <p:nvSpPr>
          <p:cNvPr id="27" name="Text 11"/>
          <p:cNvSpPr/>
          <p:nvPr/>
        </p:nvSpPr>
        <p:spPr>
          <a:xfrm>
            <a:off x="10793611" y="6286500"/>
            <a:ext cx="122086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A8A29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UNIDAD 2.3.1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2026-02-05T12:30:48Z</dcterms:created>
  <dcterms:modified xsi:type="dcterms:W3CDTF">2026-02-05T12:30:48Z</dcterms:modified>
</cp:coreProperties>
</file>