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64"/>
  </p:notesMasterIdLst>
  <p:sldIdLst>
    <p:sldId id="256" r:id="rId3"/>
    <p:sldId id="257" r:id="rId4"/>
    <p:sldId id="258" r:id="rId5"/>
    <p:sldId id="259" r:id="rId6"/>
    <p:sldId id="311" r:id="rId7"/>
    <p:sldId id="260" r:id="rId8"/>
    <p:sldId id="261" r:id="rId9"/>
    <p:sldId id="262" r:id="rId10"/>
    <p:sldId id="263" r:id="rId11"/>
    <p:sldId id="318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317" r:id="rId20"/>
    <p:sldId id="314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316" r:id="rId32"/>
    <p:sldId id="315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312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13" r:id="rId54"/>
    <p:sldId id="300" r:id="rId55"/>
    <p:sldId id="308" r:id="rId56"/>
    <p:sldId id="301" r:id="rId57"/>
    <p:sldId id="302" r:id="rId58"/>
    <p:sldId id="303" r:id="rId59"/>
    <p:sldId id="304" r:id="rId60"/>
    <p:sldId id="305" r:id="rId61"/>
    <p:sldId id="306" r:id="rId62"/>
    <p:sldId id="307" r:id="rId6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66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34" y="-10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las notas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&lt;encabezamiento&gt;</a:t>
            </a:r>
          </a:p>
        </p:txBody>
      </p:sp>
      <p:sp>
        <p:nvSpPr>
          <p:cNvPr id="74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s-E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&lt;fecha/hora&gt;</a:t>
            </a:r>
          </a:p>
        </p:txBody>
      </p:sp>
      <p:sp>
        <p:nvSpPr>
          <p:cNvPr id="75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s-E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&lt;pie de página&gt;</a:t>
            </a:r>
          </a:p>
        </p:txBody>
      </p:sp>
      <p:sp>
        <p:nvSpPr>
          <p:cNvPr id="76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FB4E01B1-E784-4F5F-9D50-E5CE4EFC9AC8}" type="slidenum">
              <a:rPr lang="es-E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‹Nº›</a:t>
            </a:fld>
            <a:endParaRPr lang="es-E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4810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CustomShape 2"/>
          <p:cNvSpPr/>
          <p:nvPr/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ED320EB3-A53C-4FE8-BDF2-F069D7D96507}" type="slidenum">
              <a:rPr lang="es-E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51</a:t>
            </a:fld>
            <a:endParaRPr lang="es-E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CustomShape 2"/>
          <p:cNvSpPr/>
          <p:nvPr/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ED320EB3-A53C-4FE8-BDF2-F069D7D96507}" type="slidenum">
              <a:rPr lang="es-E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52</a:t>
            </a:fld>
            <a:endParaRPr lang="es-E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33 Imagen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34 Imagen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69 Imagen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70 Imagen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es/url?sa=i&amp;url=https://www.pinterest.cl/pin/423338433714586305/&amp;psig=AOvVaw0y4aOQoeybGWIyR2ZqlbXJ&amp;ust=1580807812634000&amp;source=images&amp;cd=vfe&amp;ved=0CAIQjRxqFwoTCPjt_JKGtecCFQAAAAAdAAAAABAg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gi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59D29E3B-5F52-42D7-A472-341ACC7A3FCA}"/>
              </a:ext>
            </a:extLst>
          </p:cNvPr>
          <p:cNvSpPr txBox="1"/>
          <p:nvPr/>
        </p:nvSpPr>
        <p:spPr>
          <a:xfrm>
            <a:off x="0" y="2240865"/>
            <a:ext cx="914400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u="sng" strike="noStrike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erlin Sans FB Demi"/>
                <a:ea typeface="DejaVu Sans"/>
              </a:rPr>
              <a:t>https://www.youtube.com/watch?v=iCI3OsrPzDg</a:t>
            </a:r>
            <a:endParaRPr lang="es-ES" sz="20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20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4000" b="1" spc="-1" dirty="0">
                <a:solidFill>
                  <a:schemeClr val="accent1">
                    <a:lumMod val="40000"/>
                    <a:lumOff val="60000"/>
                  </a:schemeClr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TEMA 7º </a:t>
            </a:r>
          </a:p>
          <a:p>
            <a:pPr algn="ctr">
              <a:lnSpc>
                <a:spcPct val="100000"/>
              </a:lnSpc>
            </a:pPr>
            <a:r>
              <a:rPr lang="es-ES" sz="4000" b="1" spc="-1" dirty="0">
                <a:solidFill>
                  <a:schemeClr val="accent1">
                    <a:lumMod val="40000"/>
                    <a:lumOff val="60000"/>
                  </a:schemeClr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A PRIMEIRA GUERRA MUNDIAL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larevista.ec/sites/default/files/29HISTORIA,photo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0"/>
            <a:ext cx="603090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n 1"/>
          <p:cNvPicPr/>
          <p:nvPr/>
        </p:nvPicPr>
        <p:blipFill>
          <a:blip r:embed="rId2"/>
          <a:stretch/>
        </p:blipFill>
        <p:spPr>
          <a:xfrm>
            <a:off x="1057680" y="-13680"/>
            <a:ext cx="7041600" cy="687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86 Imagen"/>
          <p:cNvPicPr/>
          <p:nvPr/>
        </p:nvPicPr>
        <p:blipFill>
          <a:blip r:embed="rId2"/>
          <a:stretch/>
        </p:blipFill>
        <p:spPr>
          <a:xfrm>
            <a:off x="1800" y="1800"/>
            <a:ext cx="9141120" cy="6855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/>
          <p:cNvPicPr/>
          <p:nvPr/>
        </p:nvPicPr>
        <p:blipFill>
          <a:blip r:embed="rId2"/>
          <a:stretch/>
        </p:blipFill>
        <p:spPr>
          <a:xfrm>
            <a:off x="-36360" y="0"/>
            <a:ext cx="9184680" cy="685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827640" y="764640"/>
            <a:ext cx="7414920" cy="72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1280" algn="just">
              <a:lnSpc>
                <a:spcPct val="115000"/>
              </a:lnSpc>
              <a:buClr>
                <a:srgbClr val="FF0000"/>
              </a:buClr>
              <a:buFont typeface="Arial"/>
              <a:buChar char="•"/>
            </a:pPr>
            <a:r>
              <a:rPr lang="es-ES" sz="1800" b="1" u="dbl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https://www.youtube.com/watch?v=X4vlYneZ2V8</a:t>
            </a:r>
            <a:endParaRPr lang="es-E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280" algn="just">
              <a:lnSpc>
                <a:spcPct val="115000"/>
              </a:lnSpc>
              <a:buClr>
                <a:srgbClr val="FF0000"/>
              </a:buClr>
              <a:buFont typeface="Arial"/>
              <a:buChar char="•"/>
            </a:pPr>
            <a:r>
              <a:rPr lang="es-ES" sz="18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https://www.youtube.com/watch?v=LP04GsncBuo</a:t>
            </a:r>
            <a:endParaRPr lang="es-E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6" name="Picture 2"/>
          <p:cNvPicPr/>
          <p:nvPr/>
        </p:nvPicPr>
        <p:blipFill>
          <a:blip r:embed="rId2"/>
          <a:stretch/>
        </p:blipFill>
        <p:spPr>
          <a:xfrm>
            <a:off x="827640" y="1917000"/>
            <a:ext cx="7084800" cy="4198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2"/>
          <p:cNvPicPr/>
          <p:nvPr/>
        </p:nvPicPr>
        <p:blipFill>
          <a:blip r:embed="rId2"/>
          <a:stretch/>
        </p:blipFill>
        <p:spPr>
          <a:xfrm>
            <a:off x="539640" y="476640"/>
            <a:ext cx="7774920" cy="583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n 1"/>
          <p:cNvPicPr/>
          <p:nvPr/>
        </p:nvPicPr>
        <p:blipFill>
          <a:blip r:embed="rId2"/>
          <a:stretch/>
        </p:blipFill>
        <p:spPr>
          <a:xfrm>
            <a:off x="1547664" y="3679276"/>
            <a:ext cx="6336704" cy="3177643"/>
          </a:xfrm>
          <a:prstGeom prst="rect">
            <a:avLst/>
          </a:prstGeom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11082A7C-5DB1-4528-8159-EC2461415010}"/>
              </a:ext>
            </a:extLst>
          </p:cNvPr>
          <p:cNvSpPr txBox="1"/>
          <p:nvPr/>
        </p:nvSpPr>
        <p:spPr>
          <a:xfrm>
            <a:off x="6896" y="0"/>
            <a:ext cx="9144000" cy="367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es-ES" sz="2400" b="1" u="sng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II- A GRAN GUERRA 1914 – 1918</a:t>
            </a:r>
          </a:p>
          <a:p>
            <a:pPr marR="0" lvl="0" indent="722313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Debemos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sinalar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 como </a:t>
            </a:r>
            <a:r>
              <a:rPr kumimoji="0" lang="es-ES" sz="1800" b="1" i="0" u="sng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destacado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: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marR="0" lvl="0" indent="-34128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charset="2"/>
              <a:buChar char=""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FORZAS ENFRONTADAS: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Abarcará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todos os continentes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66FF66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Imperios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centrais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558ED5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  Imp A-H (posteriormente Imp. Turco, e Bulgaria). 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Italia, </a:t>
            </a:r>
            <a:r>
              <a:rPr kumimoji="0" lang="es-ES" sz="1800" b="1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inicialmente neutral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unirase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Francia e GB.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66FF66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Tripla Entente: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Reino Unido, Francia e Imperio Ruso (posteriormente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Italia, USA,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Xapón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)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marR="0" lvl="0" indent="-34128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charset="2"/>
              <a:buChar char=""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CARACTERÍSTICAS DA GUERRA: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Guerra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Total: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todo tipo de armamentos; 70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millóns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en tropas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Economía adaptada a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guerra: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sofre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poboación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civil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66FF66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Endebedamento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dos estados implicados e propaganda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xeral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n 3"/>
          <p:cNvPicPr/>
          <p:nvPr/>
        </p:nvPicPr>
        <p:blipFill>
          <a:blip r:embed="rId2"/>
          <a:stretch/>
        </p:blipFill>
        <p:spPr>
          <a:xfrm>
            <a:off x="1259632" y="2235728"/>
            <a:ext cx="6912008" cy="4628391"/>
          </a:xfrm>
          <a:prstGeom prst="rect">
            <a:avLst/>
          </a:prstGeom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5FA147D0-EEDB-45D1-8E7D-9983B2064504}"/>
              </a:ext>
            </a:extLst>
          </p:cNvPr>
          <p:cNvSpPr txBox="1"/>
          <p:nvPr/>
        </p:nvSpPr>
        <p:spPr>
          <a:xfrm>
            <a:off x="0" y="-63171"/>
            <a:ext cx="9144000" cy="2298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3080" marR="0" lvl="0" indent="-34128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charset="2"/>
              <a:buChar char=""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FASES GA GUERRA:</a:t>
            </a:r>
          </a:p>
          <a:p>
            <a:pPr marL="343080" marR="0" lvl="0" indent="-34128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Tx/>
              <a:buFont typeface="Book Antiqua"/>
              <a:buChar char="-"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1914 Guerra de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movementos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estabilización de 2 frontes: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oriental / occidental.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marR="0" lvl="0" indent="-34128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Tx/>
              <a:buFont typeface="Book Antiqua"/>
              <a:buChar char="-"/>
              <a:tabLst/>
              <a:defRPr/>
            </a:pP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1915 -16 guerra de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posicións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, desgaste e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trincheiras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: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batallas de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Verdún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Somme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a naval de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Xutlandia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submarina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Non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hai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progresos.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marR="0" lvl="0" indent="-34128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Tx/>
              <a:buFont typeface="Book Antiqua"/>
              <a:buChar char="-"/>
              <a:tabLst/>
              <a:defRPr/>
            </a:pP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1917 -18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crise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de 1917 e fase final: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Rev. Rusa e paz de Brest-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Litovsk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; entra en guerra USA en 1917. En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novembro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1918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fírmanse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armisticios.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5C1B748F-D7AF-4F59-BB85-A5E89D4EC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6085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B8232E6E-DC2C-4567-954D-E69265ADD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73366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2"/>
          <p:cNvPicPr/>
          <p:nvPr/>
        </p:nvPicPr>
        <p:blipFill>
          <a:blip r:embed="rId2"/>
          <a:stretch/>
        </p:blipFill>
        <p:spPr>
          <a:xfrm>
            <a:off x="1115640" y="2817720"/>
            <a:ext cx="7136640" cy="4039200"/>
          </a:xfrm>
          <a:prstGeom prst="rect">
            <a:avLst/>
          </a:prstGeom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00EC971D-6917-4B6D-9870-830A90442491}"/>
              </a:ext>
            </a:extLst>
          </p:cNvPr>
          <p:cNvSpPr txBox="1"/>
          <p:nvPr/>
        </p:nvSpPr>
        <p:spPr>
          <a:xfrm>
            <a:off x="-27392" y="23301"/>
            <a:ext cx="9144000" cy="2794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sng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I- AS CAUSAS DA GUERRA: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45792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sng" strike="noStrike" kern="1200" cap="none" spc="-1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1.1 As rivalidades entre as grandes potencias europeas.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11448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Destacan</a:t>
            </a:r>
            <a:r>
              <a:rPr lang="es-ES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</a:t>
            </a:r>
          </a:p>
          <a:p>
            <a:pPr marL="45738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Rivalidade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franco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alemá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Alsacia  e Lorena 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(Guerra de 1870).</a:t>
            </a:r>
            <a:endParaRPr lang="es-ES" spc="-1" noProof="0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45738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Disputa polos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Balcáns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: 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entre Imperio A-H e o Imperio Ruso.</a:t>
            </a:r>
          </a:p>
          <a:p>
            <a:pPr marL="457380" indent="-342900" algn="just">
              <a:lnSpc>
                <a:spcPct val="115000"/>
              </a:lnSpc>
              <a:buFont typeface="+mj-lt"/>
              <a:buAutoNum type="arabicPeriod"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Rivalidades económicas: 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polos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novos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mercados e o dominio de GB.</a:t>
            </a:r>
          </a:p>
          <a:p>
            <a:pPr marL="45738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Reclamación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xermana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Imperio colonial </a:t>
            </a:r>
          </a:p>
          <a:p>
            <a:pPr marL="45738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Rivalidade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naval militar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entre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Alemaña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e GB.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2920" cy="685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"/>
          <p:cNvPicPr/>
          <p:nvPr/>
        </p:nvPicPr>
        <p:blipFill>
          <a:blip r:embed="rId2"/>
          <a:stretch/>
        </p:blipFill>
        <p:spPr>
          <a:xfrm>
            <a:off x="0" y="551520"/>
            <a:ext cx="9142560" cy="57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2"/>
          <p:cNvPicPr/>
          <p:nvPr/>
        </p:nvPicPr>
        <p:blipFill>
          <a:blip r:embed="rId2"/>
          <a:stretch/>
        </p:blipFill>
        <p:spPr>
          <a:xfrm>
            <a:off x="-10800" y="0"/>
            <a:ext cx="9153000" cy="685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/>
          <p:cNvPicPr/>
          <p:nvPr/>
        </p:nvPicPr>
        <p:blipFill>
          <a:blip r:embed="rId2"/>
          <a:stretch/>
        </p:blipFill>
        <p:spPr>
          <a:xfrm>
            <a:off x="0" y="1148760"/>
            <a:ext cx="9142560" cy="4565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95 Imagen"/>
          <p:cNvPicPr/>
          <p:nvPr/>
        </p:nvPicPr>
        <p:blipFill>
          <a:blip r:embed="rId2"/>
          <a:stretch/>
        </p:blipFill>
        <p:spPr>
          <a:xfrm rot="21585600">
            <a:off x="907920" y="14400"/>
            <a:ext cx="7455960" cy="685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5800" cy="685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2"/>
          <p:cNvPicPr/>
          <p:nvPr/>
        </p:nvPicPr>
        <p:blipFill>
          <a:blip r:embed="rId2"/>
          <a:stretch/>
        </p:blipFill>
        <p:spPr>
          <a:xfrm>
            <a:off x="-13680" y="1052640"/>
            <a:ext cx="9170640" cy="4751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2"/>
          <p:cNvPicPr/>
          <p:nvPr/>
        </p:nvPicPr>
        <p:blipFill>
          <a:blip r:embed="rId2"/>
          <a:stretch/>
        </p:blipFill>
        <p:spPr>
          <a:xfrm>
            <a:off x="-92880" y="0"/>
            <a:ext cx="9235080" cy="685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2"/>
          <p:cNvPicPr/>
          <p:nvPr/>
        </p:nvPicPr>
        <p:blipFill>
          <a:blip r:embed="rId2"/>
          <a:stretch/>
        </p:blipFill>
        <p:spPr>
          <a:xfrm>
            <a:off x="0" y="-99360"/>
            <a:ext cx="9142920" cy="6956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0000" cy="6874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/>
          <p:cNvPicPr/>
          <p:nvPr/>
        </p:nvPicPr>
        <p:blipFill>
          <a:blip r:embed="rId2"/>
          <a:stretch/>
        </p:blipFill>
        <p:spPr>
          <a:xfrm>
            <a:off x="0" y="363960"/>
            <a:ext cx="9142920" cy="616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C2AA5E6D-2815-47E6-9F4D-4060E7796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56" y="846981"/>
            <a:ext cx="9180512" cy="51640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1911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FEC84C3B-D2D8-423E-9CDC-781759B22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143000"/>
            <a:ext cx="9180511" cy="4590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46741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99 Imagen"/>
          <p:cNvPicPr/>
          <p:nvPr/>
        </p:nvPicPr>
        <p:blipFill>
          <a:blip r:embed="rId2"/>
          <a:stretch/>
        </p:blipFill>
        <p:spPr>
          <a:xfrm>
            <a:off x="360" y="720"/>
            <a:ext cx="9142560" cy="685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100 Imagen"/>
          <p:cNvPicPr/>
          <p:nvPr/>
        </p:nvPicPr>
        <p:blipFill>
          <a:blip r:embed="rId2"/>
          <a:stretch/>
        </p:blipFill>
        <p:spPr>
          <a:xfrm>
            <a:off x="0" y="429840"/>
            <a:ext cx="9142920" cy="6090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2"/>
          <p:cNvPicPr/>
          <p:nvPr/>
        </p:nvPicPr>
        <p:blipFill>
          <a:blip r:embed="rId2"/>
          <a:stretch/>
        </p:blipFill>
        <p:spPr>
          <a:xfrm>
            <a:off x="0" y="460440"/>
            <a:ext cx="9142560" cy="5942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2"/>
          <p:cNvPicPr/>
          <p:nvPr/>
        </p:nvPicPr>
        <p:blipFill>
          <a:blip r:embed="rId2"/>
          <a:stretch/>
        </p:blipFill>
        <p:spPr>
          <a:xfrm>
            <a:off x="-21960" y="908640"/>
            <a:ext cx="9164160" cy="5090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/>
          <p:cNvPicPr/>
          <p:nvPr/>
        </p:nvPicPr>
        <p:blipFill>
          <a:blip r:embed="rId2"/>
          <a:stretch/>
        </p:blipFill>
        <p:spPr>
          <a:xfrm>
            <a:off x="395640" y="332640"/>
            <a:ext cx="8423280" cy="631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n 1"/>
          <p:cNvPicPr/>
          <p:nvPr/>
        </p:nvPicPr>
        <p:blipFill>
          <a:blip r:embed="rId2"/>
          <a:stretch/>
        </p:blipFill>
        <p:spPr>
          <a:xfrm>
            <a:off x="2267640" y="0"/>
            <a:ext cx="4679280" cy="685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3"/>
          <p:cNvPicPr/>
          <p:nvPr/>
        </p:nvPicPr>
        <p:blipFill>
          <a:blip r:embed="rId2"/>
          <a:stretch/>
        </p:blipFill>
        <p:spPr>
          <a:xfrm>
            <a:off x="0" y="0"/>
            <a:ext cx="9142560" cy="6856560"/>
          </a:xfrm>
          <a:prstGeom prst="rect">
            <a:avLst/>
          </a:prstGeom>
          <a:ln>
            <a:noFill/>
          </a:ln>
        </p:spPr>
      </p:pic>
      <p:pic>
        <p:nvPicPr>
          <p:cNvPr id="119" name="Picture 4"/>
          <p:cNvPicPr/>
          <p:nvPr/>
        </p:nvPicPr>
        <p:blipFill>
          <a:blip r:embed="rId3" cstate="print"/>
          <a:stretch/>
        </p:blipFill>
        <p:spPr>
          <a:xfrm>
            <a:off x="0" y="3573000"/>
            <a:ext cx="2304360" cy="3283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2"/>
          <p:cNvPicPr/>
          <p:nvPr/>
        </p:nvPicPr>
        <p:blipFill>
          <a:blip r:embed="rId2"/>
          <a:stretch/>
        </p:blipFill>
        <p:spPr>
          <a:xfrm>
            <a:off x="20160" y="476640"/>
            <a:ext cx="9122400" cy="5902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BF2154F6-3B54-4508-9DE9-242002D8E227}"/>
              </a:ext>
            </a:extLst>
          </p:cNvPr>
          <p:cNvSpPr txBox="1"/>
          <p:nvPr/>
        </p:nvSpPr>
        <p:spPr>
          <a:xfrm>
            <a:off x="0" y="1256"/>
            <a:ext cx="9144000" cy="2581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280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sng" strike="noStrike" kern="1200" cap="none" spc="-1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1.2 A Formación dos bloques e </a:t>
            </a:r>
            <a:r>
              <a:rPr kumimoji="0" lang="es-ES" sz="2200" b="1" i="0" u="sng" strike="noStrike" kern="1200" cap="none" spc="-1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acarreira</a:t>
            </a:r>
            <a:r>
              <a:rPr kumimoji="0" lang="es-ES" sz="2200" b="1" i="0" u="sng" strike="noStrike" kern="1200" cap="none" spc="-1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de armamentos</a:t>
            </a:r>
          </a:p>
          <a:p>
            <a:pPr marL="285840" marR="0" lvl="0" indent="-28404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charset="2"/>
              <a:buChar char=""/>
              <a:tabLst/>
              <a:defRPr/>
            </a:pP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Dende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1907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Europa estaba dividida 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 2 bloques:</a:t>
            </a:r>
            <a:endParaRPr kumimoji="0" lang="es-ES" sz="1700" b="0" i="0" u="none" strike="noStrike" kern="1200" cap="none" spc="-1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marR="0" lvl="0" indent="-34128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-Tripla alianza de Bismarck de 1882: </a:t>
            </a:r>
            <a:r>
              <a:rPr kumimoji="0" lang="es-ES" sz="1700" b="1" i="0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Imp. Austro–H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Italia</a:t>
            </a:r>
            <a:r>
              <a:rPr lang="es-ES" sz="1700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;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carácter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defensivo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para </a:t>
            </a:r>
            <a:r>
              <a:rPr kumimoji="0" lang="es-ES" sz="1700" b="1" i="1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illar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Francia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</a:t>
            </a:r>
            <a:r>
              <a:rPr kumimoji="0" lang="es-ES" sz="1700" b="1" i="1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protexer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Austria-H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Rusia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nos </a:t>
            </a:r>
            <a:r>
              <a:rPr kumimoji="0" lang="es-ES" sz="1700" b="1" i="0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Balcáns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En 1890 </a:t>
            </a:r>
            <a:r>
              <a:rPr kumimoji="0" lang="es-ES" sz="1700" b="0" i="0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Guillerme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II inicia a </a:t>
            </a:r>
            <a:r>
              <a:rPr kumimoji="0" lang="es-ES" sz="1700" b="1" i="1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Weltpolitik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expansión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colonial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crea </a:t>
            </a:r>
            <a:r>
              <a:rPr kumimoji="0" lang="es-ES" sz="1700" b="0" i="0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unha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poderosa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flota</a:t>
            </a:r>
            <a:r>
              <a:rPr kumimoji="0" lang="es-ES" sz="17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kumimoji="0" lang="es-ES" sz="1700" b="0" i="0" u="none" strike="noStrike" kern="1200" cap="none" spc="-1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marR="0" lvl="0" indent="-34128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es-ES" sz="17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lang="es-ES" sz="1700" b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-Tripla entente 1907: 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Francia, Rusia e Reino Unido. Por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estes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acordos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de mutua defensa, Reino Unido domina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Exipto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e Francia Marrocos.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B0D358B7-D17F-4B59-BCFE-291929A03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548665"/>
            <a:ext cx="5431130" cy="4275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2"/>
          <p:cNvPicPr/>
          <p:nvPr/>
        </p:nvPicPr>
        <p:blipFill>
          <a:blip r:embed="rId2"/>
          <a:stretch/>
        </p:blipFill>
        <p:spPr>
          <a:xfrm>
            <a:off x="827640" y="-2160"/>
            <a:ext cx="7558200" cy="685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107 Imagen"/>
          <p:cNvPicPr/>
          <p:nvPr/>
        </p:nvPicPr>
        <p:blipFill>
          <a:blip r:embed="rId2"/>
          <a:stretch/>
        </p:blipFill>
        <p:spPr>
          <a:xfrm>
            <a:off x="0" y="390600"/>
            <a:ext cx="9142920" cy="5955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n 1"/>
          <p:cNvPicPr/>
          <p:nvPr/>
        </p:nvPicPr>
        <p:blipFill>
          <a:blip r:embed="rId2"/>
          <a:stretch/>
        </p:blipFill>
        <p:spPr>
          <a:xfrm>
            <a:off x="-72720" y="0"/>
            <a:ext cx="9288000" cy="7027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AD2076F9-E9C7-46B4-8201-30E5C70E3863}"/>
              </a:ext>
            </a:extLst>
          </p:cNvPr>
          <p:cNvSpPr txBox="1"/>
          <p:nvPr/>
        </p:nvSpPr>
        <p:spPr>
          <a:xfrm>
            <a:off x="-33480" y="0"/>
            <a:ext cx="9177480" cy="3041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u="sng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III- OS TRATADOS DE PAZ E O NOVO MAPA EUROPEO:</a:t>
            </a:r>
          </a:p>
          <a:p>
            <a:pPr marL="17280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sng" strike="noStrike" kern="1200" cap="none" spc="-1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3.1 A Conferencia de Paz de París: </a:t>
            </a:r>
            <a:r>
              <a:rPr kumimoji="0" lang="es-ES" sz="1800" b="1" i="0" u="sng" strike="noStrike" kern="1200" cap="none" spc="-1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pretensións</a:t>
            </a:r>
            <a:r>
              <a:rPr kumimoji="0" lang="es-ES" sz="1800" b="1" i="0" u="sng" strike="noStrike" kern="1200" cap="none" spc="-1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para a paz.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1918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antes do final da guerra,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Wilson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presidente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dos USA,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pretende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unha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PAZ XUSTA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 base en: 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633413" marR="0" lvl="0" indent="-51117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 typeface="Calibri"/>
              <a:buAutoNum type="arabicPeriod"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supresión da diplomacia secreta,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633413" marR="0" lvl="0" indent="-51117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 typeface="Calibri"/>
              <a:buAutoNum type="arabicPeriod"/>
              <a:tabLst/>
              <a:defRPr/>
            </a:pP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liberdade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comercio internacional, 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633413" marR="0" lvl="0" indent="-51117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 typeface="Calibri"/>
              <a:buAutoNum type="arabicPeriod"/>
              <a:tabLst/>
              <a:defRPr/>
            </a:pP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redución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armamentos, 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633413" marR="0" lvl="0" indent="-51117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 typeface="Calibri"/>
              <a:buAutoNum type="arabicPeriod"/>
              <a:tabLst/>
              <a:defRPr/>
            </a:pP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desmembracións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dos imperios,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4F6228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creación da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Sociedade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nacións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	</a:t>
            </a:r>
            <a:endParaRPr lang="gl-ES" dirty="0"/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B447FD10-3034-4293-B0FC-3820E3ED8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2936"/>
            <a:ext cx="6431433" cy="40050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DBFDCB52-660C-4AC0-9568-9E1103004BCE}"/>
              </a:ext>
            </a:extLst>
          </p:cNvPr>
          <p:cNvSpPr txBox="1"/>
          <p:nvPr/>
        </p:nvSpPr>
        <p:spPr>
          <a:xfrm>
            <a:off x="6464913" y="4327356"/>
            <a:ext cx="267908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gl-ES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	En 1919, tras a 1ª GM, as potencias vencedoras crearon a Sociedade das Nacións. </a:t>
            </a:r>
            <a:r>
              <a:rPr lang="gl-ES" sz="12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(Foto:  </a:t>
            </a:r>
            <a:r>
              <a:rPr lang="gl-ES" sz="1200" b="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Getty</a:t>
            </a:r>
            <a:r>
              <a:rPr lang="gl-ES" sz="12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</a:t>
            </a:r>
            <a:r>
              <a:rPr lang="gl-ES" sz="1200" b="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Images</a:t>
            </a:r>
            <a:r>
              <a:rPr lang="gl-ES" sz="12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2362898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AC752ED8-7BFB-4163-9D7D-209F7200C9E8}"/>
              </a:ext>
            </a:extLst>
          </p:cNvPr>
          <p:cNvSpPr txBox="1"/>
          <p:nvPr/>
        </p:nvSpPr>
        <p:spPr>
          <a:xfrm>
            <a:off x="0" y="14270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 resto dos </a:t>
            </a:r>
            <a:r>
              <a:rPr lang="es-ES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aliados vencedores</a:t>
            </a: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(Francia, GB, Italia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)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opuxéronse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querían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1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indemnizacións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guerra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</a:t>
            </a:r>
            <a:r>
              <a:rPr kumimoji="0" lang="es-ES" sz="1800" b="1" i="1" u="none" strike="noStrike" kern="1200" cap="none" spc="-1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desmembracións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humillación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dos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vencidos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na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Conferencia de Paz de París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1919-20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gl-ES" dirty="0">
              <a:solidFill>
                <a:srgbClr val="FF000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24F223CA-1655-4C50-AB9B-E4BECFD51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56354"/>
            <a:ext cx="7580362" cy="58116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n 1"/>
          <p:cNvPicPr/>
          <p:nvPr/>
        </p:nvPicPr>
        <p:blipFill>
          <a:blip r:embed="rId2"/>
          <a:stretch/>
        </p:blipFill>
        <p:spPr>
          <a:xfrm>
            <a:off x="1259632" y="2870787"/>
            <a:ext cx="7183906" cy="4019172"/>
          </a:xfrm>
          <a:prstGeom prst="rect">
            <a:avLst/>
          </a:prstGeom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0" y="0"/>
            <a:ext cx="9144000" cy="2870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2800" lvl="0" algn="ctr">
              <a:lnSpc>
                <a:spcPct val="115000"/>
              </a:lnSpc>
              <a:defRPr/>
            </a:pPr>
            <a:r>
              <a:rPr lang="es-ES" sz="2000" b="1" u="sng" spc="-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3.2 Tratado de Versalles: </a:t>
            </a:r>
            <a:r>
              <a:rPr lang="es-ES" sz="2000" b="1" u="sng" spc="-1" dirty="0" err="1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unha</a:t>
            </a:r>
            <a:r>
              <a:rPr lang="es-ES" sz="2000" b="1" u="sng" spc="-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Paz Imposta polos vencedores.</a:t>
            </a:r>
          </a:p>
          <a:p>
            <a:pPr lvl="0" algn="just">
              <a:lnSpc>
                <a:spcPct val="115000"/>
              </a:lnSpc>
            </a:pP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entury"/>
                <a:ea typeface="Calibri"/>
              </a:rPr>
              <a:t>     </a:t>
            </a:r>
            <a:r>
              <a:rPr lang="es-ES" sz="1700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 </a:t>
            </a:r>
            <a:r>
              <a:rPr lang="es-ES" sz="17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Tratado de Versalles</a:t>
            </a:r>
            <a:r>
              <a:rPr lang="es-ES" sz="17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vai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regular e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impoñer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unha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i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PAZ DURA  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 </a:t>
            </a:r>
            <a:r>
              <a:rPr lang="es-ES" sz="1600" b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sz="17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</a:t>
            </a:r>
            <a:endParaRPr lang="es-ES" sz="17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1082520" lvl="0" indent="-545760" algn="just">
              <a:lnSpc>
                <a:spcPct val="115000"/>
              </a:lnSpc>
              <a:buClr>
                <a:srgbClr val="00B050"/>
              </a:buClr>
              <a:buFont typeface="Calibri"/>
              <a:buAutoNum type="arabicPeriod"/>
            </a:pP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Recortes </a:t>
            </a:r>
            <a:r>
              <a:rPr lang="es-ES" sz="1700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territoriais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Alsacia e Lorena (FR), as colonias, </a:t>
            </a:r>
            <a:r>
              <a:rPr lang="es-ES" sz="1700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cesións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Polonia.</a:t>
            </a:r>
            <a:endParaRPr lang="es-ES" sz="1700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1082520" lvl="0" indent="-545760" algn="just">
              <a:lnSpc>
                <a:spcPct val="115000"/>
              </a:lnSpc>
              <a:buClr>
                <a:srgbClr val="00B050"/>
              </a:buClr>
              <a:buFont typeface="Calibri"/>
              <a:buAutoNum type="arabicPeriod"/>
            </a:pP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Pago de </a:t>
            </a:r>
            <a:r>
              <a:rPr lang="es-ES" sz="1700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reparacións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guerra: frota, locomotoras, minas de carbón,..</a:t>
            </a:r>
            <a:endParaRPr lang="es-ES" sz="1700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1082520" lvl="0" indent="-545760" algn="just">
              <a:lnSpc>
                <a:spcPct val="115000"/>
              </a:lnSpc>
              <a:buClr>
                <a:srgbClr val="00B050"/>
              </a:buClr>
              <a:buFont typeface="Calibri"/>
              <a:buAutoNum type="arabicPeriod"/>
            </a:pP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Limitación do </a:t>
            </a:r>
            <a:r>
              <a:rPr lang="es-ES" sz="1700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exército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armamento</a:t>
            </a:r>
            <a:endParaRPr lang="es-ES" sz="1700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Ademais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desmembran</a:t>
            </a:r>
            <a:r>
              <a:rPr lang="es-ES" sz="1700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os </a:t>
            </a:r>
            <a:r>
              <a:rPr lang="es-ES" sz="17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Imperios A-H e Turco 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 aparece un </a:t>
            </a:r>
            <a:r>
              <a:rPr lang="es-ES" sz="17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novo</a:t>
            </a:r>
            <a:r>
              <a:rPr lang="es-ES" sz="17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mapa europeo</a:t>
            </a:r>
            <a:r>
              <a:rPr lang="es-ES" sz="17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r>
              <a:rPr lang="es-ES" sz="1700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Pola  </a:t>
            </a:r>
            <a:r>
              <a:rPr lang="es-ES" sz="17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Revolución Rusa 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 </a:t>
            </a:r>
            <a:r>
              <a:rPr lang="es-ES" sz="17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paz de Brest-</a:t>
            </a:r>
            <a:r>
              <a:rPr lang="es-ES" sz="17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Litovsk</a:t>
            </a:r>
            <a:r>
              <a:rPr lang="es-ES" sz="17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nos territorios ganados inicialmente por </a:t>
            </a:r>
            <a:r>
              <a:rPr lang="es-ES" sz="1700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créanse </a:t>
            </a:r>
            <a:r>
              <a:rPr lang="es-ES" sz="17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novos</a:t>
            </a:r>
            <a:r>
              <a:rPr lang="es-ES" sz="17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estados</a:t>
            </a:r>
            <a:endParaRPr lang="es-ES" sz="17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2"/>
          <p:cNvPicPr/>
          <p:nvPr/>
        </p:nvPicPr>
        <p:blipFill>
          <a:blip r:embed="rId2"/>
          <a:stretch/>
        </p:blipFill>
        <p:spPr>
          <a:xfrm>
            <a:off x="283680" y="2088000"/>
            <a:ext cx="8574840" cy="4768920"/>
          </a:xfrm>
          <a:prstGeom prst="rect">
            <a:avLst/>
          </a:prstGeom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0" y="0"/>
            <a:ext cx="9144000" cy="1968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920" lvl="0" algn="just">
              <a:lnSpc>
                <a:spcPct val="115000"/>
              </a:lnSpc>
            </a:pPr>
            <a:r>
              <a:rPr lang="es-ES" sz="2000" b="1" u="sng" spc="-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3.3 As </a:t>
            </a:r>
            <a:r>
              <a:rPr lang="es-ES" sz="2000" b="1" u="sng" spc="-1" dirty="0" err="1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Repercusións</a:t>
            </a:r>
            <a:r>
              <a:rPr lang="es-ES" sz="2000" b="1" u="sng" spc="-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Políticas dos Tratados</a:t>
            </a:r>
          </a:p>
          <a:p>
            <a:pPr marL="457920" lvl="0" algn="just">
              <a:lnSpc>
                <a:spcPct val="115000"/>
              </a:lnSpc>
            </a:pPr>
            <a:r>
              <a:rPr lang="es-E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	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 fin da guerra </a:t>
            </a:r>
            <a:r>
              <a:rPr lang="es-ES" sz="1700" b="1" spc="-1" dirty="0">
                <a:solidFill>
                  <a:srgbClr val="92D05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desaparecen 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os grandes imperios</a:t>
            </a:r>
            <a:r>
              <a:rPr lang="es-ES" sz="1700" b="1" spc="-1" dirty="0">
                <a:solidFill>
                  <a:srgbClr val="215968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(</a:t>
            </a:r>
            <a:r>
              <a:rPr lang="es-ES" sz="1700" b="1" i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Alemán, A-H,  Turco e Ruso</a:t>
            </a:r>
            <a:r>
              <a:rPr lang="es-ES" sz="1700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)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</a:t>
            </a:r>
            <a:r>
              <a:rPr lang="es-ES" sz="17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aparecen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 err="1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novos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estados polo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principio de WILSON de respecto as nacionalidades territorios con </a:t>
            </a:r>
            <a:r>
              <a:rPr lang="es-ES" sz="1700" b="1" i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linguas</a:t>
            </a:r>
            <a:r>
              <a:rPr lang="es-ES" sz="1700" b="1" i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propias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lang="es-ES" sz="17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Polonia, Finlandia, Estonia, Letonia, Checoslovaquia, Hungría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...</a:t>
            </a:r>
          </a:p>
          <a:p>
            <a:pPr marL="457920" lvl="0" algn="just">
              <a:lnSpc>
                <a:spcPct val="115000"/>
              </a:lnSpc>
            </a:pP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 </a:t>
            </a:r>
            <a:r>
              <a:rPr lang="es-ES" sz="1700" b="1" spc="-1" dirty="0" err="1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maioría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srgbClr val="558ED5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Europa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1920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eran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democracias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pc="-1" dirty="0" err="1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sufraxio</a:t>
            </a:r>
            <a:r>
              <a:rPr lang="es-ES" sz="1700" b="1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universal. </a:t>
            </a:r>
            <a:endParaRPr lang="es-ES" sz="1700" b="1" spc="-1" dirty="0">
              <a:solidFill>
                <a:prstClr val="white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/>
          <p:cNvPicPr/>
          <p:nvPr/>
        </p:nvPicPr>
        <p:blipFill>
          <a:blip r:embed="rId2"/>
          <a:stretch/>
        </p:blipFill>
        <p:spPr>
          <a:xfrm>
            <a:off x="0" y="620640"/>
            <a:ext cx="9142560" cy="5548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icture 2"/>
          <p:cNvPicPr/>
          <p:nvPr/>
        </p:nvPicPr>
        <p:blipFill>
          <a:blip r:embed="rId2"/>
          <a:stretch/>
        </p:blipFill>
        <p:spPr>
          <a:xfrm>
            <a:off x="13680" y="312840"/>
            <a:ext cx="9147960" cy="6211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/>
          <p:cNvPicPr/>
          <p:nvPr/>
        </p:nvPicPr>
        <p:blipFill>
          <a:blip r:embed="rId2"/>
          <a:stretch/>
        </p:blipFill>
        <p:spPr>
          <a:xfrm>
            <a:off x="360" y="2213632"/>
            <a:ext cx="5003688" cy="4644368"/>
          </a:xfrm>
          <a:prstGeom prst="rect">
            <a:avLst/>
          </a:prstGeom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0" y="0"/>
            <a:ext cx="914256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s-ES" sz="2400" b="1" u="sng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IV- AS CONSECUENCIAS DA GUERRA:</a:t>
            </a:r>
          </a:p>
          <a:p>
            <a:pPr lvl="0" algn="just">
              <a:lnSpc>
                <a:spcPct val="115000"/>
              </a:lnSpc>
            </a:pPr>
            <a:r>
              <a:rPr lang="es-ES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	</a:t>
            </a:r>
            <a:r>
              <a:rPr lang="es-ES" sz="2000" b="1" u="sng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Consecuencias</a:t>
            </a:r>
            <a:r>
              <a:rPr lang="es-ES" sz="2200" b="1" u="sng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</a:t>
            </a:r>
            <a:r>
              <a:rPr lang="es-ES" sz="2000" b="1" u="sng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demográficas</a:t>
            </a:r>
            <a:r>
              <a:rPr lang="es-ES" sz="2200" b="1" u="sng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:</a:t>
            </a:r>
            <a:endParaRPr lang="es-ES" b="1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lvl="0" indent="-341280" algn="just">
              <a:lnSpc>
                <a:spcPct val="115000"/>
              </a:lnSpc>
              <a:buClr>
                <a:srgbClr val="0070C0"/>
              </a:buClr>
              <a:buFont typeface="Calibri"/>
              <a:buAutoNum type="arabicPeriod"/>
            </a:pP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9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millóns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mortos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nas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frontes</a:t>
            </a:r>
            <a:endParaRPr lang="es-ES" b="1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lvl="0" indent="-341280" algn="just">
              <a:lnSpc>
                <a:spcPct val="115000"/>
              </a:lnSpc>
              <a:buClr>
                <a:srgbClr val="0070C0"/>
              </a:buClr>
              <a:buFont typeface="Calibri"/>
              <a:buAutoNum type="arabicPeriod"/>
            </a:pP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Privacións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alimentos e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servizos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médicos:</a:t>
            </a:r>
            <a:r>
              <a:rPr lang="es-ES" b="1" spc="-1" dirty="0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Gripe española de 1918</a:t>
            </a:r>
            <a:endParaRPr lang="es-ES" b="1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lvl="0" indent="-341280" algn="just">
              <a:lnSpc>
                <a:spcPct val="115000"/>
              </a:lnSpc>
              <a:buClr>
                <a:srgbClr val="0070C0"/>
              </a:buClr>
              <a:buFont typeface="Calibri"/>
              <a:buAutoNum type="arabicPeriod"/>
            </a:pP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Descenso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natalidade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de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poboación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activa</a:t>
            </a:r>
            <a:endParaRPr lang="es-ES" b="1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181119" y="2112467"/>
            <a:ext cx="3970137" cy="426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s-ES" sz="2000" b="1" u="sng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Consecuencias económicas</a:t>
            </a:r>
          </a:p>
          <a:p>
            <a:pPr marL="343080" lvl="0" indent="-341280" algn="just">
              <a:lnSpc>
                <a:spcPct val="115000"/>
              </a:lnSpc>
              <a:buClr>
                <a:srgbClr val="0070C0"/>
              </a:buClr>
              <a:buFont typeface="Calibri"/>
              <a:buAutoNum type="arabicPeriod"/>
            </a:pPr>
            <a:r>
              <a:rPr lang="es-ES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Destrucción dos medios de </a:t>
            </a:r>
            <a:r>
              <a:rPr lang="es-ES" b="1" spc="-1" dirty="0" err="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produción</a:t>
            </a:r>
            <a:r>
              <a:rPr lang="es-ES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transportes, industrias, cultivos,...</a:t>
            </a:r>
            <a:endParaRPr lang="es-ES" b="1" spc="-1" dirty="0">
              <a:solidFill>
                <a:srgbClr val="FF3300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endParaRPr lang="es-ES" b="1" spc="-1" dirty="0">
              <a:solidFill>
                <a:srgbClr val="FF3300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lvl="0" indent="-341280" algn="just">
              <a:lnSpc>
                <a:spcPct val="115000"/>
              </a:lnSpc>
              <a:buClr>
                <a:srgbClr val="0070C0"/>
              </a:buClr>
              <a:buFont typeface="Calibri"/>
              <a:buAutoNum type="arabicPeriod"/>
            </a:pPr>
            <a:r>
              <a:rPr lang="es-ES" b="1" spc="-1" dirty="0" err="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Custos</a:t>
            </a:r>
            <a:r>
              <a:rPr lang="es-ES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financeiros</a:t>
            </a:r>
            <a:r>
              <a:rPr lang="es-ES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lang="es-ES" b="1" i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380.000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 err="1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millóns</a:t>
            </a:r>
            <a:r>
              <a:rPr lang="es-ES" b="1" i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dólares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; é </a:t>
            </a:r>
            <a:r>
              <a:rPr lang="es-ES" b="1" spc="-1" dirty="0" err="1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débeda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pública con USA</a:t>
            </a:r>
            <a:endParaRPr lang="es-ES" b="1" spc="-1" dirty="0">
              <a:solidFill>
                <a:srgbClr val="FF3300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endParaRPr lang="es-ES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080" lvl="0" indent="-341280" algn="just">
              <a:lnSpc>
                <a:spcPct val="115000"/>
              </a:lnSpc>
              <a:buClr>
                <a:srgbClr val="0070C0"/>
              </a:buClr>
              <a:buFont typeface="Calibri"/>
              <a:buAutoNum type="arabicPeriod"/>
            </a:pPr>
            <a:r>
              <a:rPr lang="es-ES" b="1" spc="-1" dirty="0" err="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Perda</a:t>
            </a:r>
            <a:r>
              <a:rPr lang="es-ES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da </a:t>
            </a:r>
            <a:r>
              <a:rPr lang="es-ES" b="1" spc="-1" dirty="0" err="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hexemonía</a:t>
            </a:r>
            <a:r>
              <a:rPr lang="es-ES" b="1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europea na economía:</a:t>
            </a:r>
            <a:r>
              <a:rPr lang="es-E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 favor de USA e </a:t>
            </a:r>
            <a:r>
              <a:rPr lang="es-ES" b="1" spc="-1" dirty="0" err="1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Xapón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es-ES" b="1" spc="-1" dirty="0">
              <a:solidFill>
                <a:srgbClr val="FF3300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70360" lvl="0" algn="just">
              <a:lnSpc>
                <a:spcPct val="115000"/>
              </a:lnSpc>
            </a:pPr>
            <a:r>
              <a:rPr lang="es-ES" spc="-1" dirty="0">
                <a:solidFill>
                  <a:srgbClr val="558ED5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   </a:t>
            </a:r>
            <a:endParaRPr lang="es-ES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/>
          <p:cNvPicPr/>
          <p:nvPr/>
        </p:nvPicPr>
        <p:blipFill>
          <a:blip r:embed="rId2"/>
          <a:stretch/>
        </p:blipFill>
        <p:spPr>
          <a:xfrm>
            <a:off x="971600" y="1558608"/>
            <a:ext cx="7344816" cy="5326776"/>
          </a:xfrm>
          <a:prstGeom prst="rect">
            <a:avLst/>
          </a:prstGeom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AB446ED-5A1E-401A-97E6-F5CFD1A4F3AA}"/>
              </a:ext>
            </a:extLst>
          </p:cNvPr>
          <p:cNvSpPr txBox="1"/>
          <p:nvPr/>
        </p:nvSpPr>
        <p:spPr>
          <a:xfrm>
            <a:off x="0" y="135889"/>
            <a:ext cx="9106920" cy="134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3" indent="42545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"/>
            </a:pPr>
            <a:r>
              <a:rPr lang="es-ES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A </a:t>
            </a:r>
            <a:r>
              <a:rPr lang="es-ES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Carreira</a:t>
            </a:r>
            <a:r>
              <a:rPr lang="es-ES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de armamentos </a:t>
            </a:r>
            <a:r>
              <a:rPr lang="es-ES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entre</a:t>
            </a:r>
            <a:r>
              <a:rPr lang="es-ES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1809 e</a:t>
            </a:r>
            <a:r>
              <a:rPr lang="es-ES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1914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: </a:t>
            </a: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O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s </a:t>
            </a:r>
            <a:r>
              <a:rPr lang="es-ES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exércitos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europeos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i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dobran</a:t>
            </a:r>
            <a:r>
              <a:rPr lang="es-ES" i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efectivos, </a:t>
            </a:r>
            <a:r>
              <a:rPr lang="es-ES" i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servizo</a:t>
            </a:r>
            <a:r>
              <a:rPr lang="es-ES" i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militar </a:t>
            </a:r>
            <a:r>
              <a:rPr lang="es-ES" i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obrigatorio</a:t>
            </a:r>
            <a:r>
              <a:rPr lang="es-ES" i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, avances tecno-</a:t>
            </a:r>
            <a:r>
              <a:rPr lang="es-ES" i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lóxicos</a:t>
            </a:r>
            <a:r>
              <a:rPr lang="es-ES" i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i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nas</a:t>
            </a:r>
            <a:r>
              <a:rPr lang="es-ES" i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armas 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… </a:t>
            </a:r>
            <a:r>
              <a:rPr lang="es-ES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É a paz armada.</a:t>
            </a:r>
          </a:p>
          <a:p>
            <a:pPr marL="17463" indent="42545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"/>
            </a:pPr>
            <a:r>
              <a:rPr lang="es-ES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Na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 Antiqua"/>
              </a:rPr>
              <a:t>opinión</a:t>
            </a:r>
            <a:r>
              <a:rPr lang="es-ES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b="1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pública</a:t>
            </a:r>
            <a:r>
              <a:rPr lang="es-ES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dos </a:t>
            </a:r>
            <a:r>
              <a:rPr lang="es-ES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países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hai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inquietude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pola inminencia da </a:t>
            </a:r>
            <a:r>
              <a:rPr lang="es-ES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guerra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; as </a:t>
            </a:r>
            <a:r>
              <a:rPr lang="es-ES" b="1" i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ligas nacionalistas 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de </a:t>
            </a:r>
            <a:r>
              <a:rPr lang="es-ES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Francia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e </a:t>
            </a:r>
            <a:r>
              <a:rPr lang="es-ES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Alemaña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</a:t>
            </a:r>
            <a:r>
              <a:rPr lang="es-ES" i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incentivan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 o </a:t>
            </a:r>
            <a:r>
              <a:rPr lang="es-ES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belicismo</a:t>
            </a:r>
            <a:r>
              <a:rPr lang="es-ES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.</a:t>
            </a:r>
            <a:endParaRPr lang="es-ES" strike="noStrike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19659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n 1"/>
          <p:cNvPicPr/>
          <p:nvPr/>
        </p:nvPicPr>
        <p:blipFill>
          <a:blip r:embed="rId2"/>
          <a:stretch/>
        </p:blipFill>
        <p:spPr>
          <a:xfrm>
            <a:off x="3491879" y="2636912"/>
            <a:ext cx="5629159" cy="4188328"/>
          </a:xfrm>
          <a:prstGeom prst="rect">
            <a:avLst/>
          </a:prstGeom>
          <a:ln>
            <a:noFill/>
          </a:ln>
        </p:spPr>
      </p:pic>
      <p:pic>
        <p:nvPicPr>
          <p:cNvPr id="138" name="Imagen 2"/>
          <p:cNvPicPr/>
          <p:nvPr/>
        </p:nvPicPr>
        <p:blipFill>
          <a:blip r:embed="rId3"/>
          <a:stretch/>
        </p:blipFill>
        <p:spPr>
          <a:xfrm>
            <a:off x="10440" y="2161656"/>
            <a:ext cx="4777584" cy="3355576"/>
          </a:xfrm>
          <a:prstGeom prst="rect">
            <a:avLst/>
          </a:prstGeom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-6761" y="0"/>
            <a:ext cx="9127800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s-ES" sz="2000" b="1" u="sng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Consecuencias </a:t>
            </a:r>
            <a:r>
              <a:rPr lang="es-ES" sz="2000" b="1" u="sng" spc="-1" dirty="0" err="1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sociais</a:t>
            </a:r>
            <a:r>
              <a:rPr lang="es-ES" sz="2000" b="1" u="sng" spc="-1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:</a:t>
            </a:r>
            <a:endParaRPr lang="es-ES" sz="2000" b="1" u="sng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1800" lvl="0" algn="just">
              <a:lnSpc>
                <a:spcPct val="115000"/>
              </a:lnSpc>
              <a:buClr>
                <a:srgbClr val="0070C0"/>
              </a:buClr>
            </a:pP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	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 Tensión entre os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novos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ricos: 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ricos 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pola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guerra (comerciantes, 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banqueiros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); e 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novos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pobres (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poboación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que sufre a guerra: cl. media, 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campesiños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..)</a:t>
            </a:r>
            <a:endParaRPr lang="es-ES" b="1" spc="-1" dirty="0">
              <a:solidFill>
                <a:srgbClr val="66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1800" lvl="0" algn="just">
              <a:lnSpc>
                <a:spcPct val="115000"/>
              </a:lnSpc>
              <a:buClr>
                <a:srgbClr val="0070C0"/>
              </a:buClr>
            </a:pPr>
            <a:r>
              <a:rPr lang="es-ES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b-Incorporación da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muller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no mundo laboral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pola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guerra. Continúa a 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loita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pola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emancipación 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feminina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(</a:t>
            </a:r>
            <a:r>
              <a:rPr lang="es-ES" b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sufraxistas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). </a:t>
            </a:r>
            <a:endParaRPr lang="es-ES" b="1" spc="-1" dirty="0">
              <a:solidFill>
                <a:srgbClr val="66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2"/>
          <p:cNvPicPr/>
          <p:nvPr/>
        </p:nvPicPr>
        <p:blipFill>
          <a:blip r:embed="rId3"/>
          <a:stretch/>
        </p:blipFill>
        <p:spPr>
          <a:xfrm>
            <a:off x="5580000" y="980640"/>
            <a:ext cx="3562560" cy="2620080"/>
          </a:xfrm>
          <a:prstGeom prst="rect">
            <a:avLst/>
          </a:prstGeom>
          <a:ln>
            <a:noFill/>
          </a:ln>
        </p:spPr>
      </p:pic>
      <p:pic>
        <p:nvPicPr>
          <p:cNvPr id="141" name="Picture 3"/>
          <p:cNvPicPr/>
          <p:nvPr/>
        </p:nvPicPr>
        <p:blipFill>
          <a:blip r:embed="rId4"/>
          <a:stretch/>
        </p:blipFill>
        <p:spPr>
          <a:xfrm>
            <a:off x="5580000" y="4440240"/>
            <a:ext cx="3562560" cy="2224440"/>
          </a:xfrm>
          <a:prstGeom prst="rect">
            <a:avLst/>
          </a:prstGeom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0" y="0"/>
            <a:ext cx="5580000" cy="5790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s-ES" sz="2400" b="1" u="sng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ahoma"/>
              </a:rPr>
              <a:t>V- A SOCIEDADE DE NACIÓNS E OS PROBLEMAS DA POSGUERRA:</a:t>
            </a:r>
          </a:p>
          <a:p>
            <a:pPr marL="172800" lvl="0" algn="ctr">
              <a:lnSpc>
                <a:spcPct val="115000"/>
              </a:lnSpc>
              <a:defRPr/>
            </a:pPr>
            <a:r>
              <a:rPr lang="es-ES" sz="2000" b="1" spc="-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	</a:t>
            </a:r>
            <a:r>
              <a:rPr lang="es-ES" sz="2000" b="1" u="sng" spc="-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5.1 A </a:t>
            </a:r>
            <a:r>
              <a:rPr lang="es-ES" sz="2000" b="1" u="sng" spc="-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Sociedade</a:t>
            </a:r>
            <a:r>
              <a:rPr lang="es-ES" sz="2000" b="1" u="sng" spc="-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de </a:t>
            </a:r>
            <a:r>
              <a:rPr lang="es-ES" sz="2000" b="1" u="sng" spc="-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Nacións</a:t>
            </a:r>
            <a:r>
              <a:rPr lang="es-ES" sz="2000" b="1" u="sng" spc="-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: </a:t>
            </a:r>
          </a:p>
          <a:p>
            <a:pPr marL="172800" lvl="0" algn="ctr">
              <a:lnSpc>
                <a:spcPct val="115000"/>
              </a:lnSpc>
              <a:defRPr/>
            </a:pPr>
            <a:endParaRPr lang="es-ES" sz="2000" b="1" u="sng" spc="-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85840" lvl="0" indent="-28404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b="1" spc="-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  </a:t>
            </a:r>
            <a:r>
              <a:rPr lang="es-ES" b="1" spc="-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SN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foi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unha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organización internacional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creada </a:t>
            </a:r>
            <a:r>
              <a:rPr lang="es-ES" b="1" spc="-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despois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da 1ª GM por iniciativa do </a:t>
            </a:r>
            <a:r>
              <a:rPr lang="es-ES" b="1" spc="-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presidente  de USA Wilson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</a:t>
            </a:r>
            <a:r>
              <a:rPr lang="es-ES" b="1" spc="-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obxectivo</a:t>
            </a: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lang="es-ES" b="1" i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asegurar a paz e </a:t>
            </a:r>
            <a:r>
              <a:rPr lang="es-ES" b="1" i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seguridade</a:t>
            </a:r>
            <a:r>
              <a:rPr lang="es-ES" b="1" i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o </a:t>
            </a:r>
            <a:r>
              <a:rPr lang="es-ES" b="1" i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</a:t>
            </a:r>
            <a:r>
              <a:rPr lang="es-ES" b="1" i="1" spc="-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armamento</a:t>
            </a:r>
            <a:r>
              <a:rPr lang="es-ES" b="1" i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a cooperación.</a:t>
            </a:r>
            <a:endParaRPr lang="es-ES" b="1" spc="-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endParaRPr lang="es-ES" b="1" spc="-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85840" lvl="0" indent="-28404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b="1" spc="-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lang="es-ES" b="1" spc="-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Óganos</a:t>
            </a:r>
            <a:r>
              <a:rPr lang="es-ES" b="1" spc="-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lang="es-ES" b="1" i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Asemblea</a:t>
            </a:r>
            <a:r>
              <a:rPr lang="es-ES" b="1" i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xeral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o </a:t>
            </a:r>
            <a:r>
              <a:rPr lang="es-ES" b="1" i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Consello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(potencias </a:t>
            </a:r>
            <a:r>
              <a:rPr lang="es-ES" b="1" spc="-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gañadoras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lang="es-ES" b="1" spc="-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USA, RU, FR, </a:t>
            </a:r>
            <a:r>
              <a:rPr lang="es-ES" b="1" spc="-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Ital</a:t>
            </a:r>
            <a:r>
              <a:rPr lang="es-ES" b="1" spc="-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e </a:t>
            </a:r>
            <a:r>
              <a:rPr lang="es-ES" b="1" spc="-1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Xapón</a:t>
            </a:r>
            <a:r>
              <a:rPr lang="es-ES" b="1" spc="-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)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</a:t>
            </a:r>
            <a:r>
              <a:rPr lang="es-ES" b="1" i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Secretaría</a:t>
            </a:r>
            <a:r>
              <a:rPr lang="es-ES" b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o </a:t>
            </a:r>
            <a:r>
              <a:rPr lang="es-ES" b="1" i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Tribunal Permanente de </a:t>
            </a:r>
            <a:r>
              <a:rPr lang="es-ES" b="1" i="1" spc="-1" dirty="0" err="1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Xustiza</a:t>
            </a:r>
            <a:r>
              <a:rPr lang="es-ES" b="1" i="1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es-ES" b="1" spc="-1" dirty="0">
              <a:solidFill>
                <a:srgbClr val="66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endParaRPr lang="es-ES" b="1" spc="-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85840" lvl="0" indent="-28404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b="1" spc="-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endParaRPr lang="gl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44624"/>
            <a:ext cx="9144000" cy="2297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endParaRPr lang="es-ES" spc="-1" dirty="0">
              <a:solidFill>
                <a:prstClr val="white"/>
              </a:solidFill>
              <a:uFill>
                <a:solidFill>
                  <a:srgbClr val="FFFFFF"/>
                </a:solidFill>
              </a:uFill>
            </a:endParaRPr>
          </a:p>
          <a:p>
            <a:pPr marL="743040" lvl="1" indent="-28404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      A </a:t>
            </a:r>
            <a:r>
              <a:rPr lang="es-ES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SN</a:t>
            </a: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nace </a:t>
            </a:r>
            <a:r>
              <a:rPr lang="es-ES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fráxil</a:t>
            </a: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 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Non  acceden os vencidos,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nin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Unión Soviética e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apártase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USA: </a:t>
            </a:r>
            <a:r>
              <a:rPr lang="es-ES" b="1" i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por </a:t>
            </a:r>
            <a:r>
              <a:rPr lang="es-ES" b="1" i="1" spc="-1" dirty="0" err="1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illamento</a:t>
            </a:r>
            <a:r>
              <a:rPr lang="es-ES" b="1" i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</a:t>
            </a:r>
            <a:r>
              <a:rPr lang="es-ES" b="1" i="1" spc="-1" dirty="0" err="1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ao</a:t>
            </a:r>
            <a:r>
              <a:rPr lang="es-ES" b="1" i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non ratificar o Senado o </a:t>
            </a:r>
            <a:r>
              <a:rPr lang="es-ES" b="1" i="1" u="sng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tratado de Versalles</a:t>
            </a:r>
            <a:r>
              <a:rPr lang="es-ES" b="1" i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es-ES" b="1" i="1" spc="-1" dirty="0">
              <a:solidFill>
                <a:srgbClr val="FFC000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743040" lvl="1" indent="-28404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      En </a:t>
            </a:r>
            <a:r>
              <a:rPr lang="es-ES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positivo</a:t>
            </a: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creación de 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organismos</a:t>
            </a: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internacionais</a:t>
            </a: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que perduran: </a:t>
            </a:r>
            <a:r>
              <a:rPr lang="es-ES" b="1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Organización Internacional do </a:t>
            </a:r>
            <a:r>
              <a:rPr lang="es-ES" b="1" i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Traballo</a:t>
            </a:r>
            <a:r>
              <a:rPr lang="es-ES" b="1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(OIT).</a:t>
            </a:r>
            <a:endParaRPr lang="es-ES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ES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endParaRPr lang="gl-ES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639DD47D-AFA2-42F0-A74A-25B2C14BF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49" y="2492896"/>
            <a:ext cx="7255485" cy="40770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09054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41307"/>
            <a:ext cx="9036496" cy="299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2800" lvl="0" algn="ctr">
              <a:lnSpc>
                <a:spcPct val="115000"/>
              </a:lnSpc>
              <a:defRPr/>
            </a:pPr>
            <a:r>
              <a:rPr lang="es-ES" sz="2000" b="1" u="sng" spc="-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5.2 Os Problemas da posguerra en </a:t>
            </a:r>
            <a:r>
              <a:rPr lang="es-ES" sz="2000" b="1" u="sng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Europa</a:t>
            </a:r>
          </a:p>
          <a:p>
            <a:pPr lvl="0" algn="just">
              <a:lnSpc>
                <a:spcPct val="115000"/>
              </a:lnSpc>
            </a:pP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A </a:t>
            </a:r>
            <a:r>
              <a:rPr lang="es-ES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Posguerra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1919 - 1924 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 </a:t>
            </a:r>
            <a:r>
              <a:rPr lang="es-ES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Europa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foi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inestable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por:</a:t>
            </a:r>
            <a:endParaRPr lang="es-ES" b="1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endParaRPr lang="es-ES" b="1" spc="-1" dirty="0">
              <a:solidFill>
                <a:srgbClr val="FFC000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  <a:ea typeface="Calibri"/>
            </a:endParaRPr>
          </a:p>
          <a:p>
            <a:pPr lvl="0" algn="just">
              <a:lnSpc>
                <a:spcPct val="115000"/>
              </a:lnSpc>
            </a:pPr>
            <a:r>
              <a:rPr lang="es-ES" b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1.- As nacionalidades dos imperios A-H e Alemán: 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aparecen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novos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estados </a:t>
            </a:r>
            <a:r>
              <a:rPr lang="es-ES" b="1" i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non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homoxéneos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con problemas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fronteirizos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es-ES" b="1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</a:p>
          <a:p>
            <a:pPr lvl="0" algn="just">
              <a:lnSpc>
                <a:spcPct val="115000"/>
              </a:lnSpc>
            </a:pPr>
            <a:r>
              <a:rPr lang="es-ES" b="1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2.-O Tratado de Versalles: 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enfronta </a:t>
            </a:r>
            <a:r>
              <a:rPr lang="es-ES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con </a:t>
            </a:r>
            <a:r>
              <a:rPr lang="es-ES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Francia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polas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reparacións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guerra. </a:t>
            </a:r>
            <a:r>
              <a:rPr lang="es-ES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Francia ocupa o </a:t>
            </a:r>
            <a:r>
              <a:rPr lang="es-ES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Rhur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en 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1923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pola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falta de pagamentos.</a:t>
            </a:r>
            <a:endParaRPr lang="es-ES" b="1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23234"/>
            <a:ext cx="8227076" cy="3834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n 1"/>
          <p:cNvPicPr/>
          <p:nvPr/>
        </p:nvPicPr>
        <p:blipFill>
          <a:blip r:embed="rId2"/>
          <a:stretch/>
        </p:blipFill>
        <p:spPr>
          <a:xfrm>
            <a:off x="5122800" y="0"/>
            <a:ext cx="3990600" cy="3211920"/>
          </a:xfrm>
          <a:prstGeom prst="rect">
            <a:avLst/>
          </a:prstGeom>
          <a:ln>
            <a:noFill/>
          </a:ln>
        </p:spPr>
      </p:pic>
      <p:pic>
        <p:nvPicPr>
          <p:cNvPr id="144" name="Imagen 2"/>
          <p:cNvPicPr/>
          <p:nvPr/>
        </p:nvPicPr>
        <p:blipFill>
          <a:blip r:embed="rId3"/>
          <a:stretch/>
        </p:blipFill>
        <p:spPr>
          <a:xfrm>
            <a:off x="5083200" y="3213000"/>
            <a:ext cx="4086720" cy="3643920"/>
          </a:xfrm>
          <a:prstGeom prst="rect">
            <a:avLst/>
          </a:prstGeom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227272" y="905509"/>
            <a:ext cx="4895528" cy="421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     A partir de </a:t>
            </a:r>
            <a:r>
              <a:rPr lang="es-ES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1924</a:t>
            </a: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hai</a:t>
            </a: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distensión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</a:t>
            </a: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i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inténtase</a:t>
            </a: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resolver</a:t>
            </a: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o </a:t>
            </a:r>
            <a:r>
              <a:rPr lang="es-ES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problema alemán</a:t>
            </a: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endParaRPr lang="es-ES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800" lvl="0" indent="-342000" algn="just">
              <a:lnSpc>
                <a:spcPct val="115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-Francia abandona o </a:t>
            </a:r>
            <a:r>
              <a:rPr lang="es-ES" b="1" spc="-1" dirty="0" err="1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Rhur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es-ES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800" lvl="0" indent="-342000" algn="just">
              <a:lnSpc>
                <a:spcPct val="115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-En 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1925</a:t>
            </a:r>
            <a:r>
              <a:rPr lang="es-ES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danse</a:t>
            </a:r>
            <a:r>
              <a:rPr lang="es-ES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garantías mutuas: </a:t>
            </a:r>
            <a:r>
              <a:rPr lang="es-ES" b="1" i="1" spc="-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Conferencia de Locarno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</a:t>
            </a:r>
            <a:r>
              <a:rPr lang="es-ES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entre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Francia, RU,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Belx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e Italia</a:t>
            </a:r>
            <a:endParaRPr lang="es-ES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343800" lvl="0" indent="-342000" algn="just">
              <a:lnSpc>
                <a:spcPct val="115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-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1926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entra </a:t>
            </a:r>
            <a:r>
              <a:rPr lang="es-ES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na</a:t>
            </a:r>
            <a:r>
              <a:rPr lang="es-ES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SN.</a:t>
            </a:r>
            <a:endParaRPr lang="es-ES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</a:p>
          <a:p>
            <a:pPr lvl="0" algn="just">
              <a:lnSpc>
                <a:spcPct val="115000"/>
              </a:lnSpc>
            </a:pPr>
            <a:endParaRPr lang="es-ES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  <a:ea typeface="Calibri"/>
            </a:endParaRPr>
          </a:p>
          <a:p>
            <a:pPr lvl="0" algn="just">
              <a:lnSpc>
                <a:spcPct val="115000"/>
              </a:lnSpc>
            </a:pP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En </a:t>
            </a:r>
            <a:r>
              <a:rPr lang="es-ES" b="1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1928</a:t>
            </a:r>
            <a:r>
              <a:rPr lang="es-ES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condénase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guerra para a </a:t>
            </a:r>
            <a:r>
              <a:rPr lang="es-ES" b="1" i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solución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conflitos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(Pacto Briand-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Kellog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). Será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unha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b="1" i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mera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declaración de </a:t>
            </a:r>
            <a:r>
              <a:rPr lang="es-ES" b="1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intencións</a:t>
            </a:r>
            <a:r>
              <a:rPr lang="es-ES" b="1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es-ES" b="1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00340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2"/>
          <p:cNvPicPr/>
          <p:nvPr/>
        </p:nvPicPr>
        <p:blipFill>
          <a:blip r:embed="rId2"/>
          <a:stretch/>
        </p:blipFill>
        <p:spPr>
          <a:xfrm>
            <a:off x="0" y="332640"/>
            <a:ext cx="9142560" cy="604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n 4"/>
          <p:cNvPicPr/>
          <p:nvPr/>
        </p:nvPicPr>
        <p:blipFill>
          <a:blip r:embed="rId2" cstate="print"/>
          <a:stretch/>
        </p:blipFill>
        <p:spPr>
          <a:xfrm>
            <a:off x="1187624" y="3006785"/>
            <a:ext cx="6695600" cy="3851215"/>
          </a:xfrm>
          <a:prstGeom prst="rect">
            <a:avLst/>
          </a:prstGeom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CA4D6AAF-7448-4E5B-A2C8-97E6F726BAA7}"/>
              </a:ext>
            </a:extLst>
          </p:cNvPr>
          <p:cNvSpPr txBox="1"/>
          <p:nvPr/>
        </p:nvSpPr>
        <p:spPr>
          <a:xfrm>
            <a:off x="0" y="0"/>
            <a:ext cx="9144000" cy="3006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sng" strike="noStrike" kern="1200" cap="none" spc="-1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5.3 Os Problemas da posguerra </a:t>
            </a:r>
            <a:r>
              <a:rPr kumimoji="0" lang="es-ES" sz="2000" b="1" i="0" u="sng" strike="noStrike" kern="1200" cap="none" spc="-1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nas</a:t>
            </a:r>
            <a:r>
              <a:rPr kumimoji="0" lang="es-ES" sz="2000" b="1" i="0" u="sng" strike="noStrike" kern="1200" cap="none" spc="-1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colonias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spc="-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Despois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da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1ª GM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e </a:t>
            </a:r>
            <a:r>
              <a:rPr kumimoji="0" lang="es-ES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atendendo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ao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espírito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Wilson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(USA)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esperta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conciencia nacional dos pobos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 o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principio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autodeterminación</a:t>
            </a:r>
            <a:r>
              <a:rPr lang="es-ES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Francia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RU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non aplican ese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principio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ás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colonias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kumimoji="0" lang="es-ES" sz="1800" b="0" i="0" u="none" strike="noStrike" kern="1200" cap="none" spc="-1" normalizeH="0" baseline="0" noProof="0" dirty="0">
              <a:ln>
                <a:noFill/>
              </a:ln>
              <a:solidFill>
                <a:srgbClr val="66FF66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1800" marR="0" lvl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s-ES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Destaca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o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Problema de Próximo oriente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promesas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incumpridas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RU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y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 crear un gran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reino árabe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polo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apoio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contra os Turcos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na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1ªGM -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non se </a:t>
            </a:r>
            <a:r>
              <a:rPr kumimoji="0" lang="es-ES" sz="1800" b="1" i="1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fixo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-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;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ou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 creación do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fogar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dos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xudeus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en 1917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– 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Declaración </a:t>
            </a:r>
            <a:r>
              <a:rPr kumimoji="0" lang="es-ES" sz="1800" b="1" i="1" u="sng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Balfaour</a:t>
            </a:r>
            <a:r>
              <a:rPr kumimoji="0" lang="es-ES" sz="1800" b="1" i="1" u="sng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-</a:t>
            </a:r>
            <a:r>
              <a:rPr kumimoji="0" lang="es-ES" sz="1800" b="1" i="1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que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xerou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tensións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es-ES" b="1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  <a:ea typeface="Calibri"/>
            </a:endParaRPr>
          </a:p>
          <a:p>
            <a:pPr marL="1800" marR="0" lvl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RU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 </a:t>
            </a:r>
            <a:r>
              <a:rPr kumimoji="0" lang="es-ES" sz="1800" b="1" i="0" u="none" strike="noStrike" kern="1200" cap="none" spc="-1" normalizeH="0" baseline="0" noProof="0" dirty="0" err="1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repartiranse</a:t>
            </a:r>
            <a:r>
              <a:rPr kumimoji="0" lang="es-ES" sz="1800" b="0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kumimoji="0" lang="es-ES" sz="1800" b="1" i="0" u="none" strike="noStrike" kern="1200" cap="none" spc="-1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os territorios do Imperio Turco</a:t>
            </a:r>
            <a:endParaRPr kumimoji="0" lang="es-ES" sz="1800" b="1" i="0" u="none" strike="noStrike" kern="1200" cap="none" spc="-1" normalizeH="0" baseline="0" noProof="0" dirty="0">
              <a:ln>
                <a:noFill/>
              </a:ln>
              <a:solidFill>
                <a:srgbClr val="66FF66"/>
              </a:solidFill>
              <a:effectLst/>
              <a:uLnTx/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Imagen 1"/>
          <p:cNvPicPr/>
          <p:nvPr/>
        </p:nvPicPr>
        <p:blipFill>
          <a:blip r:embed="rId2"/>
          <a:stretch/>
        </p:blipFill>
        <p:spPr>
          <a:xfrm>
            <a:off x="683640" y="3414600"/>
            <a:ext cx="7847640" cy="3416400"/>
          </a:xfrm>
          <a:prstGeom prst="rect">
            <a:avLst/>
          </a:prstGeom>
          <a:ln>
            <a:noFill/>
          </a:ln>
        </p:spPr>
      </p:pic>
      <p:pic>
        <p:nvPicPr>
          <p:cNvPr id="149" name="Picture 2"/>
          <p:cNvPicPr/>
          <p:nvPr/>
        </p:nvPicPr>
        <p:blipFill>
          <a:blip r:embed="rId3"/>
          <a:stretch/>
        </p:blipFill>
        <p:spPr>
          <a:xfrm>
            <a:off x="683640" y="-720"/>
            <a:ext cx="7847640" cy="3414240"/>
          </a:xfrm>
          <a:prstGeom prst="rect">
            <a:avLst/>
          </a:prstGeom>
          <a:ln>
            <a:noFill/>
          </a:ln>
        </p:spPr>
      </p:pic>
      <p:sp>
        <p:nvSpPr>
          <p:cNvPr id="150" name="CustomShape 1"/>
          <p:cNvSpPr/>
          <p:nvPr/>
        </p:nvSpPr>
        <p:spPr>
          <a:xfrm>
            <a:off x="4788000" y="5445360"/>
            <a:ext cx="430920" cy="214920"/>
          </a:xfrm>
          <a:prstGeom prst="ellipse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CustomShape 2"/>
          <p:cNvSpPr/>
          <p:nvPr/>
        </p:nvSpPr>
        <p:spPr>
          <a:xfrm>
            <a:off x="4788000" y="4442400"/>
            <a:ext cx="574920" cy="214920"/>
          </a:xfrm>
          <a:prstGeom prst="ellipse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CustomShape 3"/>
          <p:cNvSpPr/>
          <p:nvPr/>
        </p:nvSpPr>
        <p:spPr>
          <a:xfrm>
            <a:off x="4212000" y="4077000"/>
            <a:ext cx="790920" cy="1474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CustomShape 4"/>
          <p:cNvSpPr/>
          <p:nvPr/>
        </p:nvSpPr>
        <p:spPr>
          <a:xfrm>
            <a:off x="4212000" y="4015080"/>
            <a:ext cx="1006920" cy="574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CustomShape 5"/>
          <p:cNvSpPr/>
          <p:nvPr/>
        </p:nvSpPr>
        <p:spPr>
          <a:xfrm>
            <a:off x="4320000" y="5805360"/>
            <a:ext cx="574920" cy="214920"/>
          </a:xfrm>
          <a:prstGeom prst="ellipse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CustomShape 6"/>
          <p:cNvSpPr/>
          <p:nvPr/>
        </p:nvSpPr>
        <p:spPr>
          <a:xfrm>
            <a:off x="4212000" y="4015080"/>
            <a:ext cx="394920" cy="1897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2560" cy="6856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2560" cy="6856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83 Imagen"/>
          <p:cNvPicPr/>
          <p:nvPr/>
        </p:nvPicPr>
        <p:blipFill>
          <a:blip r:embed="rId2"/>
          <a:stretch/>
        </p:blipFill>
        <p:spPr>
          <a:xfrm rot="2400">
            <a:off x="10800" y="52200"/>
            <a:ext cx="9057600" cy="6800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7. La Primera Guerra Mundial                                                                                             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0"/>
            <a:ext cx="4842506" cy="6858000"/>
          </a:xfrm>
          <a:prstGeom prst="rect">
            <a:avLst/>
          </a:prstGeom>
          <a:noFill/>
        </p:spPr>
      </p:pic>
      <p:pic>
        <p:nvPicPr>
          <p:cNvPr id="1031" name="Picture 7" descr="Resultado de imagen de mapa turquia 1914&quot;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4909" y="928670"/>
            <a:ext cx="4339091" cy="54292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2.bp.blogspot.com/-Zvg9cdNnjXY/UFyZuWh-aKI/AAAAAAAAAFs/k5pBMjbfL7s/s1600/2%25C2%25B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3" y="0"/>
            <a:ext cx="9149494" cy="6858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84 Imagen"/>
          <p:cNvPicPr/>
          <p:nvPr/>
        </p:nvPicPr>
        <p:blipFill>
          <a:blip r:embed="rId2"/>
          <a:stretch/>
        </p:blipFill>
        <p:spPr>
          <a:xfrm>
            <a:off x="-17280" y="0"/>
            <a:ext cx="9179280" cy="6883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n 1"/>
          <p:cNvPicPr/>
          <p:nvPr/>
        </p:nvPicPr>
        <p:blipFill>
          <a:blip r:embed="rId2"/>
          <a:stretch/>
        </p:blipFill>
        <p:spPr>
          <a:xfrm>
            <a:off x="4283968" y="3717032"/>
            <a:ext cx="4248472" cy="3140968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756680" y="4221088"/>
            <a:ext cx="300060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800" b="1" strike="noStrike" spc="-1" dirty="0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es-ES" sz="1600" b="1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1ª </a:t>
            </a:r>
            <a:r>
              <a:rPr lang="es-ES" sz="1600" b="1" strike="noStrike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Crise</a:t>
            </a:r>
            <a:r>
              <a:rPr lang="es-ES" sz="1600" b="1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 Marroquí </a:t>
            </a:r>
            <a:r>
              <a:rPr lang="es-ES" sz="1600" strike="noStrike" spc="-1" dirty="0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(</a:t>
            </a:r>
            <a:r>
              <a:rPr lang="es-ES" sz="1600" strike="noStrike" spc="-1" dirty="0" err="1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tamén</a:t>
            </a:r>
            <a:r>
              <a:rPr lang="es-ES" sz="1600" strike="noStrike" spc="-1" dirty="0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 </a:t>
            </a:r>
            <a:r>
              <a:rPr lang="es-ES" sz="1600" strike="noStrike" spc="-1" dirty="0" err="1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coñecida</a:t>
            </a:r>
            <a:r>
              <a:rPr lang="es-ES" sz="1600" strike="noStrike" spc="-1" dirty="0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 </a:t>
            </a:r>
            <a:r>
              <a:rPr lang="es-ES" sz="1600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como </a:t>
            </a:r>
            <a:r>
              <a:rPr lang="es-ES" sz="1600" b="1" strike="noStrike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Crise</a:t>
            </a:r>
            <a:r>
              <a:rPr lang="es-ES" sz="1600" b="1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 de Tánger</a:t>
            </a:r>
            <a:r>
              <a:rPr lang="es-ES" sz="1600" strike="noStrike" spc="-1" dirty="0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) </a:t>
            </a:r>
            <a:r>
              <a:rPr lang="es-ES" sz="1600" strike="noStrike" spc="-1" dirty="0" err="1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refírese</a:t>
            </a:r>
            <a:r>
              <a:rPr lang="es-ES" sz="1600" strike="noStrike" spc="-1" dirty="0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 á crisis internacional sobre o estatus colonial de Marrocos:</a:t>
            </a:r>
            <a:endParaRPr lang="es-ES" sz="1600" spc="-1" dirty="0">
              <a:solidFill>
                <a:srgbClr val="C3D69B"/>
              </a:solidFill>
              <a:uFill>
                <a:solidFill>
                  <a:srgbClr val="FFFFFF"/>
                </a:solidFill>
              </a:uFill>
              <a:latin typeface="Berlin Sans FB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1600" strike="noStrike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Marzo de 1905 e </a:t>
            </a:r>
            <a:r>
              <a:rPr lang="es-ES" sz="1600" strike="noStrike" spc="-1" dirty="0" err="1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maio</a:t>
            </a:r>
            <a:r>
              <a:rPr lang="es-ES" sz="1600" strike="noStrike" spc="-1" dirty="0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Berlin Sans FB"/>
                <a:ea typeface="DejaVu Sans"/>
              </a:rPr>
              <a:t> de 1906.</a:t>
            </a:r>
            <a:endParaRPr lang="es-ES" sz="1800" strike="noStrike" spc="-1" dirty="0">
              <a:solidFill>
                <a:srgbClr val="FFC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31C6A7A1-63F3-41FC-A339-630055102623}"/>
              </a:ext>
            </a:extLst>
          </p:cNvPr>
          <p:cNvSpPr txBox="1"/>
          <p:nvPr/>
        </p:nvSpPr>
        <p:spPr>
          <a:xfrm>
            <a:off x="0" y="-27384"/>
            <a:ext cx="9144000" cy="4002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2800" algn="ctr">
              <a:lnSpc>
                <a:spcPct val="115000"/>
              </a:lnSpc>
              <a:defRPr/>
            </a:pPr>
            <a:r>
              <a:rPr lang="es-ES" sz="1700" b="1" u="sng" spc="-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1.3 As crises previas  </a:t>
            </a:r>
            <a:r>
              <a:rPr lang="es-ES" sz="1700" b="1" u="sng" spc="-1" dirty="0" err="1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ao</a:t>
            </a:r>
            <a:r>
              <a:rPr lang="es-ES" sz="1700" b="1" u="sng" spc="-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</a:t>
            </a:r>
            <a:r>
              <a:rPr lang="es-ES" sz="1700" b="1" u="sng" spc="-1" dirty="0" err="1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estalido</a:t>
            </a:r>
            <a:r>
              <a:rPr lang="es-ES" sz="1700" b="1" u="sng" spc="-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:</a:t>
            </a:r>
          </a:p>
          <a:p>
            <a:pPr marL="115200" algn="just">
              <a:lnSpc>
                <a:spcPct val="115000"/>
              </a:lnSpc>
            </a:pPr>
            <a:r>
              <a:rPr lang="es-ES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lang="es-ES" sz="1700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Débense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sinalar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as </a:t>
            </a:r>
            <a:r>
              <a:rPr lang="es-ES" sz="1700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principais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i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crisis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que levarán </a:t>
            </a:r>
            <a:r>
              <a:rPr lang="es-ES" sz="1700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ao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enfrentamento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final das </a:t>
            </a:r>
            <a:r>
              <a:rPr lang="es-ES" sz="1700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pontencias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</a:t>
            </a:r>
            <a:endParaRPr lang="es-ES" sz="1700" strike="noStrike" spc="-1" dirty="0">
              <a:solidFill>
                <a:srgbClr val="00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458280" indent="-342000" algn="just">
              <a:lnSpc>
                <a:spcPct val="115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s-ES" sz="1700" b="1" u="sng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1. A </a:t>
            </a:r>
            <a:r>
              <a:rPr lang="es-ES" sz="1700" b="1" u="sng" strike="noStrike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crise</a:t>
            </a:r>
            <a:r>
              <a:rPr lang="es-ES" sz="1700" b="1" u="sng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marroquí:</a:t>
            </a:r>
            <a:r>
              <a:rPr lang="es-ES" sz="1700" b="1" u="sng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insatisfeita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no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reparto colonial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da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Conferencia de Berlín de </a:t>
            </a:r>
            <a:r>
              <a:rPr lang="es-ES" sz="1700" b="1" strike="noStrike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1885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, en </a:t>
            </a:r>
            <a:r>
              <a:rPr lang="es-ES" sz="1700" b="1" strike="noStrike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1905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provoca a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1ª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crise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ao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non aceptar o </a:t>
            </a:r>
            <a:r>
              <a:rPr lang="es-ES" sz="1700" b="1" strike="noStrike" spc="-1" dirty="0" err="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acordo</a:t>
            </a:r>
            <a:r>
              <a:rPr lang="es-ES" sz="17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Franco británico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 </a:t>
            </a:r>
            <a:r>
              <a:rPr lang="es-ES" sz="1700" b="1" strike="noStrike" spc="-1" dirty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Marrocos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Resólvese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en </a:t>
            </a:r>
            <a:r>
              <a:rPr lang="es-ES" sz="1700" b="1" strike="noStrike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1906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Conferencia de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Alxeciras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aceptando o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dominio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franco español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sobre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Marrocos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En </a:t>
            </a:r>
            <a:r>
              <a:rPr lang="es-ES" sz="1700" b="1" strike="noStrike" spc="-1" dirty="0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1911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hai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outra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crise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-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Crise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Agadir-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polo mesmo;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fréase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pola </a:t>
            </a:r>
            <a:r>
              <a:rPr lang="es-ES" sz="1700" b="1" u="sng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presión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R. Unido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sobre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endParaRPr lang="es-ES" sz="1700" strike="noStrike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458280" indent="-342000" algn="just">
              <a:lnSpc>
                <a:spcPct val="115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s-ES" sz="1700" b="1" u="sng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2. As Crises dos </a:t>
            </a:r>
            <a:r>
              <a:rPr lang="es-ES" sz="1700" b="1" u="sng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Balcáns</a:t>
            </a:r>
            <a:r>
              <a:rPr lang="es-ES" sz="1700" b="1" u="sng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:</a:t>
            </a:r>
            <a:r>
              <a:rPr lang="es-ES" sz="17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A zona europea dos </a:t>
            </a:r>
            <a:r>
              <a:rPr lang="es-ES" sz="1700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Balcáns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, </a:t>
            </a:r>
            <a:r>
              <a:rPr lang="es-ES" sz="1700" b="1" i="1" spc="-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-Serbia, Bulgaria, Romanía,...-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dominada polo Imperio Turco, é débil e atrasado a inicios do S. XX. Os imperios Ruso e A-H pretenden o </a:t>
            </a:r>
            <a:r>
              <a:rPr lang="es-ES" sz="1700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seu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dominio. Era zona de </a:t>
            </a:r>
            <a:r>
              <a:rPr lang="es-ES" sz="1700" b="1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friccións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n 3"/>
          <p:cNvPicPr/>
          <p:nvPr/>
        </p:nvPicPr>
        <p:blipFill>
          <a:blip r:embed="rId2" cstate="print"/>
          <a:stretch/>
        </p:blipFill>
        <p:spPr>
          <a:xfrm>
            <a:off x="3995936" y="2323080"/>
            <a:ext cx="4211656" cy="4534920"/>
          </a:xfrm>
          <a:prstGeom prst="rect">
            <a:avLst/>
          </a:prstGeom>
          <a:ln>
            <a:noFill/>
          </a:ln>
        </p:spPr>
      </p:pic>
      <p:sp>
        <p:nvSpPr>
          <p:cNvPr id="91" name="CustomShape 2"/>
          <p:cNvSpPr/>
          <p:nvPr/>
        </p:nvSpPr>
        <p:spPr>
          <a:xfrm>
            <a:off x="539640" y="2925000"/>
            <a:ext cx="3023280" cy="240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O atentado </a:t>
            </a:r>
            <a:r>
              <a:rPr lang="es-ES" sz="1600" b="1" strike="noStrike" spc="-1" dirty="0" err="1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foi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perpetrado por </a:t>
            </a:r>
            <a:r>
              <a:rPr lang="es-ES" sz="1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Gavrilo</a:t>
            </a:r>
            <a:r>
              <a:rPr lang="es-ES" sz="1600" b="1" strike="noStrike" spc="-1" dirty="0">
                <a:solidFill>
                  <a:srgbClr val="E6B9B8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</a:t>
            </a:r>
            <a:r>
              <a:rPr lang="es-ES" sz="1800" b="1" strike="noStrike" spc="-1" dirty="0" err="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Princip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, membro do grupo </a:t>
            </a:r>
            <a:r>
              <a:rPr lang="es-ES" sz="1600" b="1" strike="noStrike" spc="-1" dirty="0">
                <a:solidFill>
                  <a:srgbClr val="C3D69B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Nova Bosnia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, </a:t>
            </a:r>
            <a:r>
              <a:rPr lang="es-ES" sz="1600" b="1" strike="noStrike" spc="-1" dirty="0" err="1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movemento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</a:t>
            </a:r>
            <a:r>
              <a:rPr lang="es-ES" sz="1600" b="1" strike="noStrike" spc="-1" dirty="0" err="1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cuxo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</a:t>
            </a:r>
            <a:r>
              <a:rPr lang="es-ES" sz="1600" b="1" strike="noStrike" spc="-1" dirty="0" err="1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obxectivo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era a emancipación de </a:t>
            </a:r>
            <a:r>
              <a:rPr lang="es-ES" sz="1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Bosnia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de </a:t>
            </a:r>
            <a:r>
              <a:rPr lang="es-ES" sz="1800" b="1" strike="noStrike" spc="-1" dirty="0">
                <a:solidFill>
                  <a:srgbClr val="376092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Austria-Hungría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, que </a:t>
            </a:r>
            <a:r>
              <a:rPr lang="es-ES" sz="1600" b="1" strike="noStrike" spc="-1" dirty="0" err="1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contou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</a:t>
            </a:r>
            <a:r>
              <a:rPr lang="es-ES" sz="1600" b="1" strike="noStrike" spc="-1" dirty="0" err="1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co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</a:t>
            </a:r>
            <a:r>
              <a:rPr lang="es-ES" sz="1600" b="1" strike="noStrike" spc="-1" dirty="0" err="1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apoio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de círculos de </a:t>
            </a:r>
            <a:r>
              <a:rPr lang="es-ES" sz="1600" b="1" strike="noStrike" spc="-1" dirty="0" err="1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intelixencia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 e militares do Reino de </a:t>
            </a:r>
            <a:r>
              <a:rPr lang="es-ES" sz="1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Serbia</a:t>
            </a:r>
            <a:r>
              <a:rPr lang="es-ES" sz="1600" b="1" strike="noStrike" spc="-1" dirty="0">
                <a:solidFill>
                  <a:srgbClr val="DCE6F2"/>
                </a:solidFill>
                <a:uFill>
                  <a:solidFill>
                    <a:srgbClr val="FFFFFF"/>
                  </a:solidFill>
                </a:uFill>
                <a:latin typeface="Bell MT"/>
                <a:ea typeface="DejaVu Sans"/>
              </a:rPr>
              <a:t>. </a:t>
            </a:r>
            <a:endParaRPr lang="es-ES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93AC46E2-6F45-4496-81CC-55F12B1783D6}"/>
              </a:ext>
            </a:extLst>
          </p:cNvPr>
          <p:cNvSpPr txBox="1"/>
          <p:nvPr/>
        </p:nvSpPr>
        <p:spPr>
          <a:xfrm>
            <a:off x="0" y="0"/>
            <a:ext cx="9144000" cy="2497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5200" algn="just">
              <a:lnSpc>
                <a:spcPct val="115000"/>
              </a:lnSpc>
            </a:pPr>
            <a:r>
              <a:rPr lang="es-ES" sz="1700" b="1" u="sng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3. A marcha cara a Guerra. </a:t>
            </a:r>
            <a:r>
              <a:rPr lang="es-ES" sz="1700" b="1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 </a:t>
            </a:r>
            <a:r>
              <a:rPr lang="es-ES" sz="1700" b="1" strike="noStrike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crise</a:t>
            </a:r>
            <a:r>
              <a:rPr lang="es-ES" sz="1700" b="1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lang="es-ES" sz="1700" b="1" strike="noStrike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xullo</a:t>
            </a:r>
            <a:r>
              <a:rPr lang="es-ES" sz="1700" b="1" strike="noStrike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1914:</a:t>
            </a:r>
            <a:r>
              <a:rPr lang="es-ES" sz="17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</a:p>
          <a:p>
            <a:pPr marL="115200" algn="just">
              <a:lnSpc>
                <a:spcPct val="115000"/>
              </a:lnSpc>
            </a:pPr>
            <a:r>
              <a:rPr lang="es-ES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O </a:t>
            </a:r>
            <a:r>
              <a:rPr lang="es-ES" sz="17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28 de </a:t>
            </a:r>
            <a:r>
              <a:rPr lang="es-ES" sz="1700" b="1" strike="noStrike" spc="-1" dirty="0" err="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xuño</a:t>
            </a:r>
            <a:r>
              <a:rPr lang="es-ES" sz="17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1914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é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asasinado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 o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herdeiro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do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imperio A-H, Francisco Fernando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Saraievo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por un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nacionalista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bosnio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</a:t>
            </a:r>
            <a:endParaRPr lang="es-ES" sz="1700" strike="noStrike" spc="-1" dirty="0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115200" algn="just">
              <a:lnSpc>
                <a:spcPct val="115000"/>
              </a:lnSpc>
            </a:pP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	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Será o 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pretexto 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de 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A-H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para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intervir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en 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Serbia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co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apoio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lang="es-ES" sz="1700" b="1" strike="noStrike" spc="-1" dirty="0" err="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o </a:t>
            </a:r>
            <a:r>
              <a:rPr lang="es-ES" sz="17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30 de </a:t>
            </a:r>
            <a:r>
              <a:rPr lang="es-ES" sz="1700" b="1" strike="noStrike" spc="-1" dirty="0" err="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xullo</a:t>
            </a:r>
            <a:r>
              <a:rPr lang="es-ES" sz="1700" b="1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Reino Unido non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puido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intermediar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Púxose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en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marcha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o </a:t>
            </a:r>
            <a:r>
              <a:rPr lang="es-ES" sz="1700" b="1" i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sistema de alianzas</a:t>
            </a:r>
            <a:r>
              <a:rPr lang="es-ES" sz="170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: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Francia e Rusia </a:t>
            </a:r>
            <a:r>
              <a:rPr lang="es-ES" sz="1700" i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apoian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</a:t>
            </a:r>
            <a:r>
              <a:rPr lang="es-ES" sz="1700" b="1" strike="noStrike" spc="-1" dirty="0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Serbia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;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</a:t>
            </a:r>
            <a:r>
              <a:rPr lang="es-ES" sz="1700" i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apoia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a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A-H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  O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4 de Agosto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R.Unido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intervén pola </a:t>
            </a:r>
            <a:r>
              <a:rPr lang="es-ES" sz="1700" b="1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invasión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de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Bélxica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por 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Alemaña</a:t>
            </a:r>
            <a:r>
              <a:rPr lang="es-ES" sz="1700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.</a:t>
            </a:r>
            <a:r>
              <a:rPr lang="es-ES" sz="1700" b="1" strike="noStrike" spc="-1" dirty="0" err="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Italia</a:t>
            </a:r>
            <a:r>
              <a:rPr lang="es-ES" sz="1700" strike="noStrike" spc="-1" dirty="0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 qued</a:t>
            </a:r>
            <a:r>
              <a:rPr lang="es-ES" sz="17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Calibri"/>
              </a:rPr>
              <a:t>a inicialmente </a:t>
            </a:r>
            <a:r>
              <a:rPr lang="es-ES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neutral</a:t>
            </a:r>
            <a:r>
              <a:rPr lang="es-ES" sz="1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 Antiqua"/>
                <a:ea typeface="Calibri"/>
              </a:rPr>
              <a:t>.</a:t>
            </a:r>
            <a:endParaRPr lang="es-ES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569</Words>
  <Application>Microsoft Office PowerPoint</Application>
  <PresentationFormat>Presentación en pantalla (4:3)</PresentationFormat>
  <Paragraphs>109</Paragraphs>
  <Slides>61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61</vt:i4>
      </vt:variant>
    </vt:vector>
  </HeadingPairs>
  <TitlesOfParts>
    <vt:vector size="63" baseType="lpstr">
      <vt:lpstr>Office Theme</vt:lpstr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</vt:vector>
  </TitlesOfParts>
  <Company>edu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7º PRIMEIRA GUERRA MUNDIAL</dc:title>
  <dc:creator>JEA</dc:creator>
  <cp:lastModifiedBy>sociales</cp:lastModifiedBy>
  <cp:revision>86</cp:revision>
  <dcterms:created xsi:type="dcterms:W3CDTF">2016-01-14T18:31:26Z</dcterms:created>
  <dcterms:modified xsi:type="dcterms:W3CDTF">2023-04-11T08:19:38Z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edu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Presentación en pantalla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50</vt:i4>
  </property>
</Properties>
</file>