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12/9/2014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12/9/2014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12/9/2014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Os textos argumentativos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09/12/2014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17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Características lingüísticas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84832"/>
            <a:ext cx="10113136" cy="432086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" dirty="0" smtClean="0"/>
              <a:t>Substantivos abstractos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s-ES" dirty="0" smtClean="0"/>
              <a:t>Tecnicismos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 err="1" smtClean="0"/>
              <a:t>Impersoais</a:t>
            </a:r>
            <a:endParaRPr lang="es-ES" dirty="0" smtClean="0"/>
          </a:p>
          <a:p>
            <a:pPr marL="457200" indent="-457200">
              <a:buFont typeface="+mj-lt"/>
              <a:buAutoNum type="arabicPeriod"/>
            </a:pPr>
            <a:r>
              <a:rPr lang="es-ES" dirty="0" smtClean="0"/>
              <a:t>Pasiva </a:t>
            </a:r>
            <a:r>
              <a:rPr lang="es-ES" dirty="0" err="1" smtClean="0"/>
              <a:t>reflexa</a:t>
            </a:r>
            <a:endParaRPr lang="es-ES" dirty="0" smtClean="0"/>
          </a:p>
          <a:p>
            <a:pPr marL="457200" indent="-457200">
              <a:buFont typeface="+mj-lt"/>
              <a:buAutoNum type="arabicPeriod"/>
            </a:pPr>
            <a:r>
              <a:rPr lang="es-ES" dirty="0" err="1" smtClean="0"/>
              <a:t>Sintaxe</a:t>
            </a:r>
            <a:r>
              <a:rPr lang="es-ES" dirty="0" smtClean="0"/>
              <a:t> complexa e longa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 smtClean="0"/>
              <a:t>Conectores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 err="1" smtClean="0"/>
              <a:t>Linguaxe</a:t>
            </a:r>
            <a:r>
              <a:rPr lang="es-ES" dirty="0" smtClean="0"/>
              <a:t> culta e formal </a:t>
            </a:r>
          </a:p>
        </p:txBody>
      </p:sp>
    </p:spTree>
    <p:extLst>
      <p:ext uri="{BB962C8B-B14F-4D97-AF65-F5344CB8AC3E}">
        <p14:creationId xmlns:p14="http://schemas.microsoft.com/office/powerpoint/2010/main" val="1227856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081" y="610974"/>
            <a:ext cx="9720072" cy="1499616"/>
          </a:xfrm>
        </p:spPr>
        <p:txBody>
          <a:bodyPr/>
          <a:lstStyle/>
          <a:p>
            <a:r>
              <a:rPr lang="es-ES" dirty="0" smtClean="0"/>
              <a:t>Substantivos abstractos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6081" y="2239379"/>
            <a:ext cx="10216167" cy="50729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dirty="0" smtClean="0"/>
              <a:t> Non designan </a:t>
            </a:r>
            <a:r>
              <a:rPr lang="es-ES" dirty="0" err="1" smtClean="0"/>
              <a:t>obxectos</a:t>
            </a:r>
            <a:r>
              <a:rPr lang="es-ES" dirty="0"/>
              <a:t> </a:t>
            </a:r>
            <a:r>
              <a:rPr lang="es-ES" dirty="0" smtClean="0"/>
              <a:t>que se poden percibir </a:t>
            </a:r>
            <a:r>
              <a:rPr lang="es-ES" dirty="0" err="1" smtClean="0"/>
              <a:t>cos</a:t>
            </a:r>
            <a:r>
              <a:rPr lang="es-ES" dirty="0" smtClean="0"/>
              <a:t> sentidos.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dirty="0" smtClean="0"/>
              <a:t> Son o </a:t>
            </a:r>
            <a:r>
              <a:rPr lang="es-ES" dirty="0" err="1" smtClean="0"/>
              <a:t>oposto</a:t>
            </a:r>
            <a:r>
              <a:rPr lang="es-ES" dirty="0" smtClean="0"/>
              <a:t> dos substantivos concretos (ex. </a:t>
            </a:r>
            <a:r>
              <a:rPr lang="es-ES" i="1" dirty="0" smtClean="0"/>
              <a:t>casa, gato, mesa</a:t>
            </a:r>
            <a:r>
              <a:rPr lang="es-ES" dirty="0" smtClean="0"/>
              <a:t>…).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dirty="0" smtClean="0"/>
              <a:t> </a:t>
            </a:r>
            <a:r>
              <a:rPr lang="es-ES" dirty="0" err="1" smtClean="0"/>
              <a:t>Adoitan</a:t>
            </a:r>
            <a:r>
              <a:rPr lang="es-ES" dirty="0" smtClean="0"/>
              <a:t> presentar as </a:t>
            </a:r>
            <a:r>
              <a:rPr lang="es-ES" dirty="0" err="1" smtClean="0"/>
              <a:t>terminacións</a:t>
            </a:r>
            <a:r>
              <a:rPr lang="es-ES" dirty="0" smtClean="0"/>
              <a:t>: </a:t>
            </a:r>
            <a:r>
              <a:rPr lang="es-ES" i="1" dirty="0" smtClean="0"/>
              <a:t>-</a:t>
            </a:r>
            <a:r>
              <a:rPr lang="es-ES" i="1" dirty="0" err="1" smtClean="0"/>
              <a:t>ade</a:t>
            </a:r>
            <a:r>
              <a:rPr lang="es-ES" i="1" dirty="0" smtClean="0"/>
              <a:t>, -</a:t>
            </a:r>
            <a:r>
              <a:rPr lang="es-ES" i="1" dirty="0" err="1" smtClean="0"/>
              <a:t>eza</a:t>
            </a:r>
            <a:r>
              <a:rPr lang="es-ES" i="1" dirty="0" smtClean="0"/>
              <a:t>, -</a:t>
            </a:r>
            <a:r>
              <a:rPr lang="es-ES" i="1" dirty="0" err="1" smtClean="0"/>
              <a:t>ude</a:t>
            </a:r>
            <a:r>
              <a:rPr lang="es-ES" i="1" dirty="0" smtClean="0"/>
              <a:t>, -</a:t>
            </a:r>
            <a:r>
              <a:rPr lang="es-ES" i="1" dirty="0" err="1" smtClean="0"/>
              <a:t>ura</a:t>
            </a:r>
            <a:r>
              <a:rPr lang="es-ES" i="1" dirty="0" smtClean="0"/>
              <a:t>, -</a:t>
            </a:r>
            <a:r>
              <a:rPr lang="es-ES" i="1" dirty="0" err="1" smtClean="0"/>
              <a:t>ción</a:t>
            </a:r>
            <a:r>
              <a:rPr lang="es-ES" dirty="0" smtClean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dirty="0"/>
              <a:t> </a:t>
            </a:r>
            <a:r>
              <a:rPr lang="es-ES" dirty="0" smtClean="0"/>
              <a:t>                 *PERO non </a:t>
            </a:r>
            <a:r>
              <a:rPr lang="es-ES" dirty="0" err="1" smtClean="0"/>
              <a:t>sempre</a:t>
            </a:r>
            <a:r>
              <a:rPr lang="es-ES" dirty="0" smtClean="0"/>
              <a:t>: (ex. </a:t>
            </a:r>
            <a:r>
              <a:rPr lang="es-ES" i="1" dirty="0" smtClean="0"/>
              <a:t>amor, </a:t>
            </a:r>
            <a:r>
              <a:rPr lang="es-ES" i="1" dirty="0" err="1" smtClean="0"/>
              <a:t>perigo</a:t>
            </a:r>
            <a:r>
              <a:rPr lang="es-ES" i="1" dirty="0" smtClean="0"/>
              <a:t>, </a:t>
            </a:r>
            <a:r>
              <a:rPr lang="es-ES" i="1" dirty="0" err="1" smtClean="0"/>
              <a:t>engano</a:t>
            </a:r>
            <a:r>
              <a:rPr lang="es-ES" i="1" dirty="0" smtClean="0"/>
              <a:t>, nación, lectura, </a:t>
            </a:r>
            <a:r>
              <a:rPr lang="es-ES" i="1" dirty="0" err="1" smtClean="0"/>
              <a:t>crise</a:t>
            </a:r>
            <a:r>
              <a:rPr lang="es-ES" dirty="0" smtClean="0"/>
              <a:t>…).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870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34851" y="444321"/>
            <a:ext cx="11011436" cy="5956480"/>
          </a:xfrm>
        </p:spPr>
        <p:txBody>
          <a:bodyPr>
            <a:normAutofit/>
          </a:bodyPr>
          <a:lstStyle/>
          <a:p>
            <a:r>
              <a:rPr lang="en-US" sz="1800" b="1" dirty="0" smtClean="0"/>
              <a:t>1. </a:t>
            </a:r>
            <a:r>
              <a:rPr lang="en-US" sz="1800" b="1" dirty="0" err="1" smtClean="0"/>
              <a:t>Coloca</a:t>
            </a:r>
            <a:r>
              <a:rPr lang="en-US" sz="1800" b="1" dirty="0" smtClean="0"/>
              <a:t> </a:t>
            </a:r>
            <a:r>
              <a:rPr lang="en-US" sz="1800" b="1" dirty="0" err="1"/>
              <a:t>ao</a:t>
            </a:r>
            <a:r>
              <a:rPr lang="en-US" sz="1800" b="1" dirty="0"/>
              <a:t> </a:t>
            </a:r>
            <a:r>
              <a:rPr lang="en-US" sz="1800" b="1" dirty="0" err="1"/>
              <a:t>lado</a:t>
            </a:r>
            <a:r>
              <a:rPr lang="en-US" sz="1800" b="1" dirty="0"/>
              <a:t> de </a:t>
            </a:r>
            <a:r>
              <a:rPr lang="en-US" sz="1800" b="1" dirty="0" err="1"/>
              <a:t>cada</a:t>
            </a:r>
            <a:r>
              <a:rPr lang="en-US" sz="1800" b="1" dirty="0"/>
              <a:t> </a:t>
            </a:r>
            <a:r>
              <a:rPr lang="en-US" sz="1800" b="1" dirty="0" err="1"/>
              <a:t>palabra</a:t>
            </a:r>
            <a:r>
              <a:rPr lang="en-US" sz="1800" b="1" dirty="0"/>
              <a:t> o </a:t>
            </a:r>
            <a:r>
              <a:rPr lang="en-US" sz="1800" b="1" dirty="0" err="1"/>
              <a:t>substantivo</a:t>
            </a:r>
            <a:r>
              <a:rPr lang="en-US" sz="1800" b="1" dirty="0"/>
              <a:t> </a:t>
            </a:r>
            <a:r>
              <a:rPr lang="en-US" sz="1800" b="1" dirty="0" err="1"/>
              <a:t>abstrato</a:t>
            </a:r>
            <a:r>
              <a:rPr lang="en-US" sz="1800" b="1" dirty="0"/>
              <a:t> </a:t>
            </a:r>
            <a:r>
              <a:rPr lang="en-US" sz="1800" b="1" dirty="0" err="1"/>
              <a:t>que</a:t>
            </a:r>
            <a:r>
              <a:rPr lang="en-US" sz="1800" b="1" dirty="0"/>
              <a:t> </a:t>
            </a:r>
            <a:r>
              <a:rPr lang="en-US" sz="1800" b="1" dirty="0" err="1"/>
              <a:t>corresponda</a:t>
            </a:r>
            <a:endParaRPr lang="en-US" sz="1800" dirty="0"/>
          </a:p>
          <a:p>
            <a:r>
              <a:rPr lang="en-US" sz="1800" dirty="0" err="1"/>
              <a:t>Branco</a:t>
            </a:r>
            <a:r>
              <a:rPr lang="en-US" sz="1800" dirty="0"/>
              <a:t> &gt; ____________________</a:t>
            </a:r>
          </a:p>
          <a:p>
            <a:r>
              <a:rPr lang="en-US" sz="1800" dirty="0" err="1"/>
              <a:t>Puro</a:t>
            </a:r>
            <a:r>
              <a:rPr lang="en-US" sz="1800" dirty="0"/>
              <a:t> &gt; ____________________</a:t>
            </a:r>
          </a:p>
          <a:p>
            <a:r>
              <a:rPr lang="en-US" sz="1800" dirty="0"/>
              <a:t>Leal &gt; ____________________</a:t>
            </a:r>
          </a:p>
          <a:p>
            <a:r>
              <a:rPr lang="en-US" sz="1800" dirty="0"/>
              <a:t>Amigo &gt; ____________________</a:t>
            </a:r>
          </a:p>
          <a:p>
            <a:r>
              <a:rPr lang="en-US" sz="1800" dirty="0"/>
              <a:t>Fresco &gt; ____________________</a:t>
            </a:r>
          </a:p>
          <a:p>
            <a:r>
              <a:rPr lang="en-US" sz="1800" dirty="0" err="1"/>
              <a:t>Intelixente</a:t>
            </a:r>
            <a:r>
              <a:rPr lang="en-US" sz="1800" dirty="0"/>
              <a:t> &gt; ____________________</a:t>
            </a:r>
          </a:p>
          <a:p>
            <a:r>
              <a:rPr lang="en-US" sz="1800" dirty="0" err="1"/>
              <a:t>Libre</a:t>
            </a:r>
            <a:r>
              <a:rPr lang="en-US" sz="1800" dirty="0"/>
              <a:t> &gt; ____________________</a:t>
            </a:r>
          </a:p>
          <a:p>
            <a:r>
              <a:rPr lang="en-US" sz="1800" dirty="0" err="1"/>
              <a:t>Sincero</a:t>
            </a:r>
            <a:r>
              <a:rPr lang="en-US" sz="1800" dirty="0"/>
              <a:t> &gt; ____________________</a:t>
            </a:r>
          </a:p>
          <a:p>
            <a:r>
              <a:rPr lang="en-US" sz="1800" dirty="0"/>
              <a:t>Bo &gt; </a:t>
            </a:r>
            <a:r>
              <a:rPr lang="en-US" sz="1800" dirty="0" smtClean="0"/>
              <a:t>____________________</a:t>
            </a:r>
          </a:p>
          <a:p>
            <a:endParaRPr lang="en-US" sz="1800" dirty="0" smtClean="0"/>
          </a:p>
          <a:p>
            <a:r>
              <a:rPr lang="en-US" sz="1800" b="1" dirty="0" smtClean="0"/>
              <a:t>2. </a:t>
            </a:r>
            <a:r>
              <a:rPr lang="en-US" sz="1800" b="1" dirty="0" err="1" smtClean="0"/>
              <a:t>Subliña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os</a:t>
            </a:r>
            <a:r>
              <a:rPr lang="en-US" sz="1800" b="1" dirty="0" smtClean="0"/>
              <a:t> </a:t>
            </a:r>
            <a:r>
              <a:rPr lang="en-US" sz="1800" b="1" dirty="0" err="1"/>
              <a:t>substantivos</a:t>
            </a:r>
            <a:r>
              <a:rPr lang="en-US" sz="1800" b="1" dirty="0"/>
              <a:t> </a:t>
            </a:r>
            <a:r>
              <a:rPr lang="en-US" sz="1800" b="1" dirty="0" err="1"/>
              <a:t>abstractos</a:t>
            </a:r>
            <a:endParaRPr lang="en-US" sz="1800" dirty="0"/>
          </a:p>
          <a:p>
            <a:r>
              <a:rPr lang="en-US" sz="1800" dirty="0" err="1"/>
              <a:t>Ducia</a:t>
            </a:r>
            <a:r>
              <a:rPr lang="en-US" sz="1800" dirty="0"/>
              <a:t>, </a:t>
            </a:r>
            <a:r>
              <a:rPr lang="en-US" sz="1800" dirty="0" err="1"/>
              <a:t>máquina</a:t>
            </a:r>
            <a:r>
              <a:rPr lang="en-US" sz="1800" dirty="0"/>
              <a:t>, </a:t>
            </a:r>
            <a:r>
              <a:rPr lang="en-US" sz="1800" dirty="0" err="1"/>
              <a:t>amor</a:t>
            </a:r>
            <a:r>
              <a:rPr lang="en-US" sz="1800" dirty="0"/>
              <a:t>, </a:t>
            </a:r>
            <a:r>
              <a:rPr lang="en-US" sz="1800" dirty="0" err="1"/>
              <a:t>rúa</a:t>
            </a:r>
            <a:r>
              <a:rPr lang="en-US" sz="1800" dirty="0"/>
              <a:t>, </a:t>
            </a:r>
            <a:r>
              <a:rPr lang="en-US" sz="1800" dirty="0" err="1"/>
              <a:t>xanela</a:t>
            </a:r>
            <a:r>
              <a:rPr lang="en-US" sz="1800" dirty="0"/>
              <a:t>, </a:t>
            </a:r>
            <a:r>
              <a:rPr lang="en-US" sz="1800" dirty="0" err="1" smtClean="0"/>
              <a:t>esperanza</a:t>
            </a:r>
            <a:r>
              <a:rPr lang="en-US" sz="1800" dirty="0" smtClean="0"/>
              <a:t>, </a:t>
            </a:r>
            <a:r>
              <a:rPr lang="en-US" sz="1800" dirty="0" err="1"/>
              <a:t>réptil</a:t>
            </a:r>
            <a:r>
              <a:rPr lang="en-US" sz="1800" dirty="0"/>
              <a:t>, </a:t>
            </a:r>
            <a:r>
              <a:rPr lang="en-US" sz="1800" dirty="0" err="1"/>
              <a:t>peixe</a:t>
            </a:r>
            <a:r>
              <a:rPr lang="en-US" sz="1800" dirty="0"/>
              <a:t>, </a:t>
            </a:r>
            <a:r>
              <a:rPr lang="en-US" sz="1800" dirty="0" err="1"/>
              <a:t>parrulo</a:t>
            </a:r>
            <a:r>
              <a:rPr lang="en-US" sz="1800" dirty="0"/>
              <a:t>, </a:t>
            </a:r>
            <a:r>
              <a:rPr lang="en-US" sz="1800" dirty="0" err="1"/>
              <a:t>soidade</a:t>
            </a:r>
            <a:r>
              <a:rPr lang="en-US" sz="1800" dirty="0"/>
              <a:t>, </a:t>
            </a:r>
            <a:r>
              <a:rPr lang="en-US" sz="1800" dirty="0" err="1"/>
              <a:t>cirurxián</a:t>
            </a:r>
            <a:r>
              <a:rPr lang="en-US" sz="1800" dirty="0"/>
              <a:t>, exactitude, </a:t>
            </a:r>
            <a:r>
              <a:rPr lang="en-US" sz="1800" dirty="0" err="1" smtClean="0"/>
              <a:t>creación</a:t>
            </a:r>
            <a:r>
              <a:rPr lang="en-US" sz="1800" dirty="0" smtClean="0"/>
              <a:t>.</a:t>
            </a:r>
            <a:endParaRPr lang="en-US" sz="1800" dirty="0"/>
          </a:p>
          <a:p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623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tecnicismos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Os tecnicismos </a:t>
            </a:r>
            <a:r>
              <a:rPr lang="es-ES" dirty="0" err="1" smtClean="0"/>
              <a:t>ou</a:t>
            </a:r>
            <a:r>
              <a:rPr lang="es-ES" dirty="0" smtClean="0"/>
              <a:t> a </a:t>
            </a:r>
            <a:r>
              <a:rPr lang="es-ES" dirty="0" err="1" smtClean="0"/>
              <a:t>terminoloxía</a:t>
            </a:r>
            <a:r>
              <a:rPr lang="es-ES" dirty="0"/>
              <a:t> </a:t>
            </a:r>
            <a:r>
              <a:rPr lang="es-ES" dirty="0" smtClean="0"/>
              <a:t>son o </a:t>
            </a:r>
            <a:r>
              <a:rPr lang="es-ES" dirty="0"/>
              <a:t>vocabulario especializado </a:t>
            </a:r>
            <a:r>
              <a:rPr lang="es-ES" dirty="0" err="1" smtClean="0"/>
              <a:t>dunha</a:t>
            </a:r>
            <a:r>
              <a:rPr lang="es-ES" dirty="0" smtClean="0"/>
              <a:t> </a:t>
            </a:r>
            <a:r>
              <a:rPr lang="es-ES" dirty="0"/>
              <a:t>profesión </a:t>
            </a:r>
            <a:r>
              <a:rPr lang="es-ES" dirty="0" err="1" smtClean="0"/>
              <a:t>ou</a:t>
            </a:r>
            <a:r>
              <a:rPr lang="es-ES" dirty="0" smtClean="0"/>
              <a:t> </a:t>
            </a:r>
            <a:r>
              <a:rPr lang="es-ES" dirty="0" err="1" smtClean="0"/>
              <a:t>dalgunha</a:t>
            </a:r>
            <a:r>
              <a:rPr lang="es-ES" dirty="0" smtClean="0"/>
              <a:t> </a:t>
            </a:r>
            <a:r>
              <a:rPr lang="es-ES" dirty="0" err="1" smtClean="0"/>
              <a:t>outra</a:t>
            </a:r>
            <a:r>
              <a:rPr lang="es-ES" dirty="0" smtClean="0"/>
              <a:t> </a:t>
            </a:r>
            <a:r>
              <a:rPr lang="es-ES" dirty="0" err="1" smtClean="0"/>
              <a:t>actividade</a:t>
            </a:r>
            <a:r>
              <a:rPr lang="es-ES" dirty="0"/>
              <a:t> </a:t>
            </a:r>
            <a:r>
              <a:rPr lang="es-ES" dirty="0" smtClean="0"/>
              <a:t>para que os expertos </a:t>
            </a:r>
            <a:r>
              <a:rPr lang="es-ES" dirty="0" err="1" smtClean="0"/>
              <a:t>poidan</a:t>
            </a:r>
            <a:r>
              <a:rPr lang="es-ES" dirty="0" smtClean="0"/>
              <a:t> comunicarse con precisión.</a:t>
            </a:r>
          </a:p>
          <a:p>
            <a:pPr marL="0" indent="0">
              <a:buNone/>
            </a:pPr>
            <a:r>
              <a:rPr lang="es-ES" dirty="0" err="1" smtClean="0"/>
              <a:t>Exemplos</a:t>
            </a:r>
            <a:r>
              <a:rPr lang="es-ES" dirty="0" smtClean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</a:t>
            </a:r>
            <a:r>
              <a:rPr lang="es-ES" b="1" dirty="0" err="1" smtClean="0"/>
              <a:t>Tecnoloxía</a:t>
            </a:r>
            <a:r>
              <a:rPr lang="es-ES" b="1" dirty="0" smtClean="0"/>
              <a:t>: </a:t>
            </a:r>
            <a:r>
              <a:rPr lang="es-ES" i="1" dirty="0" smtClean="0"/>
              <a:t>microchip, </a:t>
            </a:r>
            <a:r>
              <a:rPr lang="es-ES" i="1" dirty="0" err="1" smtClean="0"/>
              <a:t>spam</a:t>
            </a:r>
            <a:r>
              <a:rPr lang="es-ES" i="1" dirty="0" smtClean="0"/>
              <a:t>, emulador, placa base…</a:t>
            </a:r>
            <a:endParaRPr lang="es-ES" dirty="0"/>
          </a:p>
          <a:p>
            <a:pPr>
              <a:buFont typeface="Wingdings" panose="05000000000000000000" pitchFamily="2" charset="2"/>
              <a:buChar char="§"/>
            </a:pPr>
            <a:r>
              <a:rPr lang="es-ES" dirty="0" smtClean="0"/>
              <a:t> </a:t>
            </a:r>
            <a:r>
              <a:rPr lang="es-ES" b="1" dirty="0" smtClean="0"/>
              <a:t>Medicina: </a:t>
            </a:r>
            <a:r>
              <a:rPr lang="es-ES" i="1" dirty="0" err="1" smtClean="0"/>
              <a:t>hemorraxia</a:t>
            </a:r>
            <a:r>
              <a:rPr lang="es-ES" i="1" dirty="0" smtClean="0"/>
              <a:t>, necrose, </a:t>
            </a:r>
            <a:r>
              <a:rPr lang="es-ES" i="1" dirty="0" err="1" smtClean="0"/>
              <a:t>hepatite</a:t>
            </a:r>
            <a:r>
              <a:rPr lang="es-ES" i="1" dirty="0" smtClean="0"/>
              <a:t>, estreptococo…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i="1" dirty="0"/>
              <a:t> </a:t>
            </a:r>
            <a:r>
              <a:rPr lang="es-ES" b="1" dirty="0" smtClean="0"/>
              <a:t>Literatura: </a:t>
            </a:r>
            <a:r>
              <a:rPr lang="es-ES" i="1" dirty="0" smtClean="0"/>
              <a:t>metáfora, </a:t>
            </a:r>
            <a:r>
              <a:rPr lang="es-ES" i="1" dirty="0" err="1" smtClean="0"/>
              <a:t>paradoxo</a:t>
            </a:r>
            <a:r>
              <a:rPr lang="es-ES" i="1" dirty="0" smtClean="0"/>
              <a:t>, pleonasmo, circunloquio…</a:t>
            </a:r>
          </a:p>
          <a:p>
            <a:pPr>
              <a:buFont typeface="Wingdings" panose="05000000000000000000" pitchFamily="2" charset="2"/>
              <a:buChar char="§"/>
            </a:pPr>
            <a:endParaRPr lang="es-ES" i="1" dirty="0" smtClean="0"/>
          </a:p>
        </p:txBody>
      </p:sp>
    </p:spTree>
    <p:extLst>
      <p:ext uri="{BB962C8B-B14F-4D97-AF65-F5344CB8AC3E}">
        <p14:creationId xmlns:p14="http://schemas.microsoft.com/office/powerpoint/2010/main" val="1534838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ORACIÓNS IMPERSOAIS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251" y="2057529"/>
            <a:ext cx="10225825" cy="4224528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Estas oracións carecen de suxeito; non nos interesa ou non sabemos quen realiza a acción. </a:t>
            </a:r>
            <a:endParaRPr lang="en-US" dirty="0"/>
          </a:p>
          <a:p>
            <a:pPr marL="0" indent="0">
              <a:buNone/>
            </a:pPr>
            <a:r>
              <a:rPr lang="pt-BR" dirty="0" smtClean="0"/>
              <a:t>Nas </a:t>
            </a:r>
            <a:r>
              <a:rPr lang="pt-BR" dirty="0"/>
              <a:t>oracións impersoais, </a:t>
            </a:r>
            <a:r>
              <a:rPr lang="pt-BR" dirty="0" smtClean="0"/>
              <a:t> </a:t>
            </a:r>
            <a:r>
              <a:rPr lang="pt-BR" b="1" i="1" dirty="0" smtClean="0"/>
              <a:t>se</a:t>
            </a:r>
            <a:r>
              <a:rPr lang="pt-BR" dirty="0" smtClean="0"/>
              <a:t> </a:t>
            </a:r>
            <a:r>
              <a:rPr lang="pt-BR" dirty="0"/>
              <a:t>é o elemento que remarca a impersonalidade. 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Ex: </a:t>
            </a:r>
            <a:r>
              <a:rPr lang="pt-BR" i="1" dirty="0" smtClean="0"/>
              <a:t>No campo vívese mellor ca na cidade. </a:t>
            </a:r>
          </a:p>
          <a:p>
            <a:pPr marL="0" indent="0">
              <a:buNone/>
            </a:pPr>
            <a:r>
              <a:rPr lang="pt-BR" i="1" dirty="0"/>
              <a:t> </a:t>
            </a:r>
            <a:r>
              <a:rPr lang="pt-BR" i="1" dirty="0" smtClean="0"/>
              <a:t>    Na cidade contamínase moito.</a:t>
            </a:r>
          </a:p>
        </p:txBody>
      </p:sp>
    </p:spTree>
    <p:extLst>
      <p:ext uri="{BB962C8B-B14F-4D97-AF65-F5344CB8AC3E}">
        <p14:creationId xmlns:p14="http://schemas.microsoft.com/office/powerpoint/2010/main" val="2776554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Pasiva </a:t>
            </a:r>
            <a:r>
              <a:rPr lang="es-ES" dirty="0" err="1" smtClean="0"/>
              <a:t>reflexa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Poden</a:t>
            </a:r>
            <a:r>
              <a:rPr lang="en-US" dirty="0"/>
              <a:t> </a:t>
            </a:r>
            <a:r>
              <a:rPr lang="en-US" dirty="0" err="1"/>
              <a:t>confundirse</a:t>
            </a:r>
            <a:r>
              <a:rPr lang="en-US" dirty="0"/>
              <a:t> </a:t>
            </a:r>
            <a:r>
              <a:rPr lang="en-US" dirty="0" err="1"/>
              <a:t>coas</a:t>
            </a:r>
            <a:r>
              <a:rPr lang="en-US" dirty="0"/>
              <a:t> </a:t>
            </a:r>
            <a:r>
              <a:rPr lang="en-US" dirty="0" err="1"/>
              <a:t>anteriores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a </a:t>
            </a:r>
            <a:r>
              <a:rPr lang="en-US" dirty="0" err="1"/>
              <a:t>maior</a:t>
            </a:r>
            <a:r>
              <a:rPr lang="en-US" dirty="0"/>
              <a:t> </a:t>
            </a:r>
            <a:r>
              <a:rPr lang="en-US" dirty="0" err="1"/>
              <a:t>diferenciación</a:t>
            </a:r>
            <a:r>
              <a:rPr lang="en-US" dirty="0"/>
              <a:t> é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estas</a:t>
            </a:r>
            <a:r>
              <a:rPr lang="en-US" dirty="0"/>
              <a:t> </a:t>
            </a:r>
            <a:r>
              <a:rPr lang="en-US" dirty="0" err="1"/>
              <a:t>oracións</a:t>
            </a:r>
            <a:r>
              <a:rPr lang="en-US" dirty="0"/>
              <a:t> </a:t>
            </a:r>
            <a:r>
              <a:rPr lang="en-US" dirty="0" smtClean="0"/>
              <a:t>son </a:t>
            </a:r>
            <a:r>
              <a:rPr lang="en-US" dirty="0" err="1" smtClean="0"/>
              <a:t>bimembres</a:t>
            </a:r>
            <a:r>
              <a:rPr lang="en-US" dirty="0" smtClean="0"/>
              <a:t> </a:t>
            </a:r>
            <a:r>
              <a:rPr lang="en-US" dirty="0"/>
              <a:t>e </a:t>
            </a:r>
            <a:r>
              <a:rPr lang="en-US" dirty="0" err="1"/>
              <a:t>contan</a:t>
            </a:r>
            <a:r>
              <a:rPr lang="en-US" dirty="0"/>
              <a:t> </a:t>
            </a:r>
            <a:r>
              <a:rPr lang="en-US" dirty="0" smtClean="0"/>
              <a:t>polo </a:t>
            </a:r>
            <a:r>
              <a:rPr lang="en-US" dirty="0" err="1" smtClean="0"/>
              <a:t>tanto</a:t>
            </a:r>
            <a:r>
              <a:rPr lang="en-US" dirty="0" smtClean="0"/>
              <a:t> con </a:t>
            </a:r>
            <a:r>
              <a:rPr lang="en-US" dirty="0" err="1"/>
              <a:t>suxeito</a:t>
            </a:r>
            <a:r>
              <a:rPr lang="en-US" dirty="0"/>
              <a:t> e </a:t>
            </a:r>
            <a:r>
              <a:rPr lang="en-US" dirty="0" err="1"/>
              <a:t>predicado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s-ES" dirty="0" smtClean="0"/>
              <a:t>Ex: </a:t>
            </a:r>
            <a:r>
              <a:rPr lang="es-ES" i="1" dirty="0" err="1" smtClean="0"/>
              <a:t>Aprobouse</a:t>
            </a:r>
            <a:r>
              <a:rPr lang="es-ES" i="1" dirty="0" smtClean="0"/>
              <a:t> o decreto//</a:t>
            </a:r>
            <a:r>
              <a:rPr lang="es-ES" i="1" dirty="0" err="1" smtClean="0"/>
              <a:t>Aprobáronse</a:t>
            </a:r>
            <a:r>
              <a:rPr lang="es-ES" i="1" dirty="0" smtClean="0"/>
              <a:t> os decretos.</a:t>
            </a:r>
          </a:p>
          <a:p>
            <a:r>
              <a:rPr lang="es-E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73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Sintaxe</a:t>
            </a:r>
            <a:r>
              <a:rPr lang="es-ES" dirty="0" smtClean="0"/>
              <a:t> longa e complexa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702" y="2084832"/>
            <a:ext cx="10074500" cy="4224528"/>
          </a:xfrm>
        </p:spPr>
        <p:txBody>
          <a:bodyPr/>
          <a:lstStyle/>
          <a:p>
            <a:r>
              <a:rPr lang="es-ES" dirty="0" smtClean="0"/>
              <a:t>Nos textos argumentativos predomina a subordinación (</a:t>
            </a:r>
            <a:r>
              <a:rPr lang="es-ES" dirty="0" err="1" smtClean="0"/>
              <a:t>condicionais</a:t>
            </a:r>
            <a:r>
              <a:rPr lang="es-ES" dirty="0" smtClean="0"/>
              <a:t>, concesivas, consecutivas…).</a:t>
            </a:r>
          </a:p>
          <a:p>
            <a:r>
              <a:rPr lang="es-ES" dirty="0" smtClean="0"/>
              <a:t>Ex: </a:t>
            </a:r>
          </a:p>
          <a:p>
            <a:r>
              <a:rPr lang="es-ES" i="1" u="sng" dirty="0" smtClean="0">
                <a:solidFill>
                  <a:srgbClr val="FF0000"/>
                </a:solidFill>
              </a:rPr>
              <a:t>Se </a:t>
            </a:r>
            <a:r>
              <a:rPr lang="es-ES" i="1" u="sng" dirty="0" smtClean="0"/>
              <a:t>non actuamos </a:t>
            </a:r>
            <a:r>
              <a:rPr lang="es-ES" i="1" u="sng" dirty="0" err="1" smtClean="0"/>
              <a:t>na</a:t>
            </a:r>
            <a:r>
              <a:rPr lang="es-ES" i="1" u="sng" dirty="0" smtClean="0"/>
              <a:t> </a:t>
            </a:r>
            <a:r>
              <a:rPr lang="es-ES" i="1" u="sng" dirty="0" err="1" smtClean="0"/>
              <a:t>loita</a:t>
            </a:r>
            <a:r>
              <a:rPr lang="es-ES" i="1" u="sng" dirty="0" smtClean="0"/>
              <a:t> contra o cambio climático</a:t>
            </a:r>
            <a:r>
              <a:rPr lang="es-ES" i="1" dirty="0" smtClean="0"/>
              <a:t>, desaparecerán </a:t>
            </a:r>
            <a:r>
              <a:rPr lang="es-ES" i="1" dirty="0" err="1" smtClean="0"/>
              <a:t>moitas</a:t>
            </a:r>
            <a:r>
              <a:rPr lang="es-ES" i="1" dirty="0" smtClean="0"/>
              <a:t> especies.</a:t>
            </a:r>
          </a:p>
          <a:p>
            <a:r>
              <a:rPr lang="es-ES" i="1" u="sng" dirty="0" err="1" smtClean="0">
                <a:solidFill>
                  <a:srgbClr val="FF0000"/>
                </a:solidFill>
              </a:rPr>
              <a:t>Aínda</a:t>
            </a:r>
            <a:r>
              <a:rPr lang="es-ES" i="1" u="sng" dirty="0" smtClean="0">
                <a:solidFill>
                  <a:srgbClr val="FF0000"/>
                </a:solidFill>
              </a:rPr>
              <a:t> que </a:t>
            </a:r>
            <a:r>
              <a:rPr lang="es-ES" i="1" u="sng" dirty="0" smtClean="0"/>
              <a:t>as </a:t>
            </a:r>
            <a:r>
              <a:rPr lang="es-ES" i="1" u="sng" dirty="0" err="1" smtClean="0"/>
              <a:t>centrais</a:t>
            </a:r>
            <a:r>
              <a:rPr lang="es-ES" i="1" u="sng" dirty="0" smtClean="0"/>
              <a:t> nucleares producen </a:t>
            </a:r>
            <a:r>
              <a:rPr lang="es-ES" i="1" u="sng" dirty="0" err="1" smtClean="0"/>
              <a:t>moita</a:t>
            </a:r>
            <a:r>
              <a:rPr lang="es-ES" i="1" u="sng" dirty="0" smtClean="0"/>
              <a:t> </a:t>
            </a:r>
            <a:r>
              <a:rPr lang="es-ES" i="1" u="sng" dirty="0" err="1" smtClean="0"/>
              <a:t>enerxía</a:t>
            </a:r>
            <a:r>
              <a:rPr lang="es-ES" i="1" dirty="0" smtClean="0"/>
              <a:t>, </a:t>
            </a:r>
            <a:r>
              <a:rPr lang="es-ES" i="1" dirty="0" err="1" smtClean="0"/>
              <a:t>cómpre</a:t>
            </a:r>
            <a:r>
              <a:rPr lang="es-ES" i="1" dirty="0" smtClean="0"/>
              <a:t> ter en </a:t>
            </a:r>
            <a:r>
              <a:rPr lang="es-ES" i="1" dirty="0" err="1" smtClean="0"/>
              <a:t>conta</a:t>
            </a:r>
            <a:r>
              <a:rPr lang="es-ES" i="1" dirty="0" smtClean="0"/>
              <a:t> os riscos </a:t>
            </a:r>
            <a:r>
              <a:rPr lang="es-ES" i="1" dirty="0" err="1" smtClean="0"/>
              <a:t>medioambientais</a:t>
            </a:r>
            <a:r>
              <a:rPr lang="es-ES" i="1" dirty="0" smtClean="0"/>
              <a:t> que poden </a:t>
            </a:r>
            <a:r>
              <a:rPr lang="es-ES" i="1" dirty="0" err="1" smtClean="0"/>
              <a:t>supoñer</a:t>
            </a:r>
            <a:r>
              <a:rPr lang="es-ES" i="1" dirty="0" smtClean="0"/>
              <a:t>. </a:t>
            </a:r>
          </a:p>
          <a:p>
            <a:r>
              <a:rPr lang="es-ES" i="1" dirty="0" smtClean="0"/>
              <a:t>O consumismo está a </a:t>
            </a:r>
            <a:r>
              <a:rPr lang="es-ES" i="1" dirty="0" err="1" smtClean="0"/>
              <a:t>destruír</a:t>
            </a:r>
            <a:r>
              <a:rPr lang="es-ES" i="1" dirty="0" smtClean="0"/>
              <a:t> os recursos da biosfera, </a:t>
            </a:r>
            <a:r>
              <a:rPr lang="es-ES" i="1" u="sng" dirty="0" smtClean="0">
                <a:solidFill>
                  <a:srgbClr val="FF0000"/>
                </a:solidFill>
              </a:rPr>
              <a:t>por </a:t>
            </a:r>
            <a:r>
              <a:rPr lang="es-ES" i="1" u="sng" dirty="0" err="1" smtClean="0">
                <a:solidFill>
                  <a:srgbClr val="FF0000"/>
                </a:solidFill>
              </a:rPr>
              <a:t>conseguinte</a:t>
            </a:r>
            <a:r>
              <a:rPr lang="es-ES" i="1" u="sng" dirty="0" smtClean="0"/>
              <a:t>, </a:t>
            </a:r>
            <a:r>
              <a:rPr lang="es-ES" i="1" u="sng" dirty="0" err="1" smtClean="0"/>
              <a:t>temos</a:t>
            </a:r>
            <a:r>
              <a:rPr lang="es-ES" i="1" u="sng" dirty="0" smtClean="0"/>
              <a:t> que cambiar os valores da </a:t>
            </a:r>
            <a:r>
              <a:rPr lang="es-ES" i="1" u="sng" dirty="0" err="1" smtClean="0"/>
              <a:t>nosa</a:t>
            </a:r>
            <a:r>
              <a:rPr lang="es-ES" i="1" u="sng" dirty="0" smtClean="0"/>
              <a:t> </a:t>
            </a:r>
            <a:r>
              <a:rPr lang="es-ES" i="1" u="sng" dirty="0" err="1" smtClean="0"/>
              <a:t>sociedade</a:t>
            </a:r>
            <a:r>
              <a:rPr lang="es-ES" i="1" u="sng" dirty="0" smtClean="0"/>
              <a:t>. </a:t>
            </a:r>
          </a:p>
          <a:p>
            <a:endParaRPr lang="es-ES" i="1" u="sng" dirty="0"/>
          </a:p>
        </p:txBody>
      </p:sp>
    </p:spTree>
    <p:extLst>
      <p:ext uri="{BB962C8B-B14F-4D97-AF65-F5344CB8AC3E}">
        <p14:creationId xmlns:p14="http://schemas.microsoft.com/office/powerpoint/2010/main" val="1860535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conectores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186" y="1957589"/>
            <a:ext cx="11436439" cy="4314421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b="1" dirty="0" smtClean="0"/>
              <a:t>Aditivos: </a:t>
            </a:r>
            <a:r>
              <a:rPr lang="es-ES" dirty="0" err="1" smtClean="0"/>
              <a:t>ademais</a:t>
            </a:r>
            <a:r>
              <a:rPr lang="es-ES" dirty="0" smtClean="0"/>
              <a:t>, </a:t>
            </a:r>
            <a:r>
              <a:rPr lang="es-ES" dirty="0" err="1" smtClean="0"/>
              <a:t>alén</a:t>
            </a:r>
            <a:r>
              <a:rPr lang="es-ES" smtClean="0"/>
              <a:t>, </a:t>
            </a:r>
            <a:r>
              <a:rPr lang="es-ES" dirty="0" err="1" smtClean="0"/>
              <a:t>tamén</a:t>
            </a:r>
            <a:r>
              <a:rPr lang="es-ES" dirty="0" smtClean="0"/>
              <a:t>, do </a:t>
            </a:r>
            <a:r>
              <a:rPr lang="es-ES" dirty="0" err="1" smtClean="0"/>
              <a:t>mesmo</a:t>
            </a:r>
            <a:r>
              <a:rPr lang="es-ES" dirty="0" smtClean="0"/>
              <a:t> </a:t>
            </a:r>
            <a:r>
              <a:rPr lang="es-ES" dirty="0" err="1" smtClean="0"/>
              <a:t>xeito</a:t>
            </a:r>
            <a:r>
              <a:rPr lang="es-ES" dirty="0" smtClean="0"/>
              <a:t>, igualmente, así como…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b="1" dirty="0" smtClean="0"/>
              <a:t>De </a:t>
            </a:r>
            <a:r>
              <a:rPr lang="es-ES" b="1" dirty="0" err="1" smtClean="0"/>
              <a:t>orde</a:t>
            </a:r>
            <a:r>
              <a:rPr lang="es-ES" b="1" dirty="0" smtClean="0"/>
              <a:t>: </a:t>
            </a:r>
            <a:r>
              <a:rPr lang="es-ES" dirty="0" smtClean="0"/>
              <a:t>en </a:t>
            </a:r>
            <a:r>
              <a:rPr lang="es-ES" dirty="0" err="1" smtClean="0"/>
              <a:t>primeiro</a:t>
            </a:r>
            <a:r>
              <a:rPr lang="es-ES" dirty="0" smtClean="0"/>
              <a:t> lugar, </a:t>
            </a:r>
            <a:r>
              <a:rPr lang="es-ES" dirty="0" err="1" smtClean="0"/>
              <a:t>primeiro</a:t>
            </a:r>
            <a:r>
              <a:rPr lang="es-ES" dirty="0" smtClean="0"/>
              <a:t>, para empezar, en segundo lugar, por último, finalmente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b="1" dirty="0" err="1" smtClean="0"/>
              <a:t>Causais</a:t>
            </a:r>
            <a:r>
              <a:rPr lang="es-ES" b="1" dirty="0" smtClean="0"/>
              <a:t>: </a:t>
            </a:r>
            <a:r>
              <a:rPr lang="es-ES" dirty="0" smtClean="0"/>
              <a:t>a causa de, porque, por mor de, debido a, </a:t>
            </a:r>
            <a:r>
              <a:rPr lang="es-ES" dirty="0" err="1" smtClean="0"/>
              <a:t>xa</a:t>
            </a:r>
            <a:r>
              <a:rPr lang="es-ES" dirty="0" smtClean="0"/>
              <a:t> que, </a:t>
            </a:r>
            <a:r>
              <a:rPr lang="es-ES" dirty="0" err="1" smtClean="0"/>
              <a:t>grazas</a:t>
            </a:r>
            <a:r>
              <a:rPr lang="es-ES" dirty="0" smtClean="0"/>
              <a:t> a, por culpa de, dado que…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b="1" dirty="0" err="1" smtClean="0"/>
              <a:t>Condicionais</a:t>
            </a:r>
            <a:r>
              <a:rPr lang="es-ES" b="1" dirty="0" smtClean="0"/>
              <a:t>: </a:t>
            </a:r>
            <a:r>
              <a:rPr lang="es-ES" dirty="0" smtClean="0"/>
              <a:t>se, agás que, coa condición de que, con tal de que…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b="1" dirty="0" smtClean="0"/>
              <a:t>Consecutivos: </a:t>
            </a:r>
            <a:r>
              <a:rPr lang="es-ES" dirty="0" smtClean="0"/>
              <a:t>a consecuencia de, </a:t>
            </a:r>
            <a:r>
              <a:rPr lang="es-ES" dirty="0" err="1" smtClean="0"/>
              <a:t>entón</a:t>
            </a:r>
            <a:r>
              <a:rPr lang="es-ES" dirty="0" smtClean="0"/>
              <a:t>, por </a:t>
            </a:r>
            <a:r>
              <a:rPr lang="es-ES" dirty="0" err="1" smtClean="0"/>
              <a:t>conseguinte</a:t>
            </a:r>
            <a:r>
              <a:rPr lang="es-ES" dirty="0" smtClean="0"/>
              <a:t>, polo tanto, por esa razón, así…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b="1" dirty="0" err="1" smtClean="0"/>
              <a:t>Finais</a:t>
            </a:r>
            <a:r>
              <a:rPr lang="es-ES" b="1" dirty="0" smtClean="0"/>
              <a:t>: </a:t>
            </a:r>
            <a:r>
              <a:rPr lang="es-ES" dirty="0" smtClean="0"/>
              <a:t>para que, coa intención de, </a:t>
            </a:r>
            <a:r>
              <a:rPr lang="es-ES" dirty="0" err="1" smtClean="0"/>
              <a:t>co</a:t>
            </a:r>
            <a:r>
              <a:rPr lang="es-ES" dirty="0" smtClean="0"/>
              <a:t> </a:t>
            </a:r>
            <a:r>
              <a:rPr lang="es-ES" dirty="0" err="1" smtClean="0"/>
              <a:t>obxecto</a:t>
            </a:r>
            <a:r>
              <a:rPr lang="es-ES" dirty="0" smtClean="0"/>
              <a:t> de, a fin de que…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b="1" dirty="0" err="1" smtClean="0"/>
              <a:t>Exemplificadores</a:t>
            </a:r>
            <a:r>
              <a:rPr lang="es-ES" b="1" dirty="0" smtClean="0"/>
              <a:t> e explicativos: </a:t>
            </a:r>
            <a:r>
              <a:rPr lang="es-ES" dirty="0" smtClean="0"/>
              <a:t>como, por </a:t>
            </a:r>
            <a:r>
              <a:rPr lang="es-ES" dirty="0" err="1" smtClean="0"/>
              <a:t>exemplo</a:t>
            </a:r>
            <a:r>
              <a:rPr lang="es-ES" dirty="0" smtClean="0"/>
              <a:t>, é </a:t>
            </a:r>
            <a:r>
              <a:rPr lang="es-ES" dirty="0" err="1" smtClean="0"/>
              <a:t>dicir</a:t>
            </a:r>
            <a:r>
              <a:rPr lang="es-ES" dirty="0" smtClean="0"/>
              <a:t>, </a:t>
            </a:r>
            <a:r>
              <a:rPr lang="es-ES" dirty="0" err="1" smtClean="0"/>
              <a:t>ou</a:t>
            </a:r>
            <a:r>
              <a:rPr lang="es-ES" dirty="0" smtClean="0"/>
              <a:t> </a:t>
            </a:r>
            <a:r>
              <a:rPr lang="es-ES" dirty="0" err="1" smtClean="0"/>
              <a:t>sexa</a:t>
            </a:r>
            <a:r>
              <a:rPr lang="es-ES" dirty="0" smtClean="0"/>
              <a:t>, a saber, </a:t>
            </a:r>
            <a:r>
              <a:rPr lang="es-ES" dirty="0" err="1" smtClean="0"/>
              <a:t>noutras</a:t>
            </a:r>
            <a:r>
              <a:rPr lang="es-ES" dirty="0" smtClean="0"/>
              <a:t> palabras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b="1" dirty="0" smtClean="0"/>
              <a:t>Concesivos: </a:t>
            </a:r>
            <a:r>
              <a:rPr lang="es-ES" dirty="0" err="1" smtClean="0"/>
              <a:t>aínda</a:t>
            </a:r>
            <a:r>
              <a:rPr lang="es-ES" dirty="0" smtClean="0"/>
              <a:t> que, </a:t>
            </a:r>
            <a:r>
              <a:rPr lang="es-ES" dirty="0" err="1" smtClean="0"/>
              <a:t>malia</a:t>
            </a:r>
            <a:r>
              <a:rPr lang="es-ES" dirty="0" smtClean="0"/>
              <a:t>, a pesar de, pese a, </a:t>
            </a:r>
            <a:r>
              <a:rPr lang="es-ES" dirty="0" err="1" smtClean="0"/>
              <a:t>aínda</a:t>
            </a:r>
            <a:r>
              <a:rPr lang="es-ES" dirty="0" smtClean="0"/>
              <a:t> cando…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b="1" dirty="0" smtClean="0"/>
              <a:t>Contrastivos: </a:t>
            </a:r>
            <a:r>
              <a:rPr lang="es-ES" sz="2100" dirty="0" smtClean="0"/>
              <a:t>pero, </a:t>
            </a:r>
            <a:r>
              <a:rPr lang="es-ES" sz="2100" dirty="0" err="1" smtClean="0"/>
              <a:t>mais</a:t>
            </a:r>
            <a:r>
              <a:rPr lang="es-ES" sz="2100" dirty="0" smtClean="0"/>
              <a:t>, non obstante, por </a:t>
            </a:r>
            <a:r>
              <a:rPr lang="es-ES" sz="2100" dirty="0" err="1" smtClean="0"/>
              <a:t>outra</a:t>
            </a:r>
            <a:r>
              <a:rPr lang="es-ES" sz="2100" dirty="0" smtClean="0"/>
              <a:t> banda, </a:t>
            </a:r>
            <a:r>
              <a:rPr lang="es-ES" sz="2100" dirty="0" err="1" smtClean="0"/>
              <a:t>ao</a:t>
            </a:r>
            <a:r>
              <a:rPr lang="es-ES" sz="2100" dirty="0" smtClean="0"/>
              <a:t> contrario, en comparación, </a:t>
            </a:r>
            <a:r>
              <a:rPr lang="es-ES" sz="2100" dirty="0" err="1" smtClean="0"/>
              <a:t>mentres</a:t>
            </a:r>
            <a:r>
              <a:rPr lang="es-ES" sz="2100" dirty="0" smtClean="0"/>
              <a:t> que, en cambio…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/>
              <a:t> </a:t>
            </a:r>
            <a:r>
              <a:rPr lang="es-ES" b="1" dirty="0" smtClean="0"/>
              <a:t>Conclusivos: </a:t>
            </a:r>
            <a:r>
              <a:rPr lang="es-ES" dirty="0" smtClean="0"/>
              <a:t>en conclusión, en definitiva, en suma, en resume, para rematar, en </a:t>
            </a:r>
            <a:r>
              <a:rPr lang="es-ES" dirty="0" err="1" smtClean="0"/>
              <a:t>poucas</a:t>
            </a:r>
            <a:r>
              <a:rPr lang="es-ES" dirty="0" smtClean="0"/>
              <a:t> palabras…</a:t>
            </a:r>
          </a:p>
          <a:p>
            <a:pPr marL="0" indent="0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8521656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104</TotalTime>
  <Words>599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Tw Cen MT</vt:lpstr>
      <vt:lpstr>Tw Cen MT Condensed</vt:lpstr>
      <vt:lpstr>Wingdings</vt:lpstr>
      <vt:lpstr>Wingdings 3</vt:lpstr>
      <vt:lpstr>Integral</vt:lpstr>
      <vt:lpstr>Os textos argumentativos</vt:lpstr>
      <vt:lpstr>Características lingüísticas</vt:lpstr>
      <vt:lpstr>Substantivos abstractos</vt:lpstr>
      <vt:lpstr>PowerPoint Presentation</vt:lpstr>
      <vt:lpstr>tecnicismos</vt:lpstr>
      <vt:lpstr>ORACIÓNS IMPERSOAIS</vt:lpstr>
      <vt:lpstr>Pasiva reflexa</vt:lpstr>
      <vt:lpstr>Sintaxe longa e complexa</vt:lpstr>
      <vt:lpstr>conectores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textos argumentativos</dc:title>
  <dc:creator>María Rosales Fernández</dc:creator>
  <cp:lastModifiedBy>María Rosales Fernández</cp:lastModifiedBy>
  <cp:revision>12</cp:revision>
  <dcterms:created xsi:type="dcterms:W3CDTF">2014-12-09T09:40:36Z</dcterms:created>
  <dcterms:modified xsi:type="dcterms:W3CDTF">2014-12-09T11:25:07Z</dcterms:modified>
</cp:coreProperties>
</file>