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6" r:id="rId17"/>
    <p:sldId id="270" r:id="rId18"/>
    <p:sldId id="271" r:id="rId19"/>
    <p:sldId id="273" r:id="rId20"/>
    <p:sldId id="274" r:id="rId21"/>
    <p:sldId id="275" r:id="rId22"/>
  </p:sldIdLst>
  <p:sldSz cx="14630400" cy="8229600"/>
  <p:notesSz cx="8229600" cy="14630400"/>
  <p:embeddedFontLst>
    <p:embeddedFont>
      <p:font typeface="DM Sans Medium" pitchFamily="2" charset="0"/>
      <p:regular r:id="rId24"/>
      <p:italic r:id="rId25"/>
    </p:embeddedFont>
    <p:embeddedFont>
      <p:font typeface="Inter" panose="020B0604020202020204" charset="0"/>
      <p:regular r:id="rId26"/>
    </p:embeddedFont>
    <p:embeddedFont>
      <p:font typeface="medina script" panose="02000505000000020004" pitchFamily="50" charset="0"/>
      <p:regular r:id="rId27"/>
    </p:embeddedFont>
    <p:embeddedFont>
      <p:font typeface="Petrona Bold" pitchFamily="2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7" d="100"/>
          <a:sy n="47" d="100"/>
        </p:scale>
        <p:origin x="5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97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hyperlink" Target="https://www.eleconomista.es/salud-bienestar/salud-mental/noticias/13204676/02/25/como-afecta-la-procrastinacion-a-la-salud-mental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JL2Ya3K6B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hyperlink" Target="https://www.youtube.com/watch?v=3D0-l2O5k8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kRfQwP9m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10897"/>
            <a:ext cx="67238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¿Quién soy y qué quiero?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45983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viaje de autodescubrimiento para conocer nuestras motivaciones más profundas y aprovechar nuestras fortalezas personales.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44079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Explorar</a:t>
            </a: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las bases del autoconocimiento y cómo alinear nuestros objetivos con quienes realmente somos.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37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Fuerza de voluntad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40781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4C505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89488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667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Como un músculo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158014"/>
            <a:ext cx="63376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fortalece con ejercicio constante y descanso adecuado.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732490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65696B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861078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4C5052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31518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Recurso limitado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578310"/>
            <a:ext cx="55564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agota con el uso continuo y necesita recargarse.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152787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65696B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281374"/>
            <a:ext cx="6521410" cy="1669852"/>
          </a:xfrm>
          <a:prstGeom prst="roundRect">
            <a:avLst>
              <a:gd name="adj" fmla="val 2038"/>
            </a:avLst>
          </a:prstGeom>
          <a:solidFill>
            <a:srgbClr val="4C5052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508188"/>
            <a:ext cx="32630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Enfocada en prioridades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998607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Más efectiva cuando se concentra en pocos objetivos importantes.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9097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Hábitos: La clave del éxito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Señal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recordatorio que inicia el comportamiento automático.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Rutina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acción que realizamos por costumbre.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Recompensa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beneficio que refuerza el hábito.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Deseo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anticipación que motiva repetir el ciclo.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7264"/>
            <a:ext cx="10170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Procrastinación: El enemigo silencioso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7220545"/>
            <a:ext cx="1337109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https://www.eleconomista.es/salud-bienestar/salud-mental/noticias/13204676/02/25/como-afecta-la-procrastinacion-a-la-salud-mental.html</a:t>
            </a: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175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5E71514-9629-5870-C1CC-98A125C6E1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22" t="4658" r="12433" b="44242"/>
          <a:stretch/>
        </p:blipFill>
        <p:spPr>
          <a:xfrm>
            <a:off x="7847215" y="4536043"/>
            <a:ext cx="5850043" cy="22218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248" y="957263"/>
            <a:ext cx="6791801" cy="61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Superando la procrastinación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91394" y="1862257"/>
            <a:ext cx="22860" cy="5410081"/>
          </a:xfrm>
          <a:prstGeom prst="roundRect">
            <a:avLst>
              <a:gd name="adj" fmla="val 128408"/>
            </a:avLst>
          </a:prstGeom>
          <a:solidFill>
            <a:srgbClr val="65696B"/>
          </a:solidFill>
          <a:ln/>
        </p:spPr>
      </p:sp>
      <p:sp>
        <p:nvSpPr>
          <p:cNvPr id="5" name="Shape 2"/>
          <p:cNvSpPr/>
          <p:nvPr/>
        </p:nvSpPr>
        <p:spPr>
          <a:xfrm>
            <a:off x="6588681" y="2291120"/>
            <a:ext cx="586978" cy="22860"/>
          </a:xfrm>
          <a:prstGeom prst="roundRect">
            <a:avLst>
              <a:gd name="adj" fmla="val 128408"/>
            </a:avLst>
          </a:prstGeom>
          <a:solidFill>
            <a:srgbClr val="65696B"/>
          </a:solidFill>
          <a:ln/>
        </p:spPr>
      </p:sp>
      <p:sp>
        <p:nvSpPr>
          <p:cNvPr id="6" name="Shape 3"/>
          <p:cNvSpPr/>
          <p:nvPr/>
        </p:nvSpPr>
        <p:spPr>
          <a:xfrm>
            <a:off x="6171248" y="2082403"/>
            <a:ext cx="440293" cy="440293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650" y="2119134"/>
            <a:ext cx="293489" cy="3668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69850" y="2057876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Técnica Pomodoro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7369850" y="2481024"/>
            <a:ext cx="6575703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Trabaja en intervalos cortos de máxima concentración con descansos breves.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6588681" y="3927396"/>
            <a:ext cx="586978" cy="22860"/>
          </a:xfrm>
          <a:prstGeom prst="roundRect">
            <a:avLst>
              <a:gd name="adj" fmla="val 128408"/>
            </a:avLst>
          </a:prstGeom>
          <a:solidFill>
            <a:srgbClr val="65696B"/>
          </a:solidFill>
          <a:ln/>
        </p:spPr>
      </p:sp>
      <p:sp>
        <p:nvSpPr>
          <p:cNvPr id="11" name="Shape 7"/>
          <p:cNvSpPr/>
          <p:nvPr/>
        </p:nvSpPr>
        <p:spPr>
          <a:xfrm>
            <a:off x="6171248" y="3718679"/>
            <a:ext cx="440293" cy="440293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650" y="3755410"/>
            <a:ext cx="293489" cy="36683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69850" y="3694152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Divide y vencerás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7369850" y="4117300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Descompón tareas grandes en pequeños pasos manejables.</a:t>
            </a:r>
            <a:endParaRPr lang="en-US" sz="1500" dirty="0"/>
          </a:p>
        </p:txBody>
      </p:sp>
      <p:sp>
        <p:nvSpPr>
          <p:cNvPr id="15" name="Shape 10"/>
          <p:cNvSpPr/>
          <p:nvPr/>
        </p:nvSpPr>
        <p:spPr>
          <a:xfrm>
            <a:off x="6588681" y="5250537"/>
            <a:ext cx="586978" cy="22860"/>
          </a:xfrm>
          <a:prstGeom prst="roundRect">
            <a:avLst>
              <a:gd name="adj" fmla="val 128408"/>
            </a:avLst>
          </a:prstGeom>
          <a:solidFill>
            <a:srgbClr val="65696B"/>
          </a:solidFill>
          <a:ln/>
        </p:spPr>
      </p:sp>
      <p:sp>
        <p:nvSpPr>
          <p:cNvPr id="16" name="Shape 11"/>
          <p:cNvSpPr/>
          <p:nvPr/>
        </p:nvSpPr>
        <p:spPr>
          <a:xfrm>
            <a:off x="6171248" y="5041821"/>
            <a:ext cx="440293" cy="440293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650" y="5078551"/>
            <a:ext cx="293489" cy="36683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69850" y="5017294"/>
            <a:ext cx="3303032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Fechas límite autoimpuestas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7369850" y="5440442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Establece plazos realistas antes de las fechas de entrega oficiales.</a:t>
            </a:r>
            <a:endParaRPr lang="en-US" sz="1500" dirty="0"/>
          </a:p>
        </p:txBody>
      </p:sp>
      <p:sp>
        <p:nvSpPr>
          <p:cNvPr id="20" name="Shape 14"/>
          <p:cNvSpPr/>
          <p:nvPr/>
        </p:nvSpPr>
        <p:spPr>
          <a:xfrm>
            <a:off x="6588681" y="6573679"/>
            <a:ext cx="586978" cy="22860"/>
          </a:xfrm>
          <a:prstGeom prst="roundRect">
            <a:avLst>
              <a:gd name="adj" fmla="val 128408"/>
            </a:avLst>
          </a:prstGeom>
          <a:solidFill>
            <a:srgbClr val="65696B"/>
          </a:solidFill>
          <a:ln/>
        </p:spPr>
      </p:sp>
      <p:sp>
        <p:nvSpPr>
          <p:cNvPr id="21" name="Shape 15"/>
          <p:cNvSpPr/>
          <p:nvPr/>
        </p:nvSpPr>
        <p:spPr>
          <a:xfrm>
            <a:off x="6171248" y="6364962"/>
            <a:ext cx="440293" cy="440293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650" y="6401693"/>
            <a:ext cx="293489" cy="36683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369850" y="6340435"/>
            <a:ext cx="3625810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Compañero de responsabilidad</a:t>
            </a:r>
            <a:endParaRPr lang="en-US" sz="1900" dirty="0"/>
          </a:p>
        </p:txBody>
      </p:sp>
      <p:sp>
        <p:nvSpPr>
          <p:cNvPr id="24" name="Text 17"/>
          <p:cNvSpPr/>
          <p:nvPr/>
        </p:nvSpPr>
        <p:spPr>
          <a:xfrm>
            <a:off x="7369850" y="6763583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Comparte tus metas con alguien que te ayude a mantener el rumbo.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450" y="434102"/>
            <a:ext cx="7061716" cy="49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Técnica pomodoro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1280755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110745"/>
          </a:solidFill>
          <a:ln/>
        </p:spPr>
      </p:sp>
      <p:sp>
        <p:nvSpPr>
          <p:cNvPr id="5" name="Text 2"/>
          <p:cNvSpPr/>
          <p:nvPr/>
        </p:nvSpPr>
        <p:spPr>
          <a:xfrm>
            <a:off x="1499473" y="8659535"/>
            <a:ext cx="1636157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Desarrollo profesional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3632835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230F8F"/>
          </a:solidFill>
          <a:ln/>
        </p:spPr>
      </p:sp>
      <p:sp>
        <p:nvSpPr>
          <p:cNvPr id="7" name="Text 4"/>
          <p:cNvSpPr/>
          <p:nvPr/>
        </p:nvSpPr>
        <p:spPr>
          <a:xfrm>
            <a:off x="3851553" y="8659535"/>
            <a:ext cx="1674852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Relaciones personales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6560344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3616D9"/>
          </a:solidFill>
          <a:ln/>
        </p:spPr>
      </p:sp>
      <p:sp>
        <p:nvSpPr>
          <p:cNvPr id="9" name="Text 6"/>
          <p:cNvSpPr/>
          <p:nvPr/>
        </p:nvSpPr>
        <p:spPr>
          <a:xfrm>
            <a:off x="6779062" y="8659535"/>
            <a:ext cx="1290876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Salud y bienestar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9146977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6D54ED"/>
          </a:solidFill>
          <a:ln/>
        </p:spPr>
      </p:sp>
      <p:sp>
        <p:nvSpPr>
          <p:cNvPr id="11" name="Text 8"/>
          <p:cNvSpPr/>
          <p:nvPr/>
        </p:nvSpPr>
        <p:spPr>
          <a:xfrm>
            <a:off x="9365694" y="8659535"/>
            <a:ext cx="1588770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Crecimiento personal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11494770" y="8659535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AC9EF5"/>
          </a:solidFill>
          <a:ln/>
        </p:spPr>
      </p:sp>
      <p:sp>
        <p:nvSpPr>
          <p:cNvPr id="13" name="Text 10"/>
          <p:cNvSpPr/>
          <p:nvPr/>
        </p:nvSpPr>
        <p:spPr>
          <a:xfrm>
            <a:off x="11713488" y="8659535"/>
            <a:ext cx="1437203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Contribución social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552450" y="8994815"/>
            <a:ext cx="13525500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Distribuir conscientemente nuestra energía según nuestros valores profundos maximiza nuestra satisfacción y sentido de propósito.</a:t>
            </a:r>
            <a:endParaRPr lang="en-US" sz="1200" dirty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1108C4DC-0ACD-7D8C-10BE-D65846F78446}"/>
              </a:ext>
            </a:extLst>
          </p:cNvPr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3"/>
              </a:rPr>
              <a:t>https://www.youtube.com/watch?v=7JL2Ya3K6BM</a:t>
            </a:r>
            <a:endParaRPr lang="en-US" sz="1750" dirty="0">
              <a:solidFill>
                <a:srgbClr val="D6D9D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https://www.youtube.com/watch?v=3D0-l2O5k8Y</a:t>
            </a: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</a:t>
            </a:r>
            <a:endParaRPr lang="en-US" sz="1750" dirty="0"/>
          </a:p>
        </p:txBody>
      </p:sp>
      <p:pic>
        <p:nvPicPr>
          <p:cNvPr id="1026" name="Picture 2" descr="Técnicas de estudio al detalle: Pomodoro">
            <a:extLst>
              <a:ext uri="{FF2B5EF4-FFF2-40B4-BE49-F238E27FC236}">
                <a16:creationId xmlns:a16="http://schemas.microsoft.com/office/drawing/2014/main" id="{72F6D927-22B5-C8E5-9284-2B8EDDD9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53" y="434102"/>
            <a:ext cx="6716684" cy="67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fa Psicología | Técnica Pomodoro, aprende a aumentar tu productividad">
            <a:extLst>
              <a:ext uri="{FF2B5EF4-FFF2-40B4-BE49-F238E27FC236}">
                <a16:creationId xmlns:a16="http://schemas.microsoft.com/office/drawing/2014/main" id="{07DA6819-F202-C2D9-91FC-87453CCF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801">
            <a:off x="793790" y="1155420"/>
            <a:ext cx="5132112" cy="45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06592"/>
            <a:ext cx="69602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Actividad: Ficha individual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55533"/>
            <a:ext cx="7556421" cy="4567476"/>
          </a:xfrm>
          <a:prstGeom prst="roundRect">
            <a:avLst>
              <a:gd name="adj" fmla="val 74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2363153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4624" y="250686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Mis fortalezas personales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9024" y="250686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Evidencias concretas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7810" y="3013472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14624" y="315718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9024" y="315718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Ejemplo: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7810" y="3663791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14624" y="380750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89024" y="380750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Ejemplo: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7810" y="4314111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14624" y="445781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Áreas de mejora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289024" y="445781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 de acción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87810" y="4964430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14624" y="510813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0289024" y="510813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Pasos: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287810" y="5614749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6514624" y="575845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Mis motivaciones intrínsecas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10289024" y="575845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¿Por qué me importan?</a:t>
            </a:r>
            <a:endParaRPr lang="en-US" sz="1750" dirty="0"/>
          </a:p>
        </p:txBody>
      </p:sp>
      <p:sp>
        <p:nvSpPr>
          <p:cNvPr id="23" name="Shape 20"/>
          <p:cNvSpPr/>
          <p:nvPr/>
        </p:nvSpPr>
        <p:spPr>
          <a:xfrm>
            <a:off x="6287810" y="6265069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1"/>
          <p:cNvSpPr/>
          <p:nvPr/>
        </p:nvSpPr>
        <p:spPr>
          <a:xfrm>
            <a:off x="6514624" y="640877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</a:t>
            </a:r>
            <a:endParaRPr lang="en-US" sz="1750" dirty="0"/>
          </a:p>
        </p:txBody>
      </p:sp>
      <p:sp>
        <p:nvSpPr>
          <p:cNvPr id="25" name="Text 22"/>
          <p:cNvSpPr/>
          <p:nvPr/>
        </p:nvSpPr>
        <p:spPr>
          <a:xfrm>
            <a:off x="10289024" y="640877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Razón: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9858" y="876895"/>
            <a:ext cx="11939349" cy="721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Ficha de Trabajo – Conócete para Emprender</a:t>
            </a:r>
            <a:endParaRPr lang="en-US" sz="4500" dirty="0"/>
          </a:p>
        </p:txBody>
      </p:sp>
      <p:sp>
        <p:nvSpPr>
          <p:cNvPr id="5" name="Text 2"/>
          <p:cNvSpPr/>
          <p:nvPr/>
        </p:nvSpPr>
        <p:spPr>
          <a:xfrm>
            <a:off x="769858" y="1928574"/>
            <a:ext cx="130906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Nombre: _______________________________________________________________________ Fecha: ________________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69858" y="2527935"/>
            <a:ext cx="1309068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 ficha te ayudará a reflexionar sobre tus fortalezas, debilidades y motivaciones personales. Conocerse a uno mismo es el primer paso para emprender con éxito.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68744" y="5595580"/>
            <a:ext cx="494943" cy="49494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2776" y="5626536"/>
            <a:ext cx="346472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700" dirty="0"/>
          </a:p>
        </p:txBody>
      </p:sp>
      <p:sp>
        <p:nvSpPr>
          <p:cNvPr id="9" name="Text 6"/>
          <p:cNvSpPr/>
          <p:nvPr/>
        </p:nvSpPr>
        <p:spPr>
          <a:xfrm>
            <a:off x="1604130" y="5579269"/>
            <a:ext cx="3502104" cy="1443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chemeClr val="bg1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¿Qué fortalezas personales crees que tienes? (Escribe al menos 3)</a:t>
            </a:r>
            <a:endParaRPr lang="en-US" sz="2250" dirty="0">
              <a:solidFill>
                <a:schemeClr val="bg1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06722" y="3726656"/>
            <a:ext cx="494943" cy="49494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280898" y="3757553"/>
            <a:ext cx="346472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700" dirty="0"/>
          </a:p>
        </p:txBody>
      </p:sp>
      <p:sp>
        <p:nvSpPr>
          <p:cNvPr id="12" name="Text 9"/>
          <p:cNvSpPr/>
          <p:nvPr/>
        </p:nvSpPr>
        <p:spPr>
          <a:xfrm>
            <a:off x="5921573" y="3726656"/>
            <a:ext cx="3502104" cy="721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¿Qué debilidades te gustaría superar?</a:t>
            </a:r>
            <a:endParaRPr lang="en-US" sz="2250" dirty="0"/>
          </a:p>
        </p:txBody>
      </p:sp>
      <p:sp>
        <p:nvSpPr>
          <p:cNvPr id="13" name="Shape 10"/>
          <p:cNvSpPr/>
          <p:nvPr/>
        </p:nvSpPr>
        <p:spPr>
          <a:xfrm>
            <a:off x="9643586" y="3726656"/>
            <a:ext cx="494943" cy="49494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717762" y="3757553"/>
            <a:ext cx="346472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700" dirty="0"/>
          </a:p>
        </p:txBody>
      </p:sp>
      <p:sp>
        <p:nvSpPr>
          <p:cNvPr id="15" name="Text 12"/>
          <p:cNvSpPr/>
          <p:nvPr/>
        </p:nvSpPr>
        <p:spPr>
          <a:xfrm>
            <a:off x="10358438" y="3726656"/>
            <a:ext cx="3502104" cy="1443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¿Qué cosas te motivan de verdad? (Por ejemplo: aprender, ayudar a otros, ser independiente...)</a:t>
            </a:r>
            <a:endParaRPr lang="en-US" sz="2250" dirty="0"/>
          </a:p>
        </p:txBody>
      </p:sp>
      <p:sp>
        <p:nvSpPr>
          <p:cNvPr id="16" name="Shape 13"/>
          <p:cNvSpPr/>
          <p:nvPr/>
        </p:nvSpPr>
        <p:spPr>
          <a:xfrm>
            <a:off x="708005" y="6736615"/>
            <a:ext cx="494943" cy="49494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42980" y="6850767"/>
            <a:ext cx="346472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1484709" y="6720125"/>
            <a:ext cx="5720596" cy="721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¿Qué hábitos positivos tienes? ¿Qué nuevos hábitos te gustaría construir?</a:t>
            </a:r>
            <a:endParaRPr lang="en-US" sz="2250" dirty="0"/>
          </a:p>
        </p:txBody>
      </p:sp>
      <p:sp>
        <p:nvSpPr>
          <p:cNvPr id="19" name="Shape 16"/>
          <p:cNvSpPr/>
          <p:nvPr/>
        </p:nvSpPr>
        <p:spPr>
          <a:xfrm>
            <a:off x="7425214" y="5637490"/>
            <a:ext cx="494943" cy="49494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7499390" y="5668387"/>
            <a:ext cx="346472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</a:t>
            </a:r>
            <a:endParaRPr lang="en-US" sz="2700" dirty="0"/>
          </a:p>
        </p:txBody>
      </p:sp>
      <p:sp>
        <p:nvSpPr>
          <p:cNvPr id="21" name="Text 18"/>
          <p:cNvSpPr/>
          <p:nvPr/>
        </p:nvSpPr>
        <p:spPr>
          <a:xfrm>
            <a:off x="8140065" y="5637490"/>
            <a:ext cx="5720596" cy="1082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¿Procrastinas a veces? ¿Qué estrategias podrías usar para evitar la procrastinación?</a:t>
            </a:r>
            <a:endParaRPr lang="en-US" sz="2250" dirty="0"/>
          </a:p>
        </p:txBody>
      </p:sp>
      <p:sp>
        <p:nvSpPr>
          <p:cNvPr id="22" name="Shape 19"/>
          <p:cNvSpPr/>
          <p:nvPr/>
        </p:nvSpPr>
        <p:spPr>
          <a:xfrm>
            <a:off x="769858" y="6984087"/>
            <a:ext cx="351949" cy="351949"/>
          </a:xfrm>
          <a:prstGeom prst="roundRect">
            <a:avLst>
              <a:gd name="adj" fmla="val 259784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116247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Autoconocimiento: La base del crecimiento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viaje hacia el interior requiere herramientas diversas. Cada método nos revela aspectos únicos de nuestra personalidad.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89911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Descubriendo nuestras fortalezas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Fortalezas cognitivas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Incluyen capacidades analíticas, creatividad, pensamiento crítico y aptitudes para resolver problemas complejos.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Fortalezas ejecutivas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Abarcan liderazgo, organización, planificación estratégica y habilidad para tomar decisiones efectivas.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30354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Fortalezas relacionales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Comprenden empatía, comunicación efectiva, trabajo en equipo y capacidad para construir relaciones sólidas.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7364"/>
            <a:ext cx="63507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Plan de acción personal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849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227427"/>
            <a:ext cx="340162" cy="4252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906" y="3184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Específico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3675340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exactamente qué quieres lograr, evitando ambigüedades.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31849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032" y="3227427"/>
            <a:ext cx="340162" cy="4252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54078" y="3184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Medible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954078" y="3675340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Establece criterios concretos para evaluar tu progreso.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9640133" y="31849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204" y="3227427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77249" y="3184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Alcanzable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377249" y="3675340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Asegúrate que sea realista con tus recursos actuales.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793790" y="524601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288518"/>
            <a:ext cx="340162" cy="42529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530906" y="5246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Relevante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530906" y="573643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Confirma que esté alineado con tus valores fundamentales.</a:t>
            </a:r>
            <a:endParaRPr lang="en-US" sz="1750" dirty="0"/>
          </a:p>
        </p:txBody>
      </p:sp>
      <p:sp>
        <p:nvSpPr>
          <p:cNvPr id="19" name="Shape 13"/>
          <p:cNvSpPr/>
          <p:nvPr/>
        </p:nvSpPr>
        <p:spPr>
          <a:xfrm>
            <a:off x="7428667" y="524601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737" y="5288518"/>
            <a:ext cx="340162" cy="425291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8165783" y="5246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Temporal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8165783" y="573643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Fija plazos claros para mantener el enfoque y la urgencia.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547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Frase motivadora de Stephen Covey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2918341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"Un 10% de la vida es lo que te pasa. El otro 90% es lo que haces con lo que te pasa." (Stephen Covey)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663190"/>
            <a:ext cx="30480" cy="1236107"/>
          </a:xfrm>
          <a:prstGeom prst="rect">
            <a:avLst/>
          </a:prstGeom>
          <a:solidFill>
            <a:srgbClr val="AC9EF5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440959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4452104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17306" y="44095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Actitud proactiva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017306" y="490001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Nuestra respuesta ante los eventos determina nuestro destino.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0171867" y="440959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937" y="4452104"/>
            <a:ext cx="340162" cy="4252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908983" y="44095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Poder de elección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908983" y="490001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Siempre tenemos la libertad de elegir nuestra reacción.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647069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C5052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6513195"/>
            <a:ext cx="340162" cy="42529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017306" y="6470690"/>
            <a:ext cx="28785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Crecimiento personal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017306" y="696110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dificultades son oportunidades para fortalecernos.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05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 </a:t>
            </a:r>
            <a:r>
              <a:rPr lang="en-US" sz="4450" dirty="0" err="1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autoconocimiento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43419" y="6638221"/>
            <a:ext cx="29167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  <a:hlinkClick r:id="rId3"/>
              </a:rPr>
              <a:t>https://www.youtube.com/watch?v=WKkRfQwP9ms</a:t>
            </a: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endParaRPr lang="en-US" sz="2200" dirty="0"/>
          </a:p>
        </p:txBody>
      </p:sp>
      <p:pic>
        <p:nvPicPr>
          <p:cNvPr id="2050" name="Picture 2" descr="Marian Rojas revela las claves para sentirse bien con uno mismo: “Hay que  aceptar”">
            <a:extLst>
              <a:ext uri="{FF2B5EF4-FFF2-40B4-BE49-F238E27FC236}">
                <a16:creationId xmlns:a16="http://schemas.microsoft.com/office/drawing/2014/main" id="{956447DE-89BE-8165-1005-D7026D25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93" y="1432127"/>
            <a:ext cx="7857837" cy="44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1">
            <a:extLst>
              <a:ext uri="{FF2B5EF4-FFF2-40B4-BE49-F238E27FC236}">
                <a16:creationId xmlns:a16="http://schemas.microsoft.com/office/drawing/2014/main" id="{123B2648-3ED0-F830-3486-63FE093FA3C6}"/>
              </a:ext>
            </a:extLst>
          </p:cNvPr>
          <p:cNvSpPr/>
          <p:nvPr/>
        </p:nvSpPr>
        <p:spPr>
          <a:xfrm>
            <a:off x="10750960" y="6443143"/>
            <a:ext cx="29167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medina script" panose="02000505000000020004" pitchFamily="50" charset="0"/>
              </a:rPr>
              <a:t>Marian Rojas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656" y="777002"/>
            <a:ext cx="6996708" cy="637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Conclusiones y reflexión final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656" y="1720929"/>
            <a:ext cx="1020485" cy="15023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7250" y="1925003"/>
            <a:ext cx="336958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Autoconocimiento continuo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27250" y="2366248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Dedicar tiempo regularmente a la introspección y reflexión personal.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656" y="3223260"/>
            <a:ext cx="1020485" cy="150233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7250" y="3427333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Motivación auténtica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27250" y="3868579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Alinear actividades con nuestros valores y pasiones más profundas.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656" y="4725591"/>
            <a:ext cx="1020485" cy="12245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7250" y="4929664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Potenciar fortalezas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27250" y="5370909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Enfocarnos en desarrollar nuestras capacidades naturales.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656" y="5950148"/>
            <a:ext cx="1020485" cy="150233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27250" y="6154222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Acción consistente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27250" y="6595467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Convertir conocimiento en hábitos positivos que transformen nuestra realidad.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13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Objetivos de la presentación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29044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4C5052"/>
          </a:solidFill>
          <a:ln/>
        </p:spPr>
      </p:sp>
      <p:sp>
        <p:nvSpPr>
          <p:cNvPr id="5" name="Text 2"/>
          <p:cNvSpPr/>
          <p:nvPr/>
        </p:nvSpPr>
        <p:spPr>
          <a:xfrm>
            <a:off x="6790373" y="28290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Autoconocimiento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31946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Descubrir quiénes somos realmente y qué nos define como individuos únicos.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4272082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4C5052"/>
          </a:solidFill>
          <a:ln/>
        </p:spPr>
      </p:sp>
      <p:sp>
        <p:nvSpPr>
          <p:cNvPr id="8" name="Text 5"/>
          <p:cNvSpPr/>
          <p:nvPr/>
        </p:nvSpPr>
        <p:spPr>
          <a:xfrm>
            <a:off x="7130534" y="42720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Motivación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76250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Identificar qué nos impulsa y cómo mantener ese impulso en el tiempo.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715119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4C5052"/>
          </a:solidFill>
          <a:ln/>
        </p:spPr>
      </p:sp>
      <p:sp>
        <p:nvSpPr>
          <p:cNvPr id="11" name="Text 8"/>
          <p:cNvSpPr/>
          <p:nvPr/>
        </p:nvSpPr>
        <p:spPr>
          <a:xfrm>
            <a:off x="7470815" y="5715119"/>
            <a:ext cx="29036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Fortalezas personales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620553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Reconocer y aprovechar nuestras capacidades innatas para lograr objetivos.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8114"/>
            <a:ext cx="95127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Motivación intrínseca vs. extrínseca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33869"/>
            <a:ext cx="28652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Motivación intrínseca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1501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Surge del interior. Nos mueve el placer de la actividad misma.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448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Aprender por curiosidad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870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Practicar un hobby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729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Ayudar a otros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333869"/>
            <a:ext cx="29317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Motivación extrínseca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91501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Viene del exterior. Buscamos recompensas o evitamos castigos.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8448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Trabajar por dinero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2870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Estudiar por notas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729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Ejercitarse por apariencia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848" y="651510"/>
            <a:ext cx="7774305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 poder de la motivación intrínseca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84848" y="2168009"/>
            <a:ext cx="7774305" cy="1127522"/>
          </a:xfrm>
          <a:prstGeom prst="roundRect">
            <a:avLst>
              <a:gd name="adj" fmla="val 2603"/>
            </a:avLst>
          </a:prstGeom>
          <a:solidFill>
            <a:srgbClr val="4C5052"/>
          </a:solidFill>
          <a:ln/>
        </p:spPr>
      </p:sp>
      <p:sp>
        <p:nvSpPr>
          <p:cNvPr id="5" name="Text 2"/>
          <p:cNvSpPr/>
          <p:nvPr/>
        </p:nvSpPr>
        <p:spPr>
          <a:xfrm>
            <a:off x="880467" y="2363629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Mayor satisfacción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80467" y="2786777"/>
            <a:ext cx="738306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Produce alegría genuina y sensación de plenitud al realizar actividades.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84848" y="3491151"/>
            <a:ext cx="7774305" cy="1127522"/>
          </a:xfrm>
          <a:prstGeom prst="roundRect">
            <a:avLst>
              <a:gd name="adj" fmla="val 2603"/>
            </a:avLst>
          </a:prstGeom>
          <a:solidFill>
            <a:srgbClr val="4C5052"/>
          </a:solidFill>
          <a:ln/>
        </p:spPr>
      </p:sp>
      <p:sp>
        <p:nvSpPr>
          <p:cNvPr id="8" name="Text 5"/>
          <p:cNvSpPr/>
          <p:nvPr/>
        </p:nvSpPr>
        <p:spPr>
          <a:xfrm>
            <a:off x="880467" y="3686770"/>
            <a:ext cx="2555200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Persistencia mejorada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80467" y="4109918"/>
            <a:ext cx="738306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Nos mantiene comprometidos incluso cuando enfrentamos obstáculos difíciles.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4848" y="4814292"/>
            <a:ext cx="7774305" cy="1127522"/>
          </a:xfrm>
          <a:prstGeom prst="roundRect">
            <a:avLst>
              <a:gd name="adj" fmla="val 2603"/>
            </a:avLst>
          </a:prstGeom>
          <a:solidFill>
            <a:srgbClr val="4C5052"/>
          </a:solidFill>
          <a:ln/>
        </p:spPr>
      </p:sp>
      <p:sp>
        <p:nvSpPr>
          <p:cNvPr id="11" name="Text 8"/>
          <p:cNvSpPr/>
          <p:nvPr/>
        </p:nvSpPr>
        <p:spPr>
          <a:xfrm>
            <a:off x="880467" y="5009912"/>
            <a:ext cx="2718554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Creatividad aumentada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80467" y="5433060"/>
            <a:ext cx="738306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Estimula soluciones innovadoras y pensamiento flexible ante problemas.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84848" y="6137434"/>
            <a:ext cx="7774305" cy="1440656"/>
          </a:xfrm>
          <a:prstGeom prst="roundRect">
            <a:avLst>
              <a:gd name="adj" fmla="val 2038"/>
            </a:avLst>
          </a:prstGeom>
          <a:solidFill>
            <a:srgbClr val="4C5052"/>
          </a:solidFill>
          <a:ln/>
        </p:spPr>
      </p:sp>
      <p:sp>
        <p:nvSpPr>
          <p:cNvPr id="14" name="Text 11"/>
          <p:cNvSpPr/>
          <p:nvPr/>
        </p:nvSpPr>
        <p:spPr>
          <a:xfrm>
            <a:off x="880467" y="6333053"/>
            <a:ext cx="2468047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Bienestar psicológico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880467" y="6756202"/>
            <a:ext cx="7383066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 sentimientos de autonomía y competencia que nutren nuestra salud mental.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081"/>
            <a:ext cx="8808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Emociones y toma de decisiones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217087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628912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628912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920" y="6217087"/>
            <a:ext cx="382667" cy="478393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78919" y="3083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Alegría</a:t>
            </a:r>
            <a:endParaRPr lang="en-US" sz="2200" dirty="0"/>
          </a:p>
        </p:txBody>
      </p:sp>
      <p:sp>
        <p:nvSpPr>
          <p:cNvPr id="12" name="Text 2"/>
          <p:cNvSpPr/>
          <p:nvPr/>
        </p:nvSpPr>
        <p:spPr>
          <a:xfrm>
            <a:off x="793790" y="3573542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Nos impulsa hacia nuevas oportunidades y experiencias positivas.</a:t>
            </a:r>
            <a:endParaRPr lang="en-US" sz="1750" dirty="0"/>
          </a:p>
        </p:txBody>
      </p:sp>
      <p:sp>
        <p:nvSpPr>
          <p:cNvPr id="13" name="Text 3"/>
          <p:cNvSpPr/>
          <p:nvPr/>
        </p:nvSpPr>
        <p:spPr>
          <a:xfrm>
            <a:off x="4224576" y="1812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Miedo</a:t>
            </a:r>
            <a:endParaRPr lang="en-US" sz="2200" dirty="0"/>
          </a:p>
        </p:txBody>
      </p:sp>
      <p:sp>
        <p:nvSpPr>
          <p:cNvPr id="14" name="Text 4"/>
          <p:cNvSpPr/>
          <p:nvPr/>
        </p:nvSpPr>
        <p:spPr>
          <a:xfrm>
            <a:off x="4139446" y="2302907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Activa nuestro instinto de protección y evitación de riesgos.</a:t>
            </a:r>
            <a:endParaRPr lang="en-US" sz="1750" dirty="0"/>
          </a:p>
        </p:txBody>
      </p:sp>
      <p:sp>
        <p:nvSpPr>
          <p:cNvPr id="15" name="Text 5"/>
          <p:cNvSpPr/>
          <p:nvPr/>
        </p:nvSpPr>
        <p:spPr>
          <a:xfrm>
            <a:off x="7570351" y="1812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Enfado</a:t>
            </a:r>
            <a:endParaRPr lang="en-US" sz="2200" dirty="0"/>
          </a:p>
        </p:txBody>
      </p:sp>
      <p:sp>
        <p:nvSpPr>
          <p:cNvPr id="16" name="Text 6"/>
          <p:cNvSpPr/>
          <p:nvPr/>
        </p:nvSpPr>
        <p:spPr>
          <a:xfrm>
            <a:off x="7485221" y="2302907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Puede motivar acciones para corregir injusticias o defendernos.</a:t>
            </a:r>
            <a:endParaRPr lang="en-US" sz="1750" dirty="0"/>
          </a:p>
        </p:txBody>
      </p:sp>
      <p:sp>
        <p:nvSpPr>
          <p:cNvPr id="17" name="Text 7"/>
          <p:cNvSpPr/>
          <p:nvPr/>
        </p:nvSpPr>
        <p:spPr>
          <a:xfrm>
            <a:off x="10916126" y="3083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Tristeza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10830997" y="3573542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Nos ayuda a procesar pérdidas y buscar apoyo de otros.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824007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 cerebro emocional: La amígdala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Respuesta rápida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Procesa información emocional en milisegundos antes de la consciencia.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Sistema de alarma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Detecta amenazas potenciales activando respuestas de lucha o huida.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Memoria emocional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Almacena recuerdos con fuerte carga emocional que influyen en decisiones futuras.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90302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 cerebro racional: La neocorteza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33254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Pensamiento estratégico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9666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Planificación compleja y anticipación de consecuencias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65696B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Análisis lógico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8254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Evaluación objetiva de opciones y resultados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65696B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9110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Regulación emocional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0522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Moderación de impulsos emocionales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65696B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3687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Procesamiento del lenguaje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244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Comunicación y pensamiento abstracto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165" y="730210"/>
            <a:ext cx="7651671" cy="1332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Equilibrio entre emoción y razón</a:t>
            </a:r>
            <a:endParaRPr lang="en-US" sz="41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65" y="2382560"/>
            <a:ext cx="1065967" cy="12792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31933" y="2595682"/>
            <a:ext cx="2664976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Reconocimiento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131933" y="3056573"/>
            <a:ext cx="626590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Identificar la emoción presente sin juzgarla.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65" y="3661767"/>
            <a:ext cx="1065967" cy="12792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31933" y="3874889"/>
            <a:ext cx="2664976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Pausa consciente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2131933" y="4335780"/>
            <a:ext cx="626590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Tomar distancia antes de reaccionar impulsivamente.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65" y="4940975"/>
            <a:ext cx="1065967" cy="12792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31933" y="5154097"/>
            <a:ext cx="2664976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Análisis racional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2131933" y="5614988"/>
            <a:ext cx="626590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Evaluar opciones considerando consecuencias a largo plazo.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65" y="6220182"/>
            <a:ext cx="1065967" cy="12792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131933" y="6433304"/>
            <a:ext cx="2664976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Decisión integrada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2131933" y="6894195"/>
            <a:ext cx="626590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Actuar con inteligencia emocional balanceada.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1016</Words>
  <Application>Microsoft Office PowerPoint</Application>
  <PresentationFormat>Personalizado</PresentationFormat>
  <Paragraphs>189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DM Sans Medium</vt:lpstr>
      <vt:lpstr>Arial</vt:lpstr>
      <vt:lpstr>Petrona Bold</vt:lpstr>
      <vt:lpstr>Inter</vt:lpstr>
      <vt:lpstr>medina script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Marta Figueroa</cp:lastModifiedBy>
  <cp:revision>3</cp:revision>
  <dcterms:created xsi:type="dcterms:W3CDTF">2025-03-23T21:23:05Z</dcterms:created>
  <dcterms:modified xsi:type="dcterms:W3CDTF">2025-03-24T15:42:05Z</dcterms:modified>
</cp:coreProperties>
</file>